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14.jpg" ContentType="image/jpg"/>
  <Override PartName="/ppt/media/image15.jpg" ContentType="image/jpg"/>
  <Override PartName="/ppt/media/image16.jpg" ContentType="image/jpg"/>
  <Override PartName="/ppt/media/image17.jpg" ContentType="image/jpg"/>
  <Override PartName="/ppt/media/image18.jpg" ContentType="image/jpg"/>
  <Override PartName="/ppt/notesSlides/notesSlide3.xml" ContentType="application/vnd.openxmlformats-officedocument.presentationml.notesSlide+xml"/>
  <Override PartName="/ppt/media/image30.jpg" ContentType="image/jpg"/>
  <Override PartName="/ppt/media/image37.jpg" ContentType="image/jpg"/>
  <Override PartName="/ppt/media/image41.jpg" ContentType="image/jpg"/>
  <Override PartName="/ppt/media/image43.jpg" ContentType="image/jpg"/>
  <Override PartName="/ppt/media/image49.jpg" ContentType="image/jpg"/>
  <Override PartName="/ppt/media/image52.jpg" ContentType="image/jpg"/>
  <Override PartName="/ppt/media/image53.jpg" ContentType="image/jpg"/>
  <Override PartName="/ppt/media/image59.jpg" ContentType="image/jpg"/>
  <Override PartName="/ppt/media/image60.jpg" ContentType="image/jpg"/>
  <Override PartName="/ppt/media/image63.jpg" ContentType="image/jpg"/>
  <Override PartName="/ppt/media/image65.jpg" ContentType="image/jpg"/>
  <Override PartName="/ppt/media/image68.jpg" ContentType="image/jpg"/>
  <Override PartName="/ppt/media/image80.jpg" ContentType="image/jp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6" r:id="rId5"/>
  </p:sldMasterIdLst>
  <p:notesMasterIdLst>
    <p:notesMasterId r:id="rId74"/>
  </p:notesMasterIdLst>
  <p:sldIdLst>
    <p:sldId id="324" r:id="rId6"/>
    <p:sldId id="325" r:id="rId7"/>
    <p:sldId id="326"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Lst>
  <p:sldSz cx="9144000" cy="5143500" type="screen16x9"/>
  <p:notesSz cx="9144000" cy="51435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63" d="100"/>
          <a:sy n="163" d="100"/>
        </p:scale>
        <p:origin x="120" y="173"/>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viewProps" Target="viewProps.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61" Type="http://schemas.openxmlformats.org/officeDocument/2006/relationships/slide" Target="slides/slide56.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2571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257175"/>
          </a:xfrm>
          <a:prstGeom prst="rect">
            <a:avLst/>
          </a:prstGeom>
        </p:spPr>
        <p:txBody>
          <a:bodyPr vert="horz" lIns="91440" tIns="45720" rIns="91440" bIns="45720" rtlCol="0"/>
          <a:lstStyle>
            <a:lvl1pPr algn="r">
              <a:defRPr sz="1200"/>
            </a:lvl1pPr>
          </a:lstStyle>
          <a:p>
            <a:fld id="{8D61CC3B-7816-44AC-A6A3-0309CC3F2180}" type="datetimeFigureOut">
              <a:rPr lang="en-US" smtClean="0"/>
              <a:t>3/12/2021</a:t>
            </a:fld>
            <a:endParaRPr lang="en-US"/>
          </a:p>
        </p:txBody>
      </p:sp>
      <p:sp>
        <p:nvSpPr>
          <p:cNvPr id="4" name="Slide Image Placeholder 3"/>
          <p:cNvSpPr>
            <a:spLocks noGrp="1" noRot="1" noChangeAspect="1"/>
          </p:cNvSpPr>
          <p:nvPr>
            <p:ph type="sldImg" idx="2"/>
          </p:nvPr>
        </p:nvSpPr>
        <p:spPr>
          <a:xfrm>
            <a:off x="3028950" y="642938"/>
            <a:ext cx="3086100" cy="17367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2474913"/>
            <a:ext cx="7315200" cy="20256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4886325"/>
            <a:ext cx="3962400" cy="25717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4886325"/>
            <a:ext cx="3962400" cy="257175"/>
          </a:xfrm>
          <a:prstGeom prst="rect">
            <a:avLst/>
          </a:prstGeom>
        </p:spPr>
        <p:txBody>
          <a:bodyPr vert="horz" lIns="91440" tIns="45720" rIns="91440" bIns="45720" rtlCol="0" anchor="b"/>
          <a:lstStyle>
            <a:lvl1pPr algn="r">
              <a:defRPr sz="1200"/>
            </a:lvl1pPr>
          </a:lstStyle>
          <a:p>
            <a:fld id="{38376711-8067-4A24-9041-3A54E1803891}" type="slidenum">
              <a:rPr lang="en-US" smtClean="0"/>
              <a:t>‹#›</a:t>
            </a:fld>
            <a:endParaRPr lang="en-US"/>
          </a:p>
        </p:txBody>
      </p:sp>
    </p:spTree>
    <p:extLst>
      <p:ext uri="{BB962C8B-B14F-4D97-AF65-F5344CB8AC3E}">
        <p14:creationId xmlns:p14="http://schemas.microsoft.com/office/powerpoint/2010/main" val="11231949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lets go</a:t>
            </a:r>
            <a:r>
              <a:rPr lang="en-US" baseline="0" dirty="0" smtClean="0"/>
              <a:t> back to the EXECONLINE offering and learn what is available for you </a:t>
            </a:r>
            <a:endParaRPr lang="en-US" dirty="0"/>
          </a:p>
        </p:txBody>
      </p:sp>
    </p:spTree>
    <p:extLst>
      <p:ext uri="{BB962C8B-B14F-4D97-AF65-F5344CB8AC3E}">
        <p14:creationId xmlns:p14="http://schemas.microsoft.com/office/powerpoint/2010/main" val="37742169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how</a:t>
            </a:r>
            <a:r>
              <a:rPr lang="en-US" baseline="0" dirty="0" smtClean="0"/>
              <a:t> does it work or how can you sign up for one or more programs? </a:t>
            </a:r>
          </a:p>
          <a:p>
            <a:endParaRPr lang="en-US" baseline="0" dirty="0" smtClean="0"/>
          </a:p>
          <a:p>
            <a:r>
              <a:rPr lang="en-US" baseline="0" dirty="0" smtClean="0"/>
              <a:t>Also here we have tried to keep it simple. Now the link you see is not and please know that you don’t have to quickly copy or write this one down. </a:t>
            </a:r>
          </a:p>
          <a:p>
            <a:r>
              <a:rPr lang="en-US" baseline="0" dirty="0" smtClean="0"/>
              <a:t>But through the link we will send to you shortly you will be directed to a special Bioventus University page on the </a:t>
            </a:r>
            <a:r>
              <a:rPr lang="en-US" baseline="0" dirty="0" err="1" smtClean="0"/>
              <a:t>execonline</a:t>
            </a:r>
            <a:r>
              <a:rPr lang="en-US" baseline="0" dirty="0" smtClean="0"/>
              <a:t> platform. </a:t>
            </a:r>
          </a:p>
          <a:p>
            <a:endParaRPr lang="en-US" baseline="0" dirty="0" smtClean="0"/>
          </a:p>
          <a:p>
            <a:r>
              <a:rPr lang="en-US" baseline="0" dirty="0" smtClean="0"/>
              <a:t>To access you need to register with your Bioventus email and create your own personal password. </a:t>
            </a:r>
          </a:p>
          <a:p>
            <a:endParaRPr lang="en-US" baseline="0" dirty="0" smtClean="0"/>
          </a:p>
          <a:p>
            <a:r>
              <a:rPr lang="en-US" baseline="0" dirty="0" smtClean="0"/>
              <a:t>Once completed you will see a page on which all of the available programs are listed. So have a look around and explore what training fits your goals. Remember, you can sign up for one course at the same time and you have to complete the course before your next one. </a:t>
            </a:r>
          </a:p>
          <a:p>
            <a:endParaRPr lang="en-US" baseline="0" dirty="0" smtClean="0"/>
          </a:p>
          <a:p>
            <a:r>
              <a:rPr lang="en-US" baseline="0" dirty="0" smtClean="0"/>
              <a:t>By selecting the training of your choice you can select the desired start date and get ready to start. You will start and complete your </a:t>
            </a:r>
            <a:r>
              <a:rPr lang="en-US" baseline="0" dirty="0" err="1" smtClean="0"/>
              <a:t>traininsg</a:t>
            </a:r>
            <a:r>
              <a:rPr lang="en-US" baseline="0" dirty="0" smtClean="0"/>
              <a:t> on the same platform what has been found quite user friendly. </a:t>
            </a:r>
          </a:p>
          <a:p>
            <a:endParaRPr lang="en-US" baseline="0" dirty="0" smtClean="0"/>
          </a:p>
          <a:p>
            <a:r>
              <a:rPr lang="en-US" baseline="0" smtClean="0"/>
              <a:t>&lt;NEXT SLIDE&gt;</a:t>
            </a:r>
            <a:endParaRPr lang="en-US" dirty="0"/>
          </a:p>
        </p:txBody>
      </p:sp>
    </p:spTree>
    <p:extLst>
      <p:ext uri="{BB962C8B-B14F-4D97-AF65-F5344CB8AC3E}">
        <p14:creationId xmlns:p14="http://schemas.microsoft.com/office/powerpoint/2010/main" val="17949280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Here you</a:t>
            </a:r>
            <a:r>
              <a:rPr lang="en-US" baseline="0" dirty="0" smtClean="0"/>
              <a:t> see an overview of all of the current available programs and their business schools.  Together with </a:t>
            </a:r>
            <a:r>
              <a:rPr lang="en-US" baseline="0" dirty="0" err="1" smtClean="0"/>
              <a:t>ExecOnline</a:t>
            </a:r>
            <a:r>
              <a:rPr lang="en-US" baseline="0" dirty="0" smtClean="0"/>
              <a:t> we are constantly expanding the number of programs for you. I expect that by the end of 2021 we have added at least 15 new programs to this overview.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So who of you always wanted to participate in a program of these business schools? </a:t>
            </a:r>
            <a:endParaRPr lang="en-US" dirty="0" smtClean="0"/>
          </a:p>
          <a:p>
            <a:endParaRPr lang="en-US" dirty="0"/>
          </a:p>
        </p:txBody>
      </p:sp>
    </p:spTree>
    <p:extLst>
      <p:ext uri="{BB962C8B-B14F-4D97-AF65-F5344CB8AC3E}">
        <p14:creationId xmlns:p14="http://schemas.microsoft.com/office/powerpoint/2010/main" val="14104605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7.jp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1594485"/>
            <a:ext cx="7772400" cy="1080135"/>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2880360"/>
            <a:ext cx="6400800" cy="1285875"/>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3/12/2021</a:t>
            </a:fld>
            <a:endParaRPr lang="en-US"/>
          </a:p>
        </p:txBody>
      </p:sp>
      <p:sp>
        <p:nvSpPr>
          <p:cNvPr id="6" name="Holder 6"/>
          <p:cNvSpPr>
            <a:spLocks noGrp="1"/>
          </p:cNvSpPr>
          <p:nvPr>
            <p:ph type="sldNum" sz="quarter" idx="7"/>
          </p:nvPr>
        </p:nvSpPr>
        <p:spPr/>
        <p:txBody>
          <a:bodyPr lIns="0" tIns="0" rIns="0" bIns="0"/>
          <a:lstStyle>
            <a:lvl1pPr>
              <a:defRPr sz="900" b="0" i="0">
                <a:solidFill>
                  <a:srgbClr val="575757"/>
                </a:solidFill>
                <a:latin typeface="Arial"/>
                <a:cs typeface="Arial"/>
              </a:defRPr>
            </a:lvl1pPr>
          </a:lstStyle>
          <a:p>
            <a:pPr marL="93345">
              <a:lnSpc>
                <a:spcPct val="100000"/>
              </a:lnSpc>
              <a:spcBef>
                <a:spcPts val="110"/>
              </a:spcBef>
            </a:pPr>
            <a:fld id="{81D60167-4931-47E6-BA6A-407CBD079E47}" type="slidenum">
              <a:rPr spc="35" dirty="0"/>
              <a:t>‹#›</a:t>
            </a:fld>
            <a:endParaRPr spc="3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34523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rgbClr val="1E376C"/>
                </a:solidFill>
                <a:latin typeface="Arial Black"/>
                <a:cs typeface="Arial Black"/>
              </a:defRPr>
            </a:lvl1pPr>
          </a:lstStyle>
          <a:p>
            <a:endParaRPr/>
          </a:p>
        </p:txBody>
      </p:sp>
      <p:sp>
        <p:nvSpPr>
          <p:cNvPr id="3" name="Holder 3"/>
          <p:cNvSpPr>
            <a:spLocks noGrp="1"/>
          </p:cNvSpPr>
          <p:nvPr>
            <p:ph type="body" idx="1"/>
          </p:nvPr>
        </p:nvSpPr>
        <p:spPr/>
        <p:txBody>
          <a:bodyPr lIns="0" tIns="0" rIns="0" bIns="0"/>
          <a:lstStyle>
            <a:lvl1pPr>
              <a:defRPr sz="1200" b="0" i="0">
                <a:solidFill>
                  <a:srgbClr val="A52B35"/>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3/12/2021</a:t>
            </a:fld>
            <a:endParaRPr lang="en-US"/>
          </a:p>
        </p:txBody>
      </p:sp>
      <p:sp>
        <p:nvSpPr>
          <p:cNvPr id="6" name="Holder 6"/>
          <p:cNvSpPr>
            <a:spLocks noGrp="1"/>
          </p:cNvSpPr>
          <p:nvPr>
            <p:ph type="sldNum" sz="quarter" idx="7"/>
          </p:nvPr>
        </p:nvSpPr>
        <p:spPr/>
        <p:txBody>
          <a:bodyPr lIns="0" tIns="0" rIns="0" bIns="0"/>
          <a:lstStyle>
            <a:lvl1pPr>
              <a:defRPr sz="900" b="0" i="0">
                <a:solidFill>
                  <a:srgbClr val="575757"/>
                </a:solidFill>
                <a:latin typeface="Arial"/>
                <a:cs typeface="Arial"/>
              </a:defRPr>
            </a:lvl1pPr>
          </a:lstStyle>
          <a:p>
            <a:pPr marL="93345">
              <a:lnSpc>
                <a:spcPct val="100000"/>
              </a:lnSpc>
              <a:spcBef>
                <a:spcPts val="110"/>
              </a:spcBef>
            </a:pPr>
            <a:fld id="{81D60167-4931-47E6-BA6A-407CBD079E47}" type="slidenum">
              <a:rPr spc="35" dirty="0"/>
              <a:t>‹#›</a:t>
            </a:fld>
            <a:endParaRPr spc="3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rgbClr val="1E376C"/>
                </a:solidFill>
                <a:latin typeface="Arial Black"/>
                <a:cs typeface="Arial Black"/>
              </a:defRPr>
            </a:lvl1pPr>
          </a:lstStyle>
          <a:p>
            <a:endParaRPr/>
          </a:p>
        </p:txBody>
      </p:sp>
      <p:sp>
        <p:nvSpPr>
          <p:cNvPr id="3" name="Holder 3"/>
          <p:cNvSpPr>
            <a:spLocks noGrp="1"/>
          </p:cNvSpPr>
          <p:nvPr>
            <p:ph sz="half" idx="2"/>
          </p:nvPr>
        </p:nvSpPr>
        <p:spPr>
          <a:xfrm>
            <a:off x="1695830" y="787229"/>
            <a:ext cx="3326765" cy="2811779"/>
          </a:xfrm>
          <a:prstGeom prst="rect">
            <a:avLst/>
          </a:prstGeom>
        </p:spPr>
        <p:txBody>
          <a:bodyPr wrap="square" lIns="0" tIns="0" rIns="0" bIns="0">
            <a:spAutoFit/>
          </a:bodyPr>
          <a:lstStyle>
            <a:lvl1pPr>
              <a:defRPr sz="1200" b="0" i="0">
                <a:solidFill>
                  <a:srgbClr val="A52B35"/>
                </a:solidFill>
                <a:latin typeface="Arial"/>
                <a:cs typeface="Arial"/>
              </a:defRPr>
            </a:lvl1pPr>
          </a:lstStyle>
          <a:p>
            <a:endParaRPr/>
          </a:p>
        </p:txBody>
      </p:sp>
      <p:sp>
        <p:nvSpPr>
          <p:cNvPr id="4" name="Holder 4"/>
          <p:cNvSpPr>
            <a:spLocks noGrp="1"/>
          </p:cNvSpPr>
          <p:nvPr>
            <p:ph sz="half" idx="3"/>
          </p:nvPr>
        </p:nvSpPr>
        <p:spPr>
          <a:xfrm>
            <a:off x="5316978" y="813179"/>
            <a:ext cx="3189604" cy="3233420"/>
          </a:xfrm>
          <a:prstGeom prst="rect">
            <a:avLst/>
          </a:prstGeom>
        </p:spPr>
        <p:txBody>
          <a:bodyPr wrap="square" lIns="0" tIns="0" rIns="0" bIns="0">
            <a:spAutoFit/>
          </a:bodyPr>
          <a:lstStyle>
            <a:lvl1pPr>
              <a:defRPr sz="1200" b="0" i="0">
                <a:solidFill>
                  <a:srgbClr val="4292B1"/>
                </a:solidFill>
                <a:latin typeface="Arial"/>
                <a:cs typeface="Arial"/>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3/12/2021</a:t>
            </a:fld>
            <a:endParaRPr lang="en-US"/>
          </a:p>
        </p:txBody>
      </p:sp>
      <p:sp>
        <p:nvSpPr>
          <p:cNvPr id="7" name="Holder 7"/>
          <p:cNvSpPr>
            <a:spLocks noGrp="1"/>
          </p:cNvSpPr>
          <p:nvPr>
            <p:ph type="sldNum" sz="quarter" idx="7"/>
          </p:nvPr>
        </p:nvSpPr>
        <p:spPr/>
        <p:txBody>
          <a:bodyPr lIns="0" tIns="0" rIns="0" bIns="0"/>
          <a:lstStyle>
            <a:lvl1pPr>
              <a:defRPr sz="900" b="0" i="0">
                <a:solidFill>
                  <a:srgbClr val="575757"/>
                </a:solidFill>
                <a:latin typeface="Arial"/>
                <a:cs typeface="Arial"/>
              </a:defRPr>
            </a:lvl1pPr>
          </a:lstStyle>
          <a:p>
            <a:pPr marL="93345">
              <a:lnSpc>
                <a:spcPct val="100000"/>
              </a:lnSpc>
              <a:spcBef>
                <a:spcPts val="110"/>
              </a:spcBef>
            </a:pPr>
            <a:fld id="{81D60167-4931-47E6-BA6A-407CBD079E47}" type="slidenum">
              <a:rPr spc="35" dirty="0"/>
              <a:t>‹#›</a:t>
            </a:fld>
            <a:endParaRPr spc="3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rgbClr val="1E376C"/>
                </a:solidFill>
                <a:latin typeface="Arial Black"/>
                <a:cs typeface="Arial Black"/>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3/12/2021</a:t>
            </a:fld>
            <a:endParaRPr lang="en-US"/>
          </a:p>
        </p:txBody>
      </p:sp>
      <p:sp>
        <p:nvSpPr>
          <p:cNvPr id="5" name="Holder 5"/>
          <p:cNvSpPr>
            <a:spLocks noGrp="1"/>
          </p:cNvSpPr>
          <p:nvPr>
            <p:ph type="sldNum" sz="quarter" idx="7"/>
          </p:nvPr>
        </p:nvSpPr>
        <p:spPr/>
        <p:txBody>
          <a:bodyPr lIns="0" tIns="0" rIns="0" bIns="0"/>
          <a:lstStyle>
            <a:lvl1pPr>
              <a:defRPr sz="900" b="0" i="0">
                <a:solidFill>
                  <a:srgbClr val="575757"/>
                </a:solidFill>
                <a:latin typeface="Arial"/>
                <a:cs typeface="Arial"/>
              </a:defRPr>
            </a:lvl1pPr>
          </a:lstStyle>
          <a:p>
            <a:pPr marL="93345">
              <a:lnSpc>
                <a:spcPct val="100000"/>
              </a:lnSpc>
              <a:spcBef>
                <a:spcPts val="110"/>
              </a:spcBef>
            </a:pPr>
            <a:fld id="{81D60167-4931-47E6-BA6A-407CBD079E47}" type="slidenum">
              <a:rPr spc="35" dirty="0"/>
              <a:t>‹#›</a:t>
            </a:fld>
            <a:endParaRPr spc="3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7780911" y="259536"/>
            <a:ext cx="1132504" cy="245375"/>
          </a:xfrm>
          <a:prstGeom prst="rect">
            <a:avLst/>
          </a:prstGeom>
          <a:blipFill>
            <a:blip r:embed="rId2" cstate="print"/>
            <a:stretch>
              <a:fillRect/>
            </a:stretch>
          </a:blip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3/12/2021</a:t>
            </a:fld>
            <a:endParaRPr lang="en-US"/>
          </a:p>
        </p:txBody>
      </p:sp>
      <p:sp>
        <p:nvSpPr>
          <p:cNvPr id="4" name="Holder 4"/>
          <p:cNvSpPr>
            <a:spLocks noGrp="1"/>
          </p:cNvSpPr>
          <p:nvPr>
            <p:ph type="sldNum" sz="quarter" idx="7"/>
          </p:nvPr>
        </p:nvSpPr>
        <p:spPr/>
        <p:txBody>
          <a:bodyPr lIns="0" tIns="0" rIns="0" bIns="0"/>
          <a:lstStyle>
            <a:lvl1pPr>
              <a:defRPr sz="900" b="0" i="0">
                <a:solidFill>
                  <a:srgbClr val="575757"/>
                </a:solidFill>
                <a:latin typeface="Arial"/>
                <a:cs typeface="Arial"/>
              </a:defRPr>
            </a:lvl1pPr>
          </a:lstStyle>
          <a:p>
            <a:pPr marL="93345">
              <a:lnSpc>
                <a:spcPct val="100000"/>
              </a:lnSpc>
              <a:spcBef>
                <a:spcPts val="110"/>
              </a:spcBef>
            </a:pPr>
            <a:fld id="{81D60167-4931-47E6-BA6A-407CBD079E47}" type="slidenum">
              <a:rPr spc="35" dirty="0"/>
              <a:t>‹#›</a:t>
            </a:fld>
            <a:endParaRPr spc="3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V-Title Slide – 1A">
    <p:spTree>
      <p:nvGrpSpPr>
        <p:cNvPr id="1" name=""/>
        <p:cNvGrpSpPr/>
        <p:nvPr/>
      </p:nvGrpSpPr>
      <p:grpSpPr>
        <a:xfrm>
          <a:off x="0" y="0"/>
          <a:ext cx="0" cy="0"/>
          <a:chOff x="0" y="0"/>
          <a:chExt cx="0" cy="0"/>
        </a:xfrm>
      </p:grpSpPr>
      <p:sp>
        <p:nvSpPr>
          <p:cNvPr id="5" name="Rectangle 4"/>
          <p:cNvSpPr/>
          <p:nvPr userDrawn="1"/>
        </p:nvSpPr>
        <p:spPr>
          <a:xfrm>
            <a:off x="0" y="2386583"/>
            <a:ext cx="9144000" cy="1183005"/>
          </a:xfrm>
          <a:prstGeom prst="rect">
            <a:avLst/>
          </a:prstGeom>
          <a:solidFill>
            <a:srgbClr val="3803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 name="Title 1"/>
          <p:cNvSpPr>
            <a:spLocks noGrp="1"/>
          </p:cNvSpPr>
          <p:nvPr>
            <p:ph type="ctrTitle"/>
          </p:nvPr>
        </p:nvSpPr>
        <p:spPr>
          <a:xfrm>
            <a:off x="2171701" y="2457450"/>
            <a:ext cx="6732849" cy="971550"/>
          </a:xfrm>
          <a:noFill/>
        </p:spPr>
        <p:txBody>
          <a:bodyPr/>
          <a:lstStyle>
            <a:lvl1pPr algn="ctr">
              <a:defRPr>
                <a:solidFill>
                  <a:schemeClr val="bg2"/>
                </a:solidFill>
              </a:defRPr>
            </a:lvl1pPr>
          </a:lstStyle>
          <a:p>
            <a:r>
              <a:rPr lang="en-US" dirty="0"/>
              <a:t>Click to edit Master title style</a:t>
            </a:r>
          </a:p>
        </p:txBody>
      </p:sp>
      <p:sp>
        <p:nvSpPr>
          <p:cNvPr id="8" name="Date Placeholder 5"/>
          <p:cNvSpPr txBox="1">
            <a:spLocks/>
          </p:cNvSpPr>
          <p:nvPr userDrawn="1"/>
        </p:nvSpPr>
        <p:spPr>
          <a:xfrm>
            <a:off x="8423088" y="4777326"/>
            <a:ext cx="663762" cy="273844"/>
          </a:xfrm>
          <a:prstGeom prst="rect">
            <a:avLst/>
          </a:prstGeom>
        </p:spPr>
        <p:txBody>
          <a:bodyPr vert="horz" lIns="51435" tIns="25718" rIns="51435" bIns="25718" rtlCol="0" anchor="ctr"/>
          <a:lstStyle>
            <a:defPPr>
              <a:defRPr lang="en-US"/>
            </a:defPPr>
            <a:lvl1pPr marL="0" algn="l" defTabSz="914400" rtl="0" eaLnBrk="1" latinLnBrk="0" hangingPunct="1">
              <a:defRPr sz="1000" i="1"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CEDC82A-A50C-43C8-B353-17AD1250610B}" type="datetime1">
              <a:rPr lang="en-US" sz="506" smtClean="0"/>
              <a:pPr/>
              <a:t>3/12/2021</a:t>
            </a:fld>
            <a:endParaRPr lang="en-US" sz="506" dirty="0"/>
          </a:p>
        </p:txBody>
      </p:sp>
      <p:sp>
        <p:nvSpPr>
          <p:cNvPr id="9" name="TextBox 8"/>
          <p:cNvSpPr txBox="1"/>
          <p:nvPr userDrawn="1"/>
        </p:nvSpPr>
        <p:spPr>
          <a:xfrm>
            <a:off x="7840981" y="4827683"/>
            <a:ext cx="574196" cy="170175"/>
          </a:xfrm>
          <a:prstGeom prst="rect">
            <a:avLst/>
          </a:prstGeom>
          <a:noFill/>
        </p:spPr>
        <p:txBody>
          <a:bodyPr wrap="none" rtlCol="0">
            <a:spAutoFit/>
          </a:bodyPr>
          <a:lstStyle/>
          <a:p>
            <a:r>
              <a:rPr lang="en-US" sz="506" i="1" dirty="0">
                <a:solidFill>
                  <a:schemeClr val="tx1">
                    <a:lumMod val="90000"/>
                    <a:lumOff val="10000"/>
                  </a:schemeClr>
                </a:solidFill>
                <a:latin typeface="+mj-lt"/>
              </a:rPr>
              <a:t>Confidential</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25296" y="4064799"/>
            <a:ext cx="1879255" cy="434378"/>
          </a:xfrm>
          <a:prstGeom prst="rect">
            <a:avLst/>
          </a:prstGeom>
        </p:spPr>
      </p:pic>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2" y="0"/>
            <a:ext cx="4338638" cy="5143500"/>
          </a:xfrm>
          <a:prstGeom prst="rect">
            <a:avLst/>
          </a:prstGeom>
        </p:spPr>
      </p:pic>
    </p:spTree>
    <p:extLst>
      <p:ext uri="{BB962C8B-B14F-4D97-AF65-F5344CB8AC3E}">
        <p14:creationId xmlns:p14="http://schemas.microsoft.com/office/powerpoint/2010/main" val="32191084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V-Title Slide – 1B">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571752"/>
            <a:ext cx="2116288" cy="2571749"/>
          </a:xfrm>
          <a:prstGeom prst="rect">
            <a:avLst/>
          </a:prstGeom>
        </p:spPr>
      </p:pic>
      <p:sp>
        <p:nvSpPr>
          <p:cNvPr id="5" name="Rectangle 4"/>
          <p:cNvSpPr/>
          <p:nvPr userDrawn="1"/>
        </p:nvSpPr>
        <p:spPr>
          <a:xfrm>
            <a:off x="0" y="2386583"/>
            <a:ext cx="9144000" cy="1183005"/>
          </a:xfrm>
          <a:prstGeom prst="rect">
            <a:avLst/>
          </a:prstGeom>
          <a:solidFill>
            <a:srgbClr val="3803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 name="Title 1"/>
          <p:cNvSpPr>
            <a:spLocks noGrp="1"/>
          </p:cNvSpPr>
          <p:nvPr>
            <p:ph type="ctrTitle"/>
          </p:nvPr>
        </p:nvSpPr>
        <p:spPr>
          <a:xfrm>
            <a:off x="2000250" y="2457450"/>
            <a:ext cx="6904300" cy="971550"/>
          </a:xfrm>
          <a:noFill/>
        </p:spPr>
        <p:txBody>
          <a:bodyPr/>
          <a:lstStyle>
            <a:lvl1pPr algn="ctr">
              <a:defRPr>
                <a:solidFill>
                  <a:schemeClr val="bg2"/>
                </a:solidFill>
              </a:defRPr>
            </a:lvl1pPr>
          </a:lstStyle>
          <a:p>
            <a:r>
              <a:rPr lang="en-US" dirty="0"/>
              <a:t>Click to edit Master title style</a:t>
            </a:r>
          </a:p>
        </p:txBody>
      </p:sp>
      <p:sp>
        <p:nvSpPr>
          <p:cNvPr id="8" name="Date Placeholder 5"/>
          <p:cNvSpPr txBox="1">
            <a:spLocks/>
          </p:cNvSpPr>
          <p:nvPr userDrawn="1"/>
        </p:nvSpPr>
        <p:spPr>
          <a:xfrm>
            <a:off x="8423088" y="4777326"/>
            <a:ext cx="663762" cy="273844"/>
          </a:xfrm>
          <a:prstGeom prst="rect">
            <a:avLst/>
          </a:prstGeom>
        </p:spPr>
        <p:txBody>
          <a:bodyPr vert="horz" lIns="51435" tIns="25718" rIns="51435" bIns="25718" rtlCol="0" anchor="ctr"/>
          <a:lstStyle>
            <a:defPPr>
              <a:defRPr lang="en-US"/>
            </a:defPPr>
            <a:lvl1pPr marL="0" algn="l" defTabSz="914400" rtl="0" eaLnBrk="1" latinLnBrk="0" hangingPunct="1">
              <a:defRPr sz="1000" i="1"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CEDC82A-A50C-43C8-B353-17AD1250610B}" type="datetime1">
              <a:rPr lang="en-US" sz="506" smtClean="0"/>
              <a:pPr/>
              <a:t>3/12/2021</a:t>
            </a:fld>
            <a:endParaRPr lang="en-US" sz="506" dirty="0"/>
          </a:p>
        </p:txBody>
      </p:sp>
      <p:sp>
        <p:nvSpPr>
          <p:cNvPr id="9" name="TextBox 8"/>
          <p:cNvSpPr txBox="1"/>
          <p:nvPr userDrawn="1"/>
        </p:nvSpPr>
        <p:spPr>
          <a:xfrm>
            <a:off x="7840981" y="4827683"/>
            <a:ext cx="574196" cy="170175"/>
          </a:xfrm>
          <a:prstGeom prst="rect">
            <a:avLst/>
          </a:prstGeom>
          <a:noFill/>
        </p:spPr>
        <p:txBody>
          <a:bodyPr wrap="none" rtlCol="0">
            <a:spAutoFit/>
          </a:bodyPr>
          <a:lstStyle/>
          <a:p>
            <a:r>
              <a:rPr lang="en-US" sz="506" i="1" dirty="0">
                <a:solidFill>
                  <a:schemeClr val="tx1">
                    <a:lumMod val="90000"/>
                    <a:lumOff val="10000"/>
                  </a:schemeClr>
                </a:solidFill>
                <a:latin typeface="+mj-lt"/>
              </a:rPr>
              <a:t>Confidential</a:t>
            </a: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7025296" y="4075494"/>
            <a:ext cx="1879255" cy="412988"/>
          </a:xfrm>
          <a:prstGeom prst="rect">
            <a:avLst/>
          </a:prstGeom>
        </p:spPr>
      </p:pic>
      <p:pic>
        <p:nvPicPr>
          <p:cNvPr id="4" name="Picture 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143750" y="-4286"/>
            <a:ext cx="2000250" cy="1496624"/>
          </a:xfrm>
          <a:prstGeom prst="rect">
            <a:avLst/>
          </a:prstGeom>
        </p:spPr>
      </p:pic>
      <p:pic>
        <p:nvPicPr>
          <p:cNvPr id="12" name="Picture 11">
            <a:extLst>
              <a:ext uri="{FF2B5EF4-FFF2-40B4-BE49-F238E27FC236}">
                <a16:creationId xmlns:a16="http://schemas.microsoft.com/office/drawing/2014/main" id="{DBBACF94-FA92-4044-887A-0917F55FDAC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382" y="0"/>
            <a:ext cx="4338638" cy="5143500"/>
          </a:xfrm>
          <a:prstGeom prst="rect">
            <a:avLst/>
          </a:prstGeom>
        </p:spPr>
      </p:pic>
    </p:spTree>
    <p:extLst>
      <p:ext uri="{BB962C8B-B14F-4D97-AF65-F5344CB8AC3E}">
        <p14:creationId xmlns:p14="http://schemas.microsoft.com/office/powerpoint/2010/main" val="2392056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V-Title Slide – 1B">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571752"/>
            <a:ext cx="2116288" cy="2571749"/>
          </a:xfrm>
          <a:prstGeom prst="rect">
            <a:avLst/>
          </a:prstGeom>
        </p:spPr>
      </p:pic>
      <p:sp>
        <p:nvSpPr>
          <p:cNvPr id="5" name="Rectangle 4"/>
          <p:cNvSpPr/>
          <p:nvPr userDrawn="1"/>
        </p:nvSpPr>
        <p:spPr>
          <a:xfrm>
            <a:off x="0" y="2386583"/>
            <a:ext cx="9144000" cy="1183005"/>
          </a:xfrm>
          <a:prstGeom prst="rect">
            <a:avLst/>
          </a:prstGeom>
          <a:solidFill>
            <a:srgbClr val="3803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 name="Title 1"/>
          <p:cNvSpPr>
            <a:spLocks noGrp="1"/>
          </p:cNvSpPr>
          <p:nvPr>
            <p:ph type="ctrTitle"/>
          </p:nvPr>
        </p:nvSpPr>
        <p:spPr>
          <a:xfrm>
            <a:off x="228601" y="2457450"/>
            <a:ext cx="8675949" cy="971550"/>
          </a:xfrm>
          <a:noFill/>
        </p:spPr>
        <p:txBody>
          <a:bodyPr/>
          <a:lstStyle>
            <a:lvl1pPr algn="ctr">
              <a:defRPr>
                <a:solidFill>
                  <a:schemeClr val="bg2"/>
                </a:solidFill>
              </a:defRPr>
            </a:lvl1pPr>
          </a:lstStyle>
          <a:p>
            <a:r>
              <a:rPr lang="en-US" dirty="0"/>
              <a:t>Click to edit Master title style</a:t>
            </a:r>
          </a:p>
        </p:txBody>
      </p:sp>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143750" y="-4286"/>
            <a:ext cx="2000250" cy="1496624"/>
          </a:xfrm>
          <a:prstGeom prst="rect">
            <a:avLst/>
          </a:prstGeom>
        </p:spPr>
      </p:pic>
      <p:sp>
        <p:nvSpPr>
          <p:cNvPr id="12" name="TextBox 11">
            <a:extLst>
              <a:ext uri="{FF2B5EF4-FFF2-40B4-BE49-F238E27FC236}">
                <a16:creationId xmlns:a16="http://schemas.microsoft.com/office/drawing/2014/main" id="{9193BC04-8173-AD40-81A7-ACF706A27821}"/>
              </a:ext>
            </a:extLst>
          </p:cNvPr>
          <p:cNvSpPr txBox="1"/>
          <p:nvPr userDrawn="1"/>
        </p:nvSpPr>
        <p:spPr>
          <a:xfrm>
            <a:off x="5181600" y="4800602"/>
            <a:ext cx="3733800" cy="178960"/>
          </a:xfrm>
          <a:prstGeom prst="rect">
            <a:avLst/>
          </a:prstGeom>
          <a:noFill/>
        </p:spPr>
        <p:txBody>
          <a:bodyPr wrap="square" rtlCol="0">
            <a:spAutoFit/>
          </a:bodyPr>
          <a:lstStyle/>
          <a:p>
            <a:pPr algn="r"/>
            <a:r>
              <a:rPr lang="en-US" sz="563" b="0" i="0" baseline="0" dirty="0">
                <a:solidFill>
                  <a:schemeClr val="tx1">
                    <a:lumMod val="90000"/>
                    <a:lumOff val="10000"/>
                  </a:schemeClr>
                </a:solidFill>
                <a:latin typeface="Century Gothic" panose="020B0502020202020204" pitchFamily="34" charset="0"/>
              </a:rPr>
              <a:t>SESSION IN A BOX / TRAINING SESSION</a:t>
            </a:r>
          </a:p>
        </p:txBody>
      </p:sp>
    </p:spTree>
    <p:extLst>
      <p:ext uri="{BB962C8B-B14F-4D97-AF65-F5344CB8AC3E}">
        <p14:creationId xmlns:p14="http://schemas.microsoft.com/office/powerpoint/2010/main" val="2740076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V-Content Slide – 1">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F84C1CCB-4C13-0145-B626-9C77200C7D8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7" y="4514850"/>
            <a:ext cx="1918820" cy="628650"/>
          </a:xfrm>
          <a:prstGeom prst="rect">
            <a:avLst/>
          </a:prstGeom>
        </p:spPr>
      </p:pic>
      <p:pic>
        <p:nvPicPr>
          <p:cNvPr id="16" name="Picture 15">
            <a:extLst>
              <a:ext uri="{FF2B5EF4-FFF2-40B4-BE49-F238E27FC236}">
                <a16:creationId xmlns:a16="http://schemas.microsoft.com/office/drawing/2014/main" id="{2B47B835-06D1-BA49-B7F5-D088465A723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0800000">
            <a:off x="7439126" y="-2787"/>
            <a:ext cx="1703349" cy="2069939"/>
          </a:xfrm>
          <a:prstGeom prst="rect">
            <a:avLst/>
          </a:prstGeom>
        </p:spPr>
      </p:pic>
      <p:sp>
        <p:nvSpPr>
          <p:cNvPr id="8" name="TextBox 7"/>
          <p:cNvSpPr txBox="1"/>
          <p:nvPr userDrawn="1"/>
        </p:nvSpPr>
        <p:spPr>
          <a:xfrm>
            <a:off x="5181600" y="4800602"/>
            <a:ext cx="3733800" cy="178960"/>
          </a:xfrm>
          <a:prstGeom prst="rect">
            <a:avLst/>
          </a:prstGeom>
          <a:noFill/>
        </p:spPr>
        <p:txBody>
          <a:bodyPr wrap="square" rtlCol="0">
            <a:spAutoFit/>
          </a:bodyPr>
          <a:lstStyle/>
          <a:p>
            <a:pPr algn="r"/>
            <a:r>
              <a:rPr lang="en-US" sz="563" b="0" i="0" baseline="0" dirty="0">
                <a:solidFill>
                  <a:schemeClr val="bg2"/>
                </a:solidFill>
                <a:latin typeface="Century Gothic" panose="020B0502020202020204" pitchFamily="34" charset="0"/>
              </a:rPr>
              <a:t>Employee</a:t>
            </a:r>
            <a:r>
              <a:rPr lang="en-US" sz="563" b="0" i="0" dirty="0">
                <a:solidFill>
                  <a:schemeClr val="bg2"/>
                </a:solidFill>
                <a:latin typeface="Century Gothic" panose="020B0502020202020204" pitchFamily="34" charset="0"/>
              </a:rPr>
              <a:t> </a:t>
            </a:r>
            <a:r>
              <a:rPr lang="en-US" sz="563" b="0" i="0" dirty="0">
                <a:solidFill>
                  <a:schemeClr val="bg1"/>
                </a:solidFill>
                <a:latin typeface="Century Gothic" panose="020B0502020202020204" pitchFamily="34" charset="0"/>
              </a:rPr>
              <a:t>Value Proposition and Culture Principles </a:t>
            </a:r>
            <a:endParaRPr lang="en-US" sz="563" b="0" i="0" baseline="0" dirty="0">
              <a:solidFill>
                <a:schemeClr val="bg1"/>
              </a:solidFill>
              <a:latin typeface="Century Gothic" panose="020B0502020202020204" pitchFamily="34" charset="0"/>
            </a:endParaRPr>
          </a:p>
        </p:txBody>
      </p:sp>
      <p:sp>
        <p:nvSpPr>
          <p:cNvPr id="9" name="Slide Number Placeholder 3"/>
          <p:cNvSpPr txBox="1">
            <a:spLocks/>
          </p:cNvSpPr>
          <p:nvPr userDrawn="1"/>
        </p:nvSpPr>
        <p:spPr>
          <a:xfrm>
            <a:off x="171450" y="4777326"/>
            <a:ext cx="533400" cy="273844"/>
          </a:xfrm>
          <a:prstGeom prst="rect">
            <a:avLst/>
          </a:prstGeom>
        </p:spPr>
        <p:txBody>
          <a:bodyPr vert="horz" lIns="51435" tIns="25718" rIns="51435" bIns="25718" rtlCol="0" anchor="ctr"/>
          <a:lstStyle>
            <a:defPPr>
              <a:defRPr lang="en-US"/>
            </a:defPPr>
            <a:lvl1pPr marL="0" algn="r" defTabSz="914400" rtl="0" eaLnBrk="1" latinLnBrk="0" hangingPunct="1">
              <a:defRPr sz="1000" kern="1200">
                <a:solidFill>
                  <a:schemeClr val="tx1">
                    <a:lumMod val="90000"/>
                    <a:lumOff val="10000"/>
                  </a:schemeClr>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506" dirty="0"/>
              <a:t>- </a:t>
            </a:r>
            <a:fld id="{CD048BE3-7AFC-4B92-8F05-9AB546891F06}" type="slidenum">
              <a:rPr lang="en-US" sz="506" smtClean="0"/>
              <a:pPr algn="l"/>
              <a:t>‹#›</a:t>
            </a:fld>
            <a:r>
              <a:rPr lang="en-US" sz="506" dirty="0"/>
              <a:t> -</a:t>
            </a:r>
          </a:p>
        </p:txBody>
      </p:sp>
      <p:sp>
        <p:nvSpPr>
          <p:cNvPr id="11" name="Title Placeholder 1"/>
          <p:cNvSpPr>
            <a:spLocks noGrp="1"/>
          </p:cNvSpPr>
          <p:nvPr>
            <p:ph type="title"/>
          </p:nvPr>
        </p:nvSpPr>
        <p:spPr>
          <a:xfrm>
            <a:off x="381000" y="542914"/>
            <a:ext cx="8305800" cy="857250"/>
          </a:xfrm>
          <a:prstGeom prst="rect">
            <a:avLst/>
          </a:prstGeom>
        </p:spPr>
        <p:txBody>
          <a:bodyPr vert="horz" lIns="91440" tIns="45720" rIns="91440" bIns="45720" rtlCol="0" anchor="ctr">
            <a:normAutofit/>
          </a:bodyPr>
          <a:lstStyle/>
          <a:p>
            <a:r>
              <a:rPr lang="en-US" dirty="0"/>
              <a:t>Click to edit Master title style</a:t>
            </a:r>
          </a:p>
        </p:txBody>
      </p:sp>
      <p:sp>
        <p:nvSpPr>
          <p:cNvPr id="12" name="Text Placeholder 2"/>
          <p:cNvSpPr>
            <a:spLocks noGrp="1"/>
          </p:cNvSpPr>
          <p:nvPr>
            <p:ph idx="1"/>
          </p:nvPr>
        </p:nvSpPr>
        <p:spPr>
          <a:xfrm>
            <a:off x="381000" y="1543053"/>
            <a:ext cx="8305800" cy="273157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1210313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7478452" y="4765443"/>
            <a:ext cx="1161937" cy="253416"/>
          </a:xfrm>
          <a:prstGeom prst="rect">
            <a:avLst/>
          </a:prstGeom>
          <a:blipFill>
            <a:blip r:embed="rId7" cstate="print"/>
            <a:stretch>
              <a:fillRect/>
            </a:stretch>
          </a:blipFill>
        </p:spPr>
        <p:txBody>
          <a:bodyPr wrap="square" lIns="0" tIns="0" rIns="0" bIns="0" rtlCol="0"/>
          <a:lstStyle/>
          <a:p>
            <a:endParaRPr/>
          </a:p>
        </p:txBody>
      </p:sp>
      <p:sp>
        <p:nvSpPr>
          <p:cNvPr id="2" name="Holder 2"/>
          <p:cNvSpPr>
            <a:spLocks noGrp="1"/>
          </p:cNvSpPr>
          <p:nvPr>
            <p:ph type="title"/>
          </p:nvPr>
        </p:nvSpPr>
        <p:spPr>
          <a:xfrm>
            <a:off x="398726" y="495582"/>
            <a:ext cx="8346546" cy="661669"/>
          </a:xfrm>
          <a:prstGeom prst="rect">
            <a:avLst/>
          </a:prstGeom>
        </p:spPr>
        <p:txBody>
          <a:bodyPr wrap="square" lIns="0" tIns="0" rIns="0" bIns="0">
            <a:spAutoFit/>
          </a:bodyPr>
          <a:lstStyle>
            <a:lvl1pPr>
              <a:defRPr sz="2000" b="1" i="0">
                <a:solidFill>
                  <a:srgbClr val="1E376C"/>
                </a:solidFill>
                <a:latin typeface="Arial Black"/>
                <a:cs typeface="Arial Black"/>
              </a:defRPr>
            </a:lvl1pPr>
          </a:lstStyle>
          <a:p>
            <a:endParaRPr/>
          </a:p>
        </p:txBody>
      </p:sp>
      <p:sp>
        <p:nvSpPr>
          <p:cNvPr id="3" name="Holder 3"/>
          <p:cNvSpPr>
            <a:spLocks noGrp="1"/>
          </p:cNvSpPr>
          <p:nvPr>
            <p:ph type="body" idx="1"/>
          </p:nvPr>
        </p:nvSpPr>
        <p:spPr>
          <a:xfrm>
            <a:off x="721339" y="787229"/>
            <a:ext cx="7701320" cy="3382010"/>
          </a:xfrm>
          <a:prstGeom prst="rect">
            <a:avLst/>
          </a:prstGeom>
        </p:spPr>
        <p:txBody>
          <a:bodyPr wrap="square" lIns="0" tIns="0" rIns="0" bIns="0">
            <a:spAutoFit/>
          </a:bodyPr>
          <a:lstStyle>
            <a:lvl1pPr>
              <a:defRPr sz="1200" b="0" i="0">
                <a:solidFill>
                  <a:srgbClr val="A52B35"/>
                </a:solidFill>
                <a:latin typeface="Arial"/>
                <a:cs typeface="Arial"/>
              </a:defRPr>
            </a:lvl1pPr>
          </a:lstStyle>
          <a:p>
            <a:endParaRPr/>
          </a:p>
        </p:txBody>
      </p:sp>
      <p:sp>
        <p:nvSpPr>
          <p:cNvPr id="4" name="Holder 4"/>
          <p:cNvSpPr>
            <a:spLocks noGrp="1"/>
          </p:cNvSpPr>
          <p:nvPr>
            <p:ph type="ftr" sz="quarter" idx="5"/>
          </p:nvPr>
        </p:nvSpPr>
        <p:spPr>
          <a:xfrm>
            <a:off x="3108960" y="4783455"/>
            <a:ext cx="2926080" cy="257175"/>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4783455"/>
            <a:ext cx="2103120" cy="257175"/>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3/12/2021</a:t>
            </a:fld>
            <a:endParaRPr lang="en-US"/>
          </a:p>
        </p:txBody>
      </p:sp>
      <p:sp>
        <p:nvSpPr>
          <p:cNvPr id="6" name="Holder 6"/>
          <p:cNvSpPr>
            <a:spLocks noGrp="1"/>
          </p:cNvSpPr>
          <p:nvPr>
            <p:ph type="sldNum" sz="quarter" idx="7"/>
          </p:nvPr>
        </p:nvSpPr>
        <p:spPr>
          <a:xfrm>
            <a:off x="8804774" y="4854525"/>
            <a:ext cx="187959" cy="181610"/>
          </a:xfrm>
          <a:prstGeom prst="rect">
            <a:avLst/>
          </a:prstGeom>
        </p:spPr>
        <p:txBody>
          <a:bodyPr wrap="square" lIns="0" tIns="0" rIns="0" bIns="0">
            <a:spAutoFit/>
          </a:bodyPr>
          <a:lstStyle>
            <a:lvl1pPr>
              <a:defRPr sz="900" b="0" i="0">
                <a:solidFill>
                  <a:srgbClr val="575757"/>
                </a:solidFill>
                <a:latin typeface="Arial"/>
                <a:cs typeface="Arial"/>
              </a:defRPr>
            </a:lvl1pPr>
          </a:lstStyle>
          <a:p>
            <a:pPr marL="93345">
              <a:lnSpc>
                <a:spcPct val="100000"/>
              </a:lnSpc>
              <a:spcBef>
                <a:spcPts val="110"/>
              </a:spcBef>
            </a:pPr>
            <a:fld id="{81D60167-4931-47E6-BA6A-407CBD079E47}" type="slidenum">
              <a:rPr spc="35" dirty="0"/>
              <a:t>‹#›</a:t>
            </a:fld>
            <a:endParaRPr spc="3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542914"/>
            <a:ext cx="8305800" cy="85725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81000" y="1543051"/>
            <a:ext cx="8305800" cy="30861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1690106"/>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hdr="0" ftr="0"/>
  <p:txStyles>
    <p:titleStyle>
      <a:lvl1pPr algn="l" defTabSz="514350" rtl="0" eaLnBrk="1" latinLnBrk="0" hangingPunct="1">
        <a:spcBef>
          <a:spcPct val="0"/>
        </a:spcBef>
        <a:buNone/>
        <a:defRPr sz="1800" kern="1200">
          <a:solidFill>
            <a:schemeClr val="tx1"/>
          </a:solidFill>
          <a:latin typeface="+mj-lt"/>
          <a:ea typeface="+mj-ea"/>
          <a:cs typeface="+mj-cs"/>
        </a:defRPr>
      </a:lvl1pPr>
    </p:titleStyle>
    <p:bodyStyle>
      <a:lvl1pPr marL="192881" indent="-192881" algn="l" defTabSz="514350" rtl="0" eaLnBrk="1" latinLnBrk="0" hangingPunct="1">
        <a:spcBef>
          <a:spcPct val="20000"/>
        </a:spcBef>
        <a:buFont typeface="Arial" panose="020B0604020202020204" pitchFamily="34" charset="0"/>
        <a:buChar char="•"/>
        <a:defRPr sz="1575" kern="1200">
          <a:solidFill>
            <a:schemeClr val="bg1">
              <a:lumMod val="75000"/>
              <a:lumOff val="25000"/>
            </a:schemeClr>
          </a:solidFill>
          <a:latin typeface="Arial"/>
          <a:ea typeface="+mn-ea"/>
          <a:cs typeface="+mn-cs"/>
        </a:defRPr>
      </a:lvl1pPr>
      <a:lvl2pPr marL="417910" indent="-160735" algn="l" defTabSz="514350" rtl="0" eaLnBrk="1" latinLnBrk="0" hangingPunct="1">
        <a:spcBef>
          <a:spcPct val="20000"/>
        </a:spcBef>
        <a:buFont typeface="Arial" panose="020B0604020202020204" pitchFamily="34" charset="0"/>
        <a:buChar char="–"/>
        <a:defRPr sz="1350" kern="1200">
          <a:solidFill>
            <a:schemeClr val="bg1">
              <a:lumMod val="75000"/>
              <a:lumOff val="25000"/>
            </a:schemeClr>
          </a:solidFill>
          <a:latin typeface="Arial"/>
          <a:ea typeface="+mn-ea"/>
          <a:cs typeface="+mn-cs"/>
        </a:defRPr>
      </a:lvl2pPr>
      <a:lvl3pPr marL="642938" indent="-128588" algn="l" defTabSz="514350" rtl="0" eaLnBrk="1" latinLnBrk="0" hangingPunct="1">
        <a:spcBef>
          <a:spcPct val="20000"/>
        </a:spcBef>
        <a:buFont typeface="Arial" panose="020B0604020202020204" pitchFamily="34" charset="0"/>
        <a:buChar char="•"/>
        <a:defRPr sz="1125" kern="1200">
          <a:solidFill>
            <a:schemeClr val="bg1">
              <a:lumMod val="75000"/>
              <a:lumOff val="25000"/>
            </a:schemeClr>
          </a:solidFill>
          <a:latin typeface="Arial"/>
          <a:ea typeface="+mn-ea"/>
          <a:cs typeface="+mn-cs"/>
        </a:defRPr>
      </a:lvl3pPr>
      <a:lvl4pPr marL="900113" indent="-128588" algn="l" defTabSz="514350" rtl="0" eaLnBrk="1" latinLnBrk="0" hangingPunct="1">
        <a:spcBef>
          <a:spcPct val="20000"/>
        </a:spcBef>
        <a:buFont typeface="Arial" panose="020B0604020202020204" pitchFamily="34" charset="0"/>
        <a:buChar char="–"/>
        <a:defRPr sz="1013" kern="1200">
          <a:solidFill>
            <a:schemeClr val="bg1">
              <a:lumMod val="75000"/>
              <a:lumOff val="25000"/>
            </a:schemeClr>
          </a:solidFill>
          <a:latin typeface="Arial"/>
          <a:ea typeface="+mn-ea"/>
          <a:cs typeface="+mn-cs"/>
        </a:defRPr>
      </a:lvl4pPr>
      <a:lvl5pPr marL="1157288" indent="-128588" algn="l" defTabSz="514350" rtl="0" eaLnBrk="1" latinLnBrk="0" hangingPunct="1">
        <a:spcBef>
          <a:spcPct val="20000"/>
        </a:spcBef>
        <a:buFont typeface="Arial" panose="020B0604020202020204" pitchFamily="34" charset="0"/>
        <a:buChar char="»"/>
        <a:defRPr sz="900" kern="1200">
          <a:solidFill>
            <a:schemeClr val="bg1">
              <a:lumMod val="75000"/>
              <a:lumOff val="25000"/>
            </a:schemeClr>
          </a:solidFill>
          <a:latin typeface="Arial"/>
          <a:ea typeface="+mn-ea"/>
          <a:cs typeface="+mn-cs"/>
        </a:defRPr>
      </a:lvl5pPr>
      <a:lvl6pPr marL="141446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hyperlink" Target="https://platform.execonline.com/p3/register/42eaa809-4f76-4e74-ab49-eb3689cd22d7" TargetMode="External"/><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image" Target="../media/image11.png"/><Relationship Id="rId5" Type="http://schemas.openxmlformats.org/officeDocument/2006/relationships/image" Target="../media/image9.svg"/><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jpg"/><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jpg"/></Relationships>
</file>

<file path=ppt/slides/_rels/slide17.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image" Target="../media/image12.png"/><Relationship Id="rId7" Type="http://schemas.openxmlformats.org/officeDocument/2006/relationships/hyperlink" Target="https://platform.execonline.com/p3/register/42eaa809-4f76-4e74-ab49-eb3689cd22d7" TargetMode="External"/><Relationship Id="rId12" Type="http://schemas.openxmlformats.org/officeDocument/2006/relationships/image" Target="../media/image18.jpg"/><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image" Target="../media/image11.png"/><Relationship Id="rId11" Type="http://schemas.openxmlformats.org/officeDocument/2006/relationships/image" Target="../media/image17.jpg"/><Relationship Id="rId5" Type="http://schemas.openxmlformats.org/officeDocument/2006/relationships/image" Target="../media/image13.svg"/><Relationship Id="rId10" Type="http://schemas.openxmlformats.org/officeDocument/2006/relationships/image" Target="../media/image16.jpg"/><Relationship Id="rId4" Type="http://schemas.openxmlformats.org/officeDocument/2006/relationships/image" Target="../media/image13.png"/><Relationship Id="rId9" Type="http://schemas.openxmlformats.org/officeDocument/2006/relationships/image" Target="../media/image15.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43.jp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2.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27.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s://www.execonline.com/wp-content/uploads/2020/10/ExecOnline-AEP-Optimizing-Self-Awareness.pdf" TargetMode="External"/><Relationship Id="rId13" Type="http://schemas.openxmlformats.org/officeDocument/2006/relationships/hyperlink" Target="https://www.execonline.com/wp-content/uploads/2020/09/ExecOnline-AEP-Building-Resilience-Preventing-Burnout.pdf" TargetMode="External"/><Relationship Id="rId18" Type="http://schemas.openxmlformats.org/officeDocument/2006/relationships/image" Target="../media/image19.png"/><Relationship Id="rId26" Type="http://schemas.openxmlformats.org/officeDocument/2006/relationships/image" Target="../media/image26.png"/><Relationship Id="rId3" Type="http://schemas.openxmlformats.org/officeDocument/2006/relationships/image" Target="../media/image12.png"/><Relationship Id="rId21" Type="http://schemas.openxmlformats.org/officeDocument/2006/relationships/image" Target="../media/image22.png"/><Relationship Id="rId7" Type="http://schemas.openxmlformats.org/officeDocument/2006/relationships/hyperlink" Target="https://www.execonline.com/wp-content/uploads/2020/10/ExecOnline-AEP-Communicating-Persuasively-Building-Trust.pdf" TargetMode="External"/><Relationship Id="rId12" Type="http://schemas.openxmlformats.org/officeDocument/2006/relationships/hyperlink" Target="https://www.execonline.com/wp-content/uploads/2020/09/ExecOnline-AEP-Achieving-Mental-Flow-Thriving.pdf" TargetMode="External"/><Relationship Id="rId17" Type="http://schemas.openxmlformats.org/officeDocument/2006/relationships/hyperlink" Target="https://www.execonline.com/wp-content/uploads/2020/08/ExecOnline-Managing-Virtually.pdf" TargetMode="External"/><Relationship Id="rId25" Type="http://schemas.openxmlformats.org/officeDocument/2006/relationships/image" Target="../media/image25.png"/><Relationship Id="rId2" Type="http://schemas.openxmlformats.org/officeDocument/2006/relationships/notesSlide" Target="../notesSlides/notesSlide3.xml"/><Relationship Id="rId16" Type="http://schemas.openxmlformats.org/officeDocument/2006/relationships/hyperlink" Target="https://www.execonline.com/wp-content/uploads/2020/08/ExecOnline-Managing-Uncertainty.pdf" TargetMode="External"/><Relationship Id="rId20" Type="http://schemas.openxmlformats.org/officeDocument/2006/relationships/image" Target="../media/image21.png"/><Relationship Id="rId29" Type="http://schemas.openxmlformats.org/officeDocument/2006/relationships/image" Target="../media/image29.png"/><Relationship Id="rId1" Type="http://schemas.openxmlformats.org/officeDocument/2006/relationships/slideLayout" Target="../slideLayouts/slideLayout10.xml"/><Relationship Id="rId6" Type="http://schemas.openxmlformats.org/officeDocument/2006/relationships/hyperlink" Target="https://www.execonline.com/wp-content/uploads/2020/06/AEP-Accelerating-Change-Readiness-Agility.pdf" TargetMode="External"/><Relationship Id="rId11" Type="http://schemas.openxmlformats.org/officeDocument/2006/relationships/hyperlink" Target="https://www.execonline.com/wp-content/uploads/2020/09/AEP-Strengthening-Workplace-Wellness.pdf" TargetMode="External"/><Relationship Id="rId24" Type="http://schemas.openxmlformats.org/officeDocument/2006/relationships/image" Target="../media/image24.png"/><Relationship Id="rId32" Type="http://schemas.openxmlformats.org/officeDocument/2006/relationships/image" Target="../media/image11.png"/><Relationship Id="rId5" Type="http://schemas.openxmlformats.org/officeDocument/2006/relationships/hyperlink" Target="https://www.execonline.com/wp-content/uploads/2020/06/AEP-Fostering-Inclusion-Diversity.pdf" TargetMode="External"/><Relationship Id="rId15" Type="http://schemas.openxmlformats.org/officeDocument/2006/relationships/hyperlink" Target="https://www.execonline.com/wp-content/uploads/2020/06/AEP-Communicating-with-Impact.pdf" TargetMode="External"/><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hyperlink" Target="https://www.execonline.com/wp-content/uploads/2020/06/AEP-Driving-Digital-Transformation.pdf" TargetMode="External"/><Relationship Id="rId19" Type="http://schemas.openxmlformats.org/officeDocument/2006/relationships/image" Target="../media/image20.png"/><Relationship Id="rId31" Type="http://schemas.openxmlformats.org/officeDocument/2006/relationships/image" Target="../media/image13.svg"/><Relationship Id="rId4" Type="http://schemas.openxmlformats.org/officeDocument/2006/relationships/hyperlink" Target="https://www.execonline.com/wp-content/uploads/2020/06/AEP-Implementing-Winning-Strategies.pdf" TargetMode="External"/><Relationship Id="rId9" Type="http://schemas.openxmlformats.org/officeDocument/2006/relationships/hyperlink" Target="https://www.execonline.com/wp-content/uploads/2020/06/AEP-Selling-Through-Customer-Centricity.pdf" TargetMode="External"/><Relationship Id="rId14" Type="http://schemas.openxmlformats.org/officeDocument/2006/relationships/hyperlink" Target="https://www.execonline.com/wp-content/uploads/2020/09/ExecOnline-AEP-Enhancing-Team-Wellbeing.pdf" TargetMode="External"/><Relationship Id="rId22" Type="http://schemas.openxmlformats.org/officeDocument/2006/relationships/image" Target="../media/image1.png"/><Relationship Id="rId27" Type="http://schemas.openxmlformats.org/officeDocument/2006/relationships/image" Target="../media/image27.png"/><Relationship Id="rId30" Type="http://schemas.openxmlformats.org/officeDocument/2006/relationships/image" Target="../media/image1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image" Target="../media/image52.jpg"/></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52.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52.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jp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56.png"/><Relationship Id="rId4" Type="http://schemas.openxmlformats.org/officeDocument/2006/relationships/image" Target="../media/image55.png"/></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3.jp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3.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57.png"/><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57.png"/><Relationship Id="rId1" Type="http://schemas.openxmlformats.org/officeDocument/2006/relationships/slideLayout" Target="../slideLayouts/slideLayout2.xml"/><Relationship Id="rId4" Type="http://schemas.openxmlformats.org/officeDocument/2006/relationships/image" Target="../media/image59.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57.png"/><Relationship Id="rId1" Type="http://schemas.openxmlformats.org/officeDocument/2006/relationships/slideLayout" Target="../slideLayouts/slideLayout2.xml"/><Relationship Id="rId4" Type="http://schemas.openxmlformats.org/officeDocument/2006/relationships/image" Target="../media/image60.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image" Target="../media/image63.jpg"/><Relationship Id="rId4" Type="http://schemas.openxmlformats.org/officeDocument/2006/relationships/image" Target="../media/image62.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63.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5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63.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image" Target="../media/image63.jpg"/><Relationship Id="rId4" Type="http://schemas.openxmlformats.org/officeDocument/2006/relationships/image" Target="../media/image62.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jpg"/><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8.jpg"/><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8.jpg"/><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0.jpg"/><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70.png"/><Relationship Id="rId7" Type="http://schemas.openxmlformats.org/officeDocument/2006/relationships/image" Target="../media/image74.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73.png"/><Relationship Id="rId5" Type="http://schemas.openxmlformats.org/officeDocument/2006/relationships/image" Target="../media/image72.png"/><Relationship Id="rId10" Type="http://schemas.openxmlformats.org/officeDocument/2006/relationships/image" Target="../media/image77.png"/><Relationship Id="rId4" Type="http://schemas.openxmlformats.org/officeDocument/2006/relationships/image" Target="../media/image71.png"/><Relationship Id="rId9" Type="http://schemas.openxmlformats.org/officeDocument/2006/relationships/image" Target="../media/image76.png"/></Relationships>
</file>

<file path=ppt/slides/_rels/slide6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 Id="rId4" Type="http://schemas.openxmlformats.org/officeDocument/2006/relationships/image" Target="../media/image80.jpg"/></Relationships>
</file>

<file path=ppt/slides/_rels/slide6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78.png"/><Relationship Id="rId1" Type="http://schemas.openxmlformats.org/officeDocument/2006/relationships/slideLayout" Target="../slideLayouts/slideLayout2.xml"/><Relationship Id="rId4" Type="http://schemas.openxmlformats.org/officeDocument/2006/relationships/image" Target="../media/image80.jpg"/></Relationships>
</file>

<file path=ppt/slides/_rels/slide6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78.png"/><Relationship Id="rId1" Type="http://schemas.openxmlformats.org/officeDocument/2006/relationships/slideLayout" Target="../slideLayouts/slideLayout2.xml"/><Relationship Id="rId4" Type="http://schemas.openxmlformats.org/officeDocument/2006/relationships/image" Target="../media/image80.jp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s>
</file>

<file path=ppt/slides/_rels/slide66.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42.png"/><Relationship Id="rId1" Type="http://schemas.openxmlformats.org/officeDocument/2006/relationships/slideLayout" Target="../slideLayouts/slideLayout2.xml"/><Relationship Id="rId5" Type="http://schemas.openxmlformats.org/officeDocument/2006/relationships/image" Target="../media/image89.png"/><Relationship Id="rId4" Type="http://schemas.openxmlformats.org/officeDocument/2006/relationships/image" Target="../media/image88.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27.png"/><Relationship Id="rId1" Type="http://schemas.openxmlformats.org/officeDocument/2006/relationships/slideLayout" Target="../slideLayouts/slideLayout3.xml"/><Relationship Id="rId4" Type="http://schemas.openxmlformats.org/officeDocument/2006/relationships/image" Target="../media/image91.png"/></Relationships>
</file>

<file path=ppt/slides/_rels/slide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1.png"/><Relationship Id="rId1" Type="http://schemas.openxmlformats.org/officeDocument/2006/relationships/slideLayout" Target="../slideLayouts/slideLayout5.xml"/><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7" name="Graphic 16">
            <a:extLst>
              <a:ext uri="{FF2B5EF4-FFF2-40B4-BE49-F238E27FC236}">
                <a16:creationId xmlns:a16="http://schemas.microsoft.com/office/drawing/2014/main" id="{D5C69F85-5E6F-4377-8CEE-6D5E7D1A3615}"/>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676042" y="857250"/>
            <a:ext cx="2467208" cy="1714500"/>
          </a:xfrm>
          <a:prstGeom prst="rect">
            <a:avLst/>
          </a:prstGeom>
        </p:spPr>
      </p:pic>
      <p:grpSp>
        <p:nvGrpSpPr>
          <p:cNvPr id="3" name="Group 2">
            <a:extLst>
              <a:ext uri="{FF2B5EF4-FFF2-40B4-BE49-F238E27FC236}">
                <a16:creationId xmlns:a16="http://schemas.microsoft.com/office/drawing/2014/main" id="{4827F96B-2254-41A6-8D5F-3CFD8AFD0EE3}"/>
              </a:ext>
            </a:extLst>
          </p:cNvPr>
          <p:cNvGrpSpPr/>
          <p:nvPr/>
        </p:nvGrpSpPr>
        <p:grpSpPr>
          <a:xfrm>
            <a:off x="5057572" y="1543051"/>
            <a:ext cx="3686378" cy="1256215"/>
            <a:chOff x="6743429" y="2057400"/>
            <a:chExt cx="4915171" cy="1674954"/>
          </a:xfrm>
        </p:grpSpPr>
        <p:pic>
          <p:nvPicPr>
            <p:cNvPr id="6" name="Google Shape;394;p48">
              <a:extLst>
                <a:ext uri="{FF2B5EF4-FFF2-40B4-BE49-F238E27FC236}">
                  <a16:creationId xmlns:a16="http://schemas.microsoft.com/office/drawing/2014/main" id="{3A004C97-0EB3-4B48-AAD5-848D5E76CBD4}"/>
                </a:ext>
              </a:extLst>
            </p:cNvPr>
            <p:cNvPicPr preferRelativeResize="0"/>
            <p:nvPr/>
          </p:nvPicPr>
          <p:blipFill rotWithShape="1">
            <a:blip r:embed="rId6">
              <a:alphaModFix/>
            </a:blip>
            <a:stretch/>
          </p:blipFill>
          <p:spPr>
            <a:xfrm>
              <a:off x="6743429" y="2057400"/>
              <a:ext cx="4915171" cy="1071507"/>
            </a:xfrm>
            <a:prstGeom prst="rect">
              <a:avLst/>
            </a:prstGeom>
            <a:noFill/>
            <a:ln>
              <a:noFill/>
            </a:ln>
          </p:spPr>
        </p:pic>
        <p:sp>
          <p:nvSpPr>
            <p:cNvPr id="7" name="Rectangle 6">
              <a:extLst>
                <a:ext uri="{FF2B5EF4-FFF2-40B4-BE49-F238E27FC236}">
                  <a16:creationId xmlns:a16="http://schemas.microsoft.com/office/drawing/2014/main" id="{252B6911-2CEC-4F5F-A1CD-61DD4B64683F}"/>
                </a:ext>
              </a:extLst>
            </p:cNvPr>
            <p:cNvSpPr/>
            <p:nvPr/>
          </p:nvSpPr>
          <p:spPr>
            <a:xfrm>
              <a:off x="9185897" y="3239911"/>
              <a:ext cx="259047" cy="492443"/>
            </a:xfrm>
            <a:prstGeom prst="rect">
              <a:avLst/>
            </a:prstGeom>
          </p:spPr>
          <p:txBody>
            <a:bodyPr wrap="none">
              <a:spAutoFit/>
            </a:bodyPr>
            <a:lstStyle/>
            <a:p>
              <a:pPr marL="9525" algn="ctr" defTabSz="685800">
                <a:tabLst>
                  <a:tab pos="223361" algn="l"/>
                  <a:tab pos="223838" algn="l"/>
                </a:tabLst>
                <a:defRPr/>
              </a:pPr>
              <a:endParaRPr lang="en-US" spc="-49" dirty="0">
                <a:solidFill>
                  <a:srgbClr val="BABBBE">
                    <a:lumMod val="75000"/>
                  </a:srgbClr>
                </a:solidFill>
                <a:latin typeface="Calibri"/>
                <a:cs typeface="Calibri"/>
              </a:endParaRPr>
            </a:p>
          </p:txBody>
        </p:sp>
      </p:grpSp>
      <p:sp>
        <p:nvSpPr>
          <p:cNvPr id="9" name="Rectangle 8">
            <a:extLst>
              <a:ext uri="{FF2B5EF4-FFF2-40B4-BE49-F238E27FC236}">
                <a16:creationId xmlns:a16="http://schemas.microsoft.com/office/drawing/2014/main" id="{252B6911-2CEC-4F5F-A1CD-61DD4B64683F}"/>
              </a:ext>
            </a:extLst>
          </p:cNvPr>
          <p:cNvSpPr/>
          <p:nvPr/>
        </p:nvSpPr>
        <p:spPr>
          <a:xfrm>
            <a:off x="7051573" y="3028950"/>
            <a:ext cx="194285" cy="369332"/>
          </a:xfrm>
          <a:prstGeom prst="rect">
            <a:avLst/>
          </a:prstGeom>
        </p:spPr>
        <p:txBody>
          <a:bodyPr wrap="none">
            <a:spAutoFit/>
          </a:bodyPr>
          <a:lstStyle/>
          <a:p>
            <a:pPr marL="9525" algn="ctr" defTabSz="685800">
              <a:tabLst>
                <a:tab pos="223361" algn="l"/>
                <a:tab pos="223838" algn="l"/>
              </a:tabLst>
              <a:defRPr/>
            </a:pPr>
            <a:endParaRPr lang="en-US" spc="-49" dirty="0">
              <a:solidFill>
                <a:srgbClr val="BABBBE">
                  <a:lumMod val="75000"/>
                </a:srgbClr>
              </a:solidFill>
              <a:latin typeface="Calibri"/>
              <a:cs typeface="Calibri"/>
            </a:endParaRPr>
          </a:p>
        </p:txBody>
      </p:sp>
      <p:sp>
        <p:nvSpPr>
          <p:cNvPr id="4" name="Rectangle 3"/>
          <p:cNvSpPr/>
          <p:nvPr/>
        </p:nvSpPr>
        <p:spPr>
          <a:xfrm>
            <a:off x="4457700" y="2509222"/>
            <a:ext cx="4572000" cy="219291"/>
          </a:xfrm>
          <a:prstGeom prst="rect">
            <a:avLst/>
          </a:prstGeom>
        </p:spPr>
        <p:txBody>
          <a:bodyPr>
            <a:spAutoFit/>
          </a:bodyPr>
          <a:lstStyle/>
          <a:p>
            <a:pPr algn="ctr" defTabSz="685800"/>
            <a:r>
              <a:rPr lang="en-US" sz="825" dirty="0">
                <a:solidFill>
                  <a:srgbClr val="3D1152"/>
                </a:solidFill>
                <a:latin typeface="Calibri"/>
                <a:hlinkClick r:id="rId7"/>
              </a:rPr>
              <a:t>https</a:t>
            </a:r>
            <a:r>
              <a:rPr lang="en-US" sz="825" dirty="0">
                <a:solidFill>
                  <a:srgbClr val="3D1152"/>
                </a:solidFill>
                <a:latin typeface="Calibri"/>
                <a:hlinkClick r:id="rId7"/>
              </a:rPr>
              <a:t>://</a:t>
            </a:r>
            <a:r>
              <a:rPr lang="en-US" sz="825" dirty="0">
                <a:solidFill>
                  <a:srgbClr val="3D1152"/>
                </a:solidFill>
                <a:latin typeface="Calibri"/>
                <a:hlinkClick r:id="rId7"/>
              </a:rPr>
              <a:t>platform.execonline.com/p3/register/42eaa809-4f76-4e74-ab49-eb3689cd22d7</a:t>
            </a:r>
            <a:r>
              <a:rPr lang="en-US" sz="825" dirty="0">
                <a:solidFill>
                  <a:srgbClr val="3D1152"/>
                </a:solidFill>
                <a:latin typeface="Calibri"/>
              </a:rPr>
              <a:t> </a:t>
            </a:r>
            <a:endParaRPr lang="en-US" sz="825" dirty="0">
              <a:solidFill>
                <a:srgbClr val="3D1152"/>
              </a:solidFill>
              <a:latin typeface="Calibri"/>
            </a:endParaRPr>
          </a:p>
        </p:txBody>
      </p:sp>
    </p:spTree>
    <p:extLst>
      <p:ext uri="{BB962C8B-B14F-4D97-AF65-F5344CB8AC3E}">
        <p14:creationId xmlns:p14="http://schemas.microsoft.com/office/powerpoint/2010/main" val="1243563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31880" y="2690095"/>
            <a:ext cx="7425690" cy="487680"/>
          </a:xfrm>
          <a:prstGeom prst="rect">
            <a:avLst/>
          </a:prstGeom>
        </p:spPr>
        <p:txBody>
          <a:bodyPr vert="horz" wrap="square" lIns="0" tIns="0" rIns="0" bIns="0" rtlCol="0">
            <a:spAutoFit/>
          </a:bodyPr>
          <a:lstStyle/>
          <a:p>
            <a:pPr marL="12700">
              <a:lnSpc>
                <a:spcPct val="100000"/>
              </a:lnSpc>
            </a:pPr>
            <a:r>
              <a:rPr sz="3200" spc="15" dirty="0">
                <a:solidFill>
                  <a:srgbClr val="D4463E"/>
                </a:solidFill>
                <a:latin typeface="Arial"/>
                <a:cs typeface="Arial"/>
              </a:rPr>
              <a:t>Accelerating </a:t>
            </a:r>
            <a:r>
              <a:rPr sz="3200" spc="-25" dirty="0">
                <a:solidFill>
                  <a:srgbClr val="D4463E"/>
                </a:solidFill>
                <a:latin typeface="Arial"/>
                <a:cs typeface="Arial"/>
              </a:rPr>
              <a:t>Change </a:t>
            </a:r>
            <a:r>
              <a:rPr sz="3200" spc="-45" dirty="0">
                <a:solidFill>
                  <a:srgbClr val="D4463E"/>
                </a:solidFill>
                <a:latin typeface="Arial"/>
                <a:cs typeface="Arial"/>
              </a:rPr>
              <a:t>Readiness </a:t>
            </a:r>
            <a:r>
              <a:rPr sz="3200" spc="-10" dirty="0">
                <a:solidFill>
                  <a:srgbClr val="D4463E"/>
                </a:solidFill>
                <a:latin typeface="Arial"/>
                <a:cs typeface="Arial"/>
              </a:rPr>
              <a:t>&amp;</a:t>
            </a:r>
            <a:r>
              <a:rPr sz="3200" spc="-200" dirty="0">
                <a:solidFill>
                  <a:srgbClr val="D4463E"/>
                </a:solidFill>
                <a:latin typeface="Arial"/>
                <a:cs typeface="Arial"/>
              </a:rPr>
              <a:t> </a:t>
            </a:r>
            <a:r>
              <a:rPr sz="3200" spc="90" dirty="0">
                <a:solidFill>
                  <a:srgbClr val="D4463E"/>
                </a:solidFill>
                <a:latin typeface="Arial"/>
                <a:cs typeface="Arial"/>
              </a:rPr>
              <a:t>Agility</a:t>
            </a:r>
            <a:endParaRPr sz="3200">
              <a:latin typeface="Arial"/>
              <a:cs typeface="Arial"/>
            </a:endParaRPr>
          </a:p>
        </p:txBody>
      </p:sp>
      <p:sp>
        <p:nvSpPr>
          <p:cNvPr id="4" name="object 4"/>
          <p:cNvSpPr txBox="1">
            <a:spLocks noGrp="1"/>
          </p:cNvSpPr>
          <p:nvPr>
            <p:ph type="sldNum" sz="quarter" idx="7"/>
          </p:nvPr>
        </p:nvSpPr>
        <p:spPr>
          <a:prstGeom prst="rect">
            <a:avLst/>
          </a:prstGeom>
        </p:spPr>
        <p:txBody>
          <a:bodyPr vert="horz" wrap="square" lIns="0" tIns="13970" rIns="0" bIns="0" rtlCol="0">
            <a:spAutoFit/>
          </a:bodyPr>
          <a:lstStyle/>
          <a:p>
            <a:pPr marL="25400">
              <a:lnSpc>
                <a:spcPct val="100000"/>
              </a:lnSpc>
              <a:spcBef>
                <a:spcPts val="110"/>
              </a:spcBef>
            </a:pPr>
            <a:fld id="{81D60167-4931-47E6-BA6A-407CBD079E47}" type="slidenum">
              <a:rPr spc="35" dirty="0"/>
              <a:t>10</a:t>
            </a:fld>
            <a:endParaRPr spc="35" dirty="0"/>
          </a:p>
        </p:txBody>
      </p:sp>
      <p:sp>
        <p:nvSpPr>
          <p:cNvPr id="3" name="object 3"/>
          <p:cNvSpPr txBox="1"/>
          <p:nvPr/>
        </p:nvSpPr>
        <p:spPr>
          <a:xfrm>
            <a:off x="831880" y="3387408"/>
            <a:ext cx="2741295" cy="167640"/>
          </a:xfrm>
          <a:prstGeom prst="rect">
            <a:avLst/>
          </a:prstGeom>
        </p:spPr>
        <p:txBody>
          <a:bodyPr vert="horz" wrap="square" lIns="0" tIns="0" rIns="0" bIns="0" rtlCol="0">
            <a:spAutoFit/>
          </a:bodyPr>
          <a:lstStyle/>
          <a:p>
            <a:pPr marL="12700">
              <a:lnSpc>
                <a:spcPct val="100000"/>
              </a:lnSpc>
            </a:pPr>
            <a:r>
              <a:rPr sz="1100" spc="-25" dirty="0">
                <a:solidFill>
                  <a:srgbClr val="363740"/>
                </a:solidFill>
                <a:latin typeface="Arial"/>
                <a:cs typeface="Arial"/>
              </a:rPr>
              <a:t>UC </a:t>
            </a:r>
            <a:r>
              <a:rPr sz="1100" spc="-10" dirty="0">
                <a:solidFill>
                  <a:srgbClr val="363740"/>
                </a:solidFill>
                <a:latin typeface="Arial"/>
                <a:cs typeface="Arial"/>
              </a:rPr>
              <a:t>Berkeley </a:t>
            </a:r>
            <a:r>
              <a:rPr sz="1100" spc="-5" dirty="0">
                <a:solidFill>
                  <a:srgbClr val="363740"/>
                </a:solidFill>
                <a:latin typeface="Arial"/>
                <a:cs typeface="Arial"/>
              </a:rPr>
              <a:t>Center </a:t>
            </a:r>
            <a:r>
              <a:rPr sz="1100" spc="20" dirty="0">
                <a:solidFill>
                  <a:srgbClr val="363740"/>
                </a:solidFill>
                <a:latin typeface="Arial"/>
                <a:cs typeface="Arial"/>
              </a:rPr>
              <a:t>for </a:t>
            </a:r>
            <a:r>
              <a:rPr sz="1100" spc="-10" dirty="0">
                <a:solidFill>
                  <a:srgbClr val="363740"/>
                </a:solidFill>
                <a:latin typeface="Arial"/>
                <a:cs typeface="Arial"/>
              </a:rPr>
              <a:t>Executive</a:t>
            </a:r>
            <a:r>
              <a:rPr sz="1100" spc="-145" dirty="0">
                <a:solidFill>
                  <a:srgbClr val="363740"/>
                </a:solidFill>
                <a:latin typeface="Arial"/>
                <a:cs typeface="Arial"/>
              </a:rPr>
              <a:t> </a:t>
            </a:r>
            <a:r>
              <a:rPr sz="1100" spc="-5" dirty="0">
                <a:solidFill>
                  <a:srgbClr val="363740"/>
                </a:solidFill>
                <a:latin typeface="Arial"/>
                <a:cs typeface="Arial"/>
              </a:rPr>
              <a:t>Education</a:t>
            </a:r>
            <a:endParaRPr sz="1100">
              <a:latin typeface="Arial"/>
              <a:cs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027345" y="4602049"/>
            <a:ext cx="447040" cy="233679"/>
          </a:xfrm>
          <a:prstGeom prst="rect">
            <a:avLst/>
          </a:prstGeom>
        </p:spPr>
        <p:txBody>
          <a:bodyPr vert="horz" wrap="square" lIns="0" tIns="0" rIns="0" bIns="0" rtlCol="0">
            <a:spAutoFit/>
          </a:bodyPr>
          <a:lstStyle/>
          <a:p>
            <a:pPr marL="12700" marR="5080" indent="71120">
              <a:lnSpc>
                <a:spcPts val="830"/>
              </a:lnSpc>
            </a:pPr>
            <a:r>
              <a:rPr sz="700" b="1" spc="-50" dirty="0">
                <a:solidFill>
                  <a:srgbClr val="4292B1"/>
                </a:solidFill>
                <a:latin typeface="Arial Black"/>
                <a:cs typeface="Arial Black"/>
              </a:rPr>
              <a:t>HOMA  </a:t>
            </a:r>
            <a:r>
              <a:rPr sz="700" b="1" spc="-75" dirty="0">
                <a:solidFill>
                  <a:srgbClr val="4292B1"/>
                </a:solidFill>
                <a:latin typeface="Arial Black"/>
                <a:cs typeface="Arial Black"/>
              </a:rPr>
              <a:t>B</a:t>
            </a:r>
            <a:r>
              <a:rPr sz="700" b="1" spc="-45" dirty="0">
                <a:solidFill>
                  <a:srgbClr val="4292B1"/>
                </a:solidFill>
                <a:latin typeface="Arial Black"/>
                <a:cs typeface="Arial Black"/>
              </a:rPr>
              <a:t>AH</a:t>
            </a:r>
            <a:r>
              <a:rPr sz="700" b="1" spc="-50" dirty="0">
                <a:solidFill>
                  <a:srgbClr val="4292B1"/>
                </a:solidFill>
                <a:latin typeface="Arial Black"/>
                <a:cs typeface="Arial Black"/>
              </a:rPr>
              <a:t>R</a:t>
            </a:r>
            <a:r>
              <a:rPr sz="700" b="1" spc="-60" dirty="0">
                <a:solidFill>
                  <a:srgbClr val="4292B1"/>
                </a:solidFill>
                <a:latin typeface="Arial Black"/>
                <a:cs typeface="Arial Black"/>
              </a:rPr>
              <a:t>AMI</a:t>
            </a:r>
            <a:endParaRPr sz="700">
              <a:latin typeface="Arial Black"/>
              <a:cs typeface="Arial Black"/>
            </a:endParaRPr>
          </a:p>
        </p:txBody>
      </p:sp>
      <p:sp>
        <p:nvSpPr>
          <p:cNvPr id="3" name="object 3"/>
          <p:cNvSpPr txBox="1"/>
          <p:nvPr/>
        </p:nvSpPr>
        <p:spPr>
          <a:xfrm>
            <a:off x="6014110" y="4597267"/>
            <a:ext cx="434975" cy="233679"/>
          </a:xfrm>
          <a:prstGeom prst="rect">
            <a:avLst/>
          </a:prstGeom>
        </p:spPr>
        <p:txBody>
          <a:bodyPr vert="horz" wrap="square" lIns="0" tIns="0" rIns="0" bIns="0" rtlCol="0">
            <a:spAutoFit/>
          </a:bodyPr>
          <a:lstStyle/>
          <a:p>
            <a:pPr marL="36830" marR="5080" indent="-24765">
              <a:lnSpc>
                <a:spcPts val="830"/>
              </a:lnSpc>
            </a:pPr>
            <a:r>
              <a:rPr sz="700" b="1" spc="-70" dirty="0">
                <a:solidFill>
                  <a:srgbClr val="4292B1"/>
                </a:solidFill>
                <a:latin typeface="Arial Black"/>
                <a:cs typeface="Arial Black"/>
              </a:rPr>
              <a:t>JO-ELLEN  POZNER</a:t>
            </a:r>
            <a:endParaRPr sz="700">
              <a:latin typeface="Arial Black"/>
              <a:cs typeface="Arial Black"/>
            </a:endParaRPr>
          </a:p>
        </p:txBody>
      </p:sp>
      <p:sp>
        <p:nvSpPr>
          <p:cNvPr id="4" name="object 4"/>
          <p:cNvSpPr/>
          <p:nvPr/>
        </p:nvSpPr>
        <p:spPr>
          <a:xfrm>
            <a:off x="3963076" y="3874406"/>
            <a:ext cx="600658" cy="600658"/>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3944026" y="3855356"/>
            <a:ext cx="638810" cy="638810"/>
          </a:xfrm>
          <a:custGeom>
            <a:avLst/>
            <a:gdLst/>
            <a:ahLst/>
            <a:cxnLst/>
            <a:rect l="l" t="t" r="r" b="b"/>
            <a:pathLst>
              <a:path w="638810" h="638810">
                <a:moveTo>
                  <a:pt x="0" y="319379"/>
                </a:moveTo>
                <a:lnTo>
                  <a:pt x="3462" y="272184"/>
                </a:lnTo>
                <a:lnTo>
                  <a:pt x="13522" y="227138"/>
                </a:lnTo>
                <a:lnTo>
                  <a:pt x="29683" y="184737"/>
                </a:lnTo>
                <a:lnTo>
                  <a:pt x="51454" y="145474"/>
                </a:lnTo>
                <a:lnTo>
                  <a:pt x="78338" y="109843"/>
                </a:lnTo>
                <a:lnTo>
                  <a:pt x="109843" y="78338"/>
                </a:lnTo>
                <a:lnTo>
                  <a:pt x="145474" y="51454"/>
                </a:lnTo>
                <a:lnTo>
                  <a:pt x="184737" y="29683"/>
                </a:lnTo>
                <a:lnTo>
                  <a:pt x="227138" y="13522"/>
                </a:lnTo>
                <a:lnTo>
                  <a:pt x="272184" y="3462"/>
                </a:lnTo>
                <a:lnTo>
                  <a:pt x="319379" y="0"/>
                </a:lnTo>
                <a:lnTo>
                  <a:pt x="369643" y="3978"/>
                </a:lnTo>
                <a:lnTo>
                  <a:pt x="418216" y="15677"/>
                </a:lnTo>
                <a:lnTo>
                  <a:pt x="464241" y="34741"/>
                </a:lnTo>
                <a:lnTo>
                  <a:pt x="506860" y="60815"/>
                </a:lnTo>
                <a:lnTo>
                  <a:pt x="545215" y="93544"/>
                </a:lnTo>
                <a:lnTo>
                  <a:pt x="577943" y="131899"/>
                </a:lnTo>
                <a:lnTo>
                  <a:pt x="604017" y="174518"/>
                </a:lnTo>
                <a:lnTo>
                  <a:pt x="623081" y="220543"/>
                </a:lnTo>
                <a:lnTo>
                  <a:pt x="634780" y="269116"/>
                </a:lnTo>
                <a:lnTo>
                  <a:pt x="638758" y="319379"/>
                </a:lnTo>
                <a:lnTo>
                  <a:pt x="635296" y="366575"/>
                </a:lnTo>
                <a:lnTo>
                  <a:pt x="625236" y="411620"/>
                </a:lnTo>
                <a:lnTo>
                  <a:pt x="609075" y="454021"/>
                </a:lnTo>
                <a:lnTo>
                  <a:pt x="587305" y="493285"/>
                </a:lnTo>
                <a:lnTo>
                  <a:pt x="560420" y="528915"/>
                </a:lnTo>
                <a:lnTo>
                  <a:pt x="528915" y="560420"/>
                </a:lnTo>
                <a:lnTo>
                  <a:pt x="493285" y="587305"/>
                </a:lnTo>
                <a:lnTo>
                  <a:pt x="454021" y="609075"/>
                </a:lnTo>
                <a:lnTo>
                  <a:pt x="411620" y="625236"/>
                </a:lnTo>
                <a:lnTo>
                  <a:pt x="366575" y="635296"/>
                </a:lnTo>
                <a:lnTo>
                  <a:pt x="319379" y="638758"/>
                </a:lnTo>
                <a:lnTo>
                  <a:pt x="272184" y="635296"/>
                </a:lnTo>
                <a:lnTo>
                  <a:pt x="227138" y="625236"/>
                </a:lnTo>
                <a:lnTo>
                  <a:pt x="184737" y="609075"/>
                </a:lnTo>
                <a:lnTo>
                  <a:pt x="145474" y="587305"/>
                </a:lnTo>
                <a:lnTo>
                  <a:pt x="109843" y="560420"/>
                </a:lnTo>
                <a:lnTo>
                  <a:pt x="78338" y="528915"/>
                </a:lnTo>
                <a:lnTo>
                  <a:pt x="51454" y="493285"/>
                </a:lnTo>
                <a:lnTo>
                  <a:pt x="29683" y="454021"/>
                </a:lnTo>
                <a:lnTo>
                  <a:pt x="13522" y="411620"/>
                </a:lnTo>
                <a:lnTo>
                  <a:pt x="3462" y="366575"/>
                </a:lnTo>
                <a:lnTo>
                  <a:pt x="0" y="319379"/>
                </a:lnTo>
                <a:close/>
              </a:path>
            </a:pathLst>
          </a:custGeom>
          <a:ln w="38099">
            <a:solidFill>
              <a:srgbClr val="4292B1"/>
            </a:solidFill>
          </a:ln>
        </p:spPr>
        <p:txBody>
          <a:bodyPr wrap="square" lIns="0" tIns="0" rIns="0" bIns="0" rtlCol="0"/>
          <a:lstStyle/>
          <a:p>
            <a:endParaRPr/>
          </a:p>
        </p:txBody>
      </p:sp>
      <p:sp>
        <p:nvSpPr>
          <p:cNvPr id="6" name="object 6"/>
          <p:cNvSpPr txBox="1"/>
          <p:nvPr/>
        </p:nvSpPr>
        <p:spPr>
          <a:xfrm>
            <a:off x="4033029" y="4595452"/>
            <a:ext cx="474345" cy="233679"/>
          </a:xfrm>
          <a:prstGeom prst="rect">
            <a:avLst/>
          </a:prstGeom>
        </p:spPr>
        <p:txBody>
          <a:bodyPr vert="horz" wrap="square" lIns="0" tIns="0" rIns="0" bIns="0" rtlCol="0">
            <a:spAutoFit/>
          </a:bodyPr>
          <a:lstStyle/>
          <a:p>
            <a:pPr marL="12700" marR="5080" indent="20320">
              <a:lnSpc>
                <a:spcPts val="830"/>
              </a:lnSpc>
            </a:pPr>
            <a:r>
              <a:rPr sz="700" b="1" spc="-95" dirty="0">
                <a:solidFill>
                  <a:srgbClr val="4292B1"/>
                </a:solidFill>
                <a:latin typeface="Arial Black"/>
                <a:cs typeface="Arial Black"/>
              </a:rPr>
              <a:t>JENNIFER  </a:t>
            </a:r>
            <a:r>
              <a:rPr sz="700" b="1" spc="-50" dirty="0">
                <a:solidFill>
                  <a:srgbClr val="4292B1"/>
                </a:solidFill>
                <a:latin typeface="Arial Black"/>
                <a:cs typeface="Arial Black"/>
              </a:rPr>
              <a:t>CH</a:t>
            </a:r>
            <a:r>
              <a:rPr sz="700" b="1" spc="-114" dirty="0">
                <a:solidFill>
                  <a:srgbClr val="4292B1"/>
                </a:solidFill>
                <a:latin typeface="Arial Black"/>
                <a:cs typeface="Arial Black"/>
              </a:rPr>
              <a:t>A</a:t>
            </a:r>
            <a:r>
              <a:rPr sz="700" b="1" spc="-60" dirty="0">
                <a:solidFill>
                  <a:srgbClr val="4292B1"/>
                </a:solidFill>
                <a:latin typeface="Arial Black"/>
                <a:cs typeface="Arial Black"/>
              </a:rPr>
              <a:t>TMAN</a:t>
            </a:r>
            <a:endParaRPr sz="700">
              <a:latin typeface="Arial Black"/>
              <a:cs typeface="Arial Black"/>
            </a:endParaRPr>
          </a:p>
        </p:txBody>
      </p:sp>
      <p:sp>
        <p:nvSpPr>
          <p:cNvPr id="7" name="object 7"/>
          <p:cNvSpPr/>
          <p:nvPr/>
        </p:nvSpPr>
        <p:spPr>
          <a:xfrm>
            <a:off x="4943932" y="3874407"/>
            <a:ext cx="600658" cy="600658"/>
          </a:xfrm>
          <a:prstGeom prst="rect">
            <a:avLst/>
          </a:prstGeom>
          <a:blipFill>
            <a:blip r:embed="rId3" cstate="print"/>
            <a:stretch>
              <a:fillRect/>
            </a:stretch>
          </a:blipFill>
        </p:spPr>
        <p:txBody>
          <a:bodyPr wrap="square" lIns="0" tIns="0" rIns="0" bIns="0" rtlCol="0"/>
          <a:lstStyle/>
          <a:p>
            <a:endParaRPr/>
          </a:p>
        </p:txBody>
      </p:sp>
      <p:sp>
        <p:nvSpPr>
          <p:cNvPr id="8" name="object 8"/>
          <p:cNvSpPr/>
          <p:nvPr/>
        </p:nvSpPr>
        <p:spPr>
          <a:xfrm>
            <a:off x="4924882" y="3855357"/>
            <a:ext cx="638810" cy="638810"/>
          </a:xfrm>
          <a:custGeom>
            <a:avLst/>
            <a:gdLst/>
            <a:ahLst/>
            <a:cxnLst/>
            <a:rect l="l" t="t" r="r" b="b"/>
            <a:pathLst>
              <a:path w="638810" h="638810">
                <a:moveTo>
                  <a:pt x="0" y="319379"/>
                </a:moveTo>
                <a:lnTo>
                  <a:pt x="3462" y="272183"/>
                </a:lnTo>
                <a:lnTo>
                  <a:pt x="13522" y="227138"/>
                </a:lnTo>
                <a:lnTo>
                  <a:pt x="29683" y="184737"/>
                </a:lnTo>
                <a:lnTo>
                  <a:pt x="51453" y="145473"/>
                </a:lnTo>
                <a:lnTo>
                  <a:pt x="78338" y="109843"/>
                </a:lnTo>
                <a:lnTo>
                  <a:pt x="109843" y="78338"/>
                </a:lnTo>
                <a:lnTo>
                  <a:pt x="145473" y="51453"/>
                </a:lnTo>
                <a:lnTo>
                  <a:pt x="184737" y="29683"/>
                </a:lnTo>
                <a:lnTo>
                  <a:pt x="227138" y="13522"/>
                </a:lnTo>
                <a:lnTo>
                  <a:pt x="272183" y="3462"/>
                </a:lnTo>
                <a:lnTo>
                  <a:pt x="319379" y="0"/>
                </a:lnTo>
                <a:lnTo>
                  <a:pt x="369643" y="3978"/>
                </a:lnTo>
                <a:lnTo>
                  <a:pt x="418216" y="15677"/>
                </a:lnTo>
                <a:lnTo>
                  <a:pt x="464240" y="34741"/>
                </a:lnTo>
                <a:lnTo>
                  <a:pt x="506859" y="60815"/>
                </a:lnTo>
                <a:lnTo>
                  <a:pt x="545214" y="93543"/>
                </a:lnTo>
                <a:lnTo>
                  <a:pt x="577943" y="131899"/>
                </a:lnTo>
                <a:lnTo>
                  <a:pt x="604017" y="174518"/>
                </a:lnTo>
                <a:lnTo>
                  <a:pt x="623081" y="220542"/>
                </a:lnTo>
                <a:lnTo>
                  <a:pt x="634780" y="269116"/>
                </a:lnTo>
                <a:lnTo>
                  <a:pt x="638758" y="319379"/>
                </a:lnTo>
                <a:lnTo>
                  <a:pt x="635296" y="366575"/>
                </a:lnTo>
                <a:lnTo>
                  <a:pt x="625236" y="411620"/>
                </a:lnTo>
                <a:lnTo>
                  <a:pt x="609075" y="454021"/>
                </a:lnTo>
                <a:lnTo>
                  <a:pt x="587305" y="493285"/>
                </a:lnTo>
                <a:lnTo>
                  <a:pt x="560420" y="528916"/>
                </a:lnTo>
                <a:lnTo>
                  <a:pt x="528915" y="560420"/>
                </a:lnTo>
                <a:lnTo>
                  <a:pt x="493285" y="587305"/>
                </a:lnTo>
                <a:lnTo>
                  <a:pt x="454021" y="609075"/>
                </a:lnTo>
                <a:lnTo>
                  <a:pt x="411620" y="625237"/>
                </a:lnTo>
                <a:lnTo>
                  <a:pt x="366575" y="635296"/>
                </a:lnTo>
                <a:lnTo>
                  <a:pt x="319379" y="638759"/>
                </a:lnTo>
                <a:lnTo>
                  <a:pt x="272183" y="635296"/>
                </a:lnTo>
                <a:lnTo>
                  <a:pt x="227138" y="625237"/>
                </a:lnTo>
                <a:lnTo>
                  <a:pt x="184737" y="609075"/>
                </a:lnTo>
                <a:lnTo>
                  <a:pt x="145473" y="587305"/>
                </a:lnTo>
                <a:lnTo>
                  <a:pt x="109843" y="560420"/>
                </a:lnTo>
                <a:lnTo>
                  <a:pt x="78338" y="528916"/>
                </a:lnTo>
                <a:lnTo>
                  <a:pt x="51453" y="493285"/>
                </a:lnTo>
                <a:lnTo>
                  <a:pt x="29683" y="454021"/>
                </a:lnTo>
                <a:lnTo>
                  <a:pt x="13522" y="411620"/>
                </a:lnTo>
                <a:lnTo>
                  <a:pt x="3462" y="366575"/>
                </a:lnTo>
                <a:lnTo>
                  <a:pt x="0" y="319379"/>
                </a:lnTo>
                <a:close/>
              </a:path>
            </a:pathLst>
          </a:custGeom>
          <a:ln w="38099">
            <a:solidFill>
              <a:srgbClr val="4292B1"/>
            </a:solidFill>
          </a:ln>
        </p:spPr>
        <p:txBody>
          <a:bodyPr wrap="square" lIns="0" tIns="0" rIns="0" bIns="0" rtlCol="0"/>
          <a:lstStyle/>
          <a:p>
            <a:endParaRPr/>
          </a:p>
        </p:txBody>
      </p:sp>
      <p:sp>
        <p:nvSpPr>
          <p:cNvPr id="9" name="object 9"/>
          <p:cNvSpPr/>
          <p:nvPr/>
        </p:nvSpPr>
        <p:spPr>
          <a:xfrm>
            <a:off x="5924789" y="3874406"/>
            <a:ext cx="600658" cy="600658"/>
          </a:xfrm>
          <a:prstGeom prst="rect">
            <a:avLst/>
          </a:prstGeom>
          <a:blipFill>
            <a:blip r:embed="rId4" cstate="print"/>
            <a:stretch>
              <a:fillRect/>
            </a:stretch>
          </a:blipFill>
        </p:spPr>
        <p:txBody>
          <a:bodyPr wrap="square" lIns="0" tIns="0" rIns="0" bIns="0" rtlCol="0"/>
          <a:lstStyle/>
          <a:p>
            <a:endParaRPr/>
          </a:p>
        </p:txBody>
      </p:sp>
      <p:sp>
        <p:nvSpPr>
          <p:cNvPr id="10" name="object 10"/>
          <p:cNvSpPr/>
          <p:nvPr/>
        </p:nvSpPr>
        <p:spPr>
          <a:xfrm>
            <a:off x="5905738" y="3855356"/>
            <a:ext cx="638810" cy="638810"/>
          </a:xfrm>
          <a:custGeom>
            <a:avLst/>
            <a:gdLst/>
            <a:ahLst/>
            <a:cxnLst/>
            <a:rect l="l" t="t" r="r" b="b"/>
            <a:pathLst>
              <a:path w="638809" h="638810">
                <a:moveTo>
                  <a:pt x="0" y="319379"/>
                </a:moveTo>
                <a:lnTo>
                  <a:pt x="3462" y="272184"/>
                </a:lnTo>
                <a:lnTo>
                  <a:pt x="13522" y="227138"/>
                </a:lnTo>
                <a:lnTo>
                  <a:pt x="29683" y="184737"/>
                </a:lnTo>
                <a:lnTo>
                  <a:pt x="51453" y="145474"/>
                </a:lnTo>
                <a:lnTo>
                  <a:pt x="78338" y="109843"/>
                </a:lnTo>
                <a:lnTo>
                  <a:pt x="109843" y="78338"/>
                </a:lnTo>
                <a:lnTo>
                  <a:pt x="145473" y="51454"/>
                </a:lnTo>
                <a:lnTo>
                  <a:pt x="184737" y="29683"/>
                </a:lnTo>
                <a:lnTo>
                  <a:pt x="227138" y="13522"/>
                </a:lnTo>
                <a:lnTo>
                  <a:pt x="272183" y="3462"/>
                </a:lnTo>
                <a:lnTo>
                  <a:pt x="319379" y="0"/>
                </a:lnTo>
                <a:lnTo>
                  <a:pt x="369642" y="3978"/>
                </a:lnTo>
                <a:lnTo>
                  <a:pt x="418215" y="15677"/>
                </a:lnTo>
                <a:lnTo>
                  <a:pt x="464240" y="34741"/>
                </a:lnTo>
                <a:lnTo>
                  <a:pt x="506859" y="60815"/>
                </a:lnTo>
                <a:lnTo>
                  <a:pt x="545214" y="93544"/>
                </a:lnTo>
                <a:lnTo>
                  <a:pt x="577943" y="131899"/>
                </a:lnTo>
                <a:lnTo>
                  <a:pt x="604016" y="174518"/>
                </a:lnTo>
                <a:lnTo>
                  <a:pt x="623081" y="220543"/>
                </a:lnTo>
                <a:lnTo>
                  <a:pt x="634780" y="269116"/>
                </a:lnTo>
                <a:lnTo>
                  <a:pt x="638758" y="319379"/>
                </a:lnTo>
                <a:lnTo>
                  <a:pt x="635295" y="366575"/>
                </a:lnTo>
                <a:lnTo>
                  <a:pt x="625236" y="411620"/>
                </a:lnTo>
                <a:lnTo>
                  <a:pt x="609074" y="454021"/>
                </a:lnTo>
                <a:lnTo>
                  <a:pt x="587304" y="493285"/>
                </a:lnTo>
                <a:lnTo>
                  <a:pt x="560420" y="528915"/>
                </a:lnTo>
                <a:lnTo>
                  <a:pt x="528915" y="560420"/>
                </a:lnTo>
                <a:lnTo>
                  <a:pt x="493284" y="587305"/>
                </a:lnTo>
                <a:lnTo>
                  <a:pt x="454021" y="609075"/>
                </a:lnTo>
                <a:lnTo>
                  <a:pt x="411620" y="625236"/>
                </a:lnTo>
                <a:lnTo>
                  <a:pt x="366574" y="635296"/>
                </a:lnTo>
                <a:lnTo>
                  <a:pt x="319379" y="638758"/>
                </a:lnTo>
                <a:lnTo>
                  <a:pt x="272183" y="635296"/>
                </a:lnTo>
                <a:lnTo>
                  <a:pt x="227138" y="625236"/>
                </a:lnTo>
                <a:lnTo>
                  <a:pt x="184737" y="609075"/>
                </a:lnTo>
                <a:lnTo>
                  <a:pt x="145473" y="587305"/>
                </a:lnTo>
                <a:lnTo>
                  <a:pt x="109843" y="560420"/>
                </a:lnTo>
                <a:lnTo>
                  <a:pt x="78338" y="528915"/>
                </a:lnTo>
                <a:lnTo>
                  <a:pt x="51453" y="493285"/>
                </a:lnTo>
                <a:lnTo>
                  <a:pt x="29683" y="454021"/>
                </a:lnTo>
                <a:lnTo>
                  <a:pt x="13522" y="411620"/>
                </a:lnTo>
                <a:lnTo>
                  <a:pt x="3462" y="366575"/>
                </a:lnTo>
                <a:lnTo>
                  <a:pt x="0" y="319379"/>
                </a:lnTo>
                <a:close/>
              </a:path>
            </a:pathLst>
          </a:custGeom>
          <a:ln w="38099">
            <a:solidFill>
              <a:srgbClr val="4292B1"/>
            </a:solidFill>
          </a:ln>
        </p:spPr>
        <p:txBody>
          <a:bodyPr wrap="square" lIns="0" tIns="0" rIns="0" bIns="0" rtlCol="0"/>
          <a:lstStyle/>
          <a:p>
            <a:endParaRPr/>
          </a:p>
        </p:txBody>
      </p:sp>
      <p:sp>
        <p:nvSpPr>
          <p:cNvPr id="11" name="object 11"/>
          <p:cNvSpPr txBox="1">
            <a:spLocks noGrp="1"/>
          </p:cNvSpPr>
          <p:nvPr>
            <p:ph type="title"/>
          </p:nvPr>
        </p:nvSpPr>
        <p:spPr>
          <a:xfrm>
            <a:off x="1706902" y="341956"/>
            <a:ext cx="4650740" cy="304800"/>
          </a:xfrm>
          <a:prstGeom prst="rect">
            <a:avLst/>
          </a:prstGeom>
        </p:spPr>
        <p:txBody>
          <a:bodyPr vert="horz" wrap="square" lIns="0" tIns="0" rIns="0" bIns="0" rtlCol="0">
            <a:spAutoFit/>
          </a:bodyPr>
          <a:lstStyle/>
          <a:p>
            <a:pPr marL="12700">
              <a:lnSpc>
                <a:spcPct val="100000"/>
              </a:lnSpc>
            </a:pPr>
            <a:r>
              <a:rPr b="0" spc="10" dirty="0">
                <a:solidFill>
                  <a:srgbClr val="4292B1"/>
                </a:solidFill>
                <a:latin typeface="Arial"/>
                <a:cs typeface="Arial"/>
              </a:rPr>
              <a:t>Accelerating </a:t>
            </a:r>
            <a:r>
              <a:rPr b="0" spc="-20" dirty="0">
                <a:solidFill>
                  <a:srgbClr val="4292B1"/>
                </a:solidFill>
                <a:latin typeface="Arial"/>
                <a:cs typeface="Arial"/>
              </a:rPr>
              <a:t>Change </a:t>
            </a:r>
            <a:r>
              <a:rPr b="0" spc="-30" dirty="0">
                <a:solidFill>
                  <a:srgbClr val="4292B1"/>
                </a:solidFill>
                <a:latin typeface="Arial"/>
                <a:cs typeface="Arial"/>
              </a:rPr>
              <a:t>Readiness </a:t>
            </a:r>
            <a:r>
              <a:rPr b="0" spc="-10" dirty="0">
                <a:solidFill>
                  <a:srgbClr val="4292B1"/>
                </a:solidFill>
                <a:latin typeface="Arial"/>
                <a:cs typeface="Arial"/>
              </a:rPr>
              <a:t>&amp;</a:t>
            </a:r>
            <a:r>
              <a:rPr b="0" spc="-110" dirty="0">
                <a:solidFill>
                  <a:srgbClr val="4292B1"/>
                </a:solidFill>
                <a:latin typeface="Arial"/>
                <a:cs typeface="Arial"/>
              </a:rPr>
              <a:t> </a:t>
            </a:r>
            <a:r>
              <a:rPr b="0" spc="55" dirty="0">
                <a:solidFill>
                  <a:srgbClr val="4292B1"/>
                </a:solidFill>
                <a:latin typeface="Arial"/>
                <a:cs typeface="Arial"/>
              </a:rPr>
              <a:t>Agility</a:t>
            </a:r>
          </a:p>
        </p:txBody>
      </p:sp>
      <p:sp>
        <p:nvSpPr>
          <p:cNvPr id="12" name="object 12"/>
          <p:cNvSpPr/>
          <p:nvPr/>
        </p:nvSpPr>
        <p:spPr>
          <a:xfrm>
            <a:off x="0" y="0"/>
            <a:ext cx="1371640" cy="5143499"/>
          </a:xfrm>
          <a:prstGeom prst="rect">
            <a:avLst/>
          </a:prstGeom>
          <a:blipFill>
            <a:blip r:embed="rId5" cstate="print"/>
            <a:stretch>
              <a:fillRect/>
            </a:stretch>
          </a:blipFill>
        </p:spPr>
        <p:txBody>
          <a:bodyPr wrap="square" lIns="0" tIns="0" rIns="0" bIns="0" rtlCol="0"/>
          <a:lstStyle/>
          <a:p>
            <a:endParaRPr/>
          </a:p>
        </p:txBody>
      </p:sp>
      <p:sp>
        <p:nvSpPr>
          <p:cNvPr id="13" name="object 13"/>
          <p:cNvSpPr txBox="1"/>
          <p:nvPr/>
        </p:nvSpPr>
        <p:spPr>
          <a:xfrm>
            <a:off x="1706902" y="787219"/>
            <a:ext cx="7092315" cy="1134110"/>
          </a:xfrm>
          <a:prstGeom prst="rect">
            <a:avLst/>
          </a:prstGeom>
        </p:spPr>
        <p:txBody>
          <a:bodyPr vert="horz" wrap="square" lIns="0" tIns="0" rIns="0" bIns="0" rtlCol="0">
            <a:spAutoFit/>
          </a:bodyPr>
          <a:lstStyle/>
          <a:p>
            <a:pPr marL="12700" algn="just">
              <a:lnSpc>
                <a:spcPct val="100000"/>
              </a:lnSpc>
            </a:pPr>
            <a:r>
              <a:rPr sz="1200" spc="-15" dirty="0">
                <a:solidFill>
                  <a:srgbClr val="4292B1"/>
                </a:solidFill>
                <a:latin typeface="Arial"/>
                <a:cs typeface="Arial"/>
              </a:rPr>
              <a:t>Experience</a:t>
            </a:r>
            <a:r>
              <a:rPr sz="1200" spc="-90" dirty="0">
                <a:solidFill>
                  <a:srgbClr val="4292B1"/>
                </a:solidFill>
                <a:latin typeface="Arial"/>
                <a:cs typeface="Arial"/>
              </a:rPr>
              <a:t> </a:t>
            </a:r>
            <a:r>
              <a:rPr sz="1200" spc="15" dirty="0">
                <a:solidFill>
                  <a:srgbClr val="4292B1"/>
                </a:solidFill>
                <a:latin typeface="Arial"/>
                <a:cs typeface="Arial"/>
              </a:rPr>
              <a:t>Overview</a:t>
            </a:r>
            <a:endParaRPr sz="1200">
              <a:latin typeface="Arial"/>
              <a:cs typeface="Arial"/>
            </a:endParaRPr>
          </a:p>
          <a:p>
            <a:pPr marL="24765" marR="5080" algn="just">
              <a:lnSpc>
                <a:spcPct val="109400"/>
              </a:lnSpc>
              <a:spcBef>
                <a:spcPts val="1185"/>
              </a:spcBef>
            </a:pPr>
            <a:r>
              <a:rPr sz="800" spc="-15" dirty="0">
                <a:solidFill>
                  <a:srgbClr val="363740"/>
                </a:solidFill>
                <a:latin typeface="Arial"/>
                <a:cs typeface="Arial"/>
              </a:rPr>
              <a:t>Today’s </a:t>
            </a:r>
            <a:r>
              <a:rPr sz="800" spc="-5" dirty="0">
                <a:solidFill>
                  <a:srgbClr val="363740"/>
                </a:solidFill>
                <a:latin typeface="Arial"/>
                <a:cs typeface="Arial"/>
              </a:rPr>
              <a:t>executive </a:t>
            </a:r>
            <a:r>
              <a:rPr sz="800" spc="10" dirty="0">
                <a:solidFill>
                  <a:srgbClr val="363740"/>
                </a:solidFill>
                <a:latin typeface="Arial"/>
                <a:cs typeface="Arial"/>
              </a:rPr>
              <a:t>must </a:t>
            </a:r>
            <a:r>
              <a:rPr sz="800" dirty="0">
                <a:solidFill>
                  <a:srgbClr val="363740"/>
                </a:solidFill>
                <a:latin typeface="Arial"/>
                <a:cs typeface="Arial"/>
              </a:rPr>
              <a:t>master </a:t>
            </a:r>
            <a:r>
              <a:rPr sz="800" spc="10" dirty="0">
                <a:solidFill>
                  <a:srgbClr val="363740"/>
                </a:solidFill>
                <a:latin typeface="Arial"/>
                <a:cs typeface="Arial"/>
              </a:rPr>
              <a:t>the ability </a:t>
            </a:r>
            <a:r>
              <a:rPr sz="800" spc="20" dirty="0">
                <a:solidFill>
                  <a:srgbClr val="363740"/>
                </a:solidFill>
                <a:latin typeface="Arial"/>
                <a:cs typeface="Arial"/>
              </a:rPr>
              <a:t>to </a:t>
            </a:r>
            <a:r>
              <a:rPr sz="800" spc="5" dirty="0">
                <a:solidFill>
                  <a:srgbClr val="363740"/>
                </a:solidFill>
                <a:latin typeface="Arial"/>
                <a:cs typeface="Arial"/>
              </a:rPr>
              <a:t>adapt </a:t>
            </a:r>
            <a:r>
              <a:rPr sz="800" dirty="0">
                <a:solidFill>
                  <a:srgbClr val="363740"/>
                </a:solidFill>
                <a:latin typeface="Arial"/>
                <a:cs typeface="Arial"/>
              </a:rPr>
              <a:t>and </a:t>
            </a:r>
            <a:r>
              <a:rPr sz="800" spc="10" dirty="0">
                <a:solidFill>
                  <a:srgbClr val="363740"/>
                </a:solidFill>
                <a:latin typeface="Arial"/>
                <a:cs typeface="Arial"/>
              </a:rPr>
              <a:t>transform </a:t>
            </a:r>
            <a:r>
              <a:rPr sz="800" spc="5" dirty="0">
                <a:solidFill>
                  <a:srgbClr val="363740"/>
                </a:solidFill>
                <a:latin typeface="Arial"/>
                <a:cs typeface="Arial"/>
              </a:rPr>
              <a:t>in </a:t>
            </a:r>
            <a:r>
              <a:rPr sz="800" spc="-25" dirty="0">
                <a:solidFill>
                  <a:srgbClr val="363740"/>
                </a:solidFill>
                <a:latin typeface="Arial"/>
                <a:cs typeface="Arial"/>
              </a:rPr>
              <a:t>a </a:t>
            </a:r>
            <a:r>
              <a:rPr sz="800" spc="5" dirty="0">
                <a:solidFill>
                  <a:srgbClr val="363740"/>
                </a:solidFill>
                <a:latin typeface="Arial"/>
                <a:cs typeface="Arial"/>
              </a:rPr>
              <a:t>ﬂuid, competitive </a:t>
            </a:r>
            <a:r>
              <a:rPr sz="800" spc="15" dirty="0">
                <a:solidFill>
                  <a:srgbClr val="363740"/>
                </a:solidFill>
                <a:latin typeface="Arial"/>
                <a:cs typeface="Arial"/>
              </a:rPr>
              <a:t>world. </a:t>
            </a:r>
            <a:r>
              <a:rPr sz="800" spc="5" dirty="0">
                <a:solidFill>
                  <a:srgbClr val="363740"/>
                </a:solidFill>
                <a:latin typeface="Arial"/>
                <a:cs typeface="Arial"/>
              </a:rPr>
              <a:t>Flexibility </a:t>
            </a:r>
            <a:r>
              <a:rPr sz="800" spc="-5" dirty="0">
                <a:solidFill>
                  <a:srgbClr val="363740"/>
                </a:solidFill>
                <a:latin typeface="Arial"/>
                <a:cs typeface="Arial"/>
              </a:rPr>
              <a:t>is </a:t>
            </a:r>
            <a:r>
              <a:rPr sz="800" spc="-10" dirty="0">
                <a:solidFill>
                  <a:srgbClr val="363740"/>
                </a:solidFill>
                <a:latin typeface="Arial"/>
                <a:cs typeface="Arial"/>
              </a:rPr>
              <a:t>essential. </a:t>
            </a:r>
            <a:r>
              <a:rPr sz="800" spc="-5" dirty="0">
                <a:solidFill>
                  <a:srgbClr val="363740"/>
                </a:solidFill>
                <a:latin typeface="Arial"/>
                <a:cs typeface="Arial"/>
              </a:rPr>
              <a:t>In </a:t>
            </a:r>
            <a:r>
              <a:rPr sz="800" dirty="0">
                <a:solidFill>
                  <a:srgbClr val="363740"/>
                </a:solidFill>
                <a:latin typeface="Arial"/>
                <a:cs typeface="Arial"/>
              </a:rPr>
              <a:t>Accelerating </a:t>
            </a:r>
            <a:r>
              <a:rPr sz="800" spc="-10" dirty="0">
                <a:solidFill>
                  <a:srgbClr val="363740"/>
                </a:solidFill>
                <a:latin typeface="Arial"/>
                <a:cs typeface="Arial"/>
              </a:rPr>
              <a:t>Change Readiness </a:t>
            </a:r>
            <a:r>
              <a:rPr sz="800" spc="-5" dirty="0">
                <a:solidFill>
                  <a:srgbClr val="363740"/>
                </a:solidFill>
                <a:latin typeface="Arial"/>
                <a:cs typeface="Arial"/>
              </a:rPr>
              <a:t>&amp;  </a:t>
            </a:r>
            <a:r>
              <a:rPr sz="800" spc="10" dirty="0">
                <a:solidFill>
                  <a:srgbClr val="363740"/>
                </a:solidFill>
                <a:latin typeface="Arial"/>
                <a:cs typeface="Arial"/>
              </a:rPr>
              <a:t>Agility, </a:t>
            </a:r>
            <a:r>
              <a:rPr sz="800" spc="5" dirty="0">
                <a:solidFill>
                  <a:srgbClr val="363740"/>
                </a:solidFill>
                <a:latin typeface="Arial"/>
                <a:cs typeface="Arial"/>
              </a:rPr>
              <a:t>Homa </a:t>
            </a:r>
            <a:r>
              <a:rPr sz="800" spc="-5" dirty="0">
                <a:solidFill>
                  <a:srgbClr val="363740"/>
                </a:solidFill>
                <a:latin typeface="Arial"/>
                <a:cs typeface="Arial"/>
              </a:rPr>
              <a:t>Bahrami, </a:t>
            </a:r>
            <a:r>
              <a:rPr sz="800" spc="-25" dirty="0">
                <a:solidFill>
                  <a:srgbClr val="363740"/>
                </a:solidFill>
                <a:latin typeface="Arial"/>
                <a:cs typeface="Arial"/>
              </a:rPr>
              <a:t>a </a:t>
            </a:r>
            <a:r>
              <a:rPr sz="800" spc="-5" dirty="0">
                <a:solidFill>
                  <a:srgbClr val="363740"/>
                </a:solidFill>
                <a:latin typeface="Arial"/>
                <a:cs typeface="Arial"/>
              </a:rPr>
              <a:t>senior </a:t>
            </a:r>
            <a:r>
              <a:rPr sz="800" dirty="0">
                <a:solidFill>
                  <a:srgbClr val="363740"/>
                </a:solidFill>
                <a:latin typeface="Arial"/>
                <a:cs typeface="Arial"/>
              </a:rPr>
              <a:t>lecturer </a:t>
            </a:r>
            <a:r>
              <a:rPr sz="800" spc="10" dirty="0">
                <a:solidFill>
                  <a:srgbClr val="363740"/>
                </a:solidFill>
                <a:latin typeface="Arial"/>
                <a:cs typeface="Arial"/>
              </a:rPr>
              <a:t>at </a:t>
            </a:r>
            <a:r>
              <a:rPr sz="800" spc="-20" dirty="0">
                <a:solidFill>
                  <a:srgbClr val="363740"/>
                </a:solidFill>
                <a:latin typeface="Arial"/>
                <a:cs typeface="Arial"/>
              </a:rPr>
              <a:t>UC </a:t>
            </a:r>
            <a:r>
              <a:rPr sz="800" spc="-10" dirty="0">
                <a:solidFill>
                  <a:srgbClr val="363740"/>
                </a:solidFill>
                <a:latin typeface="Arial"/>
                <a:cs typeface="Arial"/>
              </a:rPr>
              <a:t>Berkeley’s Haas School </a:t>
            </a:r>
            <a:r>
              <a:rPr sz="800" spc="15" dirty="0">
                <a:solidFill>
                  <a:srgbClr val="363740"/>
                </a:solidFill>
                <a:latin typeface="Arial"/>
                <a:cs typeface="Arial"/>
              </a:rPr>
              <a:t>of </a:t>
            </a:r>
            <a:r>
              <a:rPr sz="800" spc="-10" dirty="0">
                <a:solidFill>
                  <a:srgbClr val="363740"/>
                </a:solidFill>
                <a:latin typeface="Arial"/>
                <a:cs typeface="Arial"/>
              </a:rPr>
              <a:t>Business, </a:t>
            </a:r>
            <a:r>
              <a:rPr sz="800" dirty="0">
                <a:solidFill>
                  <a:srgbClr val="363740"/>
                </a:solidFill>
                <a:latin typeface="Arial"/>
                <a:cs typeface="Arial"/>
              </a:rPr>
              <a:t>guides you </a:t>
            </a:r>
            <a:r>
              <a:rPr sz="800" spc="20" dirty="0">
                <a:solidFill>
                  <a:srgbClr val="363740"/>
                </a:solidFill>
                <a:latin typeface="Arial"/>
                <a:cs typeface="Arial"/>
              </a:rPr>
              <a:t>to </a:t>
            </a:r>
            <a:r>
              <a:rPr sz="800" spc="10" dirty="0">
                <a:solidFill>
                  <a:srgbClr val="363740"/>
                </a:solidFill>
                <a:latin typeface="Arial"/>
                <a:cs typeface="Arial"/>
              </a:rPr>
              <a:t>transform the </a:t>
            </a:r>
            <a:r>
              <a:rPr sz="800" spc="25" dirty="0">
                <a:solidFill>
                  <a:srgbClr val="363740"/>
                </a:solidFill>
                <a:latin typeface="Arial"/>
                <a:cs typeface="Arial"/>
              </a:rPr>
              <a:t>way </a:t>
            </a:r>
            <a:r>
              <a:rPr sz="800" dirty="0">
                <a:solidFill>
                  <a:srgbClr val="363740"/>
                </a:solidFill>
                <a:latin typeface="Arial"/>
                <a:cs typeface="Arial"/>
              </a:rPr>
              <a:t>you </a:t>
            </a:r>
            <a:r>
              <a:rPr sz="800" spc="-5" dirty="0">
                <a:solidFill>
                  <a:srgbClr val="363740"/>
                </a:solidFill>
                <a:latin typeface="Arial"/>
                <a:cs typeface="Arial"/>
              </a:rPr>
              <a:t>organize, </a:t>
            </a:r>
            <a:r>
              <a:rPr sz="800" spc="-15" dirty="0">
                <a:solidFill>
                  <a:srgbClr val="363740"/>
                </a:solidFill>
                <a:latin typeface="Arial"/>
                <a:cs typeface="Arial"/>
              </a:rPr>
              <a:t>lead, </a:t>
            </a:r>
            <a:r>
              <a:rPr sz="800" dirty="0">
                <a:solidFill>
                  <a:srgbClr val="363740"/>
                </a:solidFill>
                <a:latin typeface="Arial"/>
                <a:cs typeface="Arial"/>
              </a:rPr>
              <a:t>interact, and </a:t>
            </a:r>
            <a:r>
              <a:rPr sz="800" spc="5" dirty="0">
                <a:solidFill>
                  <a:srgbClr val="363740"/>
                </a:solidFill>
                <a:latin typeface="Arial"/>
                <a:cs typeface="Arial"/>
              </a:rPr>
              <a:t>drive  </a:t>
            </a:r>
            <a:r>
              <a:rPr sz="800" spc="-5" dirty="0">
                <a:solidFill>
                  <a:srgbClr val="363740"/>
                </a:solidFill>
                <a:latin typeface="Arial"/>
                <a:cs typeface="Arial"/>
              </a:rPr>
              <a:t>change </a:t>
            </a:r>
            <a:r>
              <a:rPr sz="800" dirty="0">
                <a:solidFill>
                  <a:srgbClr val="363740"/>
                </a:solidFill>
                <a:latin typeface="Arial"/>
                <a:cs typeface="Arial"/>
              </a:rPr>
              <a:t>continually. </a:t>
            </a:r>
            <a:r>
              <a:rPr sz="800" spc="-5" dirty="0">
                <a:solidFill>
                  <a:srgbClr val="363740"/>
                </a:solidFill>
                <a:latin typeface="Arial"/>
                <a:cs typeface="Arial"/>
              </a:rPr>
              <a:t>In </a:t>
            </a:r>
            <a:r>
              <a:rPr sz="800" spc="10" dirty="0">
                <a:solidFill>
                  <a:srgbClr val="363740"/>
                </a:solidFill>
                <a:latin typeface="Arial"/>
                <a:cs typeface="Arial"/>
              </a:rPr>
              <a:t>this </a:t>
            </a:r>
            <a:r>
              <a:rPr sz="800" spc="5" dirty="0">
                <a:solidFill>
                  <a:srgbClr val="363740"/>
                </a:solidFill>
                <a:latin typeface="Arial"/>
                <a:cs typeface="Arial"/>
              </a:rPr>
              <a:t>engaging </a:t>
            </a:r>
            <a:r>
              <a:rPr sz="800" dirty="0">
                <a:solidFill>
                  <a:srgbClr val="363740"/>
                </a:solidFill>
                <a:latin typeface="Arial"/>
                <a:cs typeface="Arial"/>
              </a:rPr>
              <a:t>and </a:t>
            </a:r>
            <a:r>
              <a:rPr sz="800" spc="5" dirty="0">
                <a:solidFill>
                  <a:srgbClr val="363740"/>
                </a:solidFill>
                <a:latin typeface="Arial"/>
                <a:cs typeface="Arial"/>
              </a:rPr>
              <a:t>transformative </a:t>
            </a:r>
            <a:r>
              <a:rPr sz="800" spc="-10" dirty="0">
                <a:solidFill>
                  <a:srgbClr val="363740"/>
                </a:solidFill>
                <a:latin typeface="Arial"/>
                <a:cs typeface="Arial"/>
              </a:rPr>
              <a:t>experience, </a:t>
            </a:r>
            <a:r>
              <a:rPr sz="800" dirty="0">
                <a:solidFill>
                  <a:srgbClr val="363740"/>
                </a:solidFill>
                <a:latin typeface="Arial"/>
                <a:cs typeface="Arial"/>
              </a:rPr>
              <a:t>you </a:t>
            </a:r>
            <a:r>
              <a:rPr sz="800" spc="25" dirty="0">
                <a:solidFill>
                  <a:srgbClr val="363740"/>
                </a:solidFill>
                <a:latin typeface="Arial"/>
                <a:cs typeface="Arial"/>
              </a:rPr>
              <a:t>will </a:t>
            </a:r>
            <a:r>
              <a:rPr sz="800" spc="-5" dirty="0">
                <a:solidFill>
                  <a:srgbClr val="363740"/>
                </a:solidFill>
                <a:latin typeface="Arial"/>
                <a:cs typeface="Arial"/>
              </a:rPr>
              <a:t>discover </a:t>
            </a:r>
            <a:r>
              <a:rPr sz="800" spc="5" dirty="0">
                <a:solidFill>
                  <a:srgbClr val="363740"/>
                </a:solidFill>
                <a:latin typeface="Arial"/>
                <a:cs typeface="Arial"/>
              </a:rPr>
              <a:t>your </a:t>
            </a:r>
            <a:r>
              <a:rPr sz="800" spc="-5" dirty="0">
                <a:solidFill>
                  <a:srgbClr val="363740"/>
                </a:solidFill>
                <a:latin typeface="Arial"/>
                <a:cs typeface="Arial"/>
              </a:rPr>
              <a:t>receptiveness </a:t>
            </a:r>
            <a:r>
              <a:rPr sz="800" spc="20" dirty="0">
                <a:solidFill>
                  <a:srgbClr val="363740"/>
                </a:solidFill>
                <a:latin typeface="Arial"/>
                <a:cs typeface="Arial"/>
              </a:rPr>
              <a:t>to </a:t>
            </a:r>
            <a:r>
              <a:rPr sz="800" spc="-5" dirty="0">
                <a:solidFill>
                  <a:srgbClr val="363740"/>
                </a:solidFill>
                <a:latin typeface="Arial"/>
                <a:cs typeface="Arial"/>
              </a:rPr>
              <a:t>change </a:t>
            </a:r>
            <a:r>
              <a:rPr sz="800" dirty="0">
                <a:solidFill>
                  <a:srgbClr val="363740"/>
                </a:solidFill>
                <a:latin typeface="Arial"/>
                <a:cs typeface="Arial"/>
              </a:rPr>
              <a:t>and </a:t>
            </a:r>
            <a:r>
              <a:rPr sz="800" spc="10" dirty="0">
                <a:solidFill>
                  <a:srgbClr val="363740"/>
                </a:solidFill>
                <a:latin typeface="Arial"/>
                <a:cs typeface="Arial"/>
              </a:rPr>
              <a:t>aptitude </a:t>
            </a:r>
            <a:r>
              <a:rPr sz="800" spc="15" dirty="0">
                <a:solidFill>
                  <a:srgbClr val="363740"/>
                </a:solidFill>
                <a:latin typeface="Arial"/>
                <a:cs typeface="Arial"/>
              </a:rPr>
              <a:t>for </a:t>
            </a:r>
            <a:r>
              <a:rPr sz="800" spc="10" dirty="0">
                <a:solidFill>
                  <a:srgbClr val="363740"/>
                </a:solidFill>
                <a:latin typeface="Arial"/>
                <a:cs typeface="Arial"/>
              </a:rPr>
              <a:t>driving </a:t>
            </a:r>
            <a:r>
              <a:rPr sz="800" spc="-5" dirty="0">
                <a:solidFill>
                  <a:srgbClr val="363740"/>
                </a:solidFill>
                <a:latin typeface="Arial"/>
                <a:cs typeface="Arial"/>
              </a:rPr>
              <a:t>change  </a:t>
            </a:r>
            <a:r>
              <a:rPr sz="800" spc="10" dirty="0">
                <a:solidFill>
                  <a:srgbClr val="363740"/>
                </a:solidFill>
                <a:latin typeface="Arial"/>
                <a:cs typeface="Arial"/>
              </a:rPr>
              <a:t>(“Adaptive DNA”) </a:t>
            </a:r>
            <a:r>
              <a:rPr sz="800" dirty="0">
                <a:solidFill>
                  <a:srgbClr val="363740"/>
                </a:solidFill>
                <a:latin typeface="Arial"/>
                <a:cs typeface="Arial"/>
              </a:rPr>
              <a:t>and </a:t>
            </a:r>
            <a:r>
              <a:rPr sz="800" spc="-5" dirty="0">
                <a:solidFill>
                  <a:srgbClr val="363740"/>
                </a:solidFill>
                <a:latin typeface="Arial"/>
                <a:cs typeface="Arial"/>
              </a:rPr>
              <a:t>learn </a:t>
            </a:r>
            <a:r>
              <a:rPr sz="800" spc="10" dirty="0">
                <a:solidFill>
                  <a:srgbClr val="363740"/>
                </a:solidFill>
                <a:latin typeface="Arial"/>
                <a:cs typeface="Arial"/>
              </a:rPr>
              <a:t>about the </a:t>
            </a:r>
            <a:r>
              <a:rPr sz="800" spc="-10" dirty="0">
                <a:solidFill>
                  <a:srgbClr val="363740"/>
                </a:solidFill>
                <a:latin typeface="Arial"/>
                <a:cs typeface="Arial"/>
              </a:rPr>
              <a:t>key </a:t>
            </a:r>
            <a:r>
              <a:rPr sz="800" dirty="0">
                <a:solidFill>
                  <a:srgbClr val="363740"/>
                </a:solidFill>
                <a:latin typeface="Arial"/>
                <a:cs typeface="Arial"/>
              </a:rPr>
              <a:t>capabilities </a:t>
            </a:r>
            <a:r>
              <a:rPr sz="800" spc="5" dirty="0">
                <a:solidFill>
                  <a:srgbClr val="363740"/>
                </a:solidFill>
                <a:latin typeface="Arial"/>
                <a:cs typeface="Arial"/>
              </a:rPr>
              <a:t>demonstrated </a:t>
            </a:r>
            <a:r>
              <a:rPr sz="800" spc="10" dirty="0">
                <a:solidFill>
                  <a:srgbClr val="363740"/>
                </a:solidFill>
                <a:latin typeface="Arial"/>
                <a:cs typeface="Arial"/>
              </a:rPr>
              <a:t>by </a:t>
            </a:r>
            <a:r>
              <a:rPr sz="800" spc="-5" dirty="0">
                <a:solidFill>
                  <a:srgbClr val="363740"/>
                </a:solidFill>
                <a:latin typeface="Arial"/>
                <a:cs typeface="Arial"/>
              </a:rPr>
              <a:t>successful change </a:t>
            </a:r>
            <a:r>
              <a:rPr sz="800" spc="-15" dirty="0">
                <a:solidFill>
                  <a:srgbClr val="363740"/>
                </a:solidFill>
                <a:latin typeface="Arial"/>
                <a:cs typeface="Arial"/>
              </a:rPr>
              <a:t>leaders. </a:t>
            </a:r>
            <a:r>
              <a:rPr sz="800" spc="-40" dirty="0">
                <a:solidFill>
                  <a:srgbClr val="363740"/>
                </a:solidFill>
                <a:latin typeface="Arial"/>
                <a:cs typeface="Arial"/>
              </a:rPr>
              <a:t>You </a:t>
            </a:r>
            <a:r>
              <a:rPr sz="800" spc="25" dirty="0">
                <a:solidFill>
                  <a:srgbClr val="363740"/>
                </a:solidFill>
                <a:latin typeface="Arial"/>
                <a:cs typeface="Arial"/>
              </a:rPr>
              <a:t>will work </a:t>
            </a:r>
            <a:r>
              <a:rPr sz="800" spc="10" dirty="0">
                <a:solidFill>
                  <a:srgbClr val="363740"/>
                </a:solidFill>
                <a:latin typeface="Arial"/>
                <a:cs typeface="Arial"/>
              </a:rPr>
              <a:t>through </a:t>
            </a:r>
            <a:r>
              <a:rPr sz="800" dirty="0">
                <a:solidFill>
                  <a:srgbClr val="363740"/>
                </a:solidFill>
                <a:latin typeface="Arial"/>
                <a:cs typeface="Arial"/>
              </a:rPr>
              <a:t>actual </a:t>
            </a:r>
            <a:r>
              <a:rPr sz="800" spc="5" dirty="0">
                <a:solidFill>
                  <a:srgbClr val="363740"/>
                </a:solidFill>
                <a:latin typeface="Arial"/>
                <a:cs typeface="Arial"/>
              </a:rPr>
              <a:t>workplace </a:t>
            </a:r>
            <a:r>
              <a:rPr sz="800" spc="-10" dirty="0">
                <a:solidFill>
                  <a:srgbClr val="363740"/>
                </a:solidFill>
                <a:latin typeface="Arial"/>
                <a:cs typeface="Arial"/>
              </a:rPr>
              <a:t>challenges,  </a:t>
            </a:r>
            <a:r>
              <a:rPr sz="800" spc="5" dirty="0">
                <a:solidFill>
                  <a:srgbClr val="363740"/>
                </a:solidFill>
                <a:latin typeface="Arial"/>
                <a:cs typeface="Arial"/>
              </a:rPr>
              <a:t>including diagnosing </a:t>
            </a:r>
            <a:r>
              <a:rPr sz="800" dirty="0">
                <a:solidFill>
                  <a:srgbClr val="363740"/>
                </a:solidFill>
                <a:latin typeface="Arial"/>
                <a:cs typeface="Arial"/>
              </a:rPr>
              <a:t>and leveraging </a:t>
            </a:r>
            <a:r>
              <a:rPr sz="800" spc="5" dirty="0">
                <a:solidFill>
                  <a:srgbClr val="363740"/>
                </a:solidFill>
                <a:latin typeface="Arial"/>
                <a:cs typeface="Arial"/>
              </a:rPr>
              <a:t>your </a:t>
            </a:r>
            <a:r>
              <a:rPr sz="800" dirty="0">
                <a:solidFill>
                  <a:srgbClr val="363740"/>
                </a:solidFill>
                <a:latin typeface="Arial"/>
                <a:cs typeface="Arial"/>
              </a:rPr>
              <a:t>organizational </a:t>
            </a:r>
            <a:r>
              <a:rPr sz="800" spc="-5" dirty="0">
                <a:solidFill>
                  <a:srgbClr val="363740"/>
                </a:solidFill>
                <a:latin typeface="Arial"/>
                <a:cs typeface="Arial"/>
              </a:rPr>
              <a:t>culture, </a:t>
            </a:r>
            <a:r>
              <a:rPr sz="800" dirty="0">
                <a:solidFill>
                  <a:srgbClr val="363740"/>
                </a:solidFill>
                <a:latin typeface="Arial"/>
                <a:cs typeface="Arial"/>
              </a:rPr>
              <a:t>and </a:t>
            </a:r>
            <a:r>
              <a:rPr sz="800" spc="-5" dirty="0">
                <a:solidFill>
                  <a:srgbClr val="363740"/>
                </a:solidFill>
                <a:latin typeface="Arial"/>
                <a:cs typeface="Arial"/>
              </a:rPr>
              <a:t>become </a:t>
            </a:r>
            <a:r>
              <a:rPr sz="800" spc="10" dirty="0">
                <a:solidFill>
                  <a:srgbClr val="363740"/>
                </a:solidFill>
                <a:latin typeface="Arial"/>
                <a:cs typeface="Arial"/>
              </a:rPr>
              <a:t>better </a:t>
            </a:r>
            <a:r>
              <a:rPr sz="800" spc="5" dirty="0">
                <a:solidFill>
                  <a:srgbClr val="363740"/>
                </a:solidFill>
                <a:latin typeface="Arial"/>
                <a:cs typeface="Arial"/>
              </a:rPr>
              <a:t>equipped </a:t>
            </a:r>
            <a:r>
              <a:rPr sz="800" spc="20" dirty="0">
                <a:solidFill>
                  <a:srgbClr val="363740"/>
                </a:solidFill>
                <a:latin typeface="Arial"/>
                <a:cs typeface="Arial"/>
              </a:rPr>
              <a:t>to swiftly </a:t>
            </a:r>
            <a:r>
              <a:rPr sz="800" spc="-5" dirty="0">
                <a:solidFill>
                  <a:srgbClr val="363740"/>
                </a:solidFill>
                <a:latin typeface="Arial"/>
                <a:cs typeface="Arial"/>
              </a:rPr>
              <a:t>react </a:t>
            </a:r>
            <a:r>
              <a:rPr sz="800" spc="20" dirty="0">
                <a:solidFill>
                  <a:srgbClr val="363740"/>
                </a:solidFill>
                <a:latin typeface="Arial"/>
                <a:cs typeface="Arial"/>
              </a:rPr>
              <a:t>to </a:t>
            </a:r>
            <a:r>
              <a:rPr sz="800" dirty="0">
                <a:solidFill>
                  <a:srgbClr val="363740"/>
                </a:solidFill>
                <a:latin typeface="Arial"/>
                <a:cs typeface="Arial"/>
              </a:rPr>
              <a:t>and </a:t>
            </a:r>
            <a:r>
              <a:rPr sz="800" spc="5" dirty="0">
                <a:solidFill>
                  <a:srgbClr val="363740"/>
                </a:solidFill>
                <a:latin typeface="Arial"/>
                <a:cs typeface="Arial"/>
              </a:rPr>
              <a:t>implement </a:t>
            </a:r>
            <a:r>
              <a:rPr sz="800" spc="-10" dirty="0">
                <a:solidFill>
                  <a:srgbClr val="363740"/>
                </a:solidFill>
                <a:latin typeface="Arial"/>
                <a:cs typeface="Arial"/>
              </a:rPr>
              <a:t>real </a:t>
            </a:r>
            <a:r>
              <a:rPr sz="800" spc="-5" dirty="0">
                <a:solidFill>
                  <a:srgbClr val="363740"/>
                </a:solidFill>
                <a:latin typeface="Arial"/>
                <a:cs typeface="Arial"/>
              </a:rPr>
              <a:t>change </a:t>
            </a:r>
            <a:r>
              <a:rPr sz="800" spc="10" dirty="0">
                <a:solidFill>
                  <a:srgbClr val="363740"/>
                </a:solidFill>
                <a:latin typeface="Arial"/>
                <a:cs typeface="Arial"/>
              </a:rPr>
              <a:t>at the </a:t>
            </a:r>
            <a:r>
              <a:rPr sz="800" spc="5" dirty="0">
                <a:solidFill>
                  <a:srgbClr val="363740"/>
                </a:solidFill>
                <a:latin typeface="Arial"/>
                <a:cs typeface="Arial"/>
              </a:rPr>
              <a:t>individual  </a:t>
            </a:r>
            <a:r>
              <a:rPr sz="800" dirty="0">
                <a:solidFill>
                  <a:srgbClr val="363740"/>
                </a:solidFill>
                <a:latin typeface="Arial"/>
                <a:cs typeface="Arial"/>
              </a:rPr>
              <a:t>and </a:t>
            </a:r>
            <a:r>
              <a:rPr sz="800" spc="5" dirty="0">
                <a:solidFill>
                  <a:srgbClr val="363740"/>
                </a:solidFill>
                <a:latin typeface="Arial"/>
                <a:cs typeface="Arial"/>
              </a:rPr>
              <a:t>team </a:t>
            </a:r>
            <a:r>
              <a:rPr sz="800" spc="-15" dirty="0">
                <a:solidFill>
                  <a:srgbClr val="363740"/>
                </a:solidFill>
                <a:latin typeface="Arial"/>
                <a:cs typeface="Arial"/>
              </a:rPr>
              <a:t>levels. </a:t>
            </a:r>
            <a:r>
              <a:rPr sz="800" spc="-10" dirty="0">
                <a:solidFill>
                  <a:srgbClr val="363740"/>
                </a:solidFill>
                <a:latin typeface="Arial"/>
                <a:cs typeface="Arial"/>
              </a:rPr>
              <a:t>Be </a:t>
            </a:r>
            <a:r>
              <a:rPr sz="800" spc="-25" dirty="0">
                <a:solidFill>
                  <a:srgbClr val="363740"/>
                </a:solidFill>
                <a:latin typeface="Arial"/>
                <a:cs typeface="Arial"/>
              </a:rPr>
              <a:t>a </a:t>
            </a:r>
            <a:r>
              <a:rPr sz="800" dirty="0">
                <a:solidFill>
                  <a:srgbClr val="363740"/>
                </a:solidFill>
                <a:latin typeface="Arial"/>
                <a:cs typeface="Arial"/>
              </a:rPr>
              <a:t>catalyst </a:t>
            </a:r>
            <a:r>
              <a:rPr sz="800" spc="15" dirty="0">
                <a:solidFill>
                  <a:srgbClr val="363740"/>
                </a:solidFill>
                <a:latin typeface="Arial"/>
                <a:cs typeface="Arial"/>
              </a:rPr>
              <a:t>for</a:t>
            </a:r>
            <a:r>
              <a:rPr sz="800" spc="-120" dirty="0">
                <a:solidFill>
                  <a:srgbClr val="363740"/>
                </a:solidFill>
                <a:latin typeface="Arial"/>
                <a:cs typeface="Arial"/>
              </a:rPr>
              <a:t> </a:t>
            </a:r>
            <a:r>
              <a:rPr sz="800" spc="-10" dirty="0">
                <a:solidFill>
                  <a:srgbClr val="363740"/>
                </a:solidFill>
                <a:latin typeface="Arial"/>
                <a:cs typeface="Arial"/>
              </a:rPr>
              <a:t>change.</a:t>
            </a:r>
            <a:endParaRPr sz="800">
              <a:latin typeface="Arial"/>
              <a:cs typeface="Arial"/>
            </a:endParaRPr>
          </a:p>
        </p:txBody>
      </p:sp>
      <p:sp>
        <p:nvSpPr>
          <p:cNvPr id="14" name="object 14"/>
          <p:cNvSpPr/>
          <p:nvPr/>
        </p:nvSpPr>
        <p:spPr>
          <a:xfrm>
            <a:off x="7356202" y="333066"/>
            <a:ext cx="1480372" cy="334699"/>
          </a:xfrm>
          <a:prstGeom prst="rect">
            <a:avLst/>
          </a:prstGeom>
          <a:blipFill>
            <a:blip r:embed="rId6" cstate="print"/>
            <a:stretch>
              <a:fillRect/>
            </a:stretch>
          </a:blipFill>
        </p:spPr>
        <p:txBody>
          <a:bodyPr wrap="square" lIns="0" tIns="0" rIns="0" bIns="0" rtlCol="0"/>
          <a:lstStyle/>
          <a:p>
            <a:endParaRPr/>
          </a:p>
        </p:txBody>
      </p:sp>
      <p:sp>
        <p:nvSpPr>
          <p:cNvPr id="15" name="object 15"/>
          <p:cNvSpPr txBox="1"/>
          <p:nvPr/>
        </p:nvSpPr>
        <p:spPr>
          <a:xfrm>
            <a:off x="1706925" y="2554590"/>
            <a:ext cx="1692275" cy="457200"/>
          </a:xfrm>
          <a:prstGeom prst="rect">
            <a:avLst/>
          </a:prstGeom>
        </p:spPr>
        <p:txBody>
          <a:bodyPr vert="horz" wrap="square" lIns="0" tIns="0" rIns="0" bIns="0" rtlCol="0">
            <a:spAutoFit/>
          </a:bodyPr>
          <a:lstStyle/>
          <a:p>
            <a:pPr marL="12700" marR="5080">
              <a:lnSpc>
                <a:spcPct val="117200"/>
              </a:lnSpc>
            </a:pPr>
            <a:r>
              <a:rPr sz="800" spc="-5" dirty="0">
                <a:solidFill>
                  <a:srgbClr val="363740"/>
                </a:solidFill>
                <a:latin typeface="Arial"/>
                <a:cs typeface="Arial"/>
              </a:rPr>
              <a:t>Develop </a:t>
            </a:r>
            <a:r>
              <a:rPr sz="800" dirty="0">
                <a:solidFill>
                  <a:srgbClr val="363740"/>
                </a:solidFill>
                <a:latin typeface="Arial"/>
                <a:cs typeface="Arial"/>
              </a:rPr>
              <a:t>and </a:t>
            </a:r>
            <a:r>
              <a:rPr sz="800" spc="5" dirty="0">
                <a:solidFill>
                  <a:srgbClr val="363740"/>
                </a:solidFill>
                <a:latin typeface="Arial"/>
                <a:cs typeface="Arial"/>
              </a:rPr>
              <a:t>apply </a:t>
            </a:r>
            <a:r>
              <a:rPr sz="800" spc="35" dirty="0">
                <a:solidFill>
                  <a:srgbClr val="363740"/>
                </a:solidFill>
                <a:latin typeface="Arial"/>
                <a:cs typeface="Arial"/>
              </a:rPr>
              <a:t>5 </a:t>
            </a:r>
            <a:r>
              <a:rPr sz="800" spc="-10" dirty="0">
                <a:solidFill>
                  <a:srgbClr val="363740"/>
                </a:solidFill>
                <a:latin typeface="Arial"/>
                <a:cs typeface="Arial"/>
              </a:rPr>
              <a:t>key </a:t>
            </a:r>
            <a:r>
              <a:rPr sz="800" spc="5" dirty="0">
                <a:solidFill>
                  <a:srgbClr val="363740"/>
                </a:solidFill>
                <a:latin typeface="Arial"/>
                <a:cs typeface="Arial"/>
              </a:rPr>
              <a:t>adaptive  </a:t>
            </a:r>
            <a:r>
              <a:rPr sz="800" spc="-5" dirty="0">
                <a:solidFill>
                  <a:srgbClr val="363740"/>
                </a:solidFill>
                <a:latin typeface="Arial"/>
                <a:cs typeface="Arial"/>
              </a:rPr>
              <a:t>competencies: robustness,</a:t>
            </a:r>
            <a:r>
              <a:rPr sz="800" spc="-100" dirty="0">
                <a:solidFill>
                  <a:srgbClr val="363740"/>
                </a:solidFill>
                <a:latin typeface="Arial"/>
                <a:cs typeface="Arial"/>
              </a:rPr>
              <a:t> </a:t>
            </a:r>
            <a:r>
              <a:rPr sz="800" spc="-10" dirty="0">
                <a:solidFill>
                  <a:srgbClr val="363740"/>
                </a:solidFill>
                <a:latin typeface="Arial"/>
                <a:cs typeface="Arial"/>
              </a:rPr>
              <a:t>resilience,  </a:t>
            </a:r>
            <a:r>
              <a:rPr sz="800" dirty="0">
                <a:solidFill>
                  <a:srgbClr val="363740"/>
                </a:solidFill>
                <a:latin typeface="Arial"/>
                <a:cs typeface="Arial"/>
              </a:rPr>
              <a:t>hedging, </a:t>
            </a:r>
            <a:r>
              <a:rPr sz="800" spc="10" dirty="0">
                <a:solidFill>
                  <a:srgbClr val="363740"/>
                </a:solidFill>
                <a:latin typeface="Arial"/>
                <a:cs typeface="Arial"/>
              </a:rPr>
              <a:t>agility </a:t>
            </a:r>
            <a:r>
              <a:rPr sz="800" dirty="0">
                <a:solidFill>
                  <a:srgbClr val="363740"/>
                </a:solidFill>
                <a:latin typeface="Arial"/>
                <a:cs typeface="Arial"/>
              </a:rPr>
              <a:t>and</a:t>
            </a:r>
            <a:r>
              <a:rPr sz="800" spc="-75" dirty="0">
                <a:solidFill>
                  <a:srgbClr val="363740"/>
                </a:solidFill>
                <a:latin typeface="Arial"/>
                <a:cs typeface="Arial"/>
              </a:rPr>
              <a:t> </a:t>
            </a:r>
            <a:r>
              <a:rPr sz="800" spc="5" dirty="0">
                <a:solidFill>
                  <a:srgbClr val="363740"/>
                </a:solidFill>
                <a:latin typeface="Arial"/>
                <a:cs typeface="Arial"/>
              </a:rPr>
              <a:t>versatility</a:t>
            </a:r>
            <a:endParaRPr sz="800">
              <a:latin typeface="Arial"/>
              <a:cs typeface="Arial"/>
            </a:endParaRPr>
          </a:p>
        </p:txBody>
      </p:sp>
      <p:sp>
        <p:nvSpPr>
          <p:cNvPr id="22" name="object 22"/>
          <p:cNvSpPr txBox="1">
            <a:spLocks noGrp="1"/>
          </p:cNvSpPr>
          <p:nvPr>
            <p:ph type="sldNum" sz="quarter" idx="7"/>
          </p:nvPr>
        </p:nvSpPr>
        <p:spPr>
          <a:prstGeom prst="rect">
            <a:avLst/>
          </a:prstGeom>
        </p:spPr>
        <p:txBody>
          <a:bodyPr vert="horz" wrap="square" lIns="0" tIns="13970" rIns="0" bIns="0" rtlCol="0">
            <a:spAutoFit/>
          </a:bodyPr>
          <a:lstStyle/>
          <a:p>
            <a:pPr marL="25400">
              <a:lnSpc>
                <a:spcPct val="100000"/>
              </a:lnSpc>
              <a:spcBef>
                <a:spcPts val="110"/>
              </a:spcBef>
            </a:pPr>
            <a:fld id="{81D60167-4931-47E6-BA6A-407CBD079E47}" type="slidenum">
              <a:rPr spc="35" dirty="0"/>
              <a:t>11</a:t>
            </a:fld>
            <a:endParaRPr spc="35" dirty="0"/>
          </a:p>
        </p:txBody>
      </p:sp>
      <p:sp>
        <p:nvSpPr>
          <p:cNvPr id="16" name="object 16"/>
          <p:cNvSpPr txBox="1"/>
          <p:nvPr/>
        </p:nvSpPr>
        <p:spPr>
          <a:xfrm>
            <a:off x="1706925" y="3126090"/>
            <a:ext cx="1314450" cy="314325"/>
          </a:xfrm>
          <a:prstGeom prst="rect">
            <a:avLst/>
          </a:prstGeom>
        </p:spPr>
        <p:txBody>
          <a:bodyPr vert="horz" wrap="square" lIns="0" tIns="0" rIns="0" bIns="0" rtlCol="0">
            <a:spAutoFit/>
          </a:bodyPr>
          <a:lstStyle/>
          <a:p>
            <a:pPr marL="12700" marR="5080">
              <a:lnSpc>
                <a:spcPct val="117200"/>
              </a:lnSpc>
            </a:pPr>
            <a:r>
              <a:rPr sz="800" spc="-10" dirty="0">
                <a:solidFill>
                  <a:srgbClr val="363740"/>
                </a:solidFill>
                <a:latin typeface="Arial"/>
                <a:cs typeface="Arial"/>
              </a:rPr>
              <a:t>Assess </a:t>
            </a:r>
            <a:r>
              <a:rPr sz="800" dirty="0">
                <a:solidFill>
                  <a:srgbClr val="363740"/>
                </a:solidFill>
                <a:latin typeface="Arial"/>
                <a:cs typeface="Arial"/>
              </a:rPr>
              <a:t>and </a:t>
            </a:r>
            <a:r>
              <a:rPr sz="800" spc="5" dirty="0">
                <a:solidFill>
                  <a:srgbClr val="363740"/>
                </a:solidFill>
                <a:latin typeface="Arial"/>
                <a:cs typeface="Arial"/>
              </a:rPr>
              <a:t>understand</a:t>
            </a:r>
            <a:r>
              <a:rPr sz="800" spc="-110" dirty="0">
                <a:solidFill>
                  <a:srgbClr val="363740"/>
                </a:solidFill>
                <a:latin typeface="Arial"/>
                <a:cs typeface="Arial"/>
              </a:rPr>
              <a:t> </a:t>
            </a:r>
            <a:r>
              <a:rPr sz="800" spc="5" dirty="0">
                <a:solidFill>
                  <a:srgbClr val="363740"/>
                </a:solidFill>
                <a:latin typeface="Arial"/>
                <a:cs typeface="Arial"/>
              </a:rPr>
              <a:t>your  </a:t>
            </a:r>
            <a:r>
              <a:rPr sz="800" spc="10" dirty="0">
                <a:solidFill>
                  <a:srgbClr val="363740"/>
                </a:solidFill>
                <a:latin typeface="Arial"/>
                <a:cs typeface="Arial"/>
              </a:rPr>
              <a:t>"adaptive</a:t>
            </a:r>
            <a:r>
              <a:rPr sz="800" spc="-110" dirty="0">
                <a:solidFill>
                  <a:srgbClr val="363740"/>
                </a:solidFill>
                <a:latin typeface="Arial"/>
                <a:cs typeface="Arial"/>
              </a:rPr>
              <a:t> </a:t>
            </a:r>
            <a:r>
              <a:rPr sz="800" spc="30" dirty="0">
                <a:solidFill>
                  <a:srgbClr val="363740"/>
                </a:solidFill>
                <a:latin typeface="Arial"/>
                <a:cs typeface="Arial"/>
              </a:rPr>
              <a:t>DNA"</a:t>
            </a:r>
            <a:endParaRPr sz="800">
              <a:latin typeface="Arial"/>
              <a:cs typeface="Arial"/>
            </a:endParaRPr>
          </a:p>
        </p:txBody>
      </p:sp>
      <p:sp>
        <p:nvSpPr>
          <p:cNvPr id="17" name="object 17"/>
          <p:cNvSpPr txBox="1"/>
          <p:nvPr/>
        </p:nvSpPr>
        <p:spPr>
          <a:xfrm>
            <a:off x="3505757" y="2554582"/>
            <a:ext cx="1584325" cy="457200"/>
          </a:xfrm>
          <a:prstGeom prst="rect">
            <a:avLst/>
          </a:prstGeom>
        </p:spPr>
        <p:txBody>
          <a:bodyPr vert="horz" wrap="square" lIns="0" tIns="0" rIns="0" bIns="0" rtlCol="0">
            <a:spAutoFit/>
          </a:bodyPr>
          <a:lstStyle/>
          <a:p>
            <a:pPr marL="12700" marR="5080">
              <a:lnSpc>
                <a:spcPct val="117200"/>
              </a:lnSpc>
            </a:pPr>
            <a:r>
              <a:rPr sz="800" spc="5" dirty="0">
                <a:solidFill>
                  <a:srgbClr val="363740"/>
                </a:solidFill>
                <a:latin typeface="Arial"/>
                <a:cs typeface="Arial"/>
              </a:rPr>
              <a:t>Understand </a:t>
            </a:r>
            <a:r>
              <a:rPr sz="800" spc="30" dirty="0">
                <a:solidFill>
                  <a:srgbClr val="363740"/>
                </a:solidFill>
                <a:latin typeface="Arial"/>
                <a:cs typeface="Arial"/>
              </a:rPr>
              <a:t>how </a:t>
            </a:r>
            <a:r>
              <a:rPr sz="800" dirty="0">
                <a:solidFill>
                  <a:srgbClr val="363740"/>
                </a:solidFill>
                <a:latin typeface="Arial"/>
                <a:cs typeface="Arial"/>
              </a:rPr>
              <a:t>culture </a:t>
            </a:r>
            <a:r>
              <a:rPr sz="800" spc="5" dirty="0">
                <a:solidFill>
                  <a:srgbClr val="363740"/>
                </a:solidFill>
                <a:latin typeface="Arial"/>
                <a:cs typeface="Arial"/>
              </a:rPr>
              <a:t>impacts  </a:t>
            </a:r>
            <a:r>
              <a:rPr sz="800" spc="-5" dirty="0">
                <a:solidFill>
                  <a:srgbClr val="363740"/>
                </a:solidFill>
                <a:latin typeface="Arial"/>
                <a:cs typeface="Arial"/>
              </a:rPr>
              <a:t>change </a:t>
            </a:r>
            <a:r>
              <a:rPr sz="800" dirty="0">
                <a:solidFill>
                  <a:srgbClr val="363740"/>
                </a:solidFill>
                <a:latin typeface="Arial"/>
                <a:cs typeface="Arial"/>
              </a:rPr>
              <a:t>management and develop  strategies </a:t>
            </a:r>
            <a:r>
              <a:rPr sz="800" spc="20" dirty="0">
                <a:solidFill>
                  <a:srgbClr val="363740"/>
                </a:solidFill>
                <a:latin typeface="Arial"/>
                <a:cs typeface="Arial"/>
              </a:rPr>
              <a:t>to </a:t>
            </a:r>
            <a:r>
              <a:rPr sz="800" dirty="0">
                <a:solidFill>
                  <a:srgbClr val="363740"/>
                </a:solidFill>
                <a:latin typeface="Arial"/>
                <a:cs typeface="Arial"/>
              </a:rPr>
              <a:t>navigate and </a:t>
            </a:r>
            <a:r>
              <a:rPr sz="800" spc="-10" dirty="0">
                <a:solidFill>
                  <a:srgbClr val="363740"/>
                </a:solidFill>
                <a:latin typeface="Arial"/>
                <a:cs typeface="Arial"/>
              </a:rPr>
              <a:t>shape</a:t>
            </a:r>
            <a:r>
              <a:rPr sz="800" spc="-100" dirty="0">
                <a:solidFill>
                  <a:srgbClr val="363740"/>
                </a:solidFill>
                <a:latin typeface="Arial"/>
                <a:cs typeface="Arial"/>
              </a:rPr>
              <a:t> </a:t>
            </a:r>
            <a:r>
              <a:rPr sz="800" spc="25" dirty="0">
                <a:solidFill>
                  <a:srgbClr val="363740"/>
                </a:solidFill>
                <a:latin typeface="Arial"/>
                <a:cs typeface="Arial"/>
              </a:rPr>
              <a:t>it</a:t>
            </a:r>
            <a:endParaRPr sz="800">
              <a:latin typeface="Arial"/>
              <a:cs typeface="Arial"/>
            </a:endParaRPr>
          </a:p>
        </p:txBody>
      </p:sp>
      <p:sp>
        <p:nvSpPr>
          <p:cNvPr id="18" name="object 18"/>
          <p:cNvSpPr txBox="1"/>
          <p:nvPr/>
        </p:nvSpPr>
        <p:spPr>
          <a:xfrm>
            <a:off x="3505757" y="3126082"/>
            <a:ext cx="1456055" cy="314325"/>
          </a:xfrm>
          <a:prstGeom prst="rect">
            <a:avLst/>
          </a:prstGeom>
        </p:spPr>
        <p:txBody>
          <a:bodyPr vert="horz" wrap="square" lIns="0" tIns="0" rIns="0" bIns="0" rtlCol="0">
            <a:spAutoFit/>
          </a:bodyPr>
          <a:lstStyle/>
          <a:p>
            <a:pPr marL="12700" marR="5080">
              <a:lnSpc>
                <a:spcPct val="117200"/>
              </a:lnSpc>
            </a:pPr>
            <a:r>
              <a:rPr sz="800" spc="15" dirty="0">
                <a:solidFill>
                  <a:srgbClr val="363740"/>
                </a:solidFill>
                <a:latin typeface="Arial"/>
                <a:cs typeface="Arial"/>
              </a:rPr>
              <a:t>Align </a:t>
            </a:r>
            <a:r>
              <a:rPr sz="800" spc="5" dirty="0">
                <a:solidFill>
                  <a:srgbClr val="363740"/>
                </a:solidFill>
                <a:latin typeface="Arial"/>
                <a:cs typeface="Arial"/>
              </a:rPr>
              <a:t>your </a:t>
            </a:r>
            <a:r>
              <a:rPr sz="800" spc="10" dirty="0">
                <a:solidFill>
                  <a:srgbClr val="363740"/>
                </a:solidFill>
                <a:latin typeface="Arial"/>
                <a:cs typeface="Arial"/>
              </a:rPr>
              <a:t>department's</a:t>
            </a:r>
            <a:r>
              <a:rPr sz="800" spc="-90" dirty="0">
                <a:solidFill>
                  <a:srgbClr val="363740"/>
                </a:solidFill>
                <a:latin typeface="Arial"/>
                <a:cs typeface="Arial"/>
              </a:rPr>
              <a:t> </a:t>
            </a:r>
            <a:r>
              <a:rPr sz="800" dirty="0">
                <a:solidFill>
                  <a:srgbClr val="363740"/>
                </a:solidFill>
                <a:latin typeface="Arial"/>
                <a:cs typeface="Arial"/>
              </a:rPr>
              <a:t>culture  </a:t>
            </a:r>
            <a:r>
              <a:rPr sz="800" spc="40" dirty="0">
                <a:solidFill>
                  <a:srgbClr val="363740"/>
                </a:solidFill>
                <a:latin typeface="Arial"/>
                <a:cs typeface="Arial"/>
              </a:rPr>
              <a:t>with</a:t>
            </a:r>
            <a:r>
              <a:rPr sz="800" spc="-135" dirty="0">
                <a:solidFill>
                  <a:srgbClr val="363740"/>
                </a:solidFill>
                <a:latin typeface="Arial"/>
                <a:cs typeface="Arial"/>
              </a:rPr>
              <a:t> </a:t>
            </a:r>
            <a:r>
              <a:rPr sz="800" spc="5" dirty="0">
                <a:solidFill>
                  <a:srgbClr val="363740"/>
                </a:solidFill>
                <a:latin typeface="Arial"/>
                <a:cs typeface="Arial"/>
              </a:rPr>
              <a:t>your strategic </a:t>
            </a:r>
            <a:r>
              <a:rPr sz="800" dirty="0">
                <a:solidFill>
                  <a:srgbClr val="363740"/>
                </a:solidFill>
                <a:latin typeface="Arial"/>
                <a:cs typeface="Arial"/>
              </a:rPr>
              <a:t>objectives</a:t>
            </a:r>
            <a:endParaRPr sz="800">
              <a:latin typeface="Arial"/>
              <a:cs typeface="Arial"/>
            </a:endParaRPr>
          </a:p>
        </p:txBody>
      </p:sp>
      <p:sp>
        <p:nvSpPr>
          <p:cNvPr id="19" name="object 19"/>
          <p:cNvSpPr txBox="1"/>
          <p:nvPr/>
        </p:nvSpPr>
        <p:spPr>
          <a:xfrm>
            <a:off x="5291883" y="2554582"/>
            <a:ext cx="1491615" cy="314325"/>
          </a:xfrm>
          <a:prstGeom prst="rect">
            <a:avLst/>
          </a:prstGeom>
        </p:spPr>
        <p:txBody>
          <a:bodyPr vert="horz" wrap="square" lIns="0" tIns="0" rIns="0" bIns="0" rtlCol="0">
            <a:spAutoFit/>
          </a:bodyPr>
          <a:lstStyle/>
          <a:p>
            <a:pPr marL="12700" marR="5080">
              <a:lnSpc>
                <a:spcPct val="117200"/>
              </a:lnSpc>
            </a:pPr>
            <a:r>
              <a:rPr sz="800" spc="-10" dirty="0">
                <a:solidFill>
                  <a:srgbClr val="363740"/>
                </a:solidFill>
                <a:latin typeface="Arial"/>
                <a:cs typeface="Arial"/>
              </a:rPr>
              <a:t>Create </a:t>
            </a:r>
            <a:r>
              <a:rPr sz="800" spc="10" dirty="0">
                <a:solidFill>
                  <a:srgbClr val="363740"/>
                </a:solidFill>
                <a:latin typeface="Arial"/>
                <a:cs typeface="Arial"/>
              </a:rPr>
              <a:t>"super-ﬂexible" </a:t>
            </a:r>
            <a:r>
              <a:rPr sz="800" dirty="0">
                <a:solidFill>
                  <a:srgbClr val="363740"/>
                </a:solidFill>
                <a:latin typeface="Arial"/>
                <a:cs typeface="Arial"/>
              </a:rPr>
              <a:t>teams </a:t>
            </a:r>
            <a:r>
              <a:rPr sz="800" spc="5" dirty="0">
                <a:solidFill>
                  <a:srgbClr val="363740"/>
                </a:solidFill>
                <a:latin typeface="Arial"/>
                <a:cs typeface="Arial"/>
              </a:rPr>
              <a:t>in  </a:t>
            </a:r>
            <a:r>
              <a:rPr sz="800" spc="10" dirty="0">
                <a:solidFill>
                  <a:srgbClr val="363740"/>
                </a:solidFill>
                <a:latin typeface="Arial"/>
                <a:cs typeface="Arial"/>
              </a:rPr>
              <a:t>the </a:t>
            </a:r>
            <a:r>
              <a:rPr sz="800" spc="-10" dirty="0">
                <a:solidFill>
                  <a:srgbClr val="363740"/>
                </a:solidFill>
                <a:latin typeface="Arial"/>
                <a:cs typeface="Arial"/>
              </a:rPr>
              <a:t>face </a:t>
            </a:r>
            <a:r>
              <a:rPr sz="800" spc="15" dirty="0">
                <a:solidFill>
                  <a:srgbClr val="363740"/>
                </a:solidFill>
                <a:latin typeface="Arial"/>
                <a:cs typeface="Arial"/>
              </a:rPr>
              <a:t>of</a:t>
            </a:r>
            <a:r>
              <a:rPr sz="800" spc="-114" dirty="0">
                <a:solidFill>
                  <a:srgbClr val="363740"/>
                </a:solidFill>
                <a:latin typeface="Arial"/>
                <a:cs typeface="Arial"/>
              </a:rPr>
              <a:t> </a:t>
            </a:r>
            <a:r>
              <a:rPr sz="800" spc="10" dirty="0">
                <a:solidFill>
                  <a:srgbClr val="363740"/>
                </a:solidFill>
                <a:latin typeface="Arial"/>
                <a:cs typeface="Arial"/>
              </a:rPr>
              <a:t>uncertainty</a:t>
            </a:r>
            <a:endParaRPr sz="800">
              <a:latin typeface="Arial"/>
              <a:cs typeface="Arial"/>
            </a:endParaRPr>
          </a:p>
        </p:txBody>
      </p:sp>
      <p:sp>
        <p:nvSpPr>
          <p:cNvPr id="20" name="object 20"/>
          <p:cNvSpPr txBox="1"/>
          <p:nvPr/>
        </p:nvSpPr>
        <p:spPr>
          <a:xfrm>
            <a:off x="5291883" y="2983207"/>
            <a:ext cx="1584325" cy="314325"/>
          </a:xfrm>
          <a:prstGeom prst="rect">
            <a:avLst/>
          </a:prstGeom>
        </p:spPr>
        <p:txBody>
          <a:bodyPr vert="horz" wrap="square" lIns="0" tIns="0" rIns="0" bIns="0" rtlCol="0">
            <a:spAutoFit/>
          </a:bodyPr>
          <a:lstStyle/>
          <a:p>
            <a:pPr marL="12700" marR="5080">
              <a:lnSpc>
                <a:spcPct val="117200"/>
              </a:lnSpc>
            </a:pPr>
            <a:r>
              <a:rPr sz="800" spc="10" dirty="0">
                <a:solidFill>
                  <a:srgbClr val="363740"/>
                </a:solidFill>
                <a:latin typeface="Arial"/>
                <a:cs typeface="Arial"/>
              </a:rPr>
              <a:t>Avoid </a:t>
            </a:r>
            <a:r>
              <a:rPr sz="800" spc="-10" dirty="0">
                <a:solidFill>
                  <a:srgbClr val="363740"/>
                </a:solidFill>
                <a:latin typeface="Arial"/>
                <a:cs typeface="Arial"/>
              </a:rPr>
              <a:t>analysis </a:t>
            </a:r>
            <a:r>
              <a:rPr sz="800" spc="-5" dirty="0">
                <a:solidFill>
                  <a:srgbClr val="363740"/>
                </a:solidFill>
                <a:latin typeface="Arial"/>
                <a:cs typeface="Arial"/>
              </a:rPr>
              <a:t>paralysis </a:t>
            </a:r>
            <a:r>
              <a:rPr sz="800" dirty="0">
                <a:solidFill>
                  <a:srgbClr val="363740"/>
                </a:solidFill>
                <a:latin typeface="Arial"/>
                <a:cs typeface="Arial"/>
              </a:rPr>
              <a:t>and  </a:t>
            </a:r>
            <a:r>
              <a:rPr sz="800" spc="-10" dirty="0">
                <a:solidFill>
                  <a:srgbClr val="363740"/>
                </a:solidFill>
                <a:latin typeface="Arial"/>
                <a:cs typeface="Arial"/>
              </a:rPr>
              <a:t>accelerate </a:t>
            </a:r>
            <a:r>
              <a:rPr sz="800" spc="5" dirty="0">
                <a:solidFill>
                  <a:srgbClr val="363740"/>
                </a:solidFill>
                <a:latin typeface="Arial"/>
                <a:cs typeface="Arial"/>
              </a:rPr>
              <a:t>decision-making</a:t>
            </a:r>
            <a:r>
              <a:rPr sz="800" spc="125" dirty="0">
                <a:solidFill>
                  <a:srgbClr val="363740"/>
                </a:solidFill>
                <a:latin typeface="Arial"/>
                <a:cs typeface="Arial"/>
              </a:rPr>
              <a:t> </a:t>
            </a:r>
            <a:r>
              <a:rPr sz="800" spc="-5" dirty="0">
                <a:solidFill>
                  <a:srgbClr val="363740"/>
                </a:solidFill>
                <a:latin typeface="Arial"/>
                <a:cs typeface="Arial"/>
              </a:rPr>
              <a:t>speed</a:t>
            </a:r>
            <a:endParaRPr sz="800">
              <a:latin typeface="Arial"/>
              <a:cs typeface="Arial"/>
            </a:endParaRPr>
          </a:p>
        </p:txBody>
      </p:sp>
      <p:sp>
        <p:nvSpPr>
          <p:cNvPr id="21" name="object 21"/>
          <p:cNvSpPr txBox="1"/>
          <p:nvPr/>
        </p:nvSpPr>
        <p:spPr>
          <a:xfrm>
            <a:off x="7075205" y="2554582"/>
            <a:ext cx="1605915" cy="457200"/>
          </a:xfrm>
          <a:prstGeom prst="rect">
            <a:avLst/>
          </a:prstGeom>
        </p:spPr>
        <p:txBody>
          <a:bodyPr vert="horz" wrap="square" lIns="0" tIns="0" rIns="0" bIns="0" rtlCol="0">
            <a:spAutoFit/>
          </a:bodyPr>
          <a:lstStyle/>
          <a:p>
            <a:pPr marL="12700" marR="5080" algn="just">
              <a:lnSpc>
                <a:spcPct val="117200"/>
              </a:lnSpc>
            </a:pPr>
            <a:r>
              <a:rPr sz="800" spc="-5" dirty="0">
                <a:solidFill>
                  <a:srgbClr val="363740"/>
                </a:solidFill>
                <a:latin typeface="Arial"/>
                <a:cs typeface="Arial"/>
              </a:rPr>
              <a:t>Develop </a:t>
            </a:r>
            <a:r>
              <a:rPr sz="800" spc="5" dirty="0">
                <a:solidFill>
                  <a:srgbClr val="363740"/>
                </a:solidFill>
                <a:latin typeface="Arial"/>
                <a:cs typeface="Arial"/>
              </a:rPr>
              <a:t>your </a:t>
            </a:r>
            <a:r>
              <a:rPr sz="800" spc="-5" dirty="0">
                <a:solidFill>
                  <a:srgbClr val="363740"/>
                </a:solidFill>
                <a:latin typeface="Arial"/>
                <a:cs typeface="Arial"/>
              </a:rPr>
              <a:t>personal </a:t>
            </a:r>
            <a:r>
              <a:rPr sz="800" dirty="0">
                <a:solidFill>
                  <a:srgbClr val="363740"/>
                </a:solidFill>
                <a:latin typeface="Arial"/>
                <a:cs typeface="Arial"/>
              </a:rPr>
              <a:t>agility,</a:t>
            </a:r>
            <a:r>
              <a:rPr sz="800" spc="-85" dirty="0">
                <a:solidFill>
                  <a:srgbClr val="363740"/>
                </a:solidFill>
                <a:latin typeface="Arial"/>
                <a:cs typeface="Arial"/>
              </a:rPr>
              <a:t> </a:t>
            </a:r>
            <a:r>
              <a:rPr sz="800" spc="10" dirty="0">
                <a:solidFill>
                  <a:srgbClr val="363740"/>
                </a:solidFill>
                <a:latin typeface="Arial"/>
                <a:cs typeface="Arial"/>
              </a:rPr>
              <a:t>build  </a:t>
            </a:r>
            <a:r>
              <a:rPr sz="800" spc="5" dirty="0">
                <a:solidFill>
                  <a:srgbClr val="363740"/>
                </a:solidFill>
                <a:latin typeface="Arial"/>
                <a:cs typeface="Arial"/>
              </a:rPr>
              <a:t>your </a:t>
            </a:r>
            <a:r>
              <a:rPr sz="800" dirty="0">
                <a:solidFill>
                  <a:srgbClr val="363740"/>
                </a:solidFill>
                <a:latin typeface="Arial"/>
                <a:cs typeface="Arial"/>
              </a:rPr>
              <a:t>team's </a:t>
            </a:r>
            <a:r>
              <a:rPr sz="800" spc="-5" dirty="0">
                <a:solidFill>
                  <a:srgbClr val="363740"/>
                </a:solidFill>
                <a:latin typeface="Arial"/>
                <a:cs typeface="Arial"/>
              </a:rPr>
              <a:t>capabilities, </a:t>
            </a:r>
            <a:r>
              <a:rPr sz="800" dirty="0">
                <a:solidFill>
                  <a:srgbClr val="363740"/>
                </a:solidFill>
                <a:latin typeface="Arial"/>
                <a:cs typeface="Arial"/>
              </a:rPr>
              <a:t>and</a:t>
            </a:r>
            <a:r>
              <a:rPr sz="800" spc="-75" dirty="0">
                <a:solidFill>
                  <a:srgbClr val="363740"/>
                </a:solidFill>
                <a:latin typeface="Arial"/>
                <a:cs typeface="Arial"/>
              </a:rPr>
              <a:t> </a:t>
            </a:r>
            <a:r>
              <a:rPr sz="800" spc="-10" dirty="0">
                <a:solidFill>
                  <a:srgbClr val="363740"/>
                </a:solidFill>
                <a:latin typeface="Arial"/>
                <a:cs typeface="Arial"/>
              </a:rPr>
              <a:t>shape  </a:t>
            </a:r>
            <a:r>
              <a:rPr sz="800" spc="5" dirty="0">
                <a:solidFill>
                  <a:srgbClr val="363740"/>
                </a:solidFill>
                <a:latin typeface="Arial"/>
                <a:cs typeface="Arial"/>
              </a:rPr>
              <a:t>your </a:t>
            </a:r>
            <a:r>
              <a:rPr sz="800" dirty="0">
                <a:solidFill>
                  <a:srgbClr val="363740"/>
                </a:solidFill>
                <a:latin typeface="Arial"/>
                <a:cs typeface="Arial"/>
              </a:rPr>
              <a:t>organizational</a:t>
            </a:r>
            <a:r>
              <a:rPr sz="800" spc="135" dirty="0">
                <a:solidFill>
                  <a:srgbClr val="363740"/>
                </a:solidFill>
                <a:latin typeface="Arial"/>
                <a:cs typeface="Arial"/>
              </a:rPr>
              <a:t> </a:t>
            </a:r>
            <a:r>
              <a:rPr sz="800" spc="5" dirty="0">
                <a:solidFill>
                  <a:srgbClr val="363740"/>
                </a:solidFill>
                <a:latin typeface="Arial"/>
                <a:cs typeface="Arial"/>
              </a:rPr>
              <a:t>environment</a:t>
            </a:r>
            <a:endParaRPr sz="800">
              <a:latin typeface="Arial"/>
              <a:cs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06902" y="341956"/>
            <a:ext cx="4650740" cy="356870"/>
          </a:xfrm>
          <a:prstGeom prst="rect">
            <a:avLst/>
          </a:prstGeom>
        </p:spPr>
        <p:txBody>
          <a:bodyPr vert="horz" wrap="square" lIns="0" tIns="0" rIns="0" bIns="0" rtlCol="0">
            <a:spAutoFit/>
          </a:bodyPr>
          <a:lstStyle/>
          <a:p>
            <a:pPr marL="12700">
              <a:lnSpc>
                <a:spcPct val="100000"/>
              </a:lnSpc>
            </a:pPr>
            <a:r>
              <a:rPr b="0" spc="10" dirty="0">
                <a:solidFill>
                  <a:srgbClr val="4292B1"/>
                </a:solidFill>
                <a:latin typeface="Arial"/>
                <a:cs typeface="Arial"/>
              </a:rPr>
              <a:t>Accelerating </a:t>
            </a:r>
            <a:r>
              <a:rPr b="0" spc="-20" dirty="0">
                <a:solidFill>
                  <a:srgbClr val="4292B1"/>
                </a:solidFill>
                <a:latin typeface="Arial"/>
                <a:cs typeface="Arial"/>
              </a:rPr>
              <a:t>Change </a:t>
            </a:r>
            <a:r>
              <a:rPr b="0" spc="-30" dirty="0">
                <a:solidFill>
                  <a:srgbClr val="4292B1"/>
                </a:solidFill>
                <a:latin typeface="Arial"/>
                <a:cs typeface="Arial"/>
              </a:rPr>
              <a:t>Readiness </a:t>
            </a:r>
            <a:r>
              <a:rPr b="0" spc="-10" dirty="0">
                <a:solidFill>
                  <a:srgbClr val="4292B1"/>
                </a:solidFill>
                <a:latin typeface="Arial"/>
                <a:cs typeface="Arial"/>
              </a:rPr>
              <a:t>&amp;</a:t>
            </a:r>
            <a:r>
              <a:rPr b="0" spc="-110" dirty="0">
                <a:solidFill>
                  <a:srgbClr val="4292B1"/>
                </a:solidFill>
                <a:latin typeface="Arial"/>
                <a:cs typeface="Arial"/>
              </a:rPr>
              <a:t> </a:t>
            </a:r>
            <a:r>
              <a:rPr b="0" spc="55" dirty="0">
                <a:solidFill>
                  <a:srgbClr val="4292B1"/>
                </a:solidFill>
                <a:latin typeface="Arial"/>
                <a:cs typeface="Arial"/>
              </a:rPr>
              <a:t>Agility</a:t>
            </a:r>
          </a:p>
        </p:txBody>
      </p:sp>
      <p:sp>
        <p:nvSpPr>
          <p:cNvPr id="3" name="object 3"/>
          <p:cNvSpPr/>
          <p:nvPr/>
        </p:nvSpPr>
        <p:spPr>
          <a:xfrm>
            <a:off x="0" y="0"/>
            <a:ext cx="1371640" cy="5143499"/>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7356202" y="333066"/>
            <a:ext cx="1480372" cy="334699"/>
          </a:xfrm>
          <a:prstGeom prst="rect">
            <a:avLst/>
          </a:prstGeom>
          <a:blipFill>
            <a:blip r:embed="rId3" cstate="print"/>
            <a:stretch>
              <a:fillRect/>
            </a:stretch>
          </a:blipFill>
        </p:spPr>
        <p:txBody>
          <a:bodyPr wrap="square" lIns="0" tIns="0" rIns="0" bIns="0" rtlCol="0"/>
          <a:lstStyle/>
          <a:p>
            <a:endParaRPr/>
          </a:p>
        </p:txBody>
      </p:sp>
      <p:sp>
        <p:nvSpPr>
          <p:cNvPr id="5" name="object 5"/>
          <p:cNvSpPr txBox="1"/>
          <p:nvPr/>
        </p:nvSpPr>
        <p:spPr>
          <a:xfrm>
            <a:off x="1695830" y="787229"/>
            <a:ext cx="3117215" cy="2992755"/>
          </a:xfrm>
          <a:prstGeom prst="rect">
            <a:avLst/>
          </a:prstGeom>
        </p:spPr>
        <p:txBody>
          <a:bodyPr vert="horz" wrap="square" lIns="0" tIns="0" rIns="0" bIns="0" rtlCol="0">
            <a:spAutoFit/>
          </a:bodyPr>
          <a:lstStyle/>
          <a:p>
            <a:pPr marL="23495">
              <a:lnSpc>
                <a:spcPct val="100000"/>
              </a:lnSpc>
            </a:pPr>
            <a:r>
              <a:rPr sz="1200" spc="-30" dirty="0">
                <a:solidFill>
                  <a:srgbClr val="4292B1"/>
                </a:solidFill>
                <a:latin typeface="Arial"/>
                <a:cs typeface="Arial"/>
              </a:rPr>
              <a:t>Key </a:t>
            </a:r>
            <a:r>
              <a:rPr sz="1200" spc="-5" dirty="0">
                <a:solidFill>
                  <a:srgbClr val="4292B1"/>
                </a:solidFill>
                <a:latin typeface="Arial"/>
                <a:cs typeface="Arial"/>
              </a:rPr>
              <a:t>Conceptual</a:t>
            </a:r>
            <a:r>
              <a:rPr sz="1200" spc="-75" dirty="0">
                <a:solidFill>
                  <a:srgbClr val="4292B1"/>
                </a:solidFill>
                <a:latin typeface="Arial"/>
                <a:cs typeface="Arial"/>
              </a:rPr>
              <a:t> </a:t>
            </a:r>
            <a:r>
              <a:rPr sz="1200" spc="-5" dirty="0">
                <a:solidFill>
                  <a:srgbClr val="4292B1"/>
                </a:solidFill>
                <a:latin typeface="Arial"/>
                <a:cs typeface="Arial"/>
              </a:rPr>
              <a:t>Models</a:t>
            </a:r>
            <a:endParaRPr sz="1200">
              <a:latin typeface="Arial"/>
              <a:cs typeface="Arial"/>
            </a:endParaRPr>
          </a:p>
          <a:p>
            <a:pPr marL="271145" marR="74295" indent="-259079">
              <a:lnSpc>
                <a:spcPct val="118100"/>
              </a:lnSpc>
              <a:spcBef>
                <a:spcPts val="1335"/>
              </a:spcBef>
              <a:tabLst>
                <a:tab pos="271145" algn="l"/>
              </a:tabLst>
            </a:pPr>
            <a:r>
              <a:rPr sz="900" spc="-400" dirty="0">
                <a:solidFill>
                  <a:srgbClr val="4292B1"/>
                </a:solidFill>
                <a:latin typeface="Segoe UI Emoji"/>
                <a:cs typeface="Segoe UI Emoji"/>
              </a:rPr>
              <a:t>✔	</a:t>
            </a:r>
            <a:r>
              <a:rPr sz="900" b="1" spc="-80" dirty="0">
                <a:solidFill>
                  <a:srgbClr val="4292B1"/>
                </a:solidFill>
                <a:latin typeface="Arial Black"/>
                <a:cs typeface="Arial Black"/>
              </a:rPr>
              <a:t>Adaptive </a:t>
            </a:r>
            <a:r>
              <a:rPr sz="900" b="1" spc="-55" dirty="0">
                <a:solidFill>
                  <a:srgbClr val="4292B1"/>
                </a:solidFill>
                <a:latin typeface="Arial Black"/>
                <a:cs typeface="Arial Black"/>
              </a:rPr>
              <a:t>DNA: </a:t>
            </a:r>
            <a:r>
              <a:rPr sz="900" spc="-5" dirty="0">
                <a:solidFill>
                  <a:srgbClr val="363740"/>
                </a:solidFill>
                <a:latin typeface="Arial"/>
                <a:cs typeface="Arial"/>
              </a:rPr>
              <a:t>Competencies </a:t>
            </a:r>
            <a:r>
              <a:rPr sz="900" spc="20" dirty="0">
                <a:solidFill>
                  <a:srgbClr val="363740"/>
                </a:solidFill>
                <a:latin typeface="Arial"/>
                <a:cs typeface="Arial"/>
              </a:rPr>
              <a:t>that</a:t>
            </a:r>
            <a:r>
              <a:rPr sz="900" dirty="0">
                <a:solidFill>
                  <a:srgbClr val="363740"/>
                </a:solidFill>
                <a:latin typeface="Arial"/>
                <a:cs typeface="Arial"/>
              </a:rPr>
              <a:t> </a:t>
            </a:r>
            <a:r>
              <a:rPr sz="900" spc="-10" dirty="0">
                <a:solidFill>
                  <a:srgbClr val="363740"/>
                </a:solidFill>
                <a:latin typeface="Arial"/>
                <a:cs typeface="Arial"/>
              </a:rPr>
              <a:t>enable</a:t>
            </a:r>
            <a:r>
              <a:rPr sz="900" spc="-15" dirty="0">
                <a:solidFill>
                  <a:srgbClr val="363740"/>
                </a:solidFill>
                <a:latin typeface="Arial"/>
                <a:cs typeface="Arial"/>
              </a:rPr>
              <a:t> </a:t>
            </a:r>
            <a:r>
              <a:rPr sz="900" spc="-10" dirty="0">
                <a:solidFill>
                  <a:srgbClr val="363740"/>
                </a:solidFill>
                <a:latin typeface="Arial"/>
                <a:cs typeface="Arial"/>
              </a:rPr>
              <a:t>successful </a:t>
            </a:r>
            <a:r>
              <a:rPr sz="900" spc="-5" dirty="0">
                <a:solidFill>
                  <a:srgbClr val="363740"/>
                </a:solidFill>
                <a:latin typeface="Arial"/>
                <a:cs typeface="Arial"/>
              </a:rPr>
              <a:t> </a:t>
            </a:r>
            <a:r>
              <a:rPr sz="900" spc="-10" dirty="0">
                <a:solidFill>
                  <a:srgbClr val="363740"/>
                </a:solidFill>
                <a:latin typeface="Arial"/>
                <a:cs typeface="Arial"/>
              </a:rPr>
              <a:t>leaders </a:t>
            </a:r>
            <a:r>
              <a:rPr sz="900" spc="25" dirty="0">
                <a:solidFill>
                  <a:srgbClr val="363740"/>
                </a:solidFill>
                <a:latin typeface="Arial"/>
                <a:cs typeface="Arial"/>
              </a:rPr>
              <a:t>to </a:t>
            </a:r>
            <a:r>
              <a:rPr sz="900" spc="-5" dirty="0">
                <a:solidFill>
                  <a:srgbClr val="363740"/>
                </a:solidFill>
                <a:latin typeface="Arial"/>
                <a:cs typeface="Arial"/>
              </a:rPr>
              <a:t>deal </a:t>
            </a:r>
            <a:r>
              <a:rPr sz="900" spc="45" dirty="0">
                <a:solidFill>
                  <a:srgbClr val="363740"/>
                </a:solidFill>
                <a:latin typeface="Arial"/>
                <a:cs typeface="Arial"/>
              </a:rPr>
              <a:t>with </a:t>
            </a:r>
            <a:r>
              <a:rPr sz="900" dirty="0">
                <a:solidFill>
                  <a:srgbClr val="363740"/>
                </a:solidFill>
                <a:latin typeface="Arial"/>
                <a:cs typeface="Arial"/>
              </a:rPr>
              <a:t>unexpected </a:t>
            </a:r>
            <a:r>
              <a:rPr sz="900" spc="-15" dirty="0">
                <a:solidFill>
                  <a:srgbClr val="363740"/>
                </a:solidFill>
                <a:latin typeface="Arial"/>
                <a:cs typeface="Arial"/>
              </a:rPr>
              <a:t>changes:</a:t>
            </a:r>
            <a:r>
              <a:rPr sz="900" spc="-145" dirty="0">
                <a:solidFill>
                  <a:srgbClr val="363740"/>
                </a:solidFill>
                <a:latin typeface="Arial"/>
                <a:cs typeface="Arial"/>
              </a:rPr>
              <a:t> </a:t>
            </a:r>
            <a:r>
              <a:rPr sz="900" spc="-10" dirty="0">
                <a:solidFill>
                  <a:srgbClr val="363740"/>
                </a:solidFill>
                <a:latin typeface="Arial"/>
                <a:cs typeface="Arial"/>
              </a:rPr>
              <a:t>Robustness,  </a:t>
            </a:r>
            <a:r>
              <a:rPr sz="900" spc="-15" dirty="0">
                <a:solidFill>
                  <a:srgbClr val="363740"/>
                </a:solidFill>
                <a:latin typeface="Arial"/>
                <a:cs typeface="Arial"/>
              </a:rPr>
              <a:t>Resilience, </a:t>
            </a:r>
            <a:r>
              <a:rPr sz="900" spc="5" dirty="0">
                <a:solidFill>
                  <a:srgbClr val="363740"/>
                </a:solidFill>
                <a:latin typeface="Arial"/>
                <a:cs typeface="Arial"/>
              </a:rPr>
              <a:t>Hedging, </a:t>
            </a:r>
            <a:r>
              <a:rPr sz="900" spc="25" dirty="0">
                <a:solidFill>
                  <a:srgbClr val="363740"/>
                </a:solidFill>
                <a:latin typeface="Arial"/>
                <a:cs typeface="Arial"/>
              </a:rPr>
              <a:t>Agility </a:t>
            </a:r>
            <a:r>
              <a:rPr sz="900" dirty="0">
                <a:solidFill>
                  <a:srgbClr val="363740"/>
                </a:solidFill>
                <a:latin typeface="Arial"/>
                <a:cs typeface="Arial"/>
              </a:rPr>
              <a:t>and</a:t>
            </a:r>
            <a:r>
              <a:rPr sz="900" spc="-100" dirty="0">
                <a:solidFill>
                  <a:srgbClr val="363740"/>
                </a:solidFill>
                <a:latin typeface="Arial"/>
                <a:cs typeface="Arial"/>
              </a:rPr>
              <a:t> </a:t>
            </a:r>
            <a:r>
              <a:rPr sz="900" spc="-5" dirty="0">
                <a:solidFill>
                  <a:srgbClr val="363740"/>
                </a:solidFill>
                <a:latin typeface="Arial"/>
                <a:cs typeface="Arial"/>
              </a:rPr>
              <a:t>Versatility.</a:t>
            </a:r>
            <a:endParaRPr sz="900">
              <a:latin typeface="Arial"/>
              <a:cs typeface="Arial"/>
            </a:endParaRPr>
          </a:p>
          <a:p>
            <a:pPr>
              <a:lnSpc>
                <a:spcPct val="100000"/>
              </a:lnSpc>
              <a:spcBef>
                <a:spcPts val="5"/>
              </a:spcBef>
            </a:pPr>
            <a:endParaRPr sz="1200">
              <a:latin typeface="Times New Roman"/>
              <a:cs typeface="Times New Roman"/>
            </a:endParaRPr>
          </a:p>
          <a:p>
            <a:pPr marL="271145" marR="5080" indent="-259079">
              <a:lnSpc>
                <a:spcPct val="119200"/>
              </a:lnSpc>
              <a:tabLst>
                <a:tab pos="271145" algn="l"/>
              </a:tabLst>
            </a:pPr>
            <a:r>
              <a:rPr sz="900" spc="-400" dirty="0">
                <a:solidFill>
                  <a:srgbClr val="4292B1"/>
                </a:solidFill>
                <a:latin typeface="Segoe UI Emoji"/>
                <a:cs typeface="Segoe UI Emoji"/>
              </a:rPr>
              <a:t>✔	</a:t>
            </a:r>
            <a:r>
              <a:rPr sz="900" b="1" spc="-80" dirty="0">
                <a:solidFill>
                  <a:srgbClr val="4292B1"/>
                </a:solidFill>
                <a:latin typeface="Arial Black"/>
                <a:cs typeface="Arial Black"/>
              </a:rPr>
              <a:t>Organizational </a:t>
            </a:r>
            <a:r>
              <a:rPr sz="900" b="1" spc="30" dirty="0">
                <a:solidFill>
                  <a:srgbClr val="4292B1"/>
                </a:solidFill>
                <a:latin typeface="Arial Black"/>
                <a:cs typeface="Arial Black"/>
              </a:rPr>
              <a:t>/ </a:t>
            </a:r>
            <a:r>
              <a:rPr sz="900" b="1" spc="-90" dirty="0">
                <a:solidFill>
                  <a:srgbClr val="4292B1"/>
                </a:solidFill>
                <a:latin typeface="Arial Black"/>
                <a:cs typeface="Arial Black"/>
              </a:rPr>
              <a:t>Strategic </a:t>
            </a:r>
            <a:r>
              <a:rPr sz="900" b="1" spc="-85" dirty="0">
                <a:solidFill>
                  <a:srgbClr val="4292B1"/>
                </a:solidFill>
                <a:latin typeface="Arial Black"/>
                <a:cs typeface="Arial Black"/>
              </a:rPr>
              <a:t>Culture: </a:t>
            </a:r>
            <a:r>
              <a:rPr sz="900" spc="-10" dirty="0">
                <a:solidFill>
                  <a:srgbClr val="363740"/>
                </a:solidFill>
                <a:latin typeface="Arial"/>
                <a:cs typeface="Arial"/>
              </a:rPr>
              <a:t>The</a:t>
            </a:r>
            <a:r>
              <a:rPr sz="900" spc="-30" dirty="0">
                <a:solidFill>
                  <a:srgbClr val="363740"/>
                </a:solidFill>
                <a:latin typeface="Arial"/>
                <a:cs typeface="Arial"/>
              </a:rPr>
              <a:t> </a:t>
            </a:r>
            <a:r>
              <a:rPr sz="900" spc="-5" dirty="0">
                <a:solidFill>
                  <a:srgbClr val="363740"/>
                </a:solidFill>
                <a:latin typeface="Arial"/>
                <a:cs typeface="Arial"/>
              </a:rPr>
              <a:t>system</a:t>
            </a:r>
            <a:r>
              <a:rPr sz="900" spc="-20" dirty="0">
                <a:solidFill>
                  <a:srgbClr val="363740"/>
                </a:solidFill>
                <a:latin typeface="Arial"/>
                <a:cs typeface="Arial"/>
              </a:rPr>
              <a:t> </a:t>
            </a:r>
            <a:r>
              <a:rPr sz="900" spc="20" dirty="0">
                <a:solidFill>
                  <a:srgbClr val="363740"/>
                </a:solidFill>
                <a:latin typeface="Arial"/>
                <a:cs typeface="Arial"/>
              </a:rPr>
              <a:t>of </a:t>
            </a:r>
            <a:r>
              <a:rPr sz="900" spc="10" dirty="0">
                <a:solidFill>
                  <a:srgbClr val="363740"/>
                </a:solidFill>
                <a:latin typeface="Arial"/>
                <a:cs typeface="Arial"/>
              </a:rPr>
              <a:t> </a:t>
            </a:r>
            <a:r>
              <a:rPr sz="900" spc="5" dirty="0">
                <a:solidFill>
                  <a:srgbClr val="363740"/>
                </a:solidFill>
                <a:latin typeface="Arial"/>
                <a:cs typeface="Arial"/>
              </a:rPr>
              <a:t>norms </a:t>
            </a:r>
            <a:r>
              <a:rPr sz="900" dirty="0">
                <a:solidFill>
                  <a:srgbClr val="363740"/>
                </a:solidFill>
                <a:latin typeface="Arial"/>
                <a:cs typeface="Arial"/>
              </a:rPr>
              <a:t>and </a:t>
            </a:r>
            <a:r>
              <a:rPr sz="900" spc="-10" dirty="0">
                <a:solidFill>
                  <a:srgbClr val="363740"/>
                </a:solidFill>
                <a:latin typeface="Arial"/>
                <a:cs typeface="Arial"/>
              </a:rPr>
              <a:t>values </a:t>
            </a:r>
            <a:r>
              <a:rPr sz="900" spc="20" dirty="0">
                <a:solidFill>
                  <a:srgbClr val="363740"/>
                </a:solidFill>
                <a:latin typeface="Arial"/>
                <a:cs typeface="Arial"/>
              </a:rPr>
              <a:t>that </a:t>
            </a:r>
            <a:r>
              <a:rPr sz="900" dirty="0">
                <a:solidFill>
                  <a:srgbClr val="363740"/>
                </a:solidFill>
                <a:latin typeface="Arial"/>
                <a:cs typeface="Arial"/>
              </a:rPr>
              <a:t>engender </a:t>
            </a:r>
            <a:r>
              <a:rPr sz="900" spc="20" dirty="0">
                <a:solidFill>
                  <a:srgbClr val="363740"/>
                </a:solidFill>
                <a:latin typeface="Arial"/>
                <a:cs typeface="Arial"/>
              </a:rPr>
              <a:t>long-term</a:t>
            </a:r>
            <a:r>
              <a:rPr sz="900" spc="-135" dirty="0">
                <a:solidFill>
                  <a:srgbClr val="363740"/>
                </a:solidFill>
                <a:latin typeface="Arial"/>
                <a:cs typeface="Arial"/>
              </a:rPr>
              <a:t> </a:t>
            </a:r>
            <a:r>
              <a:rPr sz="900" spc="5" dirty="0">
                <a:solidFill>
                  <a:srgbClr val="363740"/>
                </a:solidFill>
                <a:latin typeface="Arial"/>
                <a:cs typeface="Arial"/>
              </a:rPr>
              <a:t>adaptability;  </a:t>
            </a:r>
            <a:r>
              <a:rPr sz="900" dirty="0">
                <a:solidFill>
                  <a:srgbClr val="363740"/>
                </a:solidFill>
                <a:latin typeface="Arial"/>
                <a:cs typeface="Arial"/>
              </a:rPr>
              <a:t>related </a:t>
            </a:r>
            <a:r>
              <a:rPr sz="900" spc="-10" dirty="0">
                <a:solidFill>
                  <a:srgbClr val="363740"/>
                </a:solidFill>
                <a:latin typeface="Arial"/>
                <a:cs typeface="Arial"/>
              </a:rPr>
              <a:t>assessment</a:t>
            </a:r>
            <a:r>
              <a:rPr sz="900" spc="-60" dirty="0">
                <a:solidFill>
                  <a:srgbClr val="363740"/>
                </a:solidFill>
                <a:latin typeface="Arial"/>
                <a:cs typeface="Arial"/>
              </a:rPr>
              <a:t> </a:t>
            </a:r>
            <a:r>
              <a:rPr sz="900" spc="-5" dirty="0">
                <a:solidFill>
                  <a:srgbClr val="363740"/>
                </a:solidFill>
                <a:latin typeface="Arial"/>
                <a:cs typeface="Arial"/>
              </a:rPr>
              <a:t>tools.</a:t>
            </a:r>
            <a:endParaRPr sz="900">
              <a:latin typeface="Arial"/>
              <a:cs typeface="Arial"/>
            </a:endParaRPr>
          </a:p>
          <a:p>
            <a:pPr>
              <a:lnSpc>
                <a:spcPct val="100000"/>
              </a:lnSpc>
              <a:spcBef>
                <a:spcPts val="5"/>
              </a:spcBef>
            </a:pPr>
            <a:endParaRPr sz="1100">
              <a:latin typeface="Times New Roman"/>
              <a:cs typeface="Times New Roman"/>
            </a:endParaRPr>
          </a:p>
          <a:p>
            <a:pPr marL="271145" marR="127000" indent="-259079">
              <a:lnSpc>
                <a:spcPct val="118100"/>
              </a:lnSpc>
              <a:spcBef>
                <a:spcPts val="5"/>
              </a:spcBef>
              <a:tabLst>
                <a:tab pos="271145" algn="l"/>
              </a:tabLst>
            </a:pPr>
            <a:r>
              <a:rPr sz="900" spc="-400" dirty="0">
                <a:solidFill>
                  <a:srgbClr val="4292B1"/>
                </a:solidFill>
                <a:latin typeface="Segoe UI Emoji"/>
                <a:cs typeface="Segoe UI Emoji"/>
              </a:rPr>
              <a:t>✔	</a:t>
            </a:r>
            <a:r>
              <a:rPr sz="900" b="1" spc="-100" dirty="0">
                <a:solidFill>
                  <a:srgbClr val="4292B1"/>
                </a:solidFill>
                <a:latin typeface="Arial Black"/>
                <a:cs typeface="Arial Black"/>
              </a:rPr>
              <a:t>The </a:t>
            </a:r>
            <a:r>
              <a:rPr sz="900" b="1" spc="-70" dirty="0">
                <a:solidFill>
                  <a:srgbClr val="4292B1"/>
                </a:solidFill>
                <a:latin typeface="Arial Black"/>
                <a:cs typeface="Arial Black"/>
              </a:rPr>
              <a:t>Adoption </a:t>
            </a:r>
            <a:r>
              <a:rPr sz="900" b="1" spc="-65" dirty="0">
                <a:solidFill>
                  <a:srgbClr val="4292B1"/>
                </a:solidFill>
                <a:latin typeface="Arial Black"/>
                <a:cs typeface="Arial Black"/>
              </a:rPr>
              <a:t>“S” </a:t>
            </a:r>
            <a:r>
              <a:rPr sz="900" b="1" spc="-85" dirty="0">
                <a:solidFill>
                  <a:srgbClr val="4292B1"/>
                </a:solidFill>
                <a:latin typeface="Arial Black"/>
                <a:cs typeface="Arial Black"/>
              </a:rPr>
              <a:t>Curve</a:t>
            </a:r>
            <a:r>
              <a:rPr sz="900" b="1" spc="-35" dirty="0">
                <a:solidFill>
                  <a:srgbClr val="4292B1"/>
                </a:solidFill>
                <a:latin typeface="Arial Black"/>
                <a:cs typeface="Arial Black"/>
              </a:rPr>
              <a:t> </a:t>
            </a:r>
            <a:r>
              <a:rPr sz="900" b="1" spc="-85" dirty="0">
                <a:solidFill>
                  <a:srgbClr val="4292B1"/>
                </a:solidFill>
                <a:latin typeface="Arial Black"/>
                <a:cs typeface="Arial Black"/>
              </a:rPr>
              <a:t>and</a:t>
            </a:r>
            <a:r>
              <a:rPr sz="900" b="1" spc="-70" dirty="0">
                <a:solidFill>
                  <a:srgbClr val="4292B1"/>
                </a:solidFill>
                <a:latin typeface="Arial Black"/>
                <a:cs typeface="Arial Black"/>
              </a:rPr>
              <a:t> </a:t>
            </a:r>
            <a:r>
              <a:rPr sz="900" b="1" spc="-90" dirty="0">
                <a:solidFill>
                  <a:srgbClr val="4292B1"/>
                </a:solidFill>
                <a:latin typeface="Arial Black"/>
                <a:cs typeface="Arial Black"/>
              </a:rPr>
              <a:t>Stakeholder </a:t>
            </a:r>
            <a:r>
              <a:rPr sz="900" b="1" spc="-50" dirty="0">
                <a:solidFill>
                  <a:srgbClr val="4292B1"/>
                </a:solidFill>
                <a:latin typeface="Arial Black"/>
                <a:cs typeface="Arial Black"/>
              </a:rPr>
              <a:t> </a:t>
            </a:r>
            <a:r>
              <a:rPr sz="900" b="1" spc="-90" dirty="0">
                <a:solidFill>
                  <a:srgbClr val="4292B1"/>
                </a:solidFill>
                <a:latin typeface="Arial Black"/>
                <a:cs typeface="Arial Black"/>
              </a:rPr>
              <a:t>Segmentation: </a:t>
            </a:r>
            <a:r>
              <a:rPr sz="900" spc="-5" dirty="0">
                <a:solidFill>
                  <a:srgbClr val="363740"/>
                </a:solidFill>
                <a:latin typeface="Arial"/>
                <a:cs typeface="Arial"/>
              </a:rPr>
              <a:t>Principles </a:t>
            </a:r>
            <a:r>
              <a:rPr sz="900" spc="15" dirty="0">
                <a:solidFill>
                  <a:srgbClr val="363740"/>
                </a:solidFill>
                <a:latin typeface="Arial"/>
                <a:cs typeface="Arial"/>
              </a:rPr>
              <a:t>for identifying </a:t>
            </a:r>
            <a:r>
              <a:rPr sz="900" spc="5" dirty="0">
                <a:solidFill>
                  <a:srgbClr val="363740"/>
                </a:solidFill>
                <a:latin typeface="Arial"/>
                <a:cs typeface="Arial"/>
              </a:rPr>
              <a:t>sympathetic  </a:t>
            </a:r>
            <a:r>
              <a:rPr sz="900" spc="-5" dirty="0">
                <a:solidFill>
                  <a:srgbClr val="363740"/>
                </a:solidFill>
                <a:latin typeface="Arial"/>
                <a:cs typeface="Arial"/>
              </a:rPr>
              <a:t>stakeholders </a:t>
            </a:r>
            <a:r>
              <a:rPr sz="900" spc="5" dirty="0">
                <a:solidFill>
                  <a:srgbClr val="363740"/>
                </a:solidFill>
                <a:latin typeface="Arial"/>
                <a:cs typeface="Arial"/>
              </a:rPr>
              <a:t>in </a:t>
            </a:r>
            <a:r>
              <a:rPr sz="900" dirty="0">
                <a:solidFill>
                  <a:srgbClr val="363740"/>
                </a:solidFill>
                <a:latin typeface="Arial"/>
                <a:cs typeface="Arial"/>
              </a:rPr>
              <a:t>order </a:t>
            </a:r>
            <a:r>
              <a:rPr sz="900" spc="25" dirty="0">
                <a:solidFill>
                  <a:srgbClr val="363740"/>
                </a:solidFill>
                <a:latin typeface="Arial"/>
                <a:cs typeface="Arial"/>
              </a:rPr>
              <a:t>to </a:t>
            </a:r>
            <a:r>
              <a:rPr sz="900" dirty="0">
                <a:solidFill>
                  <a:srgbClr val="363740"/>
                </a:solidFill>
                <a:latin typeface="Arial"/>
                <a:cs typeface="Arial"/>
              </a:rPr>
              <a:t>maximize inﬂuence and  </a:t>
            </a:r>
            <a:r>
              <a:rPr sz="900" spc="-10" dirty="0">
                <a:solidFill>
                  <a:srgbClr val="363740"/>
                </a:solidFill>
                <a:latin typeface="Arial"/>
                <a:cs typeface="Arial"/>
              </a:rPr>
              <a:t>persuasion.</a:t>
            </a:r>
            <a:endParaRPr sz="900">
              <a:latin typeface="Arial"/>
              <a:cs typeface="Arial"/>
            </a:endParaRPr>
          </a:p>
          <a:p>
            <a:pPr>
              <a:lnSpc>
                <a:spcPct val="100000"/>
              </a:lnSpc>
              <a:spcBef>
                <a:spcPts val="5"/>
              </a:spcBef>
            </a:pPr>
            <a:endParaRPr sz="1100">
              <a:latin typeface="Times New Roman"/>
              <a:cs typeface="Times New Roman"/>
            </a:endParaRPr>
          </a:p>
          <a:p>
            <a:pPr marL="271145" marR="374650" indent="-259079">
              <a:lnSpc>
                <a:spcPct val="118100"/>
              </a:lnSpc>
              <a:spcBef>
                <a:spcPts val="5"/>
              </a:spcBef>
              <a:tabLst>
                <a:tab pos="271145" algn="l"/>
              </a:tabLst>
            </a:pPr>
            <a:r>
              <a:rPr sz="900" spc="-400" dirty="0">
                <a:solidFill>
                  <a:srgbClr val="4292B1"/>
                </a:solidFill>
                <a:latin typeface="Segoe UI Emoji"/>
                <a:cs typeface="Segoe UI Emoji"/>
              </a:rPr>
              <a:t>✔	</a:t>
            </a:r>
            <a:r>
              <a:rPr sz="900" b="1" spc="-100" dirty="0">
                <a:solidFill>
                  <a:srgbClr val="4292B1"/>
                </a:solidFill>
                <a:latin typeface="Arial Black"/>
                <a:cs typeface="Arial Black"/>
              </a:rPr>
              <a:t>The </a:t>
            </a:r>
            <a:r>
              <a:rPr sz="900" b="1" spc="-90" dirty="0">
                <a:solidFill>
                  <a:srgbClr val="4292B1"/>
                </a:solidFill>
                <a:latin typeface="Arial Black"/>
                <a:cs typeface="Arial Black"/>
              </a:rPr>
              <a:t>Change </a:t>
            </a:r>
            <a:r>
              <a:rPr sz="900" b="1" spc="-100" dirty="0">
                <a:solidFill>
                  <a:srgbClr val="4292B1"/>
                </a:solidFill>
                <a:latin typeface="Arial Black"/>
                <a:cs typeface="Arial Black"/>
              </a:rPr>
              <a:t>Readiness </a:t>
            </a:r>
            <a:r>
              <a:rPr sz="900" b="1" spc="-85" dirty="0">
                <a:solidFill>
                  <a:srgbClr val="4292B1"/>
                </a:solidFill>
                <a:latin typeface="Arial Black"/>
                <a:cs typeface="Arial Black"/>
              </a:rPr>
              <a:t>Playbook:</a:t>
            </a:r>
            <a:r>
              <a:rPr sz="900" b="1" spc="65" dirty="0">
                <a:solidFill>
                  <a:srgbClr val="4292B1"/>
                </a:solidFill>
                <a:latin typeface="Arial Black"/>
                <a:cs typeface="Arial Black"/>
              </a:rPr>
              <a:t> </a:t>
            </a:r>
            <a:r>
              <a:rPr sz="900" spc="30" dirty="0">
                <a:solidFill>
                  <a:srgbClr val="363740"/>
                </a:solidFill>
                <a:latin typeface="Arial"/>
                <a:cs typeface="Arial"/>
              </a:rPr>
              <a:t>An</a:t>
            </a:r>
            <a:r>
              <a:rPr sz="900" spc="-20" dirty="0">
                <a:solidFill>
                  <a:srgbClr val="363740"/>
                </a:solidFill>
                <a:latin typeface="Arial"/>
                <a:cs typeface="Arial"/>
              </a:rPr>
              <a:t> </a:t>
            </a:r>
            <a:r>
              <a:rPr sz="900" dirty="0">
                <a:solidFill>
                  <a:srgbClr val="363740"/>
                </a:solidFill>
                <a:latin typeface="Arial"/>
                <a:cs typeface="Arial"/>
              </a:rPr>
              <a:t>adaptable  </a:t>
            </a:r>
            <a:r>
              <a:rPr sz="900" spc="10" dirty="0">
                <a:solidFill>
                  <a:srgbClr val="363740"/>
                </a:solidFill>
                <a:latin typeface="Arial"/>
                <a:cs typeface="Arial"/>
              </a:rPr>
              <a:t>framework </a:t>
            </a:r>
            <a:r>
              <a:rPr sz="900" spc="15" dirty="0">
                <a:solidFill>
                  <a:srgbClr val="363740"/>
                </a:solidFill>
                <a:latin typeface="Arial"/>
                <a:cs typeface="Arial"/>
              </a:rPr>
              <a:t>for </a:t>
            </a:r>
            <a:r>
              <a:rPr sz="900" spc="5" dirty="0">
                <a:solidFill>
                  <a:srgbClr val="363740"/>
                </a:solidFill>
                <a:latin typeface="Arial"/>
                <a:cs typeface="Arial"/>
              </a:rPr>
              <a:t>ﬂexible </a:t>
            </a:r>
            <a:r>
              <a:rPr sz="900" spc="-5" dirty="0">
                <a:solidFill>
                  <a:srgbClr val="363740"/>
                </a:solidFill>
                <a:latin typeface="Arial"/>
                <a:cs typeface="Arial"/>
              </a:rPr>
              <a:t>change </a:t>
            </a:r>
            <a:r>
              <a:rPr sz="900" spc="5" dirty="0">
                <a:solidFill>
                  <a:srgbClr val="363740"/>
                </a:solidFill>
                <a:latin typeface="Arial"/>
                <a:cs typeface="Arial"/>
              </a:rPr>
              <a:t>planning </a:t>
            </a:r>
            <a:r>
              <a:rPr sz="900" dirty="0">
                <a:solidFill>
                  <a:srgbClr val="363740"/>
                </a:solidFill>
                <a:latin typeface="Arial"/>
                <a:cs typeface="Arial"/>
              </a:rPr>
              <a:t>and  </a:t>
            </a:r>
            <a:r>
              <a:rPr sz="900" spc="5" dirty="0">
                <a:solidFill>
                  <a:srgbClr val="363740"/>
                </a:solidFill>
                <a:latin typeface="Arial"/>
                <a:cs typeface="Arial"/>
              </a:rPr>
              <a:t>implementation.</a:t>
            </a:r>
            <a:endParaRPr sz="900">
              <a:latin typeface="Arial"/>
              <a:cs typeface="Arial"/>
            </a:endParaRPr>
          </a:p>
        </p:txBody>
      </p:sp>
      <p:sp>
        <p:nvSpPr>
          <p:cNvPr id="7" name="object 7"/>
          <p:cNvSpPr txBox="1">
            <a:spLocks noGrp="1"/>
          </p:cNvSpPr>
          <p:nvPr>
            <p:ph type="sldNum" sz="quarter" idx="7"/>
          </p:nvPr>
        </p:nvSpPr>
        <p:spPr>
          <a:prstGeom prst="rect">
            <a:avLst/>
          </a:prstGeom>
        </p:spPr>
        <p:txBody>
          <a:bodyPr vert="horz" wrap="square" lIns="0" tIns="13970" rIns="0" bIns="0" rtlCol="0">
            <a:spAutoFit/>
          </a:bodyPr>
          <a:lstStyle/>
          <a:p>
            <a:pPr marL="25400">
              <a:lnSpc>
                <a:spcPct val="100000"/>
              </a:lnSpc>
              <a:spcBef>
                <a:spcPts val="110"/>
              </a:spcBef>
            </a:pPr>
            <a:fld id="{81D60167-4931-47E6-BA6A-407CBD079E47}" type="slidenum">
              <a:rPr spc="35" dirty="0"/>
              <a:t>12</a:t>
            </a:fld>
            <a:endParaRPr spc="35" dirty="0"/>
          </a:p>
        </p:txBody>
      </p:sp>
      <p:sp>
        <p:nvSpPr>
          <p:cNvPr id="6" name="object 6"/>
          <p:cNvSpPr txBox="1">
            <a:spLocks noGrp="1"/>
          </p:cNvSpPr>
          <p:nvPr>
            <p:ph sz="half" idx="3"/>
          </p:nvPr>
        </p:nvSpPr>
        <p:spPr>
          <a:prstGeom prst="rect">
            <a:avLst/>
          </a:prstGeom>
        </p:spPr>
        <p:txBody>
          <a:bodyPr vert="horz" wrap="square" lIns="0" tIns="0" rIns="0" bIns="0" rtlCol="0">
            <a:spAutoFit/>
          </a:bodyPr>
          <a:lstStyle/>
          <a:p>
            <a:pPr marL="42545">
              <a:lnSpc>
                <a:spcPct val="100000"/>
              </a:lnSpc>
            </a:pPr>
            <a:r>
              <a:rPr spc="20" dirty="0"/>
              <a:t>Additional </a:t>
            </a:r>
            <a:r>
              <a:rPr spc="-15" dirty="0"/>
              <a:t>Experience</a:t>
            </a:r>
            <a:r>
              <a:rPr spc="-120" dirty="0"/>
              <a:t> </a:t>
            </a:r>
            <a:r>
              <a:rPr spc="-15" dirty="0"/>
              <a:t>Features</a:t>
            </a:r>
          </a:p>
          <a:p>
            <a:pPr marL="271145" marR="500380" indent="-259079">
              <a:lnSpc>
                <a:spcPct val="118100"/>
              </a:lnSpc>
              <a:spcBef>
                <a:spcPts val="1130"/>
              </a:spcBef>
              <a:tabLst>
                <a:tab pos="271145" algn="l"/>
              </a:tabLst>
            </a:pPr>
            <a:r>
              <a:rPr sz="900" spc="-400" dirty="0">
                <a:latin typeface="Segoe UI Emoji"/>
                <a:cs typeface="Segoe UI Emoji"/>
              </a:rPr>
              <a:t>✔	</a:t>
            </a:r>
            <a:r>
              <a:rPr sz="900" b="1" spc="-90" dirty="0">
                <a:latin typeface="Arial Black"/>
                <a:cs typeface="Arial Black"/>
              </a:rPr>
              <a:t>Personal </a:t>
            </a:r>
            <a:r>
              <a:rPr sz="900" b="1" spc="-100" dirty="0">
                <a:latin typeface="Arial Black"/>
                <a:cs typeface="Arial Black"/>
              </a:rPr>
              <a:t>Assessment:</a:t>
            </a:r>
            <a:r>
              <a:rPr sz="900" b="1" spc="-25" dirty="0">
                <a:latin typeface="Arial Black"/>
                <a:cs typeface="Arial Black"/>
              </a:rPr>
              <a:t> </a:t>
            </a:r>
            <a:r>
              <a:rPr sz="900" dirty="0">
                <a:solidFill>
                  <a:srgbClr val="363740"/>
                </a:solidFill>
              </a:rPr>
              <a:t>Individualized</a:t>
            </a:r>
            <a:r>
              <a:rPr sz="900" spc="-15" dirty="0">
                <a:solidFill>
                  <a:srgbClr val="363740"/>
                </a:solidFill>
              </a:rPr>
              <a:t> </a:t>
            </a:r>
            <a:r>
              <a:rPr sz="900" spc="10" dirty="0">
                <a:solidFill>
                  <a:srgbClr val="363740"/>
                </a:solidFill>
              </a:rPr>
              <a:t>“Adaptive </a:t>
            </a:r>
            <a:r>
              <a:rPr sz="900" spc="-15" dirty="0">
                <a:solidFill>
                  <a:srgbClr val="363740"/>
                </a:solidFill>
              </a:rPr>
              <a:t> </a:t>
            </a:r>
            <a:r>
              <a:rPr sz="900" spc="20" dirty="0">
                <a:solidFill>
                  <a:srgbClr val="363740"/>
                </a:solidFill>
              </a:rPr>
              <a:t>DNA” </a:t>
            </a:r>
            <a:r>
              <a:rPr sz="900" spc="-10" dirty="0">
                <a:solidFill>
                  <a:srgbClr val="363740"/>
                </a:solidFill>
              </a:rPr>
              <a:t>assessments </a:t>
            </a:r>
            <a:r>
              <a:rPr sz="900" spc="15" dirty="0">
                <a:solidFill>
                  <a:srgbClr val="363740"/>
                </a:solidFill>
              </a:rPr>
              <a:t>pinpoint </a:t>
            </a:r>
            <a:r>
              <a:rPr sz="900" dirty="0">
                <a:solidFill>
                  <a:srgbClr val="363740"/>
                </a:solidFill>
              </a:rPr>
              <a:t>critical gaps and  </a:t>
            </a:r>
            <a:r>
              <a:rPr sz="900" spc="5" dirty="0">
                <a:solidFill>
                  <a:srgbClr val="363740"/>
                </a:solidFill>
              </a:rPr>
              <a:t>improvement </a:t>
            </a:r>
            <a:r>
              <a:rPr sz="900" spc="15" dirty="0">
                <a:solidFill>
                  <a:srgbClr val="363740"/>
                </a:solidFill>
              </a:rPr>
              <a:t>opportunities </a:t>
            </a:r>
            <a:r>
              <a:rPr sz="900" spc="-15" dirty="0">
                <a:solidFill>
                  <a:srgbClr val="363740"/>
                </a:solidFill>
              </a:rPr>
              <a:t>across </a:t>
            </a:r>
            <a:r>
              <a:rPr sz="900" spc="5" dirty="0">
                <a:solidFill>
                  <a:srgbClr val="363740"/>
                </a:solidFill>
              </a:rPr>
              <a:t>ﬁve </a:t>
            </a:r>
            <a:r>
              <a:rPr sz="900" spc="-15" dirty="0">
                <a:solidFill>
                  <a:srgbClr val="363740"/>
                </a:solidFill>
              </a:rPr>
              <a:t>key  </a:t>
            </a:r>
            <a:r>
              <a:rPr sz="900" spc="-5" dirty="0">
                <a:solidFill>
                  <a:srgbClr val="363740"/>
                </a:solidFill>
              </a:rPr>
              <a:t>dimensions: </a:t>
            </a:r>
            <a:r>
              <a:rPr sz="900" spc="-10" dirty="0">
                <a:solidFill>
                  <a:srgbClr val="363740"/>
                </a:solidFill>
              </a:rPr>
              <a:t>Robustness, </a:t>
            </a:r>
            <a:r>
              <a:rPr sz="900" spc="-15" dirty="0">
                <a:solidFill>
                  <a:srgbClr val="363740"/>
                </a:solidFill>
              </a:rPr>
              <a:t>Resilience, </a:t>
            </a:r>
            <a:r>
              <a:rPr sz="900" spc="5" dirty="0">
                <a:solidFill>
                  <a:srgbClr val="363740"/>
                </a:solidFill>
              </a:rPr>
              <a:t>Hedging,  </a:t>
            </a:r>
            <a:r>
              <a:rPr sz="900" spc="25" dirty="0">
                <a:solidFill>
                  <a:srgbClr val="363740"/>
                </a:solidFill>
              </a:rPr>
              <a:t>Agility </a:t>
            </a:r>
            <a:r>
              <a:rPr sz="900" dirty="0">
                <a:solidFill>
                  <a:srgbClr val="363740"/>
                </a:solidFill>
              </a:rPr>
              <a:t>and</a:t>
            </a:r>
            <a:r>
              <a:rPr sz="900" spc="-95" dirty="0">
                <a:solidFill>
                  <a:srgbClr val="363740"/>
                </a:solidFill>
              </a:rPr>
              <a:t> </a:t>
            </a:r>
            <a:r>
              <a:rPr sz="900" spc="-5" dirty="0">
                <a:solidFill>
                  <a:srgbClr val="363740"/>
                </a:solidFill>
              </a:rPr>
              <a:t>Versatility.</a:t>
            </a:r>
            <a:endParaRPr sz="900">
              <a:latin typeface="Arial Black"/>
              <a:cs typeface="Arial Black"/>
            </a:endParaRPr>
          </a:p>
          <a:p>
            <a:pPr>
              <a:lnSpc>
                <a:spcPct val="100000"/>
              </a:lnSpc>
              <a:spcBef>
                <a:spcPts val="15"/>
              </a:spcBef>
            </a:pPr>
            <a:endParaRPr sz="1700">
              <a:latin typeface="Times New Roman"/>
              <a:cs typeface="Times New Roman"/>
            </a:endParaRPr>
          </a:p>
          <a:p>
            <a:pPr marL="12700">
              <a:lnSpc>
                <a:spcPct val="100000"/>
              </a:lnSpc>
              <a:tabLst>
                <a:tab pos="271145" algn="l"/>
              </a:tabLst>
            </a:pPr>
            <a:r>
              <a:rPr sz="900" spc="-400" dirty="0">
                <a:latin typeface="Segoe UI Emoji"/>
                <a:cs typeface="Segoe UI Emoji"/>
              </a:rPr>
              <a:t>✔	</a:t>
            </a:r>
            <a:r>
              <a:rPr sz="900" b="1" spc="-95" dirty="0">
                <a:latin typeface="Arial Black"/>
                <a:cs typeface="Arial Black"/>
              </a:rPr>
              <a:t>Interactive</a:t>
            </a:r>
            <a:r>
              <a:rPr sz="900" b="1" spc="-155" dirty="0">
                <a:latin typeface="Arial Black"/>
                <a:cs typeface="Arial Black"/>
              </a:rPr>
              <a:t> </a:t>
            </a:r>
            <a:r>
              <a:rPr sz="900" b="1" spc="-90" dirty="0">
                <a:latin typeface="Arial Black"/>
                <a:cs typeface="Arial Black"/>
              </a:rPr>
              <a:t>Media:</a:t>
            </a:r>
            <a:endParaRPr sz="900">
              <a:latin typeface="Arial Black"/>
              <a:cs typeface="Arial Black"/>
            </a:endParaRPr>
          </a:p>
          <a:p>
            <a:pPr marL="588645" marR="207645" indent="-224790">
              <a:lnSpc>
                <a:spcPct val="118100"/>
              </a:lnSpc>
              <a:spcBef>
                <a:spcPts val="625"/>
              </a:spcBef>
              <a:buChar char="•"/>
              <a:tabLst>
                <a:tab pos="588645" algn="l"/>
                <a:tab pos="589280" algn="l"/>
              </a:tabLst>
            </a:pPr>
            <a:r>
              <a:rPr sz="900" dirty="0">
                <a:solidFill>
                  <a:srgbClr val="363740"/>
                </a:solidFill>
              </a:rPr>
              <a:t>“Needs </a:t>
            </a:r>
            <a:r>
              <a:rPr sz="900" spc="-5" dirty="0">
                <a:solidFill>
                  <a:srgbClr val="363740"/>
                </a:solidFill>
              </a:rPr>
              <a:t>More </a:t>
            </a:r>
            <a:r>
              <a:rPr sz="900" spc="20" dirty="0">
                <a:solidFill>
                  <a:srgbClr val="363740"/>
                </a:solidFill>
              </a:rPr>
              <a:t>What?” </a:t>
            </a:r>
            <a:r>
              <a:rPr sz="900" dirty="0">
                <a:solidFill>
                  <a:srgbClr val="363740"/>
                </a:solidFill>
              </a:rPr>
              <a:t>provides practice </a:t>
            </a:r>
            <a:r>
              <a:rPr sz="900" spc="5" dirty="0">
                <a:solidFill>
                  <a:srgbClr val="363740"/>
                </a:solidFill>
              </a:rPr>
              <a:t>in  </a:t>
            </a:r>
            <a:r>
              <a:rPr sz="900" spc="15" dirty="0">
                <a:solidFill>
                  <a:srgbClr val="363740"/>
                </a:solidFill>
              </a:rPr>
              <a:t>identifying </a:t>
            </a:r>
            <a:r>
              <a:rPr sz="900" spc="10" dirty="0">
                <a:solidFill>
                  <a:srgbClr val="363740"/>
                </a:solidFill>
              </a:rPr>
              <a:t>the </a:t>
            </a:r>
            <a:r>
              <a:rPr sz="900" spc="5" dirty="0">
                <a:solidFill>
                  <a:srgbClr val="363740"/>
                </a:solidFill>
              </a:rPr>
              <a:t>adaptive </a:t>
            </a:r>
            <a:r>
              <a:rPr sz="900" spc="-5" dirty="0">
                <a:solidFill>
                  <a:srgbClr val="363740"/>
                </a:solidFill>
              </a:rPr>
              <a:t>competencies</a:t>
            </a:r>
            <a:r>
              <a:rPr sz="900" spc="-110" dirty="0">
                <a:solidFill>
                  <a:srgbClr val="363740"/>
                </a:solidFill>
              </a:rPr>
              <a:t> </a:t>
            </a:r>
            <a:r>
              <a:rPr sz="900" dirty="0">
                <a:solidFill>
                  <a:srgbClr val="363740"/>
                </a:solidFill>
              </a:rPr>
              <a:t>required  </a:t>
            </a:r>
            <a:r>
              <a:rPr sz="900" spc="25" dirty="0">
                <a:solidFill>
                  <a:srgbClr val="363740"/>
                </a:solidFill>
              </a:rPr>
              <a:t>to </a:t>
            </a:r>
            <a:r>
              <a:rPr sz="900" spc="-5" dirty="0">
                <a:solidFill>
                  <a:srgbClr val="363740"/>
                </a:solidFill>
              </a:rPr>
              <a:t>address </a:t>
            </a:r>
            <a:r>
              <a:rPr sz="900" dirty="0">
                <a:solidFill>
                  <a:srgbClr val="363740"/>
                </a:solidFill>
              </a:rPr>
              <a:t>common</a:t>
            </a:r>
            <a:r>
              <a:rPr sz="900" spc="-114" dirty="0">
                <a:solidFill>
                  <a:srgbClr val="363740"/>
                </a:solidFill>
              </a:rPr>
              <a:t> </a:t>
            </a:r>
            <a:r>
              <a:rPr sz="900" dirty="0">
                <a:solidFill>
                  <a:srgbClr val="363740"/>
                </a:solidFill>
              </a:rPr>
              <a:t>situations.</a:t>
            </a:r>
            <a:endParaRPr sz="900"/>
          </a:p>
          <a:p>
            <a:pPr marL="588645" marR="5080" indent="-224790">
              <a:lnSpc>
                <a:spcPct val="118100"/>
              </a:lnSpc>
              <a:spcBef>
                <a:spcPts val="600"/>
              </a:spcBef>
              <a:buChar char="•"/>
              <a:tabLst>
                <a:tab pos="588645" algn="l"/>
                <a:tab pos="589280" algn="l"/>
              </a:tabLst>
            </a:pPr>
            <a:r>
              <a:rPr sz="900" dirty="0">
                <a:solidFill>
                  <a:srgbClr val="363740"/>
                </a:solidFill>
              </a:rPr>
              <a:t>“Stakeholder Segment </a:t>
            </a:r>
            <a:r>
              <a:rPr sz="900" spc="-15" dirty="0">
                <a:solidFill>
                  <a:srgbClr val="363740"/>
                </a:solidFill>
              </a:rPr>
              <a:t>Exercise” </a:t>
            </a:r>
            <a:r>
              <a:rPr sz="900" spc="-5" dirty="0">
                <a:solidFill>
                  <a:srgbClr val="363740"/>
                </a:solidFill>
              </a:rPr>
              <a:t>challenges  </a:t>
            </a:r>
            <a:r>
              <a:rPr sz="900" spc="10" dirty="0">
                <a:solidFill>
                  <a:srgbClr val="363740"/>
                </a:solidFill>
              </a:rPr>
              <a:t>participants </a:t>
            </a:r>
            <a:r>
              <a:rPr sz="900" spc="25" dirty="0">
                <a:solidFill>
                  <a:srgbClr val="363740"/>
                </a:solidFill>
              </a:rPr>
              <a:t>to </a:t>
            </a:r>
            <a:r>
              <a:rPr sz="900" spc="15" dirty="0">
                <a:solidFill>
                  <a:srgbClr val="363740"/>
                </a:solidFill>
              </a:rPr>
              <a:t>identify </a:t>
            </a:r>
            <a:r>
              <a:rPr sz="900" spc="-15" dirty="0">
                <a:solidFill>
                  <a:srgbClr val="363740"/>
                </a:solidFill>
              </a:rPr>
              <a:t>key </a:t>
            </a:r>
            <a:r>
              <a:rPr sz="900" spc="10" dirty="0">
                <a:solidFill>
                  <a:srgbClr val="363740"/>
                </a:solidFill>
              </a:rPr>
              <a:t>types </a:t>
            </a:r>
            <a:r>
              <a:rPr sz="900" spc="20" dirty="0">
                <a:solidFill>
                  <a:srgbClr val="363740"/>
                </a:solidFill>
              </a:rPr>
              <a:t>of </a:t>
            </a:r>
            <a:r>
              <a:rPr sz="900" spc="-5" dirty="0">
                <a:solidFill>
                  <a:srgbClr val="363740"/>
                </a:solidFill>
              </a:rPr>
              <a:t>stakeholders</a:t>
            </a:r>
            <a:r>
              <a:rPr sz="900" spc="-165" dirty="0">
                <a:solidFill>
                  <a:srgbClr val="363740"/>
                </a:solidFill>
              </a:rPr>
              <a:t> </a:t>
            </a:r>
            <a:r>
              <a:rPr sz="900" spc="5" dirty="0">
                <a:solidFill>
                  <a:srgbClr val="363740"/>
                </a:solidFill>
              </a:rPr>
              <a:t>in  </a:t>
            </a:r>
            <a:r>
              <a:rPr sz="900" dirty="0">
                <a:solidFill>
                  <a:srgbClr val="363740"/>
                </a:solidFill>
              </a:rPr>
              <a:t>order </a:t>
            </a:r>
            <a:r>
              <a:rPr sz="900" spc="25" dirty="0">
                <a:solidFill>
                  <a:srgbClr val="363740"/>
                </a:solidFill>
              </a:rPr>
              <a:t>to </a:t>
            </a:r>
            <a:r>
              <a:rPr sz="900" dirty="0">
                <a:solidFill>
                  <a:srgbClr val="363740"/>
                </a:solidFill>
              </a:rPr>
              <a:t>maximize inﬂuence and </a:t>
            </a:r>
            <a:r>
              <a:rPr sz="900" spc="-10" dirty="0">
                <a:solidFill>
                  <a:srgbClr val="363740"/>
                </a:solidFill>
              </a:rPr>
              <a:t>persuasive</a:t>
            </a:r>
            <a:r>
              <a:rPr sz="900" spc="-130" dirty="0">
                <a:solidFill>
                  <a:srgbClr val="363740"/>
                </a:solidFill>
              </a:rPr>
              <a:t> </a:t>
            </a:r>
            <a:r>
              <a:rPr sz="900" spc="5" dirty="0">
                <a:solidFill>
                  <a:srgbClr val="363740"/>
                </a:solidFill>
              </a:rPr>
              <a:t>power.</a:t>
            </a:r>
            <a:endParaRPr sz="900"/>
          </a:p>
          <a:p>
            <a:pPr>
              <a:lnSpc>
                <a:spcPct val="100000"/>
              </a:lnSpc>
              <a:spcBef>
                <a:spcPts val="20"/>
              </a:spcBef>
            </a:pPr>
            <a:endParaRPr sz="1500">
              <a:latin typeface="Times New Roman"/>
              <a:cs typeface="Times New Roman"/>
            </a:endParaRPr>
          </a:p>
          <a:p>
            <a:pPr marL="271145" marR="203835" indent="-259079">
              <a:lnSpc>
                <a:spcPct val="120400"/>
              </a:lnSpc>
              <a:spcBef>
                <a:spcPts val="5"/>
              </a:spcBef>
              <a:tabLst>
                <a:tab pos="271145" algn="l"/>
              </a:tabLst>
            </a:pPr>
            <a:r>
              <a:rPr sz="900" spc="-400" dirty="0">
                <a:latin typeface="Segoe UI Emoji"/>
                <a:cs typeface="Segoe UI Emoji"/>
              </a:rPr>
              <a:t>✔	</a:t>
            </a:r>
            <a:r>
              <a:rPr sz="900" b="1" spc="-80" dirty="0">
                <a:latin typeface="Arial Black"/>
                <a:cs typeface="Arial Black"/>
              </a:rPr>
              <a:t>Video </a:t>
            </a:r>
            <a:r>
              <a:rPr sz="900" b="1" spc="-114" dirty="0">
                <a:latin typeface="Arial Black"/>
                <a:cs typeface="Arial Black"/>
              </a:rPr>
              <a:t>Case </a:t>
            </a:r>
            <a:r>
              <a:rPr sz="900" b="1" spc="-75" dirty="0">
                <a:latin typeface="Arial Black"/>
                <a:cs typeface="Arial Black"/>
              </a:rPr>
              <a:t>Study: </a:t>
            </a:r>
            <a:r>
              <a:rPr sz="900" dirty="0">
                <a:solidFill>
                  <a:srgbClr val="363740"/>
                </a:solidFill>
              </a:rPr>
              <a:t>Illustrates </a:t>
            </a:r>
            <a:r>
              <a:rPr sz="900" spc="-5" dirty="0">
                <a:solidFill>
                  <a:srgbClr val="363740"/>
                </a:solidFill>
              </a:rPr>
              <a:t>essential aspects</a:t>
            </a:r>
            <a:r>
              <a:rPr sz="900" spc="35" dirty="0">
                <a:solidFill>
                  <a:srgbClr val="363740"/>
                </a:solidFill>
              </a:rPr>
              <a:t> </a:t>
            </a:r>
            <a:r>
              <a:rPr sz="900" spc="20" dirty="0">
                <a:solidFill>
                  <a:srgbClr val="363740"/>
                </a:solidFill>
              </a:rPr>
              <a:t>of</a:t>
            </a:r>
            <a:r>
              <a:rPr sz="900" spc="-20" dirty="0">
                <a:solidFill>
                  <a:srgbClr val="363740"/>
                </a:solidFill>
              </a:rPr>
              <a:t> </a:t>
            </a:r>
            <a:r>
              <a:rPr sz="900" spc="10" dirty="0">
                <a:solidFill>
                  <a:srgbClr val="363740"/>
                </a:solidFill>
              </a:rPr>
              <a:t>the </a:t>
            </a:r>
            <a:r>
              <a:rPr sz="900" spc="5" dirty="0">
                <a:solidFill>
                  <a:srgbClr val="363740"/>
                </a:solidFill>
              </a:rPr>
              <a:t> </a:t>
            </a:r>
            <a:r>
              <a:rPr sz="900" spc="-10" dirty="0">
                <a:solidFill>
                  <a:srgbClr val="363740"/>
                </a:solidFill>
              </a:rPr>
              <a:t>Change </a:t>
            </a:r>
            <a:r>
              <a:rPr sz="900" spc="-15" dirty="0">
                <a:solidFill>
                  <a:srgbClr val="363740"/>
                </a:solidFill>
              </a:rPr>
              <a:t>Readiness </a:t>
            </a:r>
            <a:r>
              <a:rPr sz="900" dirty="0">
                <a:solidFill>
                  <a:srgbClr val="363740"/>
                </a:solidFill>
              </a:rPr>
              <a:t>Playbook </a:t>
            </a:r>
            <a:r>
              <a:rPr sz="900" spc="5" dirty="0">
                <a:solidFill>
                  <a:srgbClr val="363740"/>
                </a:solidFill>
              </a:rPr>
              <a:t>in</a:t>
            </a:r>
            <a:r>
              <a:rPr sz="900" spc="-75" dirty="0">
                <a:solidFill>
                  <a:srgbClr val="363740"/>
                </a:solidFill>
              </a:rPr>
              <a:t> </a:t>
            </a:r>
            <a:r>
              <a:rPr sz="900" spc="-5" dirty="0">
                <a:solidFill>
                  <a:srgbClr val="363740"/>
                </a:solidFill>
              </a:rPr>
              <a:t>action.</a:t>
            </a:r>
            <a:endParaRPr sz="900">
              <a:latin typeface="Arial Black"/>
              <a:cs typeface="Arial Black"/>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06902" y="341956"/>
            <a:ext cx="4650740" cy="304800"/>
          </a:xfrm>
          <a:prstGeom prst="rect">
            <a:avLst/>
          </a:prstGeom>
        </p:spPr>
        <p:txBody>
          <a:bodyPr vert="horz" wrap="square" lIns="0" tIns="0" rIns="0" bIns="0" rtlCol="0">
            <a:spAutoFit/>
          </a:bodyPr>
          <a:lstStyle/>
          <a:p>
            <a:pPr marL="12700">
              <a:lnSpc>
                <a:spcPct val="100000"/>
              </a:lnSpc>
            </a:pPr>
            <a:r>
              <a:rPr b="0" spc="10" dirty="0">
                <a:solidFill>
                  <a:srgbClr val="4292B1"/>
                </a:solidFill>
                <a:latin typeface="Arial"/>
                <a:cs typeface="Arial"/>
              </a:rPr>
              <a:t>Accelerating </a:t>
            </a:r>
            <a:r>
              <a:rPr b="0" spc="-20" dirty="0">
                <a:solidFill>
                  <a:srgbClr val="4292B1"/>
                </a:solidFill>
                <a:latin typeface="Arial"/>
                <a:cs typeface="Arial"/>
              </a:rPr>
              <a:t>Change </a:t>
            </a:r>
            <a:r>
              <a:rPr b="0" spc="-30" dirty="0">
                <a:solidFill>
                  <a:srgbClr val="4292B1"/>
                </a:solidFill>
                <a:latin typeface="Arial"/>
                <a:cs typeface="Arial"/>
              </a:rPr>
              <a:t>Readiness </a:t>
            </a:r>
            <a:r>
              <a:rPr b="0" spc="-10" dirty="0">
                <a:solidFill>
                  <a:srgbClr val="4292B1"/>
                </a:solidFill>
                <a:latin typeface="Arial"/>
                <a:cs typeface="Arial"/>
              </a:rPr>
              <a:t>&amp;</a:t>
            </a:r>
            <a:r>
              <a:rPr b="0" spc="-110" dirty="0">
                <a:solidFill>
                  <a:srgbClr val="4292B1"/>
                </a:solidFill>
                <a:latin typeface="Arial"/>
                <a:cs typeface="Arial"/>
              </a:rPr>
              <a:t> </a:t>
            </a:r>
            <a:r>
              <a:rPr b="0" spc="55" dirty="0">
                <a:solidFill>
                  <a:srgbClr val="4292B1"/>
                </a:solidFill>
                <a:latin typeface="Arial"/>
                <a:cs typeface="Arial"/>
              </a:rPr>
              <a:t>Agility</a:t>
            </a:r>
          </a:p>
        </p:txBody>
      </p:sp>
      <p:sp>
        <p:nvSpPr>
          <p:cNvPr id="3" name="object 3"/>
          <p:cNvSpPr/>
          <p:nvPr/>
        </p:nvSpPr>
        <p:spPr>
          <a:xfrm>
            <a:off x="0" y="0"/>
            <a:ext cx="1371640" cy="5143499"/>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7356202" y="333066"/>
            <a:ext cx="1480372" cy="334699"/>
          </a:xfrm>
          <a:prstGeom prst="rect">
            <a:avLst/>
          </a:prstGeom>
          <a:blipFill>
            <a:blip r:embed="rId3" cstate="print"/>
            <a:stretch>
              <a:fillRect/>
            </a:stretch>
          </a:blipFill>
        </p:spPr>
        <p:txBody>
          <a:bodyPr wrap="square" lIns="0" tIns="0" rIns="0" bIns="0" rtlCol="0"/>
          <a:lstStyle/>
          <a:p>
            <a:endParaRPr/>
          </a:p>
        </p:txBody>
      </p:sp>
      <p:sp>
        <p:nvSpPr>
          <p:cNvPr id="5" name="object 5"/>
          <p:cNvSpPr txBox="1"/>
          <p:nvPr/>
        </p:nvSpPr>
        <p:spPr>
          <a:xfrm>
            <a:off x="8817360" y="4868482"/>
            <a:ext cx="162560" cy="167640"/>
          </a:xfrm>
          <a:prstGeom prst="rect">
            <a:avLst/>
          </a:prstGeom>
        </p:spPr>
        <p:txBody>
          <a:bodyPr vert="horz" wrap="square" lIns="0" tIns="0" rIns="0" bIns="0" rtlCol="0">
            <a:spAutoFit/>
          </a:bodyPr>
          <a:lstStyle/>
          <a:p>
            <a:pPr marL="12700">
              <a:lnSpc>
                <a:spcPct val="100000"/>
              </a:lnSpc>
            </a:pPr>
            <a:r>
              <a:rPr sz="900" spc="35" dirty="0">
                <a:solidFill>
                  <a:srgbClr val="575757"/>
                </a:solidFill>
                <a:latin typeface="Arial"/>
                <a:cs typeface="Arial"/>
              </a:rPr>
              <a:t>13</a:t>
            </a:r>
            <a:endParaRPr sz="900">
              <a:latin typeface="Arial"/>
              <a:cs typeface="Arial"/>
            </a:endParaRPr>
          </a:p>
        </p:txBody>
      </p:sp>
      <p:sp>
        <p:nvSpPr>
          <p:cNvPr id="6" name="object 6"/>
          <p:cNvSpPr/>
          <p:nvPr/>
        </p:nvSpPr>
        <p:spPr>
          <a:xfrm>
            <a:off x="1741298" y="1329531"/>
            <a:ext cx="1761489" cy="0"/>
          </a:xfrm>
          <a:custGeom>
            <a:avLst/>
            <a:gdLst/>
            <a:ahLst/>
            <a:cxnLst/>
            <a:rect l="l" t="t" r="r" b="b"/>
            <a:pathLst>
              <a:path w="1761489">
                <a:moveTo>
                  <a:pt x="0" y="0"/>
                </a:moveTo>
                <a:lnTo>
                  <a:pt x="1761474" y="0"/>
                </a:lnTo>
              </a:path>
            </a:pathLst>
          </a:custGeom>
          <a:ln w="12699">
            <a:solidFill>
              <a:srgbClr val="D8D8D8"/>
            </a:solidFill>
          </a:ln>
        </p:spPr>
        <p:txBody>
          <a:bodyPr wrap="square" lIns="0" tIns="0" rIns="0" bIns="0" rtlCol="0"/>
          <a:lstStyle/>
          <a:p>
            <a:endParaRPr/>
          </a:p>
        </p:txBody>
      </p:sp>
      <p:sp>
        <p:nvSpPr>
          <p:cNvPr id="7" name="object 7"/>
          <p:cNvSpPr/>
          <p:nvPr/>
        </p:nvSpPr>
        <p:spPr>
          <a:xfrm>
            <a:off x="3698123" y="1329531"/>
            <a:ext cx="2092325" cy="0"/>
          </a:xfrm>
          <a:custGeom>
            <a:avLst/>
            <a:gdLst/>
            <a:ahLst/>
            <a:cxnLst/>
            <a:rect l="l" t="t" r="r" b="b"/>
            <a:pathLst>
              <a:path w="2092325">
                <a:moveTo>
                  <a:pt x="0" y="0"/>
                </a:moveTo>
                <a:lnTo>
                  <a:pt x="2092199" y="0"/>
                </a:lnTo>
              </a:path>
            </a:pathLst>
          </a:custGeom>
          <a:ln w="12699">
            <a:solidFill>
              <a:srgbClr val="D8D8D8"/>
            </a:solidFill>
          </a:ln>
        </p:spPr>
        <p:txBody>
          <a:bodyPr wrap="square" lIns="0" tIns="0" rIns="0" bIns="0" rtlCol="0"/>
          <a:lstStyle/>
          <a:p>
            <a:endParaRPr/>
          </a:p>
        </p:txBody>
      </p:sp>
      <p:sp>
        <p:nvSpPr>
          <p:cNvPr id="8" name="object 8"/>
          <p:cNvSpPr/>
          <p:nvPr/>
        </p:nvSpPr>
        <p:spPr>
          <a:xfrm>
            <a:off x="5985673" y="1329531"/>
            <a:ext cx="2856230" cy="0"/>
          </a:xfrm>
          <a:custGeom>
            <a:avLst/>
            <a:gdLst/>
            <a:ahLst/>
            <a:cxnLst/>
            <a:rect l="l" t="t" r="r" b="b"/>
            <a:pathLst>
              <a:path w="2856229">
                <a:moveTo>
                  <a:pt x="0" y="0"/>
                </a:moveTo>
                <a:lnTo>
                  <a:pt x="2855624" y="0"/>
                </a:lnTo>
              </a:path>
            </a:pathLst>
          </a:custGeom>
          <a:ln w="12699">
            <a:solidFill>
              <a:srgbClr val="D8D8D8"/>
            </a:solidFill>
          </a:ln>
        </p:spPr>
        <p:txBody>
          <a:bodyPr wrap="square" lIns="0" tIns="0" rIns="0" bIns="0" rtlCol="0"/>
          <a:lstStyle/>
          <a:p>
            <a:endParaRPr/>
          </a:p>
        </p:txBody>
      </p:sp>
      <p:sp>
        <p:nvSpPr>
          <p:cNvPr id="9" name="object 9"/>
          <p:cNvSpPr/>
          <p:nvPr/>
        </p:nvSpPr>
        <p:spPr>
          <a:xfrm>
            <a:off x="1741298" y="2482456"/>
            <a:ext cx="1761489" cy="0"/>
          </a:xfrm>
          <a:custGeom>
            <a:avLst/>
            <a:gdLst/>
            <a:ahLst/>
            <a:cxnLst/>
            <a:rect l="l" t="t" r="r" b="b"/>
            <a:pathLst>
              <a:path w="1761489">
                <a:moveTo>
                  <a:pt x="0" y="0"/>
                </a:moveTo>
                <a:lnTo>
                  <a:pt x="1761474" y="0"/>
                </a:lnTo>
              </a:path>
            </a:pathLst>
          </a:custGeom>
          <a:ln w="12699">
            <a:solidFill>
              <a:srgbClr val="D8D8D8"/>
            </a:solidFill>
          </a:ln>
        </p:spPr>
        <p:txBody>
          <a:bodyPr wrap="square" lIns="0" tIns="0" rIns="0" bIns="0" rtlCol="0"/>
          <a:lstStyle/>
          <a:p>
            <a:endParaRPr/>
          </a:p>
        </p:txBody>
      </p:sp>
      <p:sp>
        <p:nvSpPr>
          <p:cNvPr id="10" name="object 10"/>
          <p:cNvSpPr/>
          <p:nvPr/>
        </p:nvSpPr>
        <p:spPr>
          <a:xfrm>
            <a:off x="3698123" y="2482456"/>
            <a:ext cx="2092325" cy="0"/>
          </a:xfrm>
          <a:custGeom>
            <a:avLst/>
            <a:gdLst/>
            <a:ahLst/>
            <a:cxnLst/>
            <a:rect l="l" t="t" r="r" b="b"/>
            <a:pathLst>
              <a:path w="2092325">
                <a:moveTo>
                  <a:pt x="0" y="0"/>
                </a:moveTo>
                <a:lnTo>
                  <a:pt x="2092199" y="0"/>
                </a:lnTo>
              </a:path>
            </a:pathLst>
          </a:custGeom>
          <a:ln w="12699">
            <a:solidFill>
              <a:srgbClr val="D8D8D8"/>
            </a:solidFill>
          </a:ln>
        </p:spPr>
        <p:txBody>
          <a:bodyPr wrap="square" lIns="0" tIns="0" rIns="0" bIns="0" rtlCol="0"/>
          <a:lstStyle/>
          <a:p>
            <a:endParaRPr/>
          </a:p>
        </p:txBody>
      </p:sp>
      <p:sp>
        <p:nvSpPr>
          <p:cNvPr id="11" name="object 11"/>
          <p:cNvSpPr/>
          <p:nvPr/>
        </p:nvSpPr>
        <p:spPr>
          <a:xfrm>
            <a:off x="5985673" y="2482456"/>
            <a:ext cx="2856230" cy="0"/>
          </a:xfrm>
          <a:custGeom>
            <a:avLst/>
            <a:gdLst/>
            <a:ahLst/>
            <a:cxnLst/>
            <a:rect l="l" t="t" r="r" b="b"/>
            <a:pathLst>
              <a:path w="2856229">
                <a:moveTo>
                  <a:pt x="0" y="0"/>
                </a:moveTo>
                <a:lnTo>
                  <a:pt x="2855624" y="0"/>
                </a:lnTo>
              </a:path>
            </a:pathLst>
          </a:custGeom>
          <a:ln w="12699">
            <a:solidFill>
              <a:srgbClr val="D8D8D8"/>
            </a:solidFill>
          </a:ln>
        </p:spPr>
        <p:txBody>
          <a:bodyPr wrap="square" lIns="0" tIns="0" rIns="0" bIns="0" rtlCol="0"/>
          <a:lstStyle/>
          <a:p>
            <a:endParaRPr/>
          </a:p>
        </p:txBody>
      </p:sp>
      <p:sp>
        <p:nvSpPr>
          <p:cNvPr id="12" name="object 12"/>
          <p:cNvSpPr/>
          <p:nvPr/>
        </p:nvSpPr>
        <p:spPr>
          <a:xfrm>
            <a:off x="1741298" y="3509581"/>
            <a:ext cx="1761489" cy="0"/>
          </a:xfrm>
          <a:custGeom>
            <a:avLst/>
            <a:gdLst/>
            <a:ahLst/>
            <a:cxnLst/>
            <a:rect l="l" t="t" r="r" b="b"/>
            <a:pathLst>
              <a:path w="1761489">
                <a:moveTo>
                  <a:pt x="0" y="0"/>
                </a:moveTo>
                <a:lnTo>
                  <a:pt x="1761474" y="0"/>
                </a:lnTo>
              </a:path>
            </a:pathLst>
          </a:custGeom>
          <a:ln w="12699">
            <a:solidFill>
              <a:srgbClr val="D8D8D8"/>
            </a:solidFill>
          </a:ln>
        </p:spPr>
        <p:txBody>
          <a:bodyPr wrap="square" lIns="0" tIns="0" rIns="0" bIns="0" rtlCol="0"/>
          <a:lstStyle/>
          <a:p>
            <a:endParaRPr/>
          </a:p>
        </p:txBody>
      </p:sp>
      <p:sp>
        <p:nvSpPr>
          <p:cNvPr id="13" name="object 13"/>
          <p:cNvSpPr/>
          <p:nvPr/>
        </p:nvSpPr>
        <p:spPr>
          <a:xfrm>
            <a:off x="3698123" y="3509581"/>
            <a:ext cx="2092325" cy="0"/>
          </a:xfrm>
          <a:custGeom>
            <a:avLst/>
            <a:gdLst/>
            <a:ahLst/>
            <a:cxnLst/>
            <a:rect l="l" t="t" r="r" b="b"/>
            <a:pathLst>
              <a:path w="2092325">
                <a:moveTo>
                  <a:pt x="0" y="0"/>
                </a:moveTo>
                <a:lnTo>
                  <a:pt x="2092199" y="0"/>
                </a:lnTo>
              </a:path>
            </a:pathLst>
          </a:custGeom>
          <a:ln w="12699">
            <a:solidFill>
              <a:srgbClr val="D8D8D8"/>
            </a:solidFill>
          </a:ln>
        </p:spPr>
        <p:txBody>
          <a:bodyPr wrap="square" lIns="0" tIns="0" rIns="0" bIns="0" rtlCol="0"/>
          <a:lstStyle/>
          <a:p>
            <a:endParaRPr/>
          </a:p>
        </p:txBody>
      </p:sp>
      <p:sp>
        <p:nvSpPr>
          <p:cNvPr id="14" name="object 14"/>
          <p:cNvSpPr/>
          <p:nvPr/>
        </p:nvSpPr>
        <p:spPr>
          <a:xfrm>
            <a:off x="5985673" y="3509581"/>
            <a:ext cx="2856230" cy="0"/>
          </a:xfrm>
          <a:custGeom>
            <a:avLst/>
            <a:gdLst/>
            <a:ahLst/>
            <a:cxnLst/>
            <a:rect l="l" t="t" r="r" b="b"/>
            <a:pathLst>
              <a:path w="2856229">
                <a:moveTo>
                  <a:pt x="0" y="0"/>
                </a:moveTo>
                <a:lnTo>
                  <a:pt x="2855624" y="0"/>
                </a:lnTo>
              </a:path>
            </a:pathLst>
          </a:custGeom>
          <a:ln w="12699">
            <a:solidFill>
              <a:srgbClr val="D8D8D8"/>
            </a:solidFill>
          </a:ln>
        </p:spPr>
        <p:txBody>
          <a:bodyPr wrap="square" lIns="0" tIns="0" rIns="0" bIns="0" rtlCol="0"/>
          <a:lstStyle/>
          <a:p>
            <a:endParaRPr/>
          </a:p>
        </p:txBody>
      </p:sp>
      <p:sp>
        <p:nvSpPr>
          <p:cNvPr id="15" name="object 15"/>
          <p:cNvSpPr txBox="1"/>
          <p:nvPr/>
        </p:nvSpPr>
        <p:spPr>
          <a:xfrm>
            <a:off x="1706900" y="787229"/>
            <a:ext cx="5029835" cy="470534"/>
          </a:xfrm>
          <a:prstGeom prst="rect">
            <a:avLst/>
          </a:prstGeom>
        </p:spPr>
        <p:txBody>
          <a:bodyPr vert="horz" wrap="square" lIns="0" tIns="0" rIns="0" bIns="0" rtlCol="0">
            <a:spAutoFit/>
          </a:bodyPr>
          <a:lstStyle/>
          <a:p>
            <a:pPr marL="12700">
              <a:lnSpc>
                <a:spcPct val="100000"/>
              </a:lnSpc>
            </a:pPr>
            <a:r>
              <a:rPr sz="1200" spc="-5" dirty="0">
                <a:solidFill>
                  <a:srgbClr val="4292B1"/>
                </a:solidFill>
                <a:latin typeface="Arial"/>
                <a:cs typeface="Arial"/>
              </a:rPr>
              <a:t>Curriculum: </a:t>
            </a:r>
            <a:r>
              <a:rPr sz="1200" spc="10" dirty="0">
                <a:solidFill>
                  <a:srgbClr val="4292B1"/>
                </a:solidFill>
                <a:latin typeface="Arial"/>
                <a:cs typeface="Arial"/>
              </a:rPr>
              <a:t>Week </a:t>
            </a:r>
            <a:r>
              <a:rPr sz="1200" spc="15" dirty="0">
                <a:solidFill>
                  <a:srgbClr val="4292B1"/>
                </a:solidFill>
                <a:latin typeface="Arial"/>
                <a:cs typeface="Arial"/>
              </a:rPr>
              <a:t>by</a:t>
            </a:r>
            <a:r>
              <a:rPr sz="1200" spc="-145" dirty="0">
                <a:solidFill>
                  <a:srgbClr val="4292B1"/>
                </a:solidFill>
                <a:latin typeface="Arial"/>
                <a:cs typeface="Arial"/>
              </a:rPr>
              <a:t> </a:t>
            </a:r>
            <a:r>
              <a:rPr sz="1200" spc="10" dirty="0">
                <a:solidFill>
                  <a:srgbClr val="4292B1"/>
                </a:solidFill>
                <a:latin typeface="Arial"/>
                <a:cs typeface="Arial"/>
              </a:rPr>
              <a:t>Week</a:t>
            </a:r>
            <a:endParaRPr sz="1200">
              <a:latin typeface="Arial"/>
              <a:cs typeface="Arial"/>
            </a:endParaRPr>
          </a:p>
          <a:p>
            <a:pPr marL="38735">
              <a:lnSpc>
                <a:spcPct val="100000"/>
              </a:lnSpc>
              <a:spcBef>
                <a:spcPts val="1305"/>
              </a:spcBef>
              <a:tabLst>
                <a:tab pos="1995805" algn="l"/>
                <a:tab pos="4283075" algn="l"/>
              </a:tabLst>
            </a:pPr>
            <a:r>
              <a:rPr sz="800" b="1" spc="-75" dirty="0">
                <a:solidFill>
                  <a:srgbClr val="363740"/>
                </a:solidFill>
                <a:latin typeface="Arial Black"/>
                <a:cs typeface="Arial Black"/>
              </a:rPr>
              <a:t>MODULE	</a:t>
            </a:r>
            <a:r>
              <a:rPr sz="800" b="1" spc="-90" dirty="0">
                <a:solidFill>
                  <a:srgbClr val="363740"/>
                </a:solidFill>
                <a:latin typeface="Arial Black"/>
                <a:cs typeface="Arial Black"/>
              </a:rPr>
              <a:t>LECTURES</a:t>
            </a:r>
            <a:r>
              <a:rPr sz="800" b="1" spc="-45" dirty="0">
                <a:solidFill>
                  <a:srgbClr val="363740"/>
                </a:solidFill>
                <a:latin typeface="Arial Black"/>
                <a:cs typeface="Arial Black"/>
              </a:rPr>
              <a:t> </a:t>
            </a:r>
            <a:r>
              <a:rPr sz="800" b="1" spc="-55" dirty="0">
                <a:solidFill>
                  <a:srgbClr val="363740"/>
                </a:solidFill>
                <a:latin typeface="Arial Black"/>
                <a:cs typeface="Arial Black"/>
              </a:rPr>
              <a:t>[VIDEOS]	</a:t>
            </a:r>
            <a:r>
              <a:rPr sz="800" b="1" spc="-125" dirty="0">
                <a:solidFill>
                  <a:srgbClr val="363740"/>
                </a:solidFill>
                <a:latin typeface="Arial Black"/>
                <a:cs typeface="Arial Black"/>
              </a:rPr>
              <a:t>KEY</a:t>
            </a:r>
            <a:r>
              <a:rPr sz="800" b="1" spc="-114" dirty="0">
                <a:solidFill>
                  <a:srgbClr val="363740"/>
                </a:solidFill>
                <a:latin typeface="Arial Black"/>
                <a:cs typeface="Arial Black"/>
              </a:rPr>
              <a:t> </a:t>
            </a:r>
            <a:r>
              <a:rPr sz="800" b="1" spc="-80" dirty="0">
                <a:solidFill>
                  <a:srgbClr val="363740"/>
                </a:solidFill>
                <a:latin typeface="Arial Black"/>
                <a:cs typeface="Arial Black"/>
              </a:rPr>
              <a:t>LEARNING</a:t>
            </a:r>
            <a:endParaRPr sz="800">
              <a:latin typeface="Arial Black"/>
              <a:cs typeface="Arial Black"/>
            </a:endParaRPr>
          </a:p>
        </p:txBody>
      </p:sp>
      <p:sp>
        <p:nvSpPr>
          <p:cNvPr id="16" name="object 16"/>
          <p:cNvSpPr txBox="1"/>
          <p:nvPr/>
        </p:nvSpPr>
        <p:spPr>
          <a:xfrm>
            <a:off x="1746048" y="1352121"/>
            <a:ext cx="1284605" cy="457200"/>
          </a:xfrm>
          <a:prstGeom prst="rect">
            <a:avLst/>
          </a:prstGeom>
        </p:spPr>
        <p:txBody>
          <a:bodyPr vert="horz" wrap="square" lIns="0" tIns="0" rIns="0" bIns="0" rtlCol="0">
            <a:spAutoFit/>
          </a:bodyPr>
          <a:lstStyle/>
          <a:p>
            <a:pPr marL="12700" marR="5080">
              <a:lnSpc>
                <a:spcPct val="117200"/>
              </a:lnSpc>
            </a:pPr>
            <a:r>
              <a:rPr sz="800" b="1" spc="-75" dirty="0">
                <a:solidFill>
                  <a:srgbClr val="4292B1"/>
                </a:solidFill>
                <a:latin typeface="Arial Black"/>
                <a:cs typeface="Arial Black"/>
              </a:rPr>
              <a:t>One: </a:t>
            </a:r>
            <a:r>
              <a:rPr sz="800" b="1" spc="-85" dirty="0">
                <a:solidFill>
                  <a:srgbClr val="4292B1"/>
                </a:solidFill>
                <a:latin typeface="Arial Black"/>
                <a:cs typeface="Arial Black"/>
              </a:rPr>
              <a:t>Learn </a:t>
            </a:r>
            <a:r>
              <a:rPr sz="800" b="1" spc="-170" dirty="0">
                <a:solidFill>
                  <a:srgbClr val="4292B1"/>
                </a:solidFill>
                <a:latin typeface="Arial Black"/>
                <a:cs typeface="Arial Black"/>
              </a:rPr>
              <a:t>&amp; </a:t>
            </a:r>
            <a:r>
              <a:rPr sz="800" b="1" spc="-80" dirty="0">
                <a:solidFill>
                  <a:srgbClr val="4292B1"/>
                </a:solidFill>
                <a:latin typeface="Arial Black"/>
                <a:cs typeface="Arial Black"/>
              </a:rPr>
              <a:t>Prepare  </a:t>
            </a:r>
            <a:r>
              <a:rPr sz="800" dirty="0">
                <a:solidFill>
                  <a:srgbClr val="363740"/>
                </a:solidFill>
                <a:latin typeface="Arial"/>
                <a:cs typeface="Arial"/>
              </a:rPr>
              <a:t>Video </a:t>
            </a:r>
            <a:r>
              <a:rPr sz="800" spc="-10" dirty="0">
                <a:solidFill>
                  <a:srgbClr val="363740"/>
                </a:solidFill>
                <a:latin typeface="Arial"/>
                <a:cs typeface="Arial"/>
              </a:rPr>
              <a:t>Lectures: </a:t>
            </a:r>
            <a:r>
              <a:rPr sz="800" spc="30" dirty="0">
                <a:solidFill>
                  <a:srgbClr val="363740"/>
                </a:solidFill>
                <a:latin typeface="Arial"/>
                <a:cs typeface="Arial"/>
              </a:rPr>
              <a:t>60 </a:t>
            </a:r>
            <a:r>
              <a:rPr sz="800" spc="5" dirty="0">
                <a:solidFill>
                  <a:srgbClr val="363740"/>
                </a:solidFill>
                <a:latin typeface="Arial"/>
                <a:cs typeface="Arial"/>
              </a:rPr>
              <a:t>Minutes  </a:t>
            </a:r>
            <a:r>
              <a:rPr sz="800" dirty="0">
                <a:solidFill>
                  <a:srgbClr val="363740"/>
                </a:solidFill>
                <a:latin typeface="Arial"/>
                <a:cs typeface="Arial"/>
              </a:rPr>
              <a:t>Assignments: </a:t>
            </a:r>
            <a:r>
              <a:rPr sz="800" spc="45" dirty="0">
                <a:solidFill>
                  <a:srgbClr val="363740"/>
                </a:solidFill>
                <a:latin typeface="Arial"/>
                <a:cs typeface="Arial"/>
              </a:rPr>
              <a:t>1-2</a:t>
            </a:r>
            <a:r>
              <a:rPr sz="800" spc="-85" dirty="0">
                <a:solidFill>
                  <a:srgbClr val="363740"/>
                </a:solidFill>
                <a:latin typeface="Arial"/>
                <a:cs typeface="Arial"/>
              </a:rPr>
              <a:t> </a:t>
            </a:r>
            <a:r>
              <a:rPr sz="800" spc="5" dirty="0">
                <a:solidFill>
                  <a:srgbClr val="363740"/>
                </a:solidFill>
                <a:latin typeface="Arial"/>
                <a:cs typeface="Arial"/>
              </a:rPr>
              <a:t>Hours</a:t>
            </a:r>
            <a:endParaRPr sz="800">
              <a:latin typeface="Arial"/>
              <a:cs typeface="Arial"/>
            </a:endParaRPr>
          </a:p>
        </p:txBody>
      </p:sp>
      <p:sp>
        <p:nvSpPr>
          <p:cNvPr id="17" name="object 17"/>
          <p:cNvSpPr txBox="1"/>
          <p:nvPr/>
        </p:nvSpPr>
        <p:spPr>
          <a:xfrm>
            <a:off x="3687786" y="1373092"/>
            <a:ext cx="1934210" cy="721995"/>
          </a:xfrm>
          <a:prstGeom prst="rect">
            <a:avLst/>
          </a:prstGeom>
        </p:spPr>
        <p:txBody>
          <a:bodyPr vert="horz" wrap="square" lIns="0" tIns="0" rIns="0" bIns="0" rtlCol="0">
            <a:spAutoFit/>
          </a:bodyPr>
          <a:lstStyle/>
          <a:p>
            <a:pPr marL="128905" indent="-116205">
              <a:lnSpc>
                <a:spcPct val="100000"/>
              </a:lnSpc>
              <a:buChar char="•"/>
              <a:tabLst>
                <a:tab pos="129539" algn="l"/>
              </a:tabLst>
            </a:pPr>
            <a:r>
              <a:rPr sz="800" dirty="0">
                <a:solidFill>
                  <a:srgbClr val="363740"/>
                </a:solidFill>
                <a:latin typeface="Arial"/>
                <a:cs typeface="Arial"/>
              </a:rPr>
              <a:t>Leading </a:t>
            </a:r>
            <a:r>
              <a:rPr sz="800" spc="5" dirty="0">
                <a:solidFill>
                  <a:srgbClr val="363740"/>
                </a:solidFill>
                <a:latin typeface="Arial"/>
                <a:cs typeface="Arial"/>
              </a:rPr>
              <a:t>in </a:t>
            </a:r>
            <a:r>
              <a:rPr sz="800" spc="-25" dirty="0">
                <a:solidFill>
                  <a:srgbClr val="363740"/>
                </a:solidFill>
                <a:latin typeface="Arial"/>
                <a:cs typeface="Arial"/>
              </a:rPr>
              <a:t>a </a:t>
            </a:r>
            <a:r>
              <a:rPr sz="800" spc="-5" dirty="0">
                <a:solidFill>
                  <a:srgbClr val="363740"/>
                </a:solidFill>
                <a:latin typeface="Arial"/>
                <a:cs typeface="Arial"/>
              </a:rPr>
              <a:t>Fluid</a:t>
            </a:r>
            <a:r>
              <a:rPr sz="800" spc="-100" dirty="0">
                <a:solidFill>
                  <a:srgbClr val="363740"/>
                </a:solidFill>
                <a:latin typeface="Arial"/>
                <a:cs typeface="Arial"/>
              </a:rPr>
              <a:t> </a:t>
            </a:r>
            <a:r>
              <a:rPr sz="800" spc="20" dirty="0">
                <a:solidFill>
                  <a:srgbClr val="363740"/>
                </a:solidFill>
                <a:latin typeface="Arial"/>
                <a:cs typeface="Arial"/>
              </a:rPr>
              <a:t>World</a:t>
            </a:r>
            <a:endParaRPr sz="800">
              <a:latin typeface="Arial"/>
              <a:cs typeface="Arial"/>
            </a:endParaRPr>
          </a:p>
          <a:p>
            <a:pPr marL="128905" indent="-116205">
              <a:lnSpc>
                <a:spcPct val="100000"/>
              </a:lnSpc>
              <a:spcBef>
                <a:spcPts val="165"/>
              </a:spcBef>
              <a:buChar char="•"/>
              <a:tabLst>
                <a:tab pos="129539" algn="l"/>
              </a:tabLst>
            </a:pPr>
            <a:r>
              <a:rPr sz="800" spc="-5" dirty="0">
                <a:solidFill>
                  <a:srgbClr val="363740"/>
                </a:solidFill>
                <a:latin typeface="Arial"/>
                <a:cs typeface="Arial"/>
              </a:rPr>
              <a:t>Silicon </a:t>
            </a:r>
            <a:r>
              <a:rPr sz="800" spc="-15" dirty="0">
                <a:solidFill>
                  <a:srgbClr val="363740"/>
                </a:solidFill>
                <a:latin typeface="Arial"/>
                <a:cs typeface="Arial"/>
              </a:rPr>
              <a:t>Valley: </a:t>
            </a:r>
            <a:r>
              <a:rPr sz="800" dirty="0">
                <a:solidFill>
                  <a:srgbClr val="363740"/>
                </a:solidFill>
                <a:latin typeface="Arial"/>
                <a:cs typeface="Arial"/>
              </a:rPr>
              <a:t>Our </a:t>
            </a:r>
            <a:r>
              <a:rPr sz="800" spc="-15" dirty="0">
                <a:solidFill>
                  <a:srgbClr val="363740"/>
                </a:solidFill>
                <a:latin typeface="Arial"/>
                <a:cs typeface="Arial"/>
              </a:rPr>
              <a:t>Research</a:t>
            </a:r>
            <a:r>
              <a:rPr sz="800" spc="-114" dirty="0">
                <a:solidFill>
                  <a:srgbClr val="363740"/>
                </a:solidFill>
                <a:latin typeface="Arial"/>
                <a:cs typeface="Arial"/>
              </a:rPr>
              <a:t> </a:t>
            </a:r>
            <a:r>
              <a:rPr sz="800" spc="-5" dirty="0">
                <a:solidFill>
                  <a:srgbClr val="363740"/>
                </a:solidFill>
                <a:latin typeface="Arial"/>
                <a:cs typeface="Arial"/>
              </a:rPr>
              <a:t>Lab</a:t>
            </a:r>
            <a:endParaRPr sz="800">
              <a:latin typeface="Arial"/>
              <a:cs typeface="Arial"/>
            </a:endParaRPr>
          </a:p>
          <a:p>
            <a:pPr marL="128905" marR="5080" indent="-116205">
              <a:lnSpc>
                <a:spcPct val="117200"/>
              </a:lnSpc>
              <a:buChar char="•"/>
              <a:tabLst>
                <a:tab pos="129539" algn="l"/>
              </a:tabLst>
            </a:pPr>
            <a:r>
              <a:rPr sz="800" spc="10" dirty="0">
                <a:solidFill>
                  <a:srgbClr val="363740"/>
                </a:solidFill>
                <a:latin typeface="Arial"/>
                <a:cs typeface="Arial"/>
              </a:rPr>
              <a:t>“Adaptive </a:t>
            </a:r>
            <a:r>
              <a:rPr sz="800" spc="15" dirty="0">
                <a:solidFill>
                  <a:srgbClr val="363740"/>
                </a:solidFill>
                <a:latin typeface="Arial"/>
                <a:cs typeface="Arial"/>
              </a:rPr>
              <a:t>DNA” </a:t>
            </a:r>
            <a:r>
              <a:rPr sz="800" dirty="0">
                <a:solidFill>
                  <a:srgbClr val="363740"/>
                </a:solidFill>
                <a:latin typeface="Arial"/>
                <a:cs typeface="Arial"/>
              </a:rPr>
              <a:t>and </a:t>
            </a:r>
            <a:r>
              <a:rPr sz="800" spc="5" dirty="0">
                <a:solidFill>
                  <a:srgbClr val="363740"/>
                </a:solidFill>
                <a:latin typeface="Arial"/>
                <a:cs typeface="Arial"/>
              </a:rPr>
              <a:t>Individual </a:t>
            </a:r>
            <a:r>
              <a:rPr sz="800" spc="-10" dirty="0">
                <a:solidFill>
                  <a:srgbClr val="363740"/>
                </a:solidFill>
                <a:latin typeface="Arial"/>
                <a:cs typeface="Arial"/>
              </a:rPr>
              <a:t>Change  Readiness (Robustness, </a:t>
            </a:r>
            <a:r>
              <a:rPr sz="800" spc="-15" dirty="0">
                <a:solidFill>
                  <a:srgbClr val="363740"/>
                </a:solidFill>
                <a:latin typeface="Arial"/>
                <a:cs typeface="Arial"/>
              </a:rPr>
              <a:t>Resilience,  </a:t>
            </a:r>
            <a:r>
              <a:rPr sz="800" spc="5" dirty="0">
                <a:solidFill>
                  <a:srgbClr val="363740"/>
                </a:solidFill>
                <a:latin typeface="Arial"/>
                <a:cs typeface="Arial"/>
              </a:rPr>
              <a:t>Hedging, </a:t>
            </a:r>
            <a:r>
              <a:rPr sz="800" spc="10" dirty="0">
                <a:solidFill>
                  <a:srgbClr val="363740"/>
                </a:solidFill>
                <a:latin typeface="Arial"/>
                <a:cs typeface="Arial"/>
              </a:rPr>
              <a:t>Agility,</a:t>
            </a:r>
            <a:r>
              <a:rPr sz="800" spc="125" dirty="0">
                <a:solidFill>
                  <a:srgbClr val="363740"/>
                </a:solidFill>
                <a:latin typeface="Arial"/>
                <a:cs typeface="Arial"/>
              </a:rPr>
              <a:t> </a:t>
            </a:r>
            <a:r>
              <a:rPr sz="800" dirty="0">
                <a:solidFill>
                  <a:srgbClr val="363740"/>
                </a:solidFill>
                <a:latin typeface="Arial"/>
                <a:cs typeface="Arial"/>
              </a:rPr>
              <a:t>Versatility)</a:t>
            </a:r>
            <a:endParaRPr sz="800">
              <a:latin typeface="Arial"/>
              <a:cs typeface="Arial"/>
            </a:endParaRPr>
          </a:p>
        </p:txBody>
      </p:sp>
      <p:sp>
        <p:nvSpPr>
          <p:cNvPr id="18" name="object 18"/>
          <p:cNvSpPr txBox="1"/>
          <p:nvPr/>
        </p:nvSpPr>
        <p:spPr>
          <a:xfrm>
            <a:off x="5977723" y="1352121"/>
            <a:ext cx="2862580" cy="885825"/>
          </a:xfrm>
          <a:prstGeom prst="rect">
            <a:avLst/>
          </a:prstGeom>
        </p:spPr>
        <p:txBody>
          <a:bodyPr vert="horz" wrap="square" lIns="0" tIns="0" rIns="0" bIns="0" rtlCol="0">
            <a:spAutoFit/>
          </a:bodyPr>
          <a:lstStyle/>
          <a:p>
            <a:pPr marL="12700" marR="5080">
              <a:lnSpc>
                <a:spcPct val="117200"/>
              </a:lnSpc>
            </a:pPr>
            <a:r>
              <a:rPr sz="800" spc="-40" dirty="0">
                <a:solidFill>
                  <a:srgbClr val="363740"/>
                </a:solidFill>
                <a:latin typeface="Arial"/>
                <a:cs typeface="Arial"/>
              </a:rPr>
              <a:t>You </a:t>
            </a:r>
            <a:r>
              <a:rPr sz="800" spc="25" dirty="0">
                <a:solidFill>
                  <a:srgbClr val="363740"/>
                </a:solidFill>
                <a:latin typeface="Arial"/>
                <a:cs typeface="Arial"/>
              </a:rPr>
              <a:t>will </a:t>
            </a:r>
            <a:r>
              <a:rPr sz="800" spc="-5" dirty="0">
                <a:solidFill>
                  <a:srgbClr val="363740"/>
                </a:solidFill>
                <a:latin typeface="Arial"/>
                <a:cs typeface="Arial"/>
              </a:rPr>
              <a:t>take </a:t>
            </a:r>
            <a:r>
              <a:rPr sz="800" spc="-25" dirty="0">
                <a:solidFill>
                  <a:srgbClr val="363740"/>
                </a:solidFill>
                <a:latin typeface="Arial"/>
                <a:cs typeface="Arial"/>
              </a:rPr>
              <a:t>a </a:t>
            </a:r>
            <a:r>
              <a:rPr sz="800" spc="10" dirty="0">
                <a:solidFill>
                  <a:srgbClr val="363740"/>
                </a:solidFill>
                <a:latin typeface="Arial"/>
                <a:cs typeface="Arial"/>
              </a:rPr>
              <a:t>brief Adaptive </a:t>
            </a:r>
            <a:r>
              <a:rPr sz="800" spc="25" dirty="0">
                <a:solidFill>
                  <a:srgbClr val="363740"/>
                </a:solidFill>
                <a:latin typeface="Arial"/>
                <a:cs typeface="Arial"/>
              </a:rPr>
              <a:t>DNA </a:t>
            </a:r>
            <a:r>
              <a:rPr sz="800" spc="-10" dirty="0">
                <a:solidFill>
                  <a:srgbClr val="363740"/>
                </a:solidFill>
                <a:latin typeface="Arial"/>
                <a:cs typeface="Arial"/>
              </a:rPr>
              <a:t>assessment </a:t>
            </a:r>
            <a:r>
              <a:rPr sz="800" spc="20" dirty="0">
                <a:solidFill>
                  <a:srgbClr val="363740"/>
                </a:solidFill>
                <a:latin typeface="Arial"/>
                <a:cs typeface="Arial"/>
              </a:rPr>
              <a:t>to </a:t>
            </a:r>
            <a:r>
              <a:rPr sz="800" spc="5" dirty="0">
                <a:solidFill>
                  <a:srgbClr val="363740"/>
                </a:solidFill>
                <a:latin typeface="Arial"/>
                <a:cs typeface="Arial"/>
              </a:rPr>
              <a:t>understand  your </a:t>
            </a:r>
            <a:r>
              <a:rPr sz="800" spc="-5" dirty="0">
                <a:solidFill>
                  <a:srgbClr val="363740"/>
                </a:solidFill>
                <a:latin typeface="Arial"/>
                <a:cs typeface="Arial"/>
              </a:rPr>
              <a:t>personal </a:t>
            </a:r>
            <a:r>
              <a:rPr sz="800" spc="5" dirty="0">
                <a:solidFill>
                  <a:srgbClr val="363740"/>
                </a:solidFill>
                <a:latin typeface="Arial"/>
                <a:cs typeface="Arial"/>
              </a:rPr>
              <a:t>strengths </a:t>
            </a:r>
            <a:r>
              <a:rPr sz="800" dirty="0">
                <a:solidFill>
                  <a:srgbClr val="363740"/>
                </a:solidFill>
                <a:latin typeface="Arial"/>
                <a:cs typeface="Arial"/>
              </a:rPr>
              <a:t>and </a:t>
            </a:r>
            <a:r>
              <a:rPr sz="800" spc="5" dirty="0">
                <a:solidFill>
                  <a:srgbClr val="363740"/>
                </a:solidFill>
                <a:latin typeface="Arial"/>
                <a:cs typeface="Arial"/>
              </a:rPr>
              <a:t>development opportunities. </a:t>
            </a:r>
            <a:r>
              <a:rPr sz="800" spc="-5" dirty="0">
                <a:solidFill>
                  <a:srgbClr val="363740"/>
                </a:solidFill>
                <a:latin typeface="Arial"/>
                <a:cs typeface="Arial"/>
              </a:rPr>
              <a:t>In</a:t>
            </a:r>
            <a:r>
              <a:rPr sz="800" spc="-100" dirty="0">
                <a:solidFill>
                  <a:srgbClr val="363740"/>
                </a:solidFill>
                <a:latin typeface="Arial"/>
                <a:cs typeface="Arial"/>
              </a:rPr>
              <a:t> </a:t>
            </a:r>
            <a:r>
              <a:rPr sz="800" spc="10" dirty="0">
                <a:solidFill>
                  <a:srgbClr val="363740"/>
                </a:solidFill>
                <a:latin typeface="Arial"/>
                <a:cs typeface="Arial"/>
              </a:rPr>
              <a:t>this  </a:t>
            </a:r>
            <a:r>
              <a:rPr sz="800" spc="-5" dirty="0">
                <a:solidFill>
                  <a:srgbClr val="363740"/>
                </a:solidFill>
                <a:latin typeface="Arial"/>
                <a:cs typeface="Arial"/>
              </a:rPr>
              <a:t>Module, Professor </a:t>
            </a:r>
            <a:r>
              <a:rPr sz="800" dirty="0">
                <a:solidFill>
                  <a:srgbClr val="363740"/>
                </a:solidFill>
                <a:latin typeface="Arial"/>
                <a:cs typeface="Arial"/>
              </a:rPr>
              <a:t>Bahrami </a:t>
            </a:r>
            <a:r>
              <a:rPr sz="800" spc="25" dirty="0">
                <a:solidFill>
                  <a:srgbClr val="363740"/>
                </a:solidFill>
                <a:latin typeface="Arial"/>
                <a:cs typeface="Arial"/>
              </a:rPr>
              <a:t>will </a:t>
            </a:r>
            <a:r>
              <a:rPr sz="800" spc="5" dirty="0">
                <a:solidFill>
                  <a:srgbClr val="363740"/>
                </a:solidFill>
                <a:latin typeface="Arial"/>
                <a:cs typeface="Arial"/>
              </a:rPr>
              <a:t>provide foundational </a:t>
            </a:r>
            <a:r>
              <a:rPr sz="800" dirty="0">
                <a:solidFill>
                  <a:srgbClr val="363740"/>
                </a:solidFill>
                <a:latin typeface="Arial"/>
                <a:cs typeface="Arial"/>
              </a:rPr>
              <a:t>concepts  </a:t>
            </a:r>
            <a:r>
              <a:rPr sz="800" spc="15" dirty="0">
                <a:solidFill>
                  <a:srgbClr val="363740"/>
                </a:solidFill>
                <a:latin typeface="Arial"/>
                <a:cs typeface="Arial"/>
              </a:rPr>
              <a:t>for </a:t>
            </a:r>
            <a:r>
              <a:rPr sz="800" spc="5" dirty="0">
                <a:solidFill>
                  <a:srgbClr val="363740"/>
                </a:solidFill>
                <a:latin typeface="Arial"/>
                <a:cs typeface="Arial"/>
              </a:rPr>
              <a:t>understanding </a:t>
            </a:r>
            <a:r>
              <a:rPr sz="800" spc="-5" dirty="0">
                <a:solidFill>
                  <a:srgbClr val="363740"/>
                </a:solidFill>
                <a:latin typeface="Arial"/>
                <a:cs typeface="Arial"/>
              </a:rPr>
              <a:t>leadership </a:t>
            </a:r>
            <a:r>
              <a:rPr sz="800" dirty="0">
                <a:solidFill>
                  <a:srgbClr val="363740"/>
                </a:solidFill>
                <a:latin typeface="Arial"/>
                <a:cs typeface="Arial"/>
              </a:rPr>
              <a:t>agility. </a:t>
            </a:r>
            <a:r>
              <a:rPr sz="800" spc="45" dirty="0">
                <a:solidFill>
                  <a:srgbClr val="363740"/>
                </a:solidFill>
                <a:latin typeface="Arial"/>
                <a:cs typeface="Arial"/>
              </a:rPr>
              <a:t>With </a:t>
            </a:r>
            <a:r>
              <a:rPr sz="800" spc="-5" dirty="0">
                <a:solidFill>
                  <a:srgbClr val="363740"/>
                </a:solidFill>
                <a:latin typeface="Arial"/>
                <a:cs typeface="Arial"/>
              </a:rPr>
              <a:t>guidance, </a:t>
            </a:r>
            <a:r>
              <a:rPr sz="800" dirty="0">
                <a:solidFill>
                  <a:srgbClr val="363740"/>
                </a:solidFill>
                <a:latin typeface="Arial"/>
                <a:cs typeface="Arial"/>
              </a:rPr>
              <a:t>you </a:t>
            </a:r>
            <a:r>
              <a:rPr sz="800" spc="25" dirty="0">
                <a:solidFill>
                  <a:srgbClr val="363740"/>
                </a:solidFill>
                <a:latin typeface="Arial"/>
                <a:cs typeface="Arial"/>
              </a:rPr>
              <a:t>will  </a:t>
            </a:r>
            <a:r>
              <a:rPr sz="800" spc="15" dirty="0">
                <a:solidFill>
                  <a:srgbClr val="363740"/>
                </a:solidFill>
                <a:latin typeface="Arial"/>
                <a:cs typeface="Arial"/>
              </a:rPr>
              <a:t>identify </a:t>
            </a:r>
            <a:r>
              <a:rPr sz="800" spc="-25" dirty="0">
                <a:solidFill>
                  <a:srgbClr val="363740"/>
                </a:solidFill>
                <a:latin typeface="Arial"/>
                <a:cs typeface="Arial"/>
              </a:rPr>
              <a:t>a </a:t>
            </a:r>
            <a:r>
              <a:rPr sz="800" dirty="0">
                <a:solidFill>
                  <a:srgbClr val="363740"/>
                </a:solidFill>
                <a:latin typeface="Arial"/>
                <a:cs typeface="Arial"/>
              </a:rPr>
              <a:t>critical </a:t>
            </a:r>
            <a:r>
              <a:rPr sz="800" spc="-5" dirty="0">
                <a:solidFill>
                  <a:srgbClr val="363740"/>
                </a:solidFill>
                <a:latin typeface="Arial"/>
                <a:cs typeface="Arial"/>
              </a:rPr>
              <a:t>challenge </a:t>
            </a:r>
            <a:r>
              <a:rPr sz="800" spc="20" dirty="0">
                <a:solidFill>
                  <a:srgbClr val="363740"/>
                </a:solidFill>
                <a:latin typeface="Arial"/>
                <a:cs typeface="Arial"/>
              </a:rPr>
              <a:t>to </a:t>
            </a:r>
            <a:r>
              <a:rPr sz="800" spc="25" dirty="0">
                <a:solidFill>
                  <a:srgbClr val="363740"/>
                </a:solidFill>
                <a:latin typeface="Arial"/>
                <a:cs typeface="Arial"/>
              </a:rPr>
              <a:t>work </a:t>
            </a:r>
            <a:r>
              <a:rPr sz="800" dirty="0">
                <a:solidFill>
                  <a:srgbClr val="363740"/>
                </a:solidFill>
                <a:latin typeface="Arial"/>
                <a:cs typeface="Arial"/>
              </a:rPr>
              <a:t>on </a:t>
            </a:r>
            <a:r>
              <a:rPr sz="800" spc="-15" dirty="0">
                <a:solidFill>
                  <a:srgbClr val="363740"/>
                </a:solidFill>
                <a:latin typeface="Arial"/>
                <a:cs typeface="Arial"/>
              </a:rPr>
              <a:t>across </a:t>
            </a:r>
            <a:r>
              <a:rPr sz="800" spc="10" dirty="0">
                <a:solidFill>
                  <a:srgbClr val="363740"/>
                </a:solidFill>
                <a:latin typeface="Arial"/>
                <a:cs typeface="Arial"/>
              </a:rPr>
              <a:t>the </a:t>
            </a:r>
            <a:r>
              <a:rPr sz="800" spc="-10" dirty="0">
                <a:solidFill>
                  <a:srgbClr val="363740"/>
                </a:solidFill>
                <a:latin typeface="Arial"/>
                <a:cs typeface="Arial"/>
              </a:rPr>
              <a:t>experience,  </a:t>
            </a:r>
            <a:r>
              <a:rPr sz="800" dirty="0">
                <a:solidFill>
                  <a:srgbClr val="363740"/>
                </a:solidFill>
                <a:latin typeface="Arial"/>
                <a:cs typeface="Arial"/>
              </a:rPr>
              <a:t>and </a:t>
            </a:r>
            <a:r>
              <a:rPr sz="800" spc="25" dirty="0">
                <a:solidFill>
                  <a:srgbClr val="363740"/>
                </a:solidFill>
                <a:latin typeface="Arial"/>
                <a:cs typeface="Arial"/>
              </a:rPr>
              <a:t>will </a:t>
            </a:r>
            <a:r>
              <a:rPr sz="800" spc="-5" dirty="0">
                <a:solidFill>
                  <a:srgbClr val="363740"/>
                </a:solidFill>
                <a:latin typeface="Arial"/>
                <a:cs typeface="Arial"/>
              </a:rPr>
              <a:t>create personal </a:t>
            </a:r>
            <a:r>
              <a:rPr sz="800" dirty="0">
                <a:solidFill>
                  <a:srgbClr val="363740"/>
                </a:solidFill>
                <a:latin typeface="Arial"/>
                <a:cs typeface="Arial"/>
              </a:rPr>
              <a:t>plan </a:t>
            </a:r>
            <a:r>
              <a:rPr sz="800" spc="20" dirty="0">
                <a:solidFill>
                  <a:srgbClr val="363740"/>
                </a:solidFill>
                <a:latin typeface="Arial"/>
                <a:cs typeface="Arial"/>
              </a:rPr>
              <a:t>to </a:t>
            </a:r>
            <a:r>
              <a:rPr sz="800" spc="-10" dirty="0">
                <a:solidFill>
                  <a:srgbClr val="363740"/>
                </a:solidFill>
                <a:latin typeface="Arial"/>
                <a:cs typeface="Arial"/>
              </a:rPr>
              <a:t>leverage </a:t>
            </a:r>
            <a:r>
              <a:rPr sz="800" spc="10" dirty="0">
                <a:solidFill>
                  <a:srgbClr val="363740"/>
                </a:solidFill>
                <a:latin typeface="Arial"/>
                <a:cs typeface="Arial"/>
              </a:rPr>
              <a:t>Adaptive</a:t>
            </a:r>
            <a:r>
              <a:rPr sz="800" spc="-130" dirty="0">
                <a:solidFill>
                  <a:srgbClr val="363740"/>
                </a:solidFill>
                <a:latin typeface="Arial"/>
                <a:cs typeface="Arial"/>
              </a:rPr>
              <a:t> </a:t>
            </a:r>
            <a:r>
              <a:rPr sz="800" spc="10" dirty="0">
                <a:solidFill>
                  <a:srgbClr val="363740"/>
                </a:solidFill>
                <a:latin typeface="Arial"/>
                <a:cs typeface="Arial"/>
              </a:rPr>
              <a:t>DNA.</a:t>
            </a:r>
            <a:endParaRPr sz="800">
              <a:latin typeface="Arial"/>
              <a:cs typeface="Arial"/>
            </a:endParaRPr>
          </a:p>
        </p:txBody>
      </p:sp>
      <p:sp>
        <p:nvSpPr>
          <p:cNvPr id="19" name="object 19"/>
          <p:cNvSpPr txBox="1"/>
          <p:nvPr/>
        </p:nvSpPr>
        <p:spPr>
          <a:xfrm>
            <a:off x="1746048" y="2505046"/>
            <a:ext cx="1428115" cy="600075"/>
          </a:xfrm>
          <a:prstGeom prst="rect">
            <a:avLst/>
          </a:prstGeom>
        </p:spPr>
        <p:txBody>
          <a:bodyPr vert="horz" wrap="square" lIns="0" tIns="0" rIns="0" bIns="0" rtlCol="0">
            <a:spAutoFit/>
          </a:bodyPr>
          <a:lstStyle/>
          <a:p>
            <a:pPr marL="12700" marR="5080">
              <a:lnSpc>
                <a:spcPct val="117200"/>
              </a:lnSpc>
            </a:pPr>
            <a:r>
              <a:rPr sz="800" b="1" spc="-95" dirty="0">
                <a:solidFill>
                  <a:srgbClr val="4292B1"/>
                </a:solidFill>
                <a:latin typeface="Arial Black"/>
                <a:cs typeface="Arial Black"/>
              </a:rPr>
              <a:t>Two: </a:t>
            </a:r>
            <a:r>
              <a:rPr sz="800" b="1" spc="-75" dirty="0">
                <a:solidFill>
                  <a:srgbClr val="4292B1"/>
                </a:solidFill>
                <a:latin typeface="Arial Black"/>
                <a:cs typeface="Arial Black"/>
              </a:rPr>
              <a:t>Diagnose </a:t>
            </a:r>
            <a:r>
              <a:rPr sz="800" b="1" spc="-170" dirty="0">
                <a:solidFill>
                  <a:srgbClr val="4292B1"/>
                </a:solidFill>
                <a:latin typeface="Arial Black"/>
                <a:cs typeface="Arial Black"/>
              </a:rPr>
              <a:t>&amp; </a:t>
            </a:r>
            <a:r>
              <a:rPr sz="800" b="1" spc="-85" dirty="0">
                <a:solidFill>
                  <a:srgbClr val="4292B1"/>
                </a:solidFill>
                <a:latin typeface="Arial Black"/>
                <a:cs typeface="Arial Black"/>
              </a:rPr>
              <a:t>Engage  </a:t>
            </a:r>
            <a:r>
              <a:rPr sz="800" dirty="0">
                <a:solidFill>
                  <a:srgbClr val="363740"/>
                </a:solidFill>
                <a:latin typeface="Arial"/>
                <a:cs typeface="Arial"/>
              </a:rPr>
              <a:t>Video </a:t>
            </a:r>
            <a:r>
              <a:rPr sz="800" spc="-10" dirty="0">
                <a:solidFill>
                  <a:srgbClr val="363740"/>
                </a:solidFill>
                <a:latin typeface="Arial"/>
                <a:cs typeface="Arial"/>
              </a:rPr>
              <a:t>Lectures: </a:t>
            </a:r>
            <a:r>
              <a:rPr sz="800" spc="30" dirty="0">
                <a:solidFill>
                  <a:srgbClr val="363740"/>
                </a:solidFill>
                <a:latin typeface="Arial"/>
                <a:cs typeface="Arial"/>
              </a:rPr>
              <a:t>60 </a:t>
            </a:r>
            <a:r>
              <a:rPr sz="800" spc="5" dirty="0">
                <a:solidFill>
                  <a:srgbClr val="363740"/>
                </a:solidFill>
                <a:latin typeface="Arial"/>
                <a:cs typeface="Arial"/>
              </a:rPr>
              <a:t>Minutes  </a:t>
            </a:r>
            <a:r>
              <a:rPr sz="800" dirty="0">
                <a:solidFill>
                  <a:srgbClr val="363740"/>
                </a:solidFill>
                <a:latin typeface="Arial"/>
                <a:cs typeface="Arial"/>
              </a:rPr>
              <a:t>Assignments: </a:t>
            </a:r>
            <a:r>
              <a:rPr sz="800" spc="40" dirty="0">
                <a:solidFill>
                  <a:srgbClr val="363740"/>
                </a:solidFill>
                <a:latin typeface="Arial"/>
                <a:cs typeface="Arial"/>
              </a:rPr>
              <a:t>30-45 </a:t>
            </a:r>
            <a:r>
              <a:rPr sz="800" spc="5" dirty="0">
                <a:solidFill>
                  <a:srgbClr val="363740"/>
                </a:solidFill>
                <a:latin typeface="Arial"/>
                <a:cs typeface="Arial"/>
              </a:rPr>
              <a:t>Minutes  </a:t>
            </a:r>
            <a:r>
              <a:rPr sz="800" spc="-10" dirty="0">
                <a:solidFill>
                  <a:srgbClr val="363740"/>
                </a:solidFill>
                <a:latin typeface="Arial"/>
                <a:cs typeface="Arial"/>
              </a:rPr>
              <a:t>Live </a:t>
            </a:r>
            <a:r>
              <a:rPr sz="800" spc="15" dirty="0">
                <a:solidFill>
                  <a:srgbClr val="363740"/>
                </a:solidFill>
                <a:latin typeface="Arial"/>
                <a:cs typeface="Arial"/>
              </a:rPr>
              <a:t>Virtual </a:t>
            </a:r>
            <a:r>
              <a:rPr sz="800" spc="-15" dirty="0">
                <a:solidFill>
                  <a:srgbClr val="363740"/>
                </a:solidFill>
                <a:latin typeface="Arial"/>
                <a:cs typeface="Arial"/>
              </a:rPr>
              <a:t>Events: </a:t>
            </a:r>
            <a:r>
              <a:rPr sz="800" spc="30" dirty="0">
                <a:solidFill>
                  <a:srgbClr val="363740"/>
                </a:solidFill>
                <a:latin typeface="Arial"/>
                <a:cs typeface="Arial"/>
              </a:rPr>
              <a:t>60</a:t>
            </a:r>
            <a:r>
              <a:rPr sz="800" spc="-110" dirty="0">
                <a:solidFill>
                  <a:srgbClr val="363740"/>
                </a:solidFill>
                <a:latin typeface="Arial"/>
                <a:cs typeface="Arial"/>
              </a:rPr>
              <a:t> </a:t>
            </a:r>
            <a:r>
              <a:rPr sz="800" spc="5" dirty="0">
                <a:solidFill>
                  <a:srgbClr val="363740"/>
                </a:solidFill>
                <a:latin typeface="Arial"/>
                <a:cs typeface="Arial"/>
              </a:rPr>
              <a:t>Minutes</a:t>
            </a:r>
            <a:endParaRPr sz="800">
              <a:latin typeface="Arial"/>
              <a:cs typeface="Arial"/>
            </a:endParaRPr>
          </a:p>
        </p:txBody>
      </p:sp>
      <p:sp>
        <p:nvSpPr>
          <p:cNvPr id="20" name="object 20"/>
          <p:cNvSpPr txBox="1"/>
          <p:nvPr/>
        </p:nvSpPr>
        <p:spPr>
          <a:xfrm>
            <a:off x="3687786" y="2526017"/>
            <a:ext cx="1457960" cy="864869"/>
          </a:xfrm>
          <a:prstGeom prst="rect">
            <a:avLst/>
          </a:prstGeom>
        </p:spPr>
        <p:txBody>
          <a:bodyPr vert="horz" wrap="square" lIns="0" tIns="0" rIns="0" bIns="0" rtlCol="0">
            <a:spAutoFit/>
          </a:bodyPr>
          <a:lstStyle/>
          <a:p>
            <a:pPr marL="128905" indent="-116205">
              <a:lnSpc>
                <a:spcPct val="100000"/>
              </a:lnSpc>
              <a:buChar char="•"/>
              <a:tabLst>
                <a:tab pos="129539" algn="l"/>
              </a:tabLst>
            </a:pPr>
            <a:r>
              <a:rPr sz="800" spc="10" dirty="0">
                <a:solidFill>
                  <a:srgbClr val="363740"/>
                </a:solidFill>
                <a:latin typeface="Arial"/>
                <a:cs typeface="Arial"/>
              </a:rPr>
              <a:t>Motivating</a:t>
            </a:r>
            <a:r>
              <a:rPr sz="800" spc="-65" dirty="0">
                <a:solidFill>
                  <a:srgbClr val="363740"/>
                </a:solidFill>
                <a:latin typeface="Arial"/>
                <a:cs typeface="Arial"/>
              </a:rPr>
              <a:t> </a:t>
            </a:r>
            <a:r>
              <a:rPr sz="800" spc="-10" dirty="0">
                <a:solidFill>
                  <a:srgbClr val="363740"/>
                </a:solidFill>
                <a:latin typeface="Arial"/>
                <a:cs typeface="Arial"/>
              </a:rPr>
              <a:t>Change</a:t>
            </a:r>
            <a:endParaRPr sz="800">
              <a:latin typeface="Arial"/>
              <a:cs typeface="Arial"/>
            </a:endParaRPr>
          </a:p>
          <a:p>
            <a:pPr marL="128905" indent="-116205">
              <a:lnSpc>
                <a:spcPct val="100000"/>
              </a:lnSpc>
              <a:spcBef>
                <a:spcPts val="165"/>
              </a:spcBef>
              <a:buChar char="•"/>
              <a:tabLst>
                <a:tab pos="129539" algn="l"/>
              </a:tabLst>
            </a:pPr>
            <a:r>
              <a:rPr sz="800" spc="-5" dirty="0">
                <a:solidFill>
                  <a:srgbClr val="363740"/>
                </a:solidFill>
                <a:latin typeface="Arial"/>
                <a:cs typeface="Arial"/>
              </a:rPr>
              <a:t>Encouraging </a:t>
            </a:r>
            <a:r>
              <a:rPr sz="800" spc="-10" dirty="0">
                <a:solidFill>
                  <a:srgbClr val="363740"/>
                </a:solidFill>
                <a:latin typeface="Arial"/>
                <a:cs typeface="Arial"/>
              </a:rPr>
              <a:t>Risk</a:t>
            </a:r>
            <a:r>
              <a:rPr sz="800" spc="-90" dirty="0">
                <a:solidFill>
                  <a:srgbClr val="363740"/>
                </a:solidFill>
                <a:latin typeface="Arial"/>
                <a:cs typeface="Arial"/>
              </a:rPr>
              <a:t> </a:t>
            </a:r>
            <a:r>
              <a:rPr sz="800" spc="-10" dirty="0">
                <a:solidFill>
                  <a:srgbClr val="363740"/>
                </a:solidFill>
                <a:latin typeface="Arial"/>
                <a:cs typeface="Arial"/>
              </a:rPr>
              <a:t>Taking</a:t>
            </a:r>
            <a:endParaRPr sz="800">
              <a:latin typeface="Arial"/>
              <a:cs typeface="Arial"/>
            </a:endParaRPr>
          </a:p>
          <a:p>
            <a:pPr marL="128905" indent="-116205">
              <a:lnSpc>
                <a:spcPct val="100000"/>
              </a:lnSpc>
              <a:spcBef>
                <a:spcPts val="165"/>
              </a:spcBef>
              <a:buChar char="•"/>
              <a:tabLst>
                <a:tab pos="129539" algn="l"/>
              </a:tabLst>
            </a:pPr>
            <a:r>
              <a:rPr sz="800" spc="5" dirty="0">
                <a:solidFill>
                  <a:srgbClr val="363740"/>
                </a:solidFill>
                <a:latin typeface="Arial"/>
                <a:cs typeface="Arial"/>
              </a:rPr>
              <a:t>Implementing</a:t>
            </a:r>
            <a:r>
              <a:rPr sz="800" spc="-65" dirty="0">
                <a:solidFill>
                  <a:srgbClr val="363740"/>
                </a:solidFill>
                <a:latin typeface="Arial"/>
                <a:cs typeface="Arial"/>
              </a:rPr>
              <a:t> </a:t>
            </a:r>
            <a:r>
              <a:rPr sz="800" spc="-10" dirty="0">
                <a:solidFill>
                  <a:srgbClr val="363740"/>
                </a:solidFill>
                <a:latin typeface="Arial"/>
                <a:cs typeface="Arial"/>
              </a:rPr>
              <a:t>Change</a:t>
            </a:r>
            <a:endParaRPr sz="800">
              <a:latin typeface="Arial"/>
              <a:cs typeface="Arial"/>
            </a:endParaRPr>
          </a:p>
          <a:p>
            <a:pPr marL="128905" indent="-116205">
              <a:lnSpc>
                <a:spcPct val="100000"/>
              </a:lnSpc>
              <a:spcBef>
                <a:spcPts val="165"/>
              </a:spcBef>
              <a:buChar char="•"/>
              <a:tabLst>
                <a:tab pos="129539" algn="l"/>
              </a:tabLst>
            </a:pPr>
            <a:r>
              <a:rPr sz="800" spc="10" dirty="0">
                <a:solidFill>
                  <a:srgbClr val="363740"/>
                </a:solidFill>
                <a:latin typeface="Arial"/>
                <a:cs typeface="Arial"/>
              </a:rPr>
              <a:t>Diffusion </a:t>
            </a:r>
            <a:r>
              <a:rPr sz="800" spc="15" dirty="0">
                <a:solidFill>
                  <a:srgbClr val="363740"/>
                </a:solidFill>
                <a:latin typeface="Arial"/>
                <a:cs typeface="Arial"/>
              </a:rPr>
              <a:t>of</a:t>
            </a:r>
            <a:r>
              <a:rPr sz="800" spc="-105" dirty="0">
                <a:solidFill>
                  <a:srgbClr val="363740"/>
                </a:solidFill>
                <a:latin typeface="Arial"/>
                <a:cs typeface="Arial"/>
              </a:rPr>
              <a:t> </a:t>
            </a:r>
            <a:r>
              <a:rPr sz="800" spc="-10" dirty="0">
                <a:solidFill>
                  <a:srgbClr val="363740"/>
                </a:solidFill>
                <a:latin typeface="Arial"/>
                <a:cs typeface="Arial"/>
              </a:rPr>
              <a:t>Change</a:t>
            </a:r>
            <a:endParaRPr sz="800">
              <a:latin typeface="Arial"/>
              <a:cs typeface="Arial"/>
            </a:endParaRPr>
          </a:p>
          <a:p>
            <a:pPr marL="128905" marR="5080" indent="-116205">
              <a:lnSpc>
                <a:spcPct val="117200"/>
              </a:lnSpc>
              <a:buChar char="•"/>
              <a:tabLst>
                <a:tab pos="129539" algn="l"/>
              </a:tabLst>
            </a:pPr>
            <a:r>
              <a:rPr sz="800" spc="5" dirty="0">
                <a:solidFill>
                  <a:srgbClr val="363740"/>
                </a:solidFill>
                <a:latin typeface="Arial"/>
                <a:cs typeface="Arial"/>
              </a:rPr>
              <a:t>Segmenting </a:t>
            </a:r>
            <a:r>
              <a:rPr sz="800" spc="-5" dirty="0">
                <a:solidFill>
                  <a:srgbClr val="363740"/>
                </a:solidFill>
                <a:latin typeface="Arial"/>
                <a:cs typeface="Arial"/>
              </a:rPr>
              <a:t>Stakeholders</a:t>
            </a:r>
            <a:r>
              <a:rPr sz="800" spc="-114" dirty="0">
                <a:solidFill>
                  <a:srgbClr val="363740"/>
                </a:solidFill>
                <a:latin typeface="Arial"/>
                <a:cs typeface="Arial"/>
              </a:rPr>
              <a:t> </a:t>
            </a:r>
            <a:r>
              <a:rPr sz="800" spc="15" dirty="0">
                <a:solidFill>
                  <a:srgbClr val="363740"/>
                </a:solidFill>
                <a:latin typeface="Arial"/>
                <a:cs typeface="Arial"/>
              </a:rPr>
              <a:t>for  </a:t>
            </a:r>
            <a:r>
              <a:rPr sz="800" spc="5" dirty="0">
                <a:solidFill>
                  <a:srgbClr val="363740"/>
                </a:solidFill>
                <a:latin typeface="Arial"/>
                <a:cs typeface="Arial"/>
              </a:rPr>
              <a:t>Implementation</a:t>
            </a:r>
            <a:endParaRPr sz="800">
              <a:latin typeface="Arial"/>
              <a:cs typeface="Arial"/>
            </a:endParaRPr>
          </a:p>
        </p:txBody>
      </p:sp>
      <p:sp>
        <p:nvSpPr>
          <p:cNvPr id="21" name="object 21"/>
          <p:cNvSpPr txBox="1"/>
          <p:nvPr/>
        </p:nvSpPr>
        <p:spPr>
          <a:xfrm>
            <a:off x="5977723" y="2505046"/>
            <a:ext cx="2821305" cy="885825"/>
          </a:xfrm>
          <a:prstGeom prst="rect">
            <a:avLst/>
          </a:prstGeom>
        </p:spPr>
        <p:txBody>
          <a:bodyPr vert="horz" wrap="square" lIns="0" tIns="0" rIns="0" bIns="0" rtlCol="0">
            <a:spAutoFit/>
          </a:bodyPr>
          <a:lstStyle/>
          <a:p>
            <a:pPr marL="12700" marR="5080">
              <a:lnSpc>
                <a:spcPct val="117200"/>
              </a:lnSpc>
            </a:pPr>
            <a:r>
              <a:rPr sz="800" spc="-5" dirty="0">
                <a:solidFill>
                  <a:srgbClr val="363740"/>
                </a:solidFill>
                <a:latin typeface="Arial"/>
                <a:cs typeface="Arial"/>
              </a:rPr>
              <a:t>Professors </a:t>
            </a:r>
            <a:r>
              <a:rPr sz="800" dirty="0">
                <a:solidFill>
                  <a:srgbClr val="363740"/>
                </a:solidFill>
                <a:latin typeface="Arial"/>
                <a:cs typeface="Arial"/>
              </a:rPr>
              <a:t>Chatman and </a:t>
            </a:r>
            <a:r>
              <a:rPr sz="800" spc="-10" dirty="0">
                <a:solidFill>
                  <a:srgbClr val="363740"/>
                </a:solidFill>
                <a:latin typeface="Arial"/>
                <a:cs typeface="Arial"/>
              </a:rPr>
              <a:t>Pozner </a:t>
            </a:r>
            <a:r>
              <a:rPr sz="800" spc="25" dirty="0">
                <a:solidFill>
                  <a:srgbClr val="363740"/>
                </a:solidFill>
                <a:latin typeface="Arial"/>
                <a:cs typeface="Arial"/>
              </a:rPr>
              <a:t>will </a:t>
            </a:r>
            <a:r>
              <a:rPr sz="800" spc="20" dirty="0">
                <a:solidFill>
                  <a:srgbClr val="363740"/>
                </a:solidFill>
                <a:latin typeface="Arial"/>
                <a:cs typeface="Arial"/>
              </a:rPr>
              <a:t>show </a:t>
            </a:r>
            <a:r>
              <a:rPr sz="800" dirty="0">
                <a:solidFill>
                  <a:srgbClr val="363740"/>
                </a:solidFill>
                <a:latin typeface="Arial"/>
                <a:cs typeface="Arial"/>
              </a:rPr>
              <a:t>you </a:t>
            </a:r>
            <a:r>
              <a:rPr sz="800" spc="30" dirty="0">
                <a:solidFill>
                  <a:srgbClr val="363740"/>
                </a:solidFill>
                <a:latin typeface="Arial"/>
                <a:cs typeface="Arial"/>
              </a:rPr>
              <a:t>how </a:t>
            </a:r>
            <a:r>
              <a:rPr sz="800" spc="20" dirty="0">
                <a:solidFill>
                  <a:srgbClr val="363740"/>
                </a:solidFill>
                <a:latin typeface="Arial"/>
                <a:cs typeface="Arial"/>
              </a:rPr>
              <a:t>to  </a:t>
            </a:r>
            <a:r>
              <a:rPr sz="800" dirty="0">
                <a:solidFill>
                  <a:srgbClr val="363740"/>
                </a:solidFill>
                <a:latin typeface="Arial"/>
                <a:cs typeface="Arial"/>
              </a:rPr>
              <a:t>diagnose organizational and </a:t>
            </a:r>
            <a:r>
              <a:rPr sz="800" spc="5" dirty="0">
                <a:solidFill>
                  <a:srgbClr val="363740"/>
                </a:solidFill>
                <a:latin typeface="Arial"/>
                <a:cs typeface="Arial"/>
              </a:rPr>
              <a:t>cultural </a:t>
            </a:r>
            <a:r>
              <a:rPr sz="800" dirty="0">
                <a:solidFill>
                  <a:srgbClr val="363740"/>
                </a:solidFill>
                <a:latin typeface="Arial"/>
                <a:cs typeface="Arial"/>
              </a:rPr>
              <a:t>barriers </a:t>
            </a:r>
            <a:r>
              <a:rPr sz="800" spc="20" dirty="0">
                <a:solidFill>
                  <a:srgbClr val="363740"/>
                </a:solidFill>
                <a:latin typeface="Arial"/>
                <a:cs typeface="Arial"/>
              </a:rPr>
              <a:t>to </a:t>
            </a:r>
            <a:r>
              <a:rPr sz="800" spc="-10" dirty="0">
                <a:solidFill>
                  <a:srgbClr val="363740"/>
                </a:solidFill>
                <a:latin typeface="Arial"/>
                <a:cs typeface="Arial"/>
              </a:rPr>
              <a:t>change. </a:t>
            </a:r>
            <a:r>
              <a:rPr sz="800" spc="-40" dirty="0">
                <a:solidFill>
                  <a:srgbClr val="363740"/>
                </a:solidFill>
                <a:latin typeface="Arial"/>
                <a:cs typeface="Arial"/>
              </a:rPr>
              <a:t>You  </a:t>
            </a:r>
            <a:r>
              <a:rPr sz="800" spc="25" dirty="0">
                <a:solidFill>
                  <a:srgbClr val="363740"/>
                </a:solidFill>
                <a:latin typeface="Arial"/>
                <a:cs typeface="Arial"/>
              </a:rPr>
              <a:t>will</a:t>
            </a:r>
            <a:r>
              <a:rPr sz="800" spc="-15" dirty="0">
                <a:solidFill>
                  <a:srgbClr val="363740"/>
                </a:solidFill>
                <a:latin typeface="Arial"/>
                <a:cs typeface="Arial"/>
              </a:rPr>
              <a:t> </a:t>
            </a:r>
            <a:r>
              <a:rPr sz="800" spc="-5" dirty="0">
                <a:solidFill>
                  <a:srgbClr val="363740"/>
                </a:solidFill>
                <a:latin typeface="Arial"/>
                <a:cs typeface="Arial"/>
              </a:rPr>
              <a:t>learn</a:t>
            </a:r>
            <a:r>
              <a:rPr sz="800" spc="-15" dirty="0">
                <a:solidFill>
                  <a:srgbClr val="363740"/>
                </a:solidFill>
                <a:latin typeface="Arial"/>
                <a:cs typeface="Arial"/>
              </a:rPr>
              <a:t> </a:t>
            </a:r>
            <a:r>
              <a:rPr sz="800" spc="30" dirty="0">
                <a:solidFill>
                  <a:srgbClr val="363740"/>
                </a:solidFill>
                <a:latin typeface="Arial"/>
                <a:cs typeface="Arial"/>
              </a:rPr>
              <a:t>how</a:t>
            </a:r>
            <a:r>
              <a:rPr sz="800" spc="-15" dirty="0">
                <a:solidFill>
                  <a:srgbClr val="363740"/>
                </a:solidFill>
                <a:latin typeface="Arial"/>
                <a:cs typeface="Arial"/>
              </a:rPr>
              <a:t> </a:t>
            </a:r>
            <a:r>
              <a:rPr sz="800" spc="20" dirty="0">
                <a:solidFill>
                  <a:srgbClr val="363740"/>
                </a:solidFill>
                <a:latin typeface="Arial"/>
                <a:cs typeface="Arial"/>
              </a:rPr>
              <a:t>to</a:t>
            </a:r>
            <a:r>
              <a:rPr sz="800" spc="-15" dirty="0">
                <a:solidFill>
                  <a:srgbClr val="363740"/>
                </a:solidFill>
                <a:latin typeface="Arial"/>
                <a:cs typeface="Arial"/>
              </a:rPr>
              <a:t> </a:t>
            </a:r>
            <a:r>
              <a:rPr sz="800" spc="5" dirty="0">
                <a:solidFill>
                  <a:srgbClr val="363740"/>
                </a:solidFill>
                <a:latin typeface="Arial"/>
                <a:cs typeface="Arial"/>
              </a:rPr>
              <a:t>promote</a:t>
            </a:r>
            <a:r>
              <a:rPr sz="800" spc="-15" dirty="0">
                <a:solidFill>
                  <a:srgbClr val="363740"/>
                </a:solidFill>
                <a:latin typeface="Arial"/>
                <a:cs typeface="Arial"/>
              </a:rPr>
              <a:t> </a:t>
            </a:r>
            <a:r>
              <a:rPr sz="800" dirty="0">
                <a:solidFill>
                  <a:srgbClr val="363740"/>
                </a:solidFill>
                <a:latin typeface="Arial"/>
                <a:cs typeface="Arial"/>
              </a:rPr>
              <a:t>collaboration</a:t>
            </a:r>
            <a:r>
              <a:rPr sz="800" spc="-15" dirty="0">
                <a:solidFill>
                  <a:srgbClr val="363740"/>
                </a:solidFill>
                <a:latin typeface="Arial"/>
                <a:cs typeface="Arial"/>
              </a:rPr>
              <a:t> </a:t>
            </a:r>
            <a:r>
              <a:rPr sz="800" dirty="0">
                <a:solidFill>
                  <a:srgbClr val="363740"/>
                </a:solidFill>
                <a:latin typeface="Arial"/>
                <a:cs typeface="Arial"/>
              </a:rPr>
              <a:t>and</a:t>
            </a:r>
            <a:r>
              <a:rPr sz="800" spc="-15" dirty="0">
                <a:solidFill>
                  <a:srgbClr val="363740"/>
                </a:solidFill>
                <a:latin typeface="Arial"/>
                <a:cs typeface="Arial"/>
              </a:rPr>
              <a:t> </a:t>
            </a:r>
            <a:r>
              <a:rPr sz="800" dirty="0">
                <a:solidFill>
                  <a:srgbClr val="363740"/>
                </a:solidFill>
                <a:latin typeface="Arial"/>
                <a:cs typeface="Arial"/>
              </a:rPr>
              <a:t>risk</a:t>
            </a:r>
            <a:r>
              <a:rPr sz="800" spc="-15" dirty="0">
                <a:solidFill>
                  <a:srgbClr val="363740"/>
                </a:solidFill>
                <a:latin typeface="Arial"/>
                <a:cs typeface="Arial"/>
              </a:rPr>
              <a:t> </a:t>
            </a:r>
            <a:r>
              <a:rPr sz="800" spc="10" dirty="0">
                <a:solidFill>
                  <a:srgbClr val="363740"/>
                </a:solidFill>
                <a:latin typeface="Arial"/>
                <a:cs typeface="Arial"/>
              </a:rPr>
              <a:t>taking</a:t>
            </a:r>
            <a:r>
              <a:rPr sz="800" spc="-15" dirty="0">
                <a:solidFill>
                  <a:srgbClr val="363740"/>
                </a:solidFill>
                <a:latin typeface="Arial"/>
                <a:cs typeface="Arial"/>
              </a:rPr>
              <a:t> </a:t>
            </a:r>
            <a:r>
              <a:rPr sz="800" spc="-20" dirty="0">
                <a:solidFill>
                  <a:srgbClr val="363740"/>
                </a:solidFill>
                <a:latin typeface="Arial"/>
                <a:cs typeface="Arial"/>
              </a:rPr>
              <a:t>as</a:t>
            </a:r>
            <a:r>
              <a:rPr sz="800" spc="-15" dirty="0">
                <a:solidFill>
                  <a:srgbClr val="363740"/>
                </a:solidFill>
                <a:latin typeface="Arial"/>
                <a:cs typeface="Arial"/>
              </a:rPr>
              <a:t> </a:t>
            </a:r>
            <a:r>
              <a:rPr sz="800" spc="20" dirty="0">
                <a:solidFill>
                  <a:srgbClr val="363740"/>
                </a:solidFill>
                <a:latin typeface="Arial"/>
                <a:cs typeface="Arial"/>
              </a:rPr>
              <a:t>well  </a:t>
            </a:r>
            <a:r>
              <a:rPr sz="800" spc="-20" dirty="0">
                <a:solidFill>
                  <a:srgbClr val="363740"/>
                </a:solidFill>
                <a:latin typeface="Arial"/>
                <a:cs typeface="Arial"/>
              </a:rPr>
              <a:t>as </a:t>
            </a:r>
            <a:r>
              <a:rPr sz="800" dirty="0">
                <a:solidFill>
                  <a:srgbClr val="363740"/>
                </a:solidFill>
                <a:latin typeface="Arial"/>
                <a:cs typeface="Arial"/>
              </a:rPr>
              <a:t>strategies </a:t>
            </a:r>
            <a:r>
              <a:rPr sz="800" spc="15" dirty="0">
                <a:solidFill>
                  <a:srgbClr val="363740"/>
                </a:solidFill>
                <a:latin typeface="Arial"/>
                <a:cs typeface="Arial"/>
              </a:rPr>
              <a:t>for </a:t>
            </a:r>
            <a:r>
              <a:rPr sz="800" dirty="0">
                <a:solidFill>
                  <a:srgbClr val="363740"/>
                </a:solidFill>
                <a:latin typeface="Arial"/>
                <a:cs typeface="Arial"/>
              </a:rPr>
              <a:t>communication. </a:t>
            </a:r>
            <a:r>
              <a:rPr sz="800" spc="-40" dirty="0">
                <a:solidFill>
                  <a:srgbClr val="363740"/>
                </a:solidFill>
                <a:latin typeface="Arial"/>
                <a:cs typeface="Arial"/>
              </a:rPr>
              <a:t>You </a:t>
            </a:r>
            <a:r>
              <a:rPr sz="800" spc="25" dirty="0">
                <a:solidFill>
                  <a:srgbClr val="363740"/>
                </a:solidFill>
                <a:latin typeface="Arial"/>
                <a:cs typeface="Arial"/>
              </a:rPr>
              <a:t>will </a:t>
            </a:r>
            <a:r>
              <a:rPr sz="800" spc="5" dirty="0">
                <a:solidFill>
                  <a:srgbClr val="363740"/>
                </a:solidFill>
                <a:latin typeface="Arial"/>
                <a:cs typeface="Arial"/>
              </a:rPr>
              <a:t>apply </a:t>
            </a:r>
            <a:r>
              <a:rPr sz="800" spc="-5" dirty="0">
                <a:solidFill>
                  <a:srgbClr val="363740"/>
                </a:solidFill>
                <a:latin typeface="Arial"/>
                <a:cs typeface="Arial"/>
              </a:rPr>
              <a:t>these </a:t>
            </a:r>
            <a:r>
              <a:rPr sz="800" spc="-10" dirty="0">
                <a:solidFill>
                  <a:srgbClr val="363740"/>
                </a:solidFill>
                <a:latin typeface="Arial"/>
                <a:cs typeface="Arial"/>
              </a:rPr>
              <a:t>ideas </a:t>
            </a:r>
            <a:r>
              <a:rPr sz="800" spc="20" dirty="0">
                <a:solidFill>
                  <a:srgbClr val="363740"/>
                </a:solidFill>
                <a:latin typeface="Arial"/>
                <a:cs typeface="Arial"/>
              </a:rPr>
              <a:t>to  </a:t>
            </a:r>
            <a:r>
              <a:rPr sz="800" spc="5" dirty="0">
                <a:solidFill>
                  <a:srgbClr val="363740"/>
                </a:solidFill>
                <a:latin typeface="Arial"/>
                <a:cs typeface="Arial"/>
              </a:rPr>
              <a:t>your </a:t>
            </a:r>
            <a:r>
              <a:rPr sz="800" spc="-5" dirty="0">
                <a:solidFill>
                  <a:srgbClr val="363740"/>
                </a:solidFill>
                <a:latin typeface="Arial"/>
                <a:cs typeface="Arial"/>
              </a:rPr>
              <a:t>personal </a:t>
            </a:r>
            <a:r>
              <a:rPr sz="800" spc="-20" dirty="0">
                <a:solidFill>
                  <a:srgbClr val="363740"/>
                </a:solidFill>
                <a:latin typeface="Arial"/>
                <a:cs typeface="Arial"/>
              </a:rPr>
              <a:t>case </a:t>
            </a:r>
            <a:r>
              <a:rPr sz="800" spc="10" dirty="0">
                <a:solidFill>
                  <a:srgbClr val="363740"/>
                </a:solidFill>
                <a:latin typeface="Arial"/>
                <a:cs typeface="Arial"/>
              </a:rPr>
              <a:t>through </a:t>
            </a:r>
            <a:r>
              <a:rPr sz="800" spc="-10" dirty="0">
                <a:solidFill>
                  <a:srgbClr val="363740"/>
                </a:solidFill>
                <a:latin typeface="Arial"/>
                <a:cs typeface="Arial"/>
              </a:rPr>
              <a:t>an </a:t>
            </a:r>
            <a:r>
              <a:rPr sz="800" dirty="0">
                <a:solidFill>
                  <a:srgbClr val="363740"/>
                </a:solidFill>
                <a:latin typeface="Arial"/>
                <a:cs typeface="Arial"/>
              </a:rPr>
              <a:t>organizational diagnosis and  stakeholder</a:t>
            </a:r>
            <a:r>
              <a:rPr sz="800" spc="-75" dirty="0">
                <a:solidFill>
                  <a:srgbClr val="363740"/>
                </a:solidFill>
                <a:latin typeface="Arial"/>
                <a:cs typeface="Arial"/>
              </a:rPr>
              <a:t> </a:t>
            </a:r>
            <a:r>
              <a:rPr sz="800" dirty="0">
                <a:solidFill>
                  <a:srgbClr val="363740"/>
                </a:solidFill>
                <a:latin typeface="Arial"/>
                <a:cs typeface="Arial"/>
              </a:rPr>
              <a:t>segmentation.</a:t>
            </a:r>
            <a:endParaRPr sz="800">
              <a:latin typeface="Arial"/>
              <a:cs typeface="Arial"/>
            </a:endParaRPr>
          </a:p>
        </p:txBody>
      </p:sp>
      <p:sp>
        <p:nvSpPr>
          <p:cNvPr id="22" name="object 22"/>
          <p:cNvSpPr txBox="1"/>
          <p:nvPr/>
        </p:nvSpPr>
        <p:spPr>
          <a:xfrm>
            <a:off x="1746048" y="3532171"/>
            <a:ext cx="1341755" cy="457200"/>
          </a:xfrm>
          <a:prstGeom prst="rect">
            <a:avLst/>
          </a:prstGeom>
        </p:spPr>
        <p:txBody>
          <a:bodyPr vert="horz" wrap="square" lIns="0" tIns="0" rIns="0" bIns="0" rtlCol="0">
            <a:spAutoFit/>
          </a:bodyPr>
          <a:lstStyle/>
          <a:p>
            <a:pPr marL="12700" marR="5080">
              <a:lnSpc>
                <a:spcPct val="117200"/>
              </a:lnSpc>
            </a:pPr>
            <a:r>
              <a:rPr sz="800" b="1" spc="-85" dirty="0">
                <a:solidFill>
                  <a:srgbClr val="4292B1"/>
                </a:solidFill>
                <a:latin typeface="Arial Black"/>
                <a:cs typeface="Arial Black"/>
              </a:rPr>
              <a:t>Three: Experiment </a:t>
            </a:r>
            <a:r>
              <a:rPr sz="800" b="1" spc="-170" dirty="0">
                <a:solidFill>
                  <a:srgbClr val="4292B1"/>
                </a:solidFill>
                <a:latin typeface="Arial Black"/>
                <a:cs typeface="Arial Black"/>
              </a:rPr>
              <a:t>&amp; </a:t>
            </a:r>
            <a:r>
              <a:rPr sz="800" b="1" spc="-85" dirty="0">
                <a:solidFill>
                  <a:srgbClr val="4292B1"/>
                </a:solidFill>
                <a:latin typeface="Arial Black"/>
                <a:cs typeface="Arial Black"/>
              </a:rPr>
              <a:t>Iterate  </a:t>
            </a:r>
            <a:r>
              <a:rPr sz="800" dirty="0">
                <a:solidFill>
                  <a:srgbClr val="363740"/>
                </a:solidFill>
                <a:latin typeface="Arial"/>
                <a:cs typeface="Arial"/>
              </a:rPr>
              <a:t>Video </a:t>
            </a:r>
            <a:r>
              <a:rPr sz="800" spc="-10" dirty="0">
                <a:solidFill>
                  <a:srgbClr val="363740"/>
                </a:solidFill>
                <a:latin typeface="Arial"/>
                <a:cs typeface="Arial"/>
              </a:rPr>
              <a:t>Lectures: </a:t>
            </a:r>
            <a:r>
              <a:rPr sz="800" spc="30" dirty="0">
                <a:solidFill>
                  <a:srgbClr val="363740"/>
                </a:solidFill>
                <a:latin typeface="Arial"/>
                <a:cs typeface="Arial"/>
              </a:rPr>
              <a:t>60 </a:t>
            </a:r>
            <a:r>
              <a:rPr sz="800" spc="5" dirty="0">
                <a:solidFill>
                  <a:srgbClr val="363740"/>
                </a:solidFill>
                <a:latin typeface="Arial"/>
                <a:cs typeface="Arial"/>
              </a:rPr>
              <a:t>Minutes  </a:t>
            </a:r>
            <a:r>
              <a:rPr sz="800" dirty="0">
                <a:solidFill>
                  <a:srgbClr val="363740"/>
                </a:solidFill>
                <a:latin typeface="Arial"/>
                <a:cs typeface="Arial"/>
              </a:rPr>
              <a:t>Assignments: </a:t>
            </a:r>
            <a:r>
              <a:rPr sz="800" spc="40" dirty="0">
                <a:solidFill>
                  <a:srgbClr val="363740"/>
                </a:solidFill>
                <a:latin typeface="Arial"/>
                <a:cs typeface="Arial"/>
              </a:rPr>
              <a:t>30-45</a:t>
            </a:r>
            <a:r>
              <a:rPr sz="800" spc="-75" dirty="0">
                <a:solidFill>
                  <a:srgbClr val="363740"/>
                </a:solidFill>
                <a:latin typeface="Arial"/>
                <a:cs typeface="Arial"/>
              </a:rPr>
              <a:t> </a:t>
            </a:r>
            <a:r>
              <a:rPr sz="800" spc="5" dirty="0">
                <a:solidFill>
                  <a:srgbClr val="363740"/>
                </a:solidFill>
                <a:latin typeface="Arial"/>
                <a:cs typeface="Arial"/>
              </a:rPr>
              <a:t>Minutes</a:t>
            </a:r>
            <a:endParaRPr sz="800">
              <a:latin typeface="Arial"/>
              <a:cs typeface="Arial"/>
            </a:endParaRPr>
          </a:p>
        </p:txBody>
      </p:sp>
      <p:sp>
        <p:nvSpPr>
          <p:cNvPr id="23" name="object 23"/>
          <p:cNvSpPr txBox="1"/>
          <p:nvPr/>
        </p:nvSpPr>
        <p:spPr>
          <a:xfrm>
            <a:off x="3687786" y="3532171"/>
            <a:ext cx="1800225" cy="742950"/>
          </a:xfrm>
          <a:prstGeom prst="rect">
            <a:avLst/>
          </a:prstGeom>
        </p:spPr>
        <p:txBody>
          <a:bodyPr vert="horz" wrap="square" lIns="0" tIns="0" rIns="0" bIns="0" rtlCol="0">
            <a:spAutoFit/>
          </a:bodyPr>
          <a:lstStyle/>
          <a:p>
            <a:pPr marL="128905" marR="5080" indent="-116205">
              <a:lnSpc>
                <a:spcPct val="117200"/>
              </a:lnSpc>
              <a:buChar char="•"/>
              <a:tabLst>
                <a:tab pos="129539" algn="l"/>
              </a:tabLst>
            </a:pPr>
            <a:r>
              <a:rPr sz="800" spc="-5" dirty="0">
                <a:solidFill>
                  <a:srgbClr val="363740"/>
                </a:solidFill>
                <a:latin typeface="Arial"/>
                <a:cs typeface="Arial"/>
              </a:rPr>
              <a:t>Barriers </a:t>
            </a:r>
            <a:r>
              <a:rPr sz="800" spc="20" dirty="0">
                <a:solidFill>
                  <a:srgbClr val="363740"/>
                </a:solidFill>
                <a:latin typeface="Arial"/>
                <a:cs typeface="Arial"/>
              </a:rPr>
              <a:t>to </a:t>
            </a:r>
            <a:r>
              <a:rPr sz="800" spc="-5" dirty="0">
                <a:solidFill>
                  <a:srgbClr val="363740"/>
                </a:solidFill>
                <a:latin typeface="Arial"/>
                <a:cs typeface="Arial"/>
              </a:rPr>
              <a:t>Execution </a:t>
            </a:r>
            <a:r>
              <a:rPr sz="800" dirty="0">
                <a:solidFill>
                  <a:srgbClr val="363740"/>
                </a:solidFill>
                <a:latin typeface="Arial"/>
                <a:cs typeface="Arial"/>
              </a:rPr>
              <a:t>(Hard and </a:t>
            </a:r>
            <a:r>
              <a:rPr sz="800" spc="5" dirty="0">
                <a:solidFill>
                  <a:srgbClr val="363740"/>
                </a:solidFill>
                <a:latin typeface="Arial"/>
                <a:cs typeface="Arial"/>
              </a:rPr>
              <a:t>Soft  </a:t>
            </a:r>
            <a:r>
              <a:rPr sz="800" spc="-10" dirty="0">
                <a:solidFill>
                  <a:srgbClr val="363740"/>
                </a:solidFill>
                <a:latin typeface="Arial"/>
                <a:cs typeface="Arial"/>
              </a:rPr>
              <a:t>Factors)</a:t>
            </a:r>
            <a:endParaRPr sz="800">
              <a:latin typeface="Arial"/>
              <a:cs typeface="Arial"/>
            </a:endParaRPr>
          </a:p>
          <a:p>
            <a:pPr marL="128905" indent="-116205">
              <a:lnSpc>
                <a:spcPct val="100000"/>
              </a:lnSpc>
              <a:spcBef>
                <a:spcPts val="165"/>
              </a:spcBef>
              <a:buChar char="•"/>
              <a:tabLst>
                <a:tab pos="129539" algn="l"/>
              </a:tabLst>
            </a:pPr>
            <a:r>
              <a:rPr sz="800" spc="-10" dirty="0">
                <a:solidFill>
                  <a:srgbClr val="363740"/>
                </a:solidFill>
                <a:latin typeface="Arial"/>
                <a:cs typeface="Arial"/>
              </a:rPr>
              <a:t>The </a:t>
            </a:r>
            <a:r>
              <a:rPr sz="800" dirty="0">
                <a:solidFill>
                  <a:srgbClr val="363740"/>
                </a:solidFill>
                <a:latin typeface="Arial"/>
                <a:cs typeface="Arial"/>
              </a:rPr>
              <a:t>Scientiﬁc</a:t>
            </a:r>
            <a:r>
              <a:rPr sz="800" spc="-75" dirty="0">
                <a:solidFill>
                  <a:srgbClr val="363740"/>
                </a:solidFill>
                <a:latin typeface="Arial"/>
                <a:cs typeface="Arial"/>
              </a:rPr>
              <a:t> </a:t>
            </a:r>
            <a:r>
              <a:rPr sz="800" spc="5" dirty="0">
                <a:solidFill>
                  <a:srgbClr val="363740"/>
                </a:solidFill>
                <a:latin typeface="Arial"/>
                <a:cs typeface="Arial"/>
              </a:rPr>
              <a:t>Approach</a:t>
            </a:r>
            <a:endParaRPr sz="800">
              <a:latin typeface="Arial"/>
              <a:cs typeface="Arial"/>
            </a:endParaRPr>
          </a:p>
          <a:p>
            <a:pPr marL="128905" indent="-116205">
              <a:lnSpc>
                <a:spcPct val="100000"/>
              </a:lnSpc>
              <a:spcBef>
                <a:spcPts val="165"/>
              </a:spcBef>
              <a:buChar char="•"/>
              <a:tabLst>
                <a:tab pos="129539" algn="l"/>
              </a:tabLst>
            </a:pPr>
            <a:r>
              <a:rPr sz="800" spc="-25" dirty="0">
                <a:solidFill>
                  <a:srgbClr val="363740"/>
                </a:solidFill>
                <a:latin typeface="Arial"/>
                <a:cs typeface="Arial"/>
              </a:rPr>
              <a:t>Your </a:t>
            </a:r>
            <a:r>
              <a:rPr sz="800" spc="-10" dirty="0">
                <a:solidFill>
                  <a:srgbClr val="363740"/>
                </a:solidFill>
                <a:latin typeface="Arial"/>
                <a:cs typeface="Arial"/>
              </a:rPr>
              <a:t>Change Readiness</a:t>
            </a:r>
            <a:r>
              <a:rPr sz="800" spc="105" dirty="0">
                <a:solidFill>
                  <a:srgbClr val="363740"/>
                </a:solidFill>
                <a:latin typeface="Arial"/>
                <a:cs typeface="Arial"/>
              </a:rPr>
              <a:t> </a:t>
            </a:r>
            <a:r>
              <a:rPr sz="800" dirty="0">
                <a:solidFill>
                  <a:srgbClr val="363740"/>
                </a:solidFill>
                <a:latin typeface="Arial"/>
                <a:cs typeface="Arial"/>
              </a:rPr>
              <a:t>Playbook</a:t>
            </a:r>
            <a:endParaRPr sz="800">
              <a:latin typeface="Arial"/>
              <a:cs typeface="Arial"/>
            </a:endParaRPr>
          </a:p>
          <a:p>
            <a:pPr marL="128905" indent="-116205">
              <a:lnSpc>
                <a:spcPct val="100000"/>
              </a:lnSpc>
              <a:spcBef>
                <a:spcPts val="165"/>
              </a:spcBef>
              <a:buChar char="•"/>
              <a:tabLst>
                <a:tab pos="129539" algn="l"/>
              </a:tabLst>
            </a:pPr>
            <a:r>
              <a:rPr sz="800" dirty="0">
                <a:solidFill>
                  <a:srgbClr val="363740"/>
                </a:solidFill>
                <a:latin typeface="Arial"/>
                <a:cs typeface="Arial"/>
              </a:rPr>
              <a:t>Communicating </a:t>
            </a:r>
            <a:r>
              <a:rPr sz="800" spc="-25" dirty="0">
                <a:solidFill>
                  <a:srgbClr val="363740"/>
                </a:solidFill>
                <a:latin typeface="Arial"/>
                <a:cs typeface="Arial"/>
              </a:rPr>
              <a:t>Your</a:t>
            </a:r>
            <a:r>
              <a:rPr sz="800" spc="-65" dirty="0">
                <a:solidFill>
                  <a:srgbClr val="363740"/>
                </a:solidFill>
                <a:latin typeface="Arial"/>
                <a:cs typeface="Arial"/>
              </a:rPr>
              <a:t> </a:t>
            </a:r>
            <a:r>
              <a:rPr sz="800" spc="-15" dirty="0">
                <a:solidFill>
                  <a:srgbClr val="363740"/>
                </a:solidFill>
                <a:latin typeface="Arial"/>
                <a:cs typeface="Arial"/>
              </a:rPr>
              <a:t>Ideas</a:t>
            </a:r>
            <a:endParaRPr sz="800">
              <a:latin typeface="Arial"/>
              <a:cs typeface="Arial"/>
            </a:endParaRPr>
          </a:p>
        </p:txBody>
      </p:sp>
      <p:sp>
        <p:nvSpPr>
          <p:cNvPr id="24" name="object 24"/>
          <p:cNvSpPr txBox="1"/>
          <p:nvPr/>
        </p:nvSpPr>
        <p:spPr>
          <a:xfrm>
            <a:off x="5977723" y="3532171"/>
            <a:ext cx="2832735" cy="742950"/>
          </a:xfrm>
          <a:prstGeom prst="rect">
            <a:avLst/>
          </a:prstGeom>
        </p:spPr>
        <p:txBody>
          <a:bodyPr vert="horz" wrap="square" lIns="0" tIns="0" rIns="0" bIns="0" rtlCol="0">
            <a:spAutoFit/>
          </a:bodyPr>
          <a:lstStyle/>
          <a:p>
            <a:pPr marL="12700" marR="5080">
              <a:lnSpc>
                <a:spcPct val="117200"/>
              </a:lnSpc>
            </a:pPr>
            <a:r>
              <a:rPr sz="800" spc="-5" dirty="0">
                <a:solidFill>
                  <a:srgbClr val="363740"/>
                </a:solidFill>
                <a:latin typeface="Arial"/>
                <a:cs typeface="Arial"/>
              </a:rPr>
              <a:t>Develop </a:t>
            </a:r>
            <a:r>
              <a:rPr sz="800" spc="5" dirty="0">
                <a:solidFill>
                  <a:srgbClr val="363740"/>
                </a:solidFill>
                <a:latin typeface="Arial"/>
                <a:cs typeface="Arial"/>
              </a:rPr>
              <a:t>your </a:t>
            </a:r>
            <a:r>
              <a:rPr sz="800" spc="-5" dirty="0">
                <a:solidFill>
                  <a:srgbClr val="363740"/>
                </a:solidFill>
                <a:latin typeface="Arial"/>
                <a:cs typeface="Arial"/>
              </a:rPr>
              <a:t>change </a:t>
            </a:r>
            <a:r>
              <a:rPr sz="800" spc="-10" dirty="0">
                <a:solidFill>
                  <a:srgbClr val="363740"/>
                </a:solidFill>
                <a:latin typeface="Arial"/>
                <a:cs typeface="Arial"/>
              </a:rPr>
              <a:t>readiness </a:t>
            </a:r>
            <a:r>
              <a:rPr sz="800" dirty="0">
                <a:solidFill>
                  <a:srgbClr val="363740"/>
                </a:solidFill>
                <a:latin typeface="Arial"/>
                <a:cs typeface="Arial"/>
              </a:rPr>
              <a:t>playbook. </a:t>
            </a:r>
            <a:r>
              <a:rPr sz="800" spc="-5" dirty="0">
                <a:solidFill>
                  <a:srgbClr val="363740"/>
                </a:solidFill>
                <a:latin typeface="Arial"/>
                <a:cs typeface="Arial"/>
              </a:rPr>
              <a:t>Professor </a:t>
            </a:r>
            <a:r>
              <a:rPr sz="800" dirty="0">
                <a:solidFill>
                  <a:srgbClr val="363740"/>
                </a:solidFill>
                <a:latin typeface="Arial"/>
                <a:cs typeface="Arial"/>
              </a:rPr>
              <a:t>Bahrami  provides </a:t>
            </a:r>
            <a:r>
              <a:rPr sz="800" spc="5" dirty="0">
                <a:solidFill>
                  <a:srgbClr val="363740"/>
                </a:solidFill>
                <a:latin typeface="Arial"/>
                <a:cs typeface="Arial"/>
              </a:rPr>
              <a:t>tools </a:t>
            </a:r>
            <a:r>
              <a:rPr sz="800" spc="15" dirty="0">
                <a:solidFill>
                  <a:srgbClr val="363740"/>
                </a:solidFill>
                <a:latin typeface="Arial"/>
                <a:cs typeface="Arial"/>
              </a:rPr>
              <a:t>for </a:t>
            </a:r>
            <a:r>
              <a:rPr sz="800" dirty="0">
                <a:solidFill>
                  <a:srgbClr val="363740"/>
                </a:solidFill>
                <a:latin typeface="Arial"/>
                <a:cs typeface="Arial"/>
              </a:rPr>
              <a:t>overcoming barriers </a:t>
            </a:r>
            <a:r>
              <a:rPr sz="800" spc="20" dirty="0">
                <a:solidFill>
                  <a:srgbClr val="363740"/>
                </a:solidFill>
                <a:latin typeface="Arial"/>
                <a:cs typeface="Arial"/>
              </a:rPr>
              <a:t>to </a:t>
            </a:r>
            <a:r>
              <a:rPr sz="800" spc="-5" dirty="0">
                <a:solidFill>
                  <a:srgbClr val="363740"/>
                </a:solidFill>
                <a:latin typeface="Arial"/>
                <a:cs typeface="Arial"/>
              </a:rPr>
              <a:t>execution. </a:t>
            </a:r>
            <a:r>
              <a:rPr sz="800" spc="-20" dirty="0">
                <a:solidFill>
                  <a:srgbClr val="363740"/>
                </a:solidFill>
                <a:latin typeface="Arial"/>
                <a:cs typeface="Arial"/>
              </a:rPr>
              <a:t>She </a:t>
            </a:r>
            <a:r>
              <a:rPr sz="800" spc="25" dirty="0">
                <a:solidFill>
                  <a:srgbClr val="363740"/>
                </a:solidFill>
                <a:latin typeface="Arial"/>
                <a:cs typeface="Arial"/>
              </a:rPr>
              <a:t>will  </a:t>
            </a:r>
            <a:r>
              <a:rPr sz="800" spc="-10" dirty="0">
                <a:solidFill>
                  <a:srgbClr val="363740"/>
                </a:solidFill>
                <a:latin typeface="Arial"/>
                <a:cs typeface="Arial"/>
              </a:rPr>
              <a:t>share </a:t>
            </a:r>
            <a:r>
              <a:rPr sz="800" spc="30" dirty="0">
                <a:solidFill>
                  <a:srgbClr val="363740"/>
                </a:solidFill>
                <a:latin typeface="Arial"/>
                <a:cs typeface="Arial"/>
              </a:rPr>
              <a:t>how </a:t>
            </a:r>
            <a:r>
              <a:rPr sz="800" spc="20" dirty="0">
                <a:solidFill>
                  <a:srgbClr val="363740"/>
                </a:solidFill>
                <a:latin typeface="Arial"/>
                <a:cs typeface="Arial"/>
              </a:rPr>
              <a:t>to </a:t>
            </a:r>
            <a:r>
              <a:rPr sz="800" spc="-15" dirty="0">
                <a:solidFill>
                  <a:srgbClr val="363740"/>
                </a:solidFill>
                <a:latin typeface="Arial"/>
                <a:cs typeface="Arial"/>
              </a:rPr>
              <a:t>use </a:t>
            </a:r>
            <a:r>
              <a:rPr sz="800" spc="-25" dirty="0">
                <a:solidFill>
                  <a:srgbClr val="363740"/>
                </a:solidFill>
                <a:latin typeface="Arial"/>
                <a:cs typeface="Arial"/>
              </a:rPr>
              <a:t>a </a:t>
            </a:r>
            <a:r>
              <a:rPr sz="800" spc="10" dirty="0">
                <a:solidFill>
                  <a:srgbClr val="363740"/>
                </a:solidFill>
                <a:latin typeface="Arial"/>
                <a:cs typeface="Arial"/>
              </a:rPr>
              <a:t>‘test </a:t>
            </a:r>
            <a:r>
              <a:rPr sz="800" dirty="0">
                <a:solidFill>
                  <a:srgbClr val="363740"/>
                </a:solidFill>
                <a:latin typeface="Arial"/>
                <a:cs typeface="Arial"/>
              </a:rPr>
              <a:t>and </a:t>
            </a:r>
            <a:r>
              <a:rPr sz="800" spc="-5" dirty="0">
                <a:solidFill>
                  <a:srgbClr val="363740"/>
                </a:solidFill>
                <a:latin typeface="Arial"/>
                <a:cs typeface="Arial"/>
              </a:rPr>
              <a:t>learn’ approach. </a:t>
            </a:r>
            <a:r>
              <a:rPr sz="800" spc="45" dirty="0">
                <a:solidFill>
                  <a:srgbClr val="363740"/>
                </a:solidFill>
                <a:latin typeface="Arial"/>
                <a:cs typeface="Arial"/>
              </a:rPr>
              <a:t>With </a:t>
            </a:r>
            <a:r>
              <a:rPr sz="800" spc="-5" dirty="0">
                <a:solidFill>
                  <a:srgbClr val="363740"/>
                </a:solidFill>
                <a:latin typeface="Arial"/>
                <a:cs typeface="Arial"/>
              </a:rPr>
              <a:t>guidance,  </a:t>
            </a:r>
            <a:r>
              <a:rPr sz="800" dirty="0">
                <a:solidFill>
                  <a:srgbClr val="363740"/>
                </a:solidFill>
                <a:latin typeface="Arial"/>
                <a:cs typeface="Arial"/>
              </a:rPr>
              <a:t>you </a:t>
            </a:r>
            <a:r>
              <a:rPr sz="800" spc="25" dirty="0">
                <a:solidFill>
                  <a:srgbClr val="363740"/>
                </a:solidFill>
                <a:latin typeface="Arial"/>
                <a:cs typeface="Arial"/>
              </a:rPr>
              <a:t>will </a:t>
            </a:r>
            <a:r>
              <a:rPr sz="800" spc="-5" dirty="0">
                <a:solidFill>
                  <a:srgbClr val="363740"/>
                </a:solidFill>
                <a:latin typeface="Arial"/>
                <a:cs typeface="Arial"/>
              </a:rPr>
              <a:t>create </a:t>
            </a:r>
            <a:r>
              <a:rPr sz="800" spc="-25" dirty="0">
                <a:solidFill>
                  <a:srgbClr val="363740"/>
                </a:solidFill>
                <a:latin typeface="Arial"/>
                <a:cs typeface="Arial"/>
              </a:rPr>
              <a:t>a </a:t>
            </a:r>
            <a:r>
              <a:rPr sz="800" spc="-5" dirty="0">
                <a:solidFill>
                  <a:srgbClr val="363740"/>
                </a:solidFill>
                <a:latin typeface="Arial"/>
                <a:cs typeface="Arial"/>
              </a:rPr>
              <a:t>change </a:t>
            </a:r>
            <a:r>
              <a:rPr sz="800" spc="-10" dirty="0">
                <a:solidFill>
                  <a:srgbClr val="363740"/>
                </a:solidFill>
                <a:latin typeface="Arial"/>
                <a:cs typeface="Arial"/>
              </a:rPr>
              <a:t>readiness </a:t>
            </a:r>
            <a:r>
              <a:rPr sz="800" dirty="0">
                <a:solidFill>
                  <a:srgbClr val="363740"/>
                </a:solidFill>
                <a:latin typeface="Arial"/>
                <a:cs typeface="Arial"/>
              </a:rPr>
              <a:t>playbook </a:t>
            </a:r>
            <a:r>
              <a:rPr sz="800" spc="15" dirty="0">
                <a:solidFill>
                  <a:srgbClr val="363740"/>
                </a:solidFill>
                <a:latin typeface="Arial"/>
                <a:cs typeface="Arial"/>
              </a:rPr>
              <a:t>for </a:t>
            </a:r>
            <a:r>
              <a:rPr sz="800" spc="5" dirty="0">
                <a:solidFill>
                  <a:srgbClr val="363740"/>
                </a:solidFill>
                <a:latin typeface="Arial"/>
                <a:cs typeface="Arial"/>
              </a:rPr>
              <a:t>your </a:t>
            </a:r>
            <a:r>
              <a:rPr sz="800" spc="-5" dirty="0">
                <a:solidFill>
                  <a:srgbClr val="363740"/>
                </a:solidFill>
                <a:latin typeface="Arial"/>
                <a:cs typeface="Arial"/>
              </a:rPr>
              <a:t>personal  </a:t>
            </a:r>
            <a:r>
              <a:rPr sz="800" spc="-25" dirty="0">
                <a:solidFill>
                  <a:srgbClr val="363740"/>
                </a:solidFill>
                <a:latin typeface="Arial"/>
                <a:cs typeface="Arial"/>
              </a:rPr>
              <a:t>case.</a:t>
            </a:r>
            <a:endParaRPr sz="800">
              <a:latin typeface="Arial"/>
              <a:cs typeface="Arial"/>
            </a:endParaRPr>
          </a:p>
        </p:txBody>
      </p:sp>
      <p:sp>
        <p:nvSpPr>
          <p:cNvPr id="25" name="object 25"/>
          <p:cNvSpPr txBox="1"/>
          <p:nvPr/>
        </p:nvSpPr>
        <p:spPr>
          <a:xfrm>
            <a:off x="1544025" y="4801216"/>
            <a:ext cx="2378075" cy="233679"/>
          </a:xfrm>
          <a:prstGeom prst="rect">
            <a:avLst/>
          </a:prstGeom>
        </p:spPr>
        <p:txBody>
          <a:bodyPr vert="horz" wrap="square" lIns="0" tIns="0" rIns="0" bIns="0" rtlCol="0">
            <a:spAutoFit/>
          </a:bodyPr>
          <a:lstStyle/>
          <a:p>
            <a:pPr marL="12700" marR="5080">
              <a:lnSpc>
                <a:spcPts val="830"/>
              </a:lnSpc>
            </a:pPr>
            <a:r>
              <a:rPr sz="700" spc="40" dirty="0">
                <a:solidFill>
                  <a:srgbClr val="363740"/>
                </a:solidFill>
                <a:latin typeface="Arial"/>
                <a:cs typeface="Arial"/>
              </a:rPr>
              <a:t>*</a:t>
            </a:r>
            <a:r>
              <a:rPr sz="700" spc="-15" dirty="0">
                <a:solidFill>
                  <a:srgbClr val="363740"/>
                </a:solidFill>
                <a:latin typeface="Arial"/>
                <a:cs typeface="Arial"/>
              </a:rPr>
              <a:t> </a:t>
            </a:r>
            <a:r>
              <a:rPr sz="700" dirty="0">
                <a:solidFill>
                  <a:srgbClr val="363740"/>
                </a:solidFill>
                <a:latin typeface="Arial"/>
                <a:cs typeface="Arial"/>
              </a:rPr>
              <a:t>Module</a:t>
            </a:r>
            <a:r>
              <a:rPr sz="700" spc="-15" dirty="0">
                <a:solidFill>
                  <a:srgbClr val="363740"/>
                </a:solidFill>
                <a:latin typeface="Arial"/>
                <a:cs typeface="Arial"/>
              </a:rPr>
              <a:t> </a:t>
            </a:r>
            <a:r>
              <a:rPr sz="700" spc="10" dirty="0">
                <a:solidFill>
                  <a:srgbClr val="363740"/>
                </a:solidFill>
                <a:latin typeface="Arial"/>
                <a:cs typeface="Arial"/>
              </a:rPr>
              <a:t>=</a:t>
            </a:r>
            <a:r>
              <a:rPr sz="700" spc="-15" dirty="0">
                <a:solidFill>
                  <a:srgbClr val="363740"/>
                </a:solidFill>
                <a:latin typeface="Arial"/>
                <a:cs typeface="Arial"/>
              </a:rPr>
              <a:t> </a:t>
            </a:r>
            <a:r>
              <a:rPr sz="700" spc="30" dirty="0">
                <a:solidFill>
                  <a:srgbClr val="363740"/>
                </a:solidFill>
                <a:latin typeface="Arial"/>
                <a:cs typeface="Arial"/>
              </a:rPr>
              <a:t>1</a:t>
            </a:r>
            <a:r>
              <a:rPr sz="700" spc="-15" dirty="0">
                <a:solidFill>
                  <a:srgbClr val="363740"/>
                </a:solidFill>
                <a:latin typeface="Arial"/>
                <a:cs typeface="Arial"/>
              </a:rPr>
              <a:t> </a:t>
            </a:r>
            <a:r>
              <a:rPr sz="700" spc="5" dirty="0">
                <a:solidFill>
                  <a:srgbClr val="363740"/>
                </a:solidFill>
                <a:latin typeface="Arial"/>
                <a:cs typeface="Arial"/>
              </a:rPr>
              <a:t>Week</a:t>
            </a:r>
            <a:r>
              <a:rPr sz="700" spc="-15" dirty="0">
                <a:solidFill>
                  <a:srgbClr val="363740"/>
                </a:solidFill>
                <a:latin typeface="Arial"/>
                <a:cs typeface="Arial"/>
              </a:rPr>
              <a:t> </a:t>
            </a:r>
            <a:r>
              <a:rPr sz="700" spc="10" dirty="0">
                <a:solidFill>
                  <a:srgbClr val="363740"/>
                </a:solidFill>
                <a:latin typeface="Arial"/>
                <a:cs typeface="Arial"/>
              </a:rPr>
              <a:t>**Live</a:t>
            </a:r>
            <a:r>
              <a:rPr sz="700" spc="-15" dirty="0">
                <a:solidFill>
                  <a:srgbClr val="363740"/>
                </a:solidFill>
                <a:latin typeface="Arial"/>
                <a:cs typeface="Arial"/>
              </a:rPr>
              <a:t> </a:t>
            </a:r>
            <a:r>
              <a:rPr sz="700" spc="-10" dirty="0">
                <a:solidFill>
                  <a:srgbClr val="363740"/>
                </a:solidFill>
                <a:latin typeface="Arial"/>
                <a:cs typeface="Arial"/>
              </a:rPr>
              <a:t>Events</a:t>
            </a:r>
            <a:r>
              <a:rPr sz="700" spc="-15" dirty="0">
                <a:solidFill>
                  <a:srgbClr val="363740"/>
                </a:solidFill>
                <a:latin typeface="Arial"/>
                <a:cs typeface="Arial"/>
              </a:rPr>
              <a:t> </a:t>
            </a:r>
            <a:r>
              <a:rPr sz="700" dirty="0">
                <a:solidFill>
                  <a:srgbClr val="363740"/>
                </a:solidFill>
                <a:latin typeface="Arial"/>
                <a:cs typeface="Arial"/>
              </a:rPr>
              <a:t>may</a:t>
            </a:r>
            <a:r>
              <a:rPr sz="700" spc="-15" dirty="0">
                <a:solidFill>
                  <a:srgbClr val="363740"/>
                </a:solidFill>
                <a:latin typeface="Arial"/>
                <a:cs typeface="Arial"/>
              </a:rPr>
              <a:t> </a:t>
            </a:r>
            <a:r>
              <a:rPr sz="700" spc="-5" dirty="0">
                <a:solidFill>
                  <a:srgbClr val="363740"/>
                </a:solidFill>
                <a:latin typeface="Arial"/>
                <a:cs typeface="Arial"/>
              </a:rPr>
              <a:t>be</a:t>
            </a:r>
            <a:r>
              <a:rPr sz="700" spc="-15" dirty="0">
                <a:solidFill>
                  <a:srgbClr val="363740"/>
                </a:solidFill>
                <a:latin typeface="Arial"/>
                <a:cs typeface="Arial"/>
              </a:rPr>
              <a:t> </a:t>
            </a:r>
            <a:r>
              <a:rPr sz="700" dirty="0">
                <a:solidFill>
                  <a:srgbClr val="363740"/>
                </a:solidFill>
                <a:latin typeface="Arial"/>
                <a:cs typeface="Arial"/>
              </a:rPr>
              <a:t>subject</a:t>
            </a:r>
            <a:r>
              <a:rPr sz="700" spc="-15" dirty="0">
                <a:solidFill>
                  <a:srgbClr val="363740"/>
                </a:solidFill>
                <a:latin typeface="Arial"/>
                <a:cs typeface="Arial"/>
              </a:rPr>
              <a:t> </a:t>
            </a:r>
            <a:r>
              <a:rPr sz="700" spc="20" dirty="0">
                <a:solidFill>
                  <a:srgbClr val="363740"/>
                </a:solidFill>
                <a:latin typeface="Arial"/>
                <a:cs typeface="Arial"/>
              </a:rPr>
              <a:t>to</a:t>
            </a:r>
            <a:r>
              <a:rPr sz="700" spc="-15" dirty="0">
                <a:solidFill>
                  <a:srgbClr val="363740"/>
                </a:solidFill>
                <a:latin typeface="Arial"/>
                <a:cs typeface="Arial"/>
              </a:rPr>
              <a:t> </a:t>
            </a:r>
            <a:r>
              <a:rPr sz="700" spc="-5" dirty="0">
                <a:solidFill>
                  <a:srgbClr val="363740"/>
                </a:solidFill>
                <a:latin typeface="Arial"/>
                <a:cs typeface="Arial"/>
              </a:rPr>
              <a:t>change  </a:t>
            </a:r>
            <a:r>
              <a:rPr sz="700" spc="-30" dirty="0">
                <a:solidFill>
                  <a:srgbClr val="363740"/>
                </a:solidFill>
                <a:latin typeface="Arial"/>
                <a:cs typeface="Arial"/>
              </a:rPr>
              <a:t>NOTE: </a:t>
            </a:r>
            <a:r>
              <a:rPr sz="700" spc="5" dirty="0">
                <a:solidFill>
                  <a:srgbClr val="363740"/>
                </a:solidFill>
                <a:latin typeface="Arial"/>
                <a:cs typeface="Arial"/>
              </a:rPr>
              <a:t>Orientation </a:t>
            </a:r>
            <a:r>
              <a:rPr sz="700" dirty="0">
                <a:solidFill>
                  <a:srgbClr val="363740"/>
                </a:solidFill>
                <a:latin typeface="Arial"/>
                <a:cs typeface="Arial"/>
              </a:rPr>
              <a:t>Pre-Requisite </a:t>
            </a:r>
            <a:r>
              <a:rPr sz="700" spc="20" dirty="0">
                <a:solidFill>
                  <a:srgbClr val="363740"/>
                </a:solidFill>
                <a:latin typeface="Arial"/>
                <a:cs typeface="Arial"/>
              </a:rPr>
              <a:t>Work </a:t>
            </a:r>
            <a:r>
              <a:rPr sz="700" spc="25" dirty="0">
                <a:solidFill>
                  <a:srgbClr val="363740"/>
                </a:solidFill>
                <a:latin typeface="Arial"/>
                <a:cs typeface="Arial"/>
              </a:rPr>
              <a:t>(30-45</a:t>
            </a:r>
            <a:r>
              <a:rPr sz="700" spc="-35" dirty="0">
                <a:solidFill>
                  <a:srgbClr val="363740"/>
                </a:solidFill>
                <a:latin typeface="Arial"/>
                <a:cs typeface="Arial"/>
              </a:rPr>
              <a:t> </a:t>
            </a:r>
            <a:r>
              <a:rPr sz="700" spc="-5" dirty="0">
                <a:solidFill>
                  <a:srgbClr val="363740"/>
                </a:solidFill>
                <a:latin typeface="Arial"/>
                <a:cs typeface="Arial"/>
              </a:rPr>
              <a:t>minutes).</a:t>
            </a:r>
            <a:endParaRPr sz="700">
              <a:latin typeface="Arial"/>
              <a:cs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06902" y="341956"/>
            <a:ext cx="4650740" cy="304800"/>
          </a:xfrm>
          <a:prstGeom prst="rect">
            <a:avLst/>
          </a:prstGeom>
        </p:spPr>
        <p:txBody>
          <a:bodyPr vert="horz" wrap="square" lIns="0" tIns="0" rIns="0" bIns="0" rtlCol="0">
            <a:spAutoFit/>
          </a:bodyPr>
          <a:lstStyle/>
          <a:p>
            <a:pPr marL="12700">
              <a:lnSpc>
                <a:spcPct val="100000"/>
              </a:lnSpc>
            </a:pPr>
            <a:r>
              <a:rPr b="0" spc="10" dirty="0">
                <a:solidFill>
                  <a:srgbClr val="4292B1"/>
                </a:solidFill>
                <a:latin typeface="Arial"/>
                <a:cs typeface="Arial"/>
              </a:rPr>
              <a:t>Accelerating </a:t>
            </a:r>
            <a:r>
              <a:rPr b="0" spc="-20" dirty="0">
                <a:solidFill>
                  <a:srgbClr val="4292B1"/>
                </a:solidFill>
                <a:latin typeface="Arial"/>
                <a:cs typeface="Arial"/>
              </a:rPr>
              <a:t>Change </a:t>
            </a:r>
            <a:r>
              <a:rPr b="0" spc="-30" dirty="0">
                <a:solidFill>
                  <a:srgbClr val="4292B1"/>
                </a:solidFill>
                <a:latin typeface="Arial"/>
                <a:cs typeface="Arial"/>
              </a:rPr>
              <a:t>Readiness </a:t>
            </a:r>
            <a:r>
              <a:rPr b="0" spc="-10" dirty="0">
                <a:solidFill>
                  <a:srgbClr val="4292B1"/>
                </a:solidFill>
                <a:latin typeface="Arial"/>
                <a:cs typeface="Arial"/>
              </a:rPr>
              <a:t>&amp;</a:t>
            </a:r>
            <a:r>
              <a:rPr b="0" spc="-110" dirty="0">
                <a:solidFill>
                  <a:srgbClr val="4292B1"/>
                </a:solidFill>
                <a:latin typeface="Arial"/>
                <a:cs typeface="Arial"/>
              </a:rPr>
              <a:t> </a:t>
            </a:r>
            <a:r>
              <a:rPr b="0" spc="55" dirty="0">
                <a:solidFill>
                  <a:srgbClr val="4292B1"/>
                </a:solidFill>
                <a:latin typeface="Arial"/>
                <a:cs typeface="Arial"/>
              </a:rPr>
              <a:t>Agility</a:t>
            </a:r>
          </a:p>
        </p:txBody>
      </p:sp>
      <p:sp>
        <p:nvSpPr>
          <p:cNvPr id="3" name="object 3"/>
          <p:cNvSpPr/>
          <p:nvPr/>
        </p:nvSpPr>
        <p:spPr>
          <a:xfrm>
            <a:off x="0" y="0"/>
            <a:ext cx="1371640" cy="5143499"/>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1706900" y="787229"/>
            <a:ext cx="1194435" cy="182880"/>
          </a:xfrm>
          <a:prstGeom prst="rect">
            <a:avLst/>
          </a:prstGeom>
        </p:spPr>
        <p:txBody>
          <a:bodyPr vert="horz" wrap="square" lIns="0" tIns="0" rIns="0" bIns="0" rtlCol="0">
            <a:spAutoFit/>
          </a:bodyPr>
          <a:lstStyle/>
          <a:p>
            <a:pPr marL="12700">
              <a:lnSpc>
                <a:spcPct val="100000"/>
              </a:lnSpc>
            </a:pPr>
            <a:r>
              <a:rPr sz="1200" spc="-5" dirty="0">
                <a:solidFill>
                  <a:srgbClr val="4292B1"/>
                </a:solidFill>
                <a:latin typeface="Arial"/>
                <a:cs typeface="Arial"/>
              </a:rPr>
              <a:t>Project</a:t>
            </a:r>
            <a:r>
              <a:rPr sz="1200" spc="-90" dirty="0">
                <a:solidFill>
                  <a:srgbClr val="4292B1"/>
                </a:solidFill>
                <a:latin typeface="Arial"/>
                <a:cs typeface="Arial"/>
              </a:rPr>
              <a:t> </a:t>
            </a:r>
            <a:r>
              <a:rPr sz="1200" spc="-15" dirty="0">
                <a:solidFill>
                  <a:srgbClr val="4292B1"/>
                </a:solidFill>
                <a:latin typeface="Arial"/>
                <a:cs typeface="Arial"/>
              </a:rPr>
              <a:t>Examples</a:t>
            </a:r>
            <a:endParaRPr sz="1200">
              <a:latin typeface="Arial"/>
              <a:cs typeface="Arial"/>
            </a:endParaRPr>
          </a:p>
        </p:txBody>
      </p:sp>
      <p:sp>
        <p:nvSpPr>
          <p:cNvPr id="5" name="object 5"/>
          <p:cNvSpPr/>
          <p:nvPr/>
        </p:nvSpPr>
        <p:spPr>
          <a:xfrm>
            <a:off x="7356202" y="333066"/>
            <a:ext cx="1480372" cy="334699"/>
          </a:xfrm>
          <a:prstGeom prst="rect">
            <a:avLst/>
          </a:prstGeom>
          <a:blipFill>
            <a:blip r:embed="rId3" cstate="print"/>
            <a:stretch>
              <a:fillRect/>
            </a:stretch>
          </a:blipFill>
        </p:spPr>
        <p:txBody>
          <a:bodyPr wrap="square" lIns="0" tIns="0" rIns="0" bIns="0" rtlCol="0"/>
          <a:lstStyle/>
          <a:p>
            <a:endParaRPr/>
          </a:p>
        </p:txBody>
      </p:sp>
      <p:graphicFrame>
        <p:nvGraphicFramePr>
          <p:cNvPr id="6" name="object 6"/>
          <p:cNvGraphicFramePr>
            <a:graphicFrameLocks noGrp="1"/>
          </p:cNvGraphicFramePr>
          <p:nvPr/>
        </p:nvGraphicFramePr>
        <p:xfrm>
          <a:off x="1741297" y="995873"/>
          <a:ext cx="7100570" cy="3434079"/>
        </p:xfrm>
        <a:graphic>
          <a:graphicData uri="http://schemas.openxmlformats.org/drawingml/2006/table">
            <a:tbl>
              <a:tblPr firstRow="1" bandRow="1">
                <a:tableStyleId>{2D5ABB26-0587-4C30-8999-92F81FD0307C}</a:tableStyleId>
              </a:tblPr>
              <a:tblGrid>
                <a:gridCol w="1073774">
                  <a:extLst>
                    <a:ext uri="{9D8B030D-6E8A-4147-A177-3AD203B41FA5}">
                      <a16:colId xmlns:a16="http://schemas.microsoft.com/office/drawing/2014/main" val="20000"/>
                    </a:ext>
                  </a:extLst>
                </a:gridCol>
                <a:gridCol w="194349">
                  <a:extLst>
                    <a:ext uri="{9D8B030D-6E8A-4147-A177-3AD203B41FA5}">
                      <a16:colId xmlns:a16="http://schemas.microsoft.com/office/drawing/2014/main" val="20001"/>
                    </a:ext>
                  </a:extLst>
                </a:gridCol>
                <a:gridCol w="2793024">
                  <a:extLst>
                    <a:ext uri="{9D8B030D-6E8A-4147-A177-3AD203B41FA5}">
                      <a16:colId xmlns:a16="http://schemas.microsoft.com/office/drawing/2014/main" val="20002"/>
                    </a:ext>
                  </a:extLst>
                </a:gridCol>
                <a:gridCol w="194349">
                  <a:extLst>
                    <a:ext uri="{9D8B030D-6E8A-4147-A177-3AD203B41FA5}">
                      <a16:colId xmlns:a16="http://schemas.microsoft.com/office/drawing/2014/main" val="20003"/>
                    </a:ext>
                  </a:extLst>
                </a:gridCol>
                <a:gridCol w="1319399">
                  <a:extLst>
                    <a:ext uri="{9D8B030D-6E8A-4147-A177-3AD203B41FA5}">
                      <a16:colId xmlns:a16="http://schemas.microsoft.com/office/drawing/2014/main" val="20004"/>
                    </a:ext>
                  </a:extLst>
                </a:gridCol>
                <a:gridCol w="205724">
                  <a:extLst>
                    <a:ext uri="{9D8B030D-6E8A-4147-A177-3AD203B41FA5}">
                      <a16:colId xmlns:a16="http://schemas.microsoft.com/office/drawing/2014/main" val="20005"/>
                    </a:ext>
                  </a:extLst>
                </a:gridCol>
                <a:gridCol w="1319399">
                  <a:extLst>
                    <a:ext uri="{9D8B030D-6E8A-4147-A177-3AD203B41FA5}">
                      <a16:colId xmlns:a16="http://schemas.microsoft.com/office/drawing/2014/main" val="20006"/>
                    </a:ext>
                  </a:extLst>
                </a:gridCol>
              </a:tblGrid>
              <a:tr h="319506">
                <a:tc>
                  <a:txBody>
                    <a:bodyPr/>
                    <a:lstStyle/>
                    <a:p>
                      <a:pPr>
                        <a:lnSpc>
                          <a:spcPct val="100000"/>
                        </a:lnSpc>
                        <a:spcBef>
                          <a:spcPts val="20"/>
                        </a:spcBef>
                      </a:pPr>
                      <a:endParaRPr sz="900">
                        <a:latin typeface="Times New Roman"/>
                        <a:cs typeface="Times New Roman"/>
                      </a:endParaRPr>
                    </a:p>
                    <a:p>
                      <a:pPr marL="4445">
                        <a:lnSpc>
                          <a:spcPct val="100000"/>
                        </a:lnSpc>
                      </a:pPr>
                      <a:r>
                        <a:rPr sz="800" b="1" spc="-75" dirty="0">
                          <a:solidFill>
                            <a:srgbClr val="363740"/>
                          </a:solidFill>
                          <a:latin typeface="Arial Black"/>
                          <a:cs typeface="Arial Black"/>
                        </a:rPr>
                        <a:t>NAME</a:t>
                      </a:r>
                      <a:endParaRPr sz="800">
                        <a:latin typeface="Arial Black"/>
                        <a:cs typeface="Arial Black"/>
                      </a:endParaRPr>
                    </a:p>
                  </a:txBody>
                  <a:tcPr marL="0" marR="0" marT="2540" marB="0">
                    <a:lnB w="12699">
                      <a:solidFill>
                        <a:srgbClr val="D8D8D8"/>
                      </a:solidFill>
                      <a:prstDash val="solid"/>
                    </a:lnB>
                  </a:tcPr>
                </a:tc>
                <a:tc>
                  <a:txBody>
                    <a:bodyPr/>
                    <a:lstStyle/>
                    <a:p>
                      <a:endParaRPr sz="800">
                        <a:latin typeface="Arial Black"/>
                        <a:cs typeface="Arial Black"/>
                      </a:endParaRPr>
                    </a:p>
                  </a:txBody>
                  <a:tcPr marL="0" marR="0" marT="0" marB="0"/>
                </a:tc>
                <a:tc>
                  <a:txBody>
                    <a:bodyPr/>
                    <a:lstStyle/>
                    <a:p>
                      <a:pPr>
                        <a:lnSpc>
                          <a:spcPct val="100000"/>
                        </a:lnSpc>
                        <a:spcBef>
                          <a:spcPts val="20"/>
                        </a:spcBef>
                      </a:pPr>
                      <a:endParaRPr sz="900">
                        <a:latin typeface="Times New Roman"/>
                        <a:cs typeface="Times New Roman"/>
                      </a:endParaRPr>
                    </a:p>
                    <a:p>
                      <a:pPr marL="4445">
                        <a:lnSpc>
                          <a:spcPct val="100000"/>
                        </a:lnSpc>
                      </a:pPr>
                      <a:r>
                        <a:rPr sz="800" b="1" spc="-75" dirty="0">
                          <a:solidFill>
                            <a:srgbClr val="363740"/>
                          </a:solidFill>
                          <a:latin typeface="Arial Black"/>
                          <a:cs typeface="Arial Black"/>
                        </a:rPr>
                        <a:t>DESCRIPTION</a:t>
                      </a:r>
                      <a:endParaRPr sz="800">
                        <a:latin typeface="Arial Black"/>
                        <a:cs typeface="Arial Black"/>
                      </a:endParaRPr>
                    </a:p>
                  </a:txBody>
                  <a:tcPr marL="0" marR="0" marT="2540" marB="0">
                    <a:lnB w="12699">
                      <a:solidFill>
                        <a:srgbClr val="D8D8D8"/>
                      </a:solidFill>
                      <a:prstDash val="solid"/>
                    </a:lnB>
                  </a:tcPr>
                </a:tc>
                <a:tc>
                  <a:txBody>
                    <a:bodyPr/>
                    <a:lstStyle/>
                    <a:p>
                      <a:endParaRPr sz="800">
                        <a:latin typeface="Arial Black"/>
                        <a:cs typeface="Arial Black"/>
                      </a:endParaRPr>
                    </a:p>
                  </a:txBody>
                  <a:tcPr marL="0" marR="0" marT="0" marB="0"/>
                </a:tc>
                <a:tc>
                  <a:txBody>
                    <a:bodyPr/>
                    <a:lstStyle/>
                    <a:p>
                      <a:pPr marL="4445">
                        <a:lnSpc>
                          <a:spcPct val="100000"/>
                        </a:lnSpc>
                        <a:spcBef>
                          <a:spcPts val="5"/>
                        </a:spcBef>
                      </a:pPr>
                      <a:r>
                        <a:rPr sz="800" b="1" spc="-95" dirty="0">
                          <a:solidFill>
                            <a:srgbClr val="363740"/>
                          </a:solidFill>
                          <a:latin typeface="Arial Black"/>
                          <a:cs typeface="Arial Black"/>
                        </a:rPr>
                        <a:t>PROJECTED</a:t>
                      </a:r>
                      <a:endParaRPr sz="800">
                        <a:latin typeface="Arial Black"/>
                        <a:cs typeface="Arial Black"/>
                      </a:endParaRPr>
                    </a:p>
                    <a:p>
                      <a:pPr marL="4445">
                        <a:lnSpc>
                          <a:spcPct val="100000"/>
                        </a:lnSpc>
                        <a:spcBef>
                          <a:spcPts val="90"/>
                        </a:spcBef>
                      </a:pPr>
                      <a:r>
                        <a:rPr sz="800" b="1" spc="-80" dirty="0">
                          <a:solidFill>
                            <a:srgbClr val="363740"/>
                          </a:solidFill>
                          <a:latin typeface="Arial Black"/>
                          <a:cs typeface="Arial Black"/>
                        </a:rPr>
                        <a:t>BUSINESS</a:t>
                      </a:r>
                      <a:r>
                        <a:rPr sz="800" b="1" spc="-135" dirty="0">
                          <a:solidFill>
                            <a:srgbClr val="363740"/>
                          </a:solidFill>
                          <a:latin typeface="Arial Black"/>
                          <a:cs typeface="Arial Black"/>
                        </a:rPr>
                        <a:t> </a:t>
                      </a:r>
                      <a:r>
                        <a:rPr sz="800" b="1" spc="-85" dirty="0">
                          <a:solidFill>
                            <a:srgbClr val="363740"/>
                          </a:solidFill>
                          <a:latin typeface="Arial Black"/>
                          <a:cs typeface="Arial Black"/>
                        </a:rPr>
                        <a:t>IMPACT</a:t>
                      </a:r>
                      <a:endParaRPr sz="800">
                        <a:latin typeface="Arial Black"/>
                        <a:cs typeface="Arial Black"/>
                      </a:endParaRPr>
                    </a:p>
                  </a:txBody>
                  <a:tcPr marL="0" marR="0" marT="635" marB="0">
                    <a:lnB w="12699">
                      <a:solidFill>
                        <a:srgbClr val="D8D8D8"/>
                      </a:solidFill>
                      <a:prstDash val="solid"/>
                    </a:lnB>
                  </a:tcPr>
                </a:tc>
                <a:tc>
                  <a:txBody>
                    <a:bodyPr/>
                    <a:lstStyle/>
                    <a:p>
                      <a:endParaRPr sz="800">
                        <a:latin typeface="Arial Black"/>
                        <a:cs typeface="Arial Black"/>
                      </a:endParaRPr>
                    </a:p>
                  </a:txBody>
                  <a:tcPr marL="0" marR="0" marT="0" marB="0"/>
                </a:tc>
                <a:tc>
                  <a:txBody>
                    <a:bodyPr/>
                    <a:lstStyle/>
                    <a:p>
                      <a:pPr marL="4445">
                        <a:lnSpc>
                          <a:spcPct val="100000"/>
                        </a:lnSpc>
                        <a:spcBef>
                          <a:spcPts val="5"/>
                        </a:spcBef>
                      </a:pPr>
                      <a:r>
                        <a:rPr sz="800" b="1" spc="-95" dirty="0">
                          <a:solidFill>
                            <a:srgbClr val="363740"/>
                          </a:solidFill>
                          <a:latin typeface="Arial Black"/>
                          <a:cs typeface="Arial Black"/>
                        </a:rPr>
                        <a:t>PROJECTED</a:t>
                      </a:r>
                      <a:endParaRPr sz="800">
                        <a:latin typeface="Arial Black"/>
                        <a:cs typeface="Arial Black"/>
                      </a:endParaRPr>
                    </a:p>
                    <a:p>
                      <a:pPr marL="4445">
                        <a:lnSpc>
                          <a:spcPct val="100000"/>
                        </a:lnSpc>
                        <a:spcBef>
                          <a:spcPts val="90"/>
                        </a:spcBef>
                      </a:pPr>
                      <a:r>
                        <a:rPr sz="800" b="1" spc="-70" dirty="0">
                          <a:solidFill>
                            <a:srgbClr val="363740"/>
                          </a:solidFill>
                          <a:latin typeface="Arial Black"/>
                          <a:cs typeface="Arial Black"/>
                        </a:rPr>
                        <a:t>FINANCIAL</a:t>
                      </a:r>
                      <a:r>
                        <a:rPr sz="800" b="1" spc="-135" dirty="0">
                          <a:solidFill>
                            <a:srgbClr val="363740"/>
                          </a:solidFill>
                          <a:latin typeface="Arial Black"/>
                          <a:cs typeface="Arial Black"/>
                        </a:rPr>
                        <a:t> </a:t>
                      </a:r>
                      <a:r>
                        <a:rPr sz="800" b="1" spc="-85" dirty="0">
                          <a:solidFill>
                            <a:srgbClr val="363740"/>
                          </a:solidFill>
                          <a:latin typeface="Arial Black"/>
                          <a:cs typeface="Arial Black"/>
                        </a:rPr>
                        <a:t>IMPACT</a:t>
                      </a:r>
                      <a:endParaRPr sz="800">
                        <a:latin typeface="Arial Black"/>
                        <a:cs typeface="Arial Black"/>
                      </a:endParaRPr>
                    </a:p>
                  </a:txBody>
                  <a:tcPr marL="0" marR="0" marT="635" marB="0">
                    <a:lnB w="12699">
                      <a:solidFill>
                        <a:srgbClr val="D8D8D8"/>
                      </a:solidFill>
                      <a:prstDash val="solid"/>
                    </a:lnB>
                  </a:tcPr>
                </a:tc>
                <a:extLst>
                  <a:ext uri="{0D108BD9-81ED-4DB2-BD59-A6C34878D82A}">
                    <a16:rowId xmlns:a16="http://schemas.microsoft.com/office/drawing/2014/main" val="10000"/>
                  </a:ext>
                </a:extLst>
              </a:tr>
              <a:tr h="169640">
                <a:tc>
                  <a:txBody>
                    <a:bodyPr/>
                    <a:lstStyle/>
                    <a:p>
                      <a:pPr marL="4445">
                        <a:lnSpc>
                          <a:spcPct val="100000"/>
                        </a:lnSpc>
                        <a:spcBef>
                          <a:spcPts val="295"/>
                        </a:spcBef>
                      </a:pPr>
                      <a:r>
                        <a:rPr sz="750" b="1" spc="-65" dirty="0">
                          <a:solidFill>
                            <a:srgbClr val="4292B1"/>
                          </a:solidFill>
                          <a:latin typeface="Arial Black"/>
                          <a:cs typeface="Arial Black"/>
                        </a:rPr>
                        <a:t>Changing</a:t>
                      </a:r>
                      <a:r>
                        <a:rPr sz="750" b="1" spc="-135" dirty="0">
                          <a:solidFill>
                            <a:srgbClr val="4292B1"/>
                          </a:solidFill>
                          <a:latin typeface="Arial Black"/>
                          <a:cs typeface="Arial Black"/>
                        </a:rPr>
                        <a:t> </a:t>
                      </a:r>
                      <a:r>
                        <a:rPr sz="750" b="1" spc="-85" dirty="0">
                          <a:solidFill>
                            <a:srgbClr val="4292B1"/>
                          </a:solidFill>
                          <a:latin typeface="Arial Black"/>
                          <a:cs typeface="Arial Black"/>
                        </a:rPr>
                        <a:t>Target</a:t>
                      </a:r>
                      <a:endParaRPr sz="750">
                        <a:latin typeface="Arial Black"/>
                        <a:cs typeface="Arial Black"/>
                      </a:endParaRPr>
                    </a:p>
                  </a:txBody>
                  <a:tcPr marL="0" marR="0" marT="37465" marB="0">
                    <a:lnT w="12699">
                      <a:solidFill>
                        <a:srgbClr val="D8D8D8"/>
                      </a:solidFill>
                      <a:prstDash val="solid"/>
                    </a:lnT>
                  </a:tcPr>
                </a:tc>
                <a:tc>
                  <a:txBody>
                    <a:bodyPr/>
                    <a:lstStyle/>
                    <a:p>
                      <a:endParaRPr sz="750">
                        <a:latin typeface="Arial Black"/>
                        <a:cs typeface="Arial Black"/>
                      </a:endParaRPr>
                    </a:p>
                  </a:txBody>
                  <a:tcPr marL="0" marR="0" marT="0" marB="0"/>
                </a:tc>
                <a:tc>
                  <a:txBody>
                    <a:bodyPr/>
                    <a:lstStyle/>
                    <a:p>
                      <a:pPr marL="4445">
                        <a:lnSpc>
                          <a:spcPct val="100000"/>
                        </a:lnSpc>
                        <a:spcBef>
                          <a:spcPts val="295"/>
                        </a:spcBef>
                      </a:pPr>
                      <a:r>
                        <a:rPr sz="750" spc="45" dirty="0">
                          <a:solidFill>
                            <a:srgbClr val="363740"/>
                          </a:solidFill>
                          <a:latin typeface="Arial"/>
                          <a:cs typeface="Arial"/>
                        </a:rPr>
                        <a:t>With </a:t>
                      </a:r>
                      <a:r>
                        <a:rPr sz="750" dirty="0">
                          <a:solidFill>
                            <a:srgbClr val="363740"/>
                          </a:solidFill>
                          <a:latin typeface="Arial"/>
                          <a:cs typeface="Arial"/>
                        </a:rPr>
                        <a:t>operations and </a:t>
                      </a:r>
                      <a:r>
                        <a:rPr sz="750" spc="-5" dirty="0">
                          <a:solidFill>
                            <a:srgbClr val="363740"/>
                          </a:solidFill>
                          <a:latin typeface="Arial"/>
                          <a:cs typeface="Arial"/>
                        </a:rPr>
                        <a:t>processing </a:t>
                      </a:r>
                      <a:r>
                        <a:rPr sz="750" dirty="0">
                          <a:solidFill>
                            <a:srgbClr val="363740"/>
                          </a:solidFill>
                          <a:latin typeface="Arial"/>
                          <a:cs typeface="Arial"/>
                        </a:rPr>
                        <a:t>capabilities </a:t>
                      </a:r>
                      <a:r>
                        <a:rPr sz="750" spc="5" dirty="0">
                          <a:solidFill>
                            <a:srgbClr val="363740"/>
                          </a:solidFill>
                          <a:latin typeface="Arial"/>
                          <a:cs typeface="Arial"/>
                        </a:rPr>
                        <a:t>having</a:t>
                      </a:r>
                      <a:r>
                        <a:rPr sz="750" spc="-110" dirty="0">
                          <a:solidFill>
                            <a:srgbClr val="363740"/>
                          </a:solidFill>
                          <a:latin typeface="Arial"/>
                          <a:cs typeface="Arial"/>
                        </a:rPr>
                        <a:t> </a:t>
                      </a:r>
                      <a:r>
                        <a:rPr sz="750" spc="-5" dirty="0">
                          <a:solidFill>
                            <a:srgbClr val="363740"/>
                          </a:solidFill>
                          <a:latin typeface="Arial"/>
                          <a:cs typeface="Arial"/>
                        </a:rPr>
                        <a:t>been</a:t>
                      </a:r>
                      <a:endParaRPr sz="750">
                        <a:latin typeface="Arial"/>
                        <a:cs typeface="Arial"/>
                      </a:endParaRPr>
                    </a:p>
                  </a:txBody>
                  <a:tcPr marL="0" marR="0" marT="37465" marB="0">
                    <a:lnT w="12699">
                      <a:solidFill>
                        <a:srgbClr val="D8D8D8"/>
                      </a:solidFill>
                      <a:prstDash val="solid"/>
                    </a:lnT>
                  </a:tcPr>
                </a:tc>
                <a:tc>
                  <a:txBody>
                    <a:bodyPr/>
                    <a:lstStyle/>
                    <a:p>
                      <a:endParaRPr sz="750">
                        <a:latin typeface="Arial"/>
                        <a:cs typeface="Arial"/>
                      </a:endParaRPr>
                    </a:p>
                  </a:txBody>
                  <a:tcPr marL="0" marR="0" marT="0" marB="0"/>
                </a:tc>
                <a:tc>
                  <a:txBody>
                    <a:bodyPr/>
                    <a:lstStyle/>
                    <a:p>
                      <a:pPr marL="4445">
                        <a:lnSpc>
                          <a:spcPct val="100000"/>
                        </a:lnSpc>
                        <a:spcBef>
                          <a:spcPts val="295"/>
                        </a:spcBef>
                      </a:pPr>
                      <a:r>
                        <a:rPr sz="750" spc="-10" dirty="0">
                          <a:solidFill>
                            <a:srgbClr val="363740"/>
                          </a:solidFill>
                          <a:latin typeface="Arial"/>
                          <a:cs typeface="Arial"/>
                        </a:rPr>
                        <a:t>Increased</a:t>
                      </a:r>
                      <a:r>
                        <a:rPr sz="750" spc="-90" dirty="0">
                          <a:solidFill>
                            <a:srgbClr val="363740"/>
                          </a:solidFill>
                          <a:latin typeface="Arial"/>
                          <a:cs typeface="Arial"/>
                        </a:rPr>
                        <a:t> </a:t>
                      </a:r>
                      <a:r>
                        <a:rPr sz="750" spc="-10" dirty="0">
                          <a:solidFill>
                            <a:srgbClr val="363740"/>
                          </a:solidFill>
                          <a:latin typeface="Arial"/>
                          <a:cs typeface="Arial"/>
                        </a:rPr>
                        <a:t>Employee</a:t>
                      </a:r>
                      <a:endParaRPr sz="750">
                        <a:latin typeface="Arial"/>
                        <a:cs typeface="Arial"/>
                      </a:endParaRPr>
                    </a:p>
                  </a:txBody>
                  <a:tcPr marL="0" marR="0" marT="37465" marB="0">
                    <a:lnT w="12699">
                      <a:solidFill>
                        <a:srgbClr val="D8D8D8"/>
                      </a:solidFill>
                      <a:prstDash val="solid"/>
                    </a:lnT>
                  </a:tcPr>
                </a:tc>
                <a:tc>
                  <a:txBody>
                    <a:bodyPr/>
                    <a:lstStyle/>
                    <a:p>
                      <a:endParaRPr sz="750">
                        <a:latin typeface="Arial"/>
                        <a:cs typeface="Arial"/>
                      </a:endParaRPr>
                    </a:p>
                  </a:txBody>
                  <a:tcPr marL="0" marR="0" marT="0" marB="0"/>
                </a:tc>
                <a:tc>
                  <a:txBody>
                    <a:bodyPr/>
                    <a:lstStyle/>
                    <a:p>
                      <a:pPr marL="4445">
                        <a:lnSpc>
                          <a:spcPct val="100000"/>
                        </a:lnSpc>
                        <a:spcBef>
                          <a:spcPts val="295"/>
                        </a:spcBef>
                      </a:pPr>
                      <a:r>
                        <a:rPr sz="750" spc="20" dirty="0">
                          <a:solidFill>
                            <a:srgbClr val="363740"/>
                          </a:solidFill>
                          <a:latin typeface="Arial"/>
                          <a:cs typeface="Arial"/>
                        </a:rPr>
                        <a:t>$20,000,000</a:t>
                      </a:r>
                      <a:endParaRPr sz="750">
                        <a:latin typeface="Arial"/>
                        <a:cs typeface="Arial"/>
                      </a:endParaRPr>
                    </a:p>
                  </a:txBody>
                  <a:tcPr marL="0" marR="0" marT="37465" marB="0">
                    <a:lnT w="12699">
                      <a:solidFill>
                        <a:srgbClr val="D8D8D8"/>
                      </a:solidFill>
                      <a:prstDash val="solid"/>
                    </a:lnT>
                  </a:tcPr>
                </a:tc>
                <a:extLst>
                  <a:ext uri="{0D108BD9-81ED-4DB2-BD59-A6C34878D82A}">
                    <a16:rowId xmlns:a16="http://schemas.microsoft.com/office/drawing/2014/main" val="10001"/>
                  </a:ext>
                </a:extLst>
              </a:tr>
              <a:tr h="123825">
                <a:tc>
                  <a:txBody>
                    <a:bodyPr/>
                    <a:lstStyle/>
                    <a:p>
                      <a:pPr marL="4445">
                        <a:lnSpc>
                          <a:spcPts val="885"/>
                        </a:lnSpc>
                      </a:pPr>
                      <a:r>
                        <a:rPr sz="750" b="1" spc="-65" dirty="0">
                          <a:solidFill>
                            <a:srgbClr val="4292B1"/>
                          </a:solidFill>
                          <a:latin typeface="Arial Black"/>
                          <a:cs typeface="Arial Black"/>
                        </a:rPr>
                        <a:t>Operating</a:t>
                      </a:r>
                      <a:r>
                        <a:rPr sz="750" b="1" spc="-110" dirty="0">
                          <a:solidFill>
                            <a:srgbClr val="4292B1"/>
                          </a:solidFill>
                          <a:latin typeface="Arial Black"/>
                          <a:cs typeface="Arial Black"/>
                        </a:rPr>
                        <a:t> </a:t>
                      </a:r>
                      <a:r>
                        <a:rPr sz="750" b="1" spc="-75" dirty="0">
                          <a:solidFill>
                            <a:srgbClr val="4292B1"/>
                          </a:solidFill>
                          <a:latin typeface="Arial Black"/>
                          <a:cs typeface="Arial Black"/>
                        </a:rPr>
                        <a:t>Model</a:t>
                      </a:r>
                      <a:endParaRPr sz="750">
                        <a:latin typeface="Arial Black"/>
                        <a:cs typeface="Arial Black"/>
                      </a:endParaRPr>
                    </a:p>
                  </a:txBody>
                  <a:tcPr marL="0" marR="0" marT="0" marB="0"/>
                </a:tc>
                <a:tc>
                  <a:txBody>
                    <a:bodyPr/>
                    <a:lstStyle/>
                    <a:p>
                      <a:endParaRPr sz="750">
                        <a:latin typeface="Arial Black"/>
                        <a:cs typeface="Arial Black"/>
                      </a:endParaRPr>
                    </a:p>
                  </a:txBody>
                  <a:tcPr marL="0" marR="0" marT="0" marB="0"/>
                </a:tc>
                <a:tc>
                  <a:txBody>
                    <a:bodyPr/>
                    <a:lstStyle/>
                    <a:p>
                      <a:pPr marL="4445">
                        <a:lnSpc>
                          <a:spcPts val="885"/>
                        </a:lnSpc>
                      </a:pPr>
                      <a:r>
                        <a:rPr sz="750" dirty="0">
                          <a:solidFill>
                            <a:srgbClr val="363740"/>
                          </a:solidFill>
                          <a:latin typeface="Arial"/>
                          <a:cs typeface="Arial"/>
                        </a:rPr>
                        <a:t>historically </a:t>
                      </a:r>
                      <a:r>
                        <a:rPr sz="750" spc="5" dirty="0">
                          <a:solidFill>
                            <a:srgbClr val="363740"/>
                          </a:solidFill>
                          <a:latin typeface="Arial"/>
                          <a:cs typeface="Arial"/>
                        </a:rPr>
                        <a:t>under-invested </a:t>
                      </a:r>
                      <a:r>
                        <a:rPr sz="750" spc="-10" dirty="0">
                          <a:solidFill>
                            <a:srgbClr val="363740"/>
                          </a:solidFill>
                          <a:latin typeface="Arial"/>
                          <a:cs typeface="Arial"/>
                        </a:rPr>
                        <a:t>in, an </a:t>
                      </a:r>
                      <a:r>
                        <a:rPr sz="750" dirty="0">
                          <a:solidFill>
                            <a:srgbClr val="363740"/>
                          </a:solidFill>
                          <a:latin typeface="Arial"/>
                          <a:cs typeface="Arial"/>
                        </a:rPr>
                        <a:t>Operations Head </a:t>
                      </a:r>
                      <a:r>
                        <a:rPr sz="750" spc="15" dirty="0">
                          <a:solidFill>
                            <a:srgbClr val="363740"/>
                          </a:solidFill>
                          <a:latin typeface="Arial"/>
                          <a:cs typeface="Arial"/>
                        </a:rPr>
                        <a:t>for </a:t>
                      </a:r>
                      <a:r>
                        <a:rPr sz="750" spc="-20" dirty="0">
                          <a:solidFill>
                            <a:srgbClr val="363740"/>
                          </a:solidFill>
                          <a:latin typeface="Arial"/>
                          <a:cs typeface="Arial"/>
                        </a:rPr>
                        <a:t>a</a:t>
                      </a:r>
                      <a:r>
                        <a:rPr sz="750" spc="-65" dirty="0">
                          <a:solidFill>
                            <a:srgbClr val="363740"/>
                          </a:solidFill>
                          <a:latin typeface="Arial"/>
                          <a:cs typeface="Arial"/>
                        </a:rPr>
                        <a:t> </a:t>
                      </a:r>
                      <a:r>
                        <a:rPr sz="750" dirty="0">
                          <a:solidFill>
                            <a:srgbClr val="363740"/>
                          </a:solidFill>
                          <a:latin typeface="Arial"/>
                          <a:cs typeface="Arial"/>
                        </a:rPr>
                        <a:t>ﬁnancial</a:t>
                      </a:r>
                      <a:endParaRPr sz="750">
                        <a:latin typeface="Arial"/>
                        <a:cs typeface="Arial"/>
                      </a:endParaRPr>
                    </a:p>
                  </a:txBody>
                  <a:tcPr marL="0" marR="0" marT="0" marB="0"/>
                </a:tc>
                <a:tc>
                  <a:txBody>
                    <a:bodyPr/>
                    <a:lstStyle/>
                    <a:p>
                      <a:endParaRPr sz="750">
                        <a:latin typeface="Arial"/>
                        <a:cs typeface="Arial"/>
                      </a:endParaRPr>
                    </a:p>
                  </a:txBody>
                  <a:tcPr marL="0" marR="0" marT="0" marB="0"/>
                </a:tc>
                <a:tc>
                  <a:txBody>
                    <a:bodyPr/>
                    <a:lstStyle/>
                    <a:p>
                      <a:pPr marL="4445">
                        <a:lnSpc>
                          <a:spcPts val="885"/>
                        </a:lnSpc>
                      </a:pPr>
                      <a:r>
                        <a:rPr sz="750" spc="5" dirty="0">
                          <a:solidFill>
                            <a:srgbClr val="363740"/>
                          </a:solidFill>
                          <a:latin typeface="Arial"/>
                          <a:cs typeface="Arial"/>
                        </a:rPr>
                        <a:t>Productivity</a:t>
                      </a:r>
                      <a:r>
                        <a:rPr sz="750" spc="-55" dirty="0">
                          <a:solidFill>
                            <a:srgbClr val="363740"/>
                          </a:solidFill>
                          <a:latin typeface="Arial"/>
                          <a:cs typeface="Arial"/>
                        </a:rPr>
                        <a:t> </a:t>
                      </a:r>
                      <a:r>
                        <a:rPr sz="750" spc="30" dirty="0">
                          <a:solidFill>
                            <a:srgbClr val="363740"/>
                          </a:solidFill>
                          <a:latin typeface="Arial"/>
                          <a:cs typeface="Arial"/>
                        </a:rPr>
                        <a:t>30%</a:t>
                      </a:r>
                      <a:endParaRPr sz="750">
                        <a:latin typeface="Arial"/>
                        <a:cs typeface="Arial"/>
                      </a:endParaRPr>
                    </a:p>
                  </a:txBody>
                  <a:tcPr marL="0" marR="0" marT="0" marB="0"/>
                </a:tc>
                <a:tc>
                  <a:txBody>
                    <a:bodyPr/>
                    <a:lstStyle/>
                    <a:p>
                      <a:endParaRPr sz="750">
                        <a:latin typeface="Arial"/>
                        <a:cs typeface="Arial"/>
                      </a:endParaRPr>
                    </a:p>
                  </a:txBody>
                  <a:tcPr marL="0" marR="0" marT="0" marB="0"/>
                </a:tc>
                <a:tc>
                  <a:txBody>
                    <a:bodyPr/>
                    <a:lstStyle/>
                    <a:p>
                      <a:endParaRPr sz="750">
                        <a:latin typeface="Arial"/>
                        <a:cs typeface="Arial"/>
                      </a:endParaRPr>
                    </a:p>
                  </a:txBody>
                  <a:tcPr marL="0" marR="0" marT="0" marB="0"/>
                </a:tc>
                <a:extLst>
                  <a:ext uri="{0D108BD9-81ED-4DB2-BD59-A6C34878D82A}">
                    <a16:rowId xmlns:a16="http://schemas.microsoft.com/office/drawing/2014/main" val="10002"/>
                  </a:ext>
                </a:extLst>
              </a:tr>
              <a:tr h="123825">
                <a:tc>
                  <a:txBody>
                    <a:bodyPr/>
                    <a:lstStyle/>
                    <a:p>
                      <a:endParaRPr sz="750">
                        <a:latin typeface="Arial"/>
                        <a:cs typeface="Arial"/>
                      </a:endParaRPr>
                    </a:p>
                  </a:txBody>
                  <a:tcPr marL="0" marR="0" marT="0" marB="0"/>
                </a:tc>
                <a:tc>
                  <a:txBody>
                    <a:bodyPr/>
                    <a:lstStyle/>
                    <a:p>
                      <a:endParaRPr sz="750">
                        <a:latin typeface="Arial"/>
                        <a:cs typeface="Arial"/>
                      </a:endParaRPr>
                    </a:p>
                  </a:txBody>
                  <a:tcPr marL="0" marR="0" marT="0" marB="0"/>
                </a:tc>
                <a:tc>
                  <a:txBody>
                    <a:bodyPr/>
                    <a:lstStyle/>
                    <a:p>
                      <a:pPr marL="4445">
                        <a:lnSpc>
                          <a:spcPts val="885"/>
                        </a:lnSpc>
                      </a:pPr>
                      <a:r>
                        <a:rPr sz="750" spc="-5" dirty="0">
                          <a:solidFill>
                            <a:srgbClr val="363740"/>
                          </a:solidFill>
                          <a:latin typeface="Arial"/>
                          <a:cs typeface="Arial"/>
                        </a:rPr>
                        <a:t>services</a:t>
                      </a:r>
                      <a:r>
                        <a:rPr sz="750" spc="-20" dirty="0">
                          <a:solidFill>
                            <a:srgbClr val="363740"/>
                          </a:solidFill>
                          <a:latin typeface="Arial"/>
                          <a:cs typeface="Arial"/>
                        </a:rPr>
                        <a:t> </a:t>
                      </a:r>
                      <a:r>
                        <a:rPr sz="750" spc="20" dirty="0">
                          <a:solidFill>
                            <a:srgbClr val="363740"/>
                          </a:solidFill>
                          <a:latin typeface="Arial"/>
                          <a:cs typeface="Arial"/>
                        </a:rPr>
                        <a:t>ﬁrm</a:t>
                      </a:r>
                      <a:r>
                        <a:rPr sz="750" spc="-20" dirty="0">
                          <a:solidFill>
                            <a:srgbClr val="363740"/>
                          </a:solidFill>
                          <a:latin typeface="Arial"/>
                          <a:cs typeface="Arial"/>
                        </a:rPr>
                        <a:t> </a:t>
                      </a:r>
                      <a:r>
                        <a:rPr sz="750" spc="-5" dirty="0">
                          <a:solidFill>
                            <a:srgbClr val="363740"/>
                          </a:solidFill>
                          <a:latin typeface="Arial"/>
                          <a:cs typeface="Arial"/>
                        </a:rPr>
                        <a:t>made</a:t>
                      </a:r>
                      <a:r>
                        <a:rPr sz="750" spc="-20" dirty="0">
                          <a:solidFill>
                            <a:srgbClr val="363740"/>
                          </a:solidFill>
                          <a:latin typeface="Arial"/>
                          <a:cs typeface="Arial"/>
                        </a:rPr>
                        <a:t> </a:t>
                      </a:r>
                      <a:r>
                        <a:rPr sz="750" spc="10" dirty="0">
                          <a:solidFill>
                            <a:srgbClr val="363740"/>
                          </a:solidFill>
                          <a:latin typeface="Arial"/>
                          <a:cs typeface="Arial"/>
                        </a:rPr>
                        <a:t>the</a:t>
                      </a:r>
                      <a:r>
                        <a:rPr sz="750" spc="-20" dirty="0">
                          <a:solidFill>
                            <a:srgbClr val="363740"/>
                          </a:solidFill>
                          <a:latin typeface="Arial"/>
                          <a:cs typeface="Arial"/>
                        </a:rPr>
                        <a:t> </a:t>
                      </a:r>
                      <a:r>
                        <a:rPr sz="750" spc="-5" dirty="0">
                          <a:solidFill>
                            <a:srgbClr val="363740"/>
                          </a:solidFill>
                          <a:latin typeface="Arial"/>
                          <a:cs typeface="Arial"/>
                        </a:rPr>
                        <a:t>business</a:t>
                      </a:r>
                      <a:r>
                        <a:rPr sz="750" spc="-20" dirty="0">
                          <a:solidFill>
                            <a:srgbClr val="363740"/>
                          </a:solidFill>
                          <a:latin typeface="Arial"/>
                          <a:cs typeface="Arial"/>
                        </a:rPr>
                        <a:t> case </a:t>
                      </a:r>
                      <a:r>
                        <a:rPr sz="750" spc="20" dirty="0">
                          <a:solidFill>
                            <a:srgbClr val="363740"/>
                          </a:solidFill>
                          <a:latin typeface="Arial"/>
                          <a:cs typeface="Arial"/>
                        </a:rPr>
                        <a:t>to</a:t>
                      </a:r>
                      <a:r>
                        <a:rPr sz="750" spc="-20" dirty="0">
                          <a:solidFill>
                            <a:srgbClr val="363740"/>
                          </a:solidFill>
                          <a:latin typeface="Arial"/>
                          <a:cs typeface="Arial"/>
                        </a:rPr>
                        <a:t> </a:t>
                      </a:r>
                      <a:r>
                        <a:rPr sz="750" dirty="0">
                          <a:solidFill>
                            <a:srgbClr val="363740"/>
                          </a:solidFill>
                          <a:latin typeface="Arial"/>
                          <a:cs typeface="Arial"/>
                        </a:rPr>
                        <a:t>invest</a:t>
                      </a:r>
                      <a:r>
                        <a:rPr sz="750" spc="-20" dirty="0">
                          <a:solidFill>
                            <a:srgbClr val="363740"/>
                          </a:solidFill>
                          <a:latin typeface="Arial"/>
                          <a:cs typeface="Arial"/>
                        </a:rPr>
                        <a:t> </a:t>
                      </a:r>
                      <a:r>
                        <a:rPr sz="750" spc="5" dirty="0">
                          <a:solidFill>
                            <a:srgbClr val="363740"/>
                          </a:solidFill>
                          <a:latin typeface="Arial"/>
                          <a:cs typeface="Arial"/>
                        </a:rPr>
                        <a:t>in</a:t>
                      </a:r>
                      <a:r>
                        <a:rPr sz="750" spc="-20" dirty="0">
                          <a:solidFill>
                            <a:srgbClr val="363740"/>
                          </a:solidFill>
                          <a:latin typeface="Arial"/>
                          <a:cs typeface="Arial"/>
                        </a:rPr>
                        <a:t> </a:t>
                      </a:r>
                      <a:r>
                        <a:rPr sz="750" spc="15" dirty="0">
                          <a:solidFill>
                            <a:srgbClr val="363740"/>
                          </a:solidFill>
                          <a:latin typeface="Arial"/>
                          <a:cs typeface="Arial"/>
                        </a:rPr>
                        <a:t>digitizing</a:t>
                      </a:r>
                      <a:r>
                        <a:rPr sz="750" spc="-20" dirty="0">
                          <a:solidFill>
                            <a:srgbClr val="363740"/>
                          </a:solidFill>
                          <a:latin typeface="Arial"/>
                          <a:cs typeface="Arial"/>
                        </a:rPr>
                        <a:t> </a:t>
                      </a:r>
                      <a:r>
                        <a:rPr sz="750" spc="10" dirty="0">
                          <a:solidFill>
                            <a:srgbClr val="363740"/>
                          </a:solidFill>
                          <a:latin typeface="Arial"/>
                          <a:cs typeface="Arial"/>
                        </a:rPr>
                        <a:t>the</a:t>
                      </a:r>
                      <a:endParaRPr sz="750">
                        <a:latin typeface="Arial"/>
                        <a:cs typeface="Arial"/>
                      </a:endParaRPr>
                    </a:p>
                  </a:txBody>
                  <a:tcPr marL="0" marR="0" marT="0" marB="0"/>
                </a:tc>
                <a:tc>
                  <a:txBody>
                    <a:bodyPr/>
                    <a:lstStyle/>
                    <a:p>
                      <a:endParaRPr sz="750">
                        <a:latin typeface="Arial"/>
                        <a:cs typeface="Arial"/>
                      </a:endParaRPr>
                    </a:p>
                  </a:txBody>
                  <a:tcPr marL="0" marR="0" marT="0" marB="0"/>
                </a:tc>
                <a:tc>
                  <a:txBody>
                    <a:bodyPr/>
                    <a:lstStyle/>
                    <a:p>
                      <a:endParaRPr sz="750">
                        <a:latin typeface="Arial"/>
                        <a:cs typeface="Arial"/>
                      </a:endParaRPr>
                    </a:p>
                  </a:txBody>
                  <a:tcPr marL="0" marR="0" marT="0" marB="0"/>
                </a:tc>
                <a:tc>
                  <a:txBody>
                    <a:bodyPr/>
                    <a:lstStyle/>
                    <a:p>
                      <a:endParaRPr sz="750">
                        <a:latin typeface="Arial"/>
                        <a:cs typeface="Arial"/>
                      </a:endParaRPr>
                    </a:p>
                  </a:txBody>
                  <a:tcPr marL="0" marR="0" marT="0" marB="0"/>
                </a:tc>
                <a:tc>
                  <a:txBody>
                    <a:bodyPr/>
                    <a:lstStyle/>
                    <a:p>
                      <a:endParaRPr sz="750">
                        <a:latin typeface="Arial"/>
                        <a:cs typeface="Arial"/>
                      </a:endParaRPr>
                    </a:p>
                  </a:txBody>
                  <a:tcPr marL="0" marR="0" marT="0" marB="0"/>
                </a:tc>
                <a:extLst>
                  <a:ext uri="{0D108BD9-81ED-4DB2-BD59-A6C34878D82A}">
                    <a16:rowId xmlns:a16="http://schemas.microsoft.com/office/drawing/2014/main" val="10003"/>
                  </a:ext>
                </a:extLst>
              </a:tr>
              <a:tr h="225234">
                <a:tc>
                  <a:txBody>
                    <a:bodyPr/>
                    <a:lstStyle/>
                    <a:p>
                      <a:endParaRPr sz="750">
                        <a:latin typeface="Arial"/>
                        <a:cs typeface="Arial"/>
                      </a:endParaRPr>
                    </a:p>
                  </a:txBody>
                  <a:tcPr marL="0" marR="0" marT="0" marB="0">
                    <a:lnB w="12699">
                      <a:solidFill>
                        <a:srgbClr val="D8D8D8"/>
                      </a:solidFill>
                      <a:prstDash val="solid"/>
                    </a:lnB>
                  </a:tcPr>
                </a:tc>
                <a:tc>
                  <a:txBody>
                    <a:bodyPr/>
                    <a:lstStyle/>
                    <a:p>
                      <a:endParaRPr sz="750">
                        <a:latin typeface="Arial"/>
                        <a:cs typeface="Arial"/>
                      </a:endParaRPr>
                    </a:p>
                  </a:txBody>
                  <a:tcPr marL="0" marR="0" marT="0" marB="0"/>
                </a:tc>
                <a:tc>
                  <a:txBody>
                    <a:bodyPr/>
                    <a:lstStyle/>
                    <a:p>
                      <a:pPr marL="4445">
                        <a:lnSpc>
                          <a:spcPts val="885"/>
                        </a:lnSpc>
                      </a:pPr>
                      <a:r>
                        <a:rPr sz="750" spc="-5" dirty="0">
                          <a:solidFill>
                            <a:srgbClr val="363740"/>
                          </a:solidFill>
                          <a:latin typeface="Arial"/>
                          <a:cs typeface="Arial"/>
                        </a:rPr>
                        <a:t>business </a:t>
                      </a:r>
                      <a:r>
                        <a:rPr sz="750" spc="20" dirty="0">
                          <a:solidFill>
                            <a:srgbClr val="363740"/>
                          </a:solidFill>
                          <a:latin typeface="Arial"/>
                          <a:cs typeface="Arial"/>
                        </a:rPr>
                        <a:t>front-to-back to </a:t>
                      </a:r>
                      <a:r>
                        <a:rPr sz="750" spc="5" dirty="0">
                          <a:solidFill>
                            <a:srgbClr val="363740"/>
                          </a:solidFill>
                          <a:latin typeface="Arial"/>
                          <a:cs typeface="Arial"/>
                        </a:rPr>
                        <a:t>drive </a:t>
                      </a:r>
                      <a:r>
                        <a:rPr sz="750" spc="-5" dirty="0">
                          <a:solidFill>
                            <a:srgbClr val="363740"/>
                          </a:solidFill>
                          <a:latin typeface="Arial"/>
                          <a:cs typeface="Arial"/>
                        </a:rPr>
                        <a:t>overall</a:t>
                      </a:r>
                      <a:r>
                        <a:rPr sz="750" spc="-145" dirty="0">
                          <a:solidFill>
                            <a:srgbClr val="363740"/>
                          </a:solidFill>
                          <a:latin typeface="Arial"/>
                          <a:cs typeface="Arial"/>
                        </a:rPr>
                        <a:t> </a:t>
                      </a:r>
                      <a:r>
                        <a:rPr sz="750" spc="5" dirty="0">
                          <a:solidFill>
                            <a:srgbClr val="363740"/>
                          </a:solidFill>
                          <a:latin typeface="Arial"/>
                          <a:cs typeface="Arial"/>
                        </a:rPr>
                        <a:t>productivity.</a:t>
                      </a:r>
                      <a:endParaRPr sz="750">
                        <a:latin typeface="Arial"/>
                        <a:cs typeface="Arial"/>
                      </a:endParaRPr>
                    </a:p>
                  </a:txBody>
                  <a:tcPr marL="0" marR="0" marT="0" marB="0">
                    <a:lnB w="12699">
                      <a:solidFill>
                        <a:srgbClr val="D8D8D8"/>
                      </a:solidFill>
                      <a:prstDash val="solid"/>
                    </a:lnB>
                  </a:tcPr>
                </a:tc>
                <a:tc>
                  <a:txBody>
                    <a:bodyPr/>
                    <a:lstStyle/>
                    <a:p>
                      <a:endParaRPr sz="750">
                        <a:latin typeface="Arial"/>
                        <a:cs typeface="Arial"/>
                      </a:endParaRPr>
                    </a:p>
                  </a:txBody>
                  <a:tcPr marL="0" marR="0" marT="0" marB="0"/>
                </a:tc>
                <a:tc>
                  <a:txBody>
                    <a:bodyPr/>
                    <a:lstStyle/>
                    <a:p>
                      <a:endParaRPr sz="750">
                        <a:latin typeface="Arial"/>
                        <a:cs typeface="Arial"/>
                      </a:endParaRPr>
                    </a:p>
                  </a:txBody>
                  <a:tcPr marL="0" marR="0" marT="0" marB="0">
                    <a:lnB w="12699">
                      <a:solidFill>
                        <a:srgbClr val="D8D8D8"/>
                      </a:solidFill>
                      <a:prstDash val="solid"/>
                    </a:lnB>
                  </a:tcPr>
                </a:tc>
                <a:tc>
                  <a:txBody>
                    <a:bodyPr/>
                    <a:lstStyle/>
                    <a:p>
                      <a:endParaRPr sz="750">
                        <a:latin typeface="Arial"/>
                        <a:cs typeface="Arial"/>
                      </a:endParaRPr>
                    </a:p>
                  </a:txBody>
                  <a:tcPr marL="0" marR="0" marT="0" marB="0"/>
                </a:tc>
                <a:tc>
                  <a:txBody>
                    <a:bodyPr/>
                    <a:lstStyle/>
                    <a:p>
                      <a:endParaRPr sz="750">
                        <a:latin typeface="Arial"/>
                        <a:cs typeface="Arial"/>
                      </a:endParaRPr>
                    </a:p>
                  </a:txBody>
                  <a:tcPr marL="0" marR="0" marT="0" marB="0">
                    <a:lnB w="12699">
                      <a:solidFill>
                        <a:srgbClr val="D8D8D8"/>
                      </a:solidFill>
                      <a:prstDash val="solid"/>
                    </a:lnB>
                  </a:tcPr>
                </a:tc>
                <a:extLst>
                  <a:ext uri="{0D108BD9-81ED-4DB2-BD59-A6C34878D82A}">
                    <a16:rowId xmlns:a16="http://schemas.microsoft.com/office/drawing/2014/main" val="10004"/>
                  </a:ext>
                </a:extLst>
              </a:tr>
              <a:tr h="169640">
                <a:tc>
                  <a:txBody>
                    <a:bodyPr/>
                    <a:lstStyle/>
                    <a:p>
                      <a:pPr marL="4445">
                        <a:lnSpc>
                          <a:spcPct val="100000"/>
                        </a:lnSpc>
                        <a:spcBef>
                          <a:spcPts val="295"/>
                        </a:spcBef>
                      </a:pPr>
                      <a:r>
                        <a:rPr sz="750" b="1" spc="-65" dirty="0">
                          <a:solidFill>
                            <a:srgbClr val="4292B1"/>
                          </a:solidFill>
                          <a:latin typeface="Arial Black"/>
                          <a:cs typeface="Arial Black"/>
                        </a:rPr>
                        <a:t>Cloud</a:t>
                      </a:r>
                      <a:r>
                        <a:rPr sz="750" b="1" spc="-135" dirty="0">
                          <a:solidFill>
                            <a:srgbClr val="4292B1"/>
                          </a:solidFill>
                          <a:latin typeface="Arial Black"/>
                          <a:cs typeface="Arial Black"/>
                        </a:rPr>
                        <a:t> </a:t>
                      </a:r>
                      <a:r>
                        <a:rPr sz="750" b="1" spc="-65" dirty="0">
                          <a:solidFill>
                            <a:srgbClr val="4292B1"/>
                          </a:solidFill>
                          <a:latin typeface="Arial Black"/>
                          <a:cs typeface="Arial Black"/>
                        </a:rPr>
                        <a:t>Migration</a:t>
                      </a:r>
                      <a:endParaRPr sz="750">
                        <a:latin typeface="Arial Black"/>
                        <a:cs typeface="Arial Black"/>
                      </a:endParaRPr>
                    </a:p>
                  </a:txBody>
                  <a:tcPr marL="0" marR="0" marT="37465" marB="0">
                    <a:lnT w="12699">
                      <a:solidFill>
                        <a:srgbClr val="D8D8D8"/>
                      </a:solidFill>
                      <a:prstDash val="solid"/>
                    </a:lnT>
                  </a:tcPr>
                </a:tc>
                <a:tc>
                  <a:txBody>
                    <a:bodyPr/>
                    <a:lstStyle/>
                    <a:p>
                      <a:endParaRPr sz="750">
                        <a:latin typeface="Arial Black"/>
                        <a:cs typeface="Arial Black"/>
                      </a:endParaRPr>
                    </a:p>
                  </a:txBody>
                  <a:tcPr marL="0" marR="0" marT="0" marB="0"/>
                </a:tc>
                <a:tc>
                  <a:txBody>
                    <a:bodyPr/>
                    <a:lstStyle/>
                    <a:p>
                      <a:pPr marL="4445">
                        <a:lnSpc>
                          <a:spcPct val="100000"/>
                        </a:lnSpc>
                        <a:spcBef>
                          <a:spcPts val="295"/>
                        </a:spcBef>
                      </a:pPr>
                      <a:r>
                        <a:rPr sz="750" spc="5" dirty="0">
                          <a:solidFill>
                            <a:srgbClr val="363740"/>
                          </a:solidFill>
                          <a:latin typeface="Arial"/>
                          <a:cs typeface="Arial"/>
                        </a:rPr>
                        <a:t>Following </a:t>
                      </a:r>
                      <a:r>
                        <a:rPr sz="750" spc="-10" dirty="0">
                          <a:solidFill>
                            <a:srgbClr val="363740"/>
                          </a:solidFill>
                          <a:latin typeface="Arial"/>
                          <a:cs typeface="Arial"/>
                        </a:rPr>
                        <a:t>an assessment </a:t>
                      </a:r>
                      <a:r>
                        <a:rPr sz="750" spc="20" dirty="0">
                          <a:solidFill>
                            <a:srgbClr val="363740"/>
                          </a:solidFill>
                          <a:latin typeface="Arial"/>
                          <a:cs typeface="Arial"/>
                        </a:rPr>
                        <a:t>that </a:t>
                      </a:r>
                      <a:r>
                        <a:rPr sz="750" spc="-10" dirty="0">
                          <a:solidFill>
                            <a:srgbClr val="363740"/>
                          </a:solidFill>
                          <a:latin typeface="Arial"/>
                          <a:cs typeface="Arial"/>
                        </a:rPr>
                        <a:t>revealed </a:t>
                      </a:r>
                      <a:r>
                        <a:rPr sz="750" dirty="0">
                          <a:solidFill>
                            <a:srgbClr val="363740"/>
                          </a:solidFill>
                          <a:latin typeface="Arial"/>
                          <a:cs typeface="Arial"/>
                        </a:rPr>
                        <a:t>critical </a:t>
                      </a:r>
                      <a:r>
                        <a:rPr sz="750" spc="-10" dirty="0">
                          <a:solidFill>
                            <a:srgbClr val="363740"/>
                          </a:solidFill>
                          <a:latin typeface="Arial"/>
                          <a:cs typeface="Arial"/>
                        </a:rPr>
                        <a:t>process</a:t>
                      </a:r>
                      <a:endParaRPr sz="750">
                        <a:latin typeface="Arial"/>
                        <a:cs typeface="Arial"/>
                      </a:endParaRPr>
                    </a:p>
                  </a:txBody>
                  <a:tcPr marL="0" marR="0" marT="37465" marB="0">
                    <a:lnT w="12699">
                      <a:solidFill>
                        <a:srgbClr val="D8D8D8"/>
                      </a:solidFill>
                      <a:prstDash val="solid"/>
                    </a:lnT>
                  </a:tcPr>
                </a:tc>
                <a:tc>
                  <a:txBody>
                    <a:bodyPr/>
                    <a:lstStyle/>
                    <a:p>
                      <a:endParaRPr sz="750">
                        <a:latin typeface="Arial"/>
                        <a:cs typeface="Arial"/>
                      </a:endParaRPr>
                    </a:p>
                  </a:txBody>
                  <a:tcPr marL="0" marR="0" marT="0" marB="0"/>
                </a:tc>
                <a:tc>
                  <a:txBody>
                    <a:bodyPr/>
                    <a:lstStyle/>
                    <a:p>
                      <a:pPr marL="4445">
                        <a:lnSpc>
                          <a:spcPct val="100000"/>
                        </a:lnSpc>
                        <a:spcBef>
                          <a:spcPts val="295"/>
                        </a:spcBef>
                      </a:pPr>
                      <a:r>
                        <a:rPr sz="750" spc="-10" dirty="0">
                          <a:solidFill>
                            <a:srgbClr val="363740"/>
                          </a:solidFill>
                          <a:latin typeface="Arial"/>
                          <a:cs typeface="Arial"/>
                        </a:rPr>
                        <a:t>Increased </a:t>
                      </a:r>
                      <a:r>
                        <a:rPr sz="750" spc="-5" dirty="0">
                          <a:solidFill>
                            <a:srgbClr val="363740"/>
                          </a:solidFill>
                          <a:latin typeface="Arial"/>
                          <a:cs typeface="Arial"/>
                        </a:rPr>
                        <a:t>Efﬁciency</a:t>
                      </a:r>
                      <a:r>
                        <a:rPr sz="750" spc="-65" dirty="0">
                          <a:solidFill>
                            <a:srgbClr val="363740"/>
                          </a:solidFill>
                          <a:latin typeface="Arial"/>
                          <a:cs typeface="Arial"/>
                        </a:rPr>
                        <a:t> </a:t>
                      </a:r>
                      <a:r>
                        <a:rPr sz="750" spc="30" dirty="0">
                          <a:solidFill>
                            <a:srgbClr val="363740"/>
                          </a:solidFill>
                          <a:latin typeface="Arial"/>
                          <a:cs typeface="Arial"/>
                        </a:rPr>
                        <a:t>30%</a:t>
                      </a:r>
                      <a:endParaRPr sz="750">
                        <a:latin typeface="Arial"/>
                        <a:cs typeface="Arial"/>
                      </a:endParaRPr>
                    </a:p>
                  </a:txBody>
                  <a:tcPr marL="0" marR="0" marT="37465" marB="0">
                    <a:lnT w="12699">
                      <a:solidFill>
                        <a:srgbClr val="D8D8D8"/>
                      </a:solidFill>
                      <a:prstDash val="solid"/>
                    </a:lnT>
                  </a:tcPr>
                </a:tc>
                <a:tc>
                  <a:txBody>
                    <a:bodyPr/>
                    <a:lstStyle/>
                    <a:p>
                      <a:endParaRPr sz="750">
                        <a:latin typeface="Arial"/>
                        <a:cs typeface="Arial"/>
                      </a:endParaRPr>
                    </a:p>
                  </a:txBody>
                  <a:tcPr marL="0" marR="0" marT="0" marB="0"/>
                </a:tc>
                <a:tc>
                  <a:txBody>
                    <a:bodyPr/>
                    <a:lstStyle/>
                    <a:p>
                      <a:pPr marL="4445">
                        <a:lnSpc>
                          <a:spcPct val="100000"/>
                        </a:lnSpc>
                        <a:spcBef>
                          <a:spcPts val="295"/>
                        </a:spcBef>
                      </a:pPr>
                      <a:r>
                        <a:rPr sz="750" spc="20" dirty="0">
                          <a:solidFill>
                            <a:srgbClr val="363740"/>
                          </a:solidFill>
                          <a:latin typeface="Arial"/>
                          <a:cs typeface="Arial"/>
                        </a:rPr>
                        <a:t>$250,000</a:t>
                      </a:r>
                      <a:endParaRPr sz="750">
                        <a:latin typeface="Arial"/>
                        <a:cs typeface="Arial"/>
                      </a:endParaRPr>
                    </a:p>
                  </a:txBody>
                  <a:tcPr marL="0" marR="0" marT="37465" marB="0">
                    <a:lnT w="12699">
                      <a:solidFill>
                        <a:srgbClr val="D8D8D8"/>
                      </a:solidFill>
                      <a:prstDash val="solid"/>
                    </a:lnT>
                  </a:tcPr>
                </a:tc>
                <a:extLst>
                  <a:ext uri="{0D108BD9-81ED-4DB2-BD59-A6C34878D82A}">
                    <a16:rowId xmlns:a16="http://schemas.microsoft.com/office/drawing/2014/main" val="10005"/>
                  </a:ext>
                </a:extLst>
              </a:tr>
              <a:tr h="123825">
                <a:tc>
                  <a:txBody>
                    <a:bodyPr/>
                    <a:lstStyle/>
                    <a:p>
                      <a:pPr marL="4445">
                        <a:lnSpc>
                          <a:spcPts val="885"/>
                        </a:lnSpc>
                      </a:pPr>
                      <a:r>
                        <a:rPr sz="750" b="1" spc="-80" dirty="0">
                          <a:solidFill>
                            <a:srgbClr val="4292B1"/>
                          </a:solidFill>
                          <a:latin typeface="Arial Black"/>
                          <a:cs typeface="Arial Black"/>
                        </a:rPr>
                        <a:t>Project</a:t>
                      </a:r>
                      <a:endParaRPr sz="750">
                        <a:latin typeface="Arial Black"/>
                        <a:cs typeface="Arial Black"/>
                      </a:endParaRPr>
                    </a:p>
                  </a:txBody>
                  <a:tcPr marL="0" marR="0" marT="0" marB="0"/>
                </a:tc>
                <a:tc>
                  <a:txBody>
                    <a:bodyPr/>
                    <a:lstStyle/>
                    <a:p>
                      <a:endParaRPr sz="750">
                        <a:latin typeface="Arial Black"/>
                        <a:cs typeface="Arial Black"/>
                      </a:endParaRPr>
                    </a:p>
                  </a:txBody>
                  <a:tcPr marL="0" marR="0" marT="0" marB="0"/>
                </a:tc>
                <a:tc>
                  <a:txBody>
                    <a:bodyPr/>
                    <a:lstStyle/>
                    <a:p>
                      <a:pPr marL="4445">
                        <a:lnSpc>
                          <a:spcPts val="885"/>
                        </a:lnSpc>
                      </a:pPr>
                      <a:r>
                        <a:rPr sz="750" spc="5" dirty="0">
                          <a:solidFill>
                            <a:srgbClr val="363740"/>
                          </a:solidFill>
                          <a:latin typeface="Arial"/>
                          <a:cs typeface="Arial"/>
                        </a:rPr>
                        <a:t>improvement opportunities, </a:t>
                      </a:r>
                      <a:r>
                        <a:rPr sz="750" spc="-20" dirty="0">
                          <a:solidFill>
                            <a:srgbClr val="363740"/>
                          </a:solidFill>
                          <a:latin typeface="Arial"/>
                          <a:cs typeface="Arial"/>
                        </a:rPr>
                        <a:t>a </a:t>
                      </a:r>
                      <a:r>
                        <a:rPr sz="750" spc="-5" dirty="0">
                          <a:solidFill>
                            <a:srgbClr val="363740"/>
                          </a:solidFill>
                          <a:latin typeface="Arial"/>
                          <a:cs typeface="Arial"/>
                        </a:rPr>
                        <a:t>Senior </a:t>
                      </a:r>
                      <a:r>
                        <a:rPr sz="750" spc="5" dirty="0">
                          <a:solidFill>
                            <a:srgbClr val="363740"/>
                          </a:solidFill>
                          <a:latin typeface="Arial"/>
                          <a:cs typeface="Arial"/>
                        </a:rPr>
                        <a:t>Director </a:t>
                      </a:r>
                      <a:r>
                        <a:rPr sz="750" spc="15" dirty="0">
                          <a:solidFill>
                            <a:srgbClr val="363740"/>
                          </a:solidFill>
                          <a:latin typeface="Arial"/>
                          <a:cs typeface="Arial"/>
                        </a:rPr>
                        <a:t>of</a:t>
                      </a:r>
                      <a:r>
                        <a:rPr sz="750" spc="-60" dirty="0">
                          <a:solidFill>
                            <a:srgbClr val="363740"/>
                          </a:solidFill>
                          <a:latin typeface="Arial"/>
                          <a:cs typeface="Arial"/>
                        </a:rPr>
                        <a:t> </a:t>
                      </a:r>
                      <a:r>
                        <a:rPr sz="750" spc="-10" dirty="0">
                          <a:solidFill>
                            <a:srgbClr val="363740"/>
                          </a:solidFill>
                          <a:latin typeface="Arial"/>
                          <a:cs typeface="Arial"/>
                        </a:rPr>
                        <a:t>Business</a:t>
                      </a:r>
                      <a:endParaRPr sz="750">
                        <a:latin typeface="Arial"/>
                        <a:cs typeface="Arial"/>
                      </a:endParaRPr>
                    </a:p>
                  </a:txBody>
                  <a:tcPr marL="0" marR="0" marT="0" marB="0"/>
                </a:tc>
                <a:tc>
                  <a:txBody>
                    <a:bodyPr/>
                    <a:lstStyle/>
                    <a:p>
                      <a:endParaRPr sz="750">
                        <a:latin typeface="Arial"/>
                        <a:cs typeface="Arial"/>
                      </a:endParaRPr>
                    </a:p>
                  </a:txBody>
                  <a:tcPr marL="0" marR="0" marT="0" marB="0"/>
                </a:tc>
                <a:tc>
                  <a:txBody>
                    <a:bodyPr/>
                    <a:lstStyle/>
                    <a:p>
                      <a:endParaRPr sz="750">
                        <a:latin typeface="Arial"/>
                        <a:cs typeface="Arial"/>
                      </a:endParaRPr>
                    </a:p>
                  </a:txBody>
                  <a:tcPr marL="0" marR="0" marT="0" marB="0"/>
                </a:tc>
                <a:tc>
                  <a:txBody>
                    <a:bodyPr/>
                    <a:lstStyle/>
                    <a:p>
                      <a:endParaRPr sz="750">
                        <a:latin typeface="Arial"/>
                        <a:cs typeface="Arial"/>
                      </a:endParaRPr>
                    </a:p>
                  </a:txBody>
                  <a:tcPr marL="0" marR="0" marT="0" marB="0"/>
                </a:tc>
                <a:tc>
                  <a:txBody>
                    <a:bodyPr/>
                    <a:lstStyle/>
                    <a:p>
                      <a:endParaRPr sz="750">
                        <a:latin typeface="Arial"/>
                        <a:cs typeface="Arial"/>
                      </a:endParaRPr>
                    </a:p>
                  </a:txBody>
                  <a:tcPr marL="0" marR="0" marT="0" marB="0"/>
                </a:tc>
                <a:extLst>
                  <a:ext uri="{0D108BD9-81ED-4DB2-BD59-A6C34878D82A}">
                    <a16:rowId xmlns:a16="http://schemas.microsoft.com/office/drawing/2014/main" val="10006"/>
                  </a:ext>
                </a:extLst>
              </a:tr>
              <a:tr h="123825">
                <a:tc>
                  <a:txBody>
                    <a:bodyPr/>
                    <a:lstStyle/>
                    <a:p>
                      <a:endParaRPr sz="750">
                        <a:latin typeface="Arial"/>
                        <a:cs typeface="Arial"/>
                      </a:endParaRPr>
                    </a:p>
                  </a:txBody>
                  <a:tcPr marL="0" marR="0" marT="0" marB="0"/>
                </a:tc>
                <a:tc>
                  <a:txBody>
                    <a:bodyPr/>
                    <a:lstStyle/>
                    <a:p>
                      <a:endParaRPr sz="750">
                        <a:latin typeface="Arial"/>
                        <a:cs typeface="Arial"/>
                      </a:endParaRPr>
                    </a:p>
                  </a:txBody>
                  <a:tcPr marL="0" marR="0" marT="0" marB="0"/>
                </a:tc>
                <a:tc>
                  <a:txBody>
                    <a:bodyPr/>
                    <a:lstStyle/>
                    <a:p>
                      <a:pPr marL="4445">
                        <a:lnSpc>
                          <a:spcPts val="885"/>
                        </a:lnSpc>
                      </a:pPr>
                      <a:r>
                        <a:rPr sz="750" spc="5" dirty="0">
                          <a:solidFill>
                            <a:srgbClr val="363740"/>
                          </a:solidFill>
                          <a:latin typeface="Arial"/>
                          <a:cs typeface="Arial"/>
                        </a:rPr>
                        <a:t>Applications </a:t>
                      </a:r>
                      <a:r>
                        <a:rPr sz="750" spc="10" dirty="0">
                          <a:solidFill>
                            <a:srgbClr val="363740"/>
                          </a:solidFill>
                          <a:latin typeface="Arial"/>
                          <a:cs typeface="Arial"/>
                        </a:rPr>
                        <a:t>from </a:t>
                      </a:r>
                      <a:r>
                        <a:rPr sz="750" spc="-20" dirty="0">
                          <a:solidFill>
                            <a:srgbClr val="363740"/>
                          </a:solidFill>
                          <a:latin typeface="Arial"/>
                          <a:cs typeface="Arial"/>
                        </a:rPr>
                        <a:t>a </a:t>
                      </a:r>
                      <a:r>
                        <a:rPr sz="750" spc="-5" dirty="0">
                          <a:solidFill>
                            <a:srgbClr val="363740"/>
                          </a:solidFill>
                          <a:latin typeface="Arial"/>
                          <a:cs typeface="Arial"/>
                        </a:rPr>
                        <a:t>healthcare </a:t>
                      </a:r>
                      <a:r>
                        <a:rPr sz="750" dirty="0">
                          <a:solidFill>
                            <a:srgbClr val="363740"/>
                          </a:solidFill>
                          <a:latin typeface="Arial"/>
                          <a:cs typeface="Arial"/>
                        </a:rPr>
                        <a:t>company </a:t>
                      </a:r>
                      <a:r>
                        <a:rPr sz="750" spc="-5" dirty="0">
                          <a:solidFill>
                            <a:srgbClr val="363740"/>
                          </a:solidFill>
                          <a:latin typeface="Arial"/>
                          <a:cs typeface="Arial"/>
                        </a:rPr>
                        <a:t>launched </a:t>
                      </a:r>
                      <a:r>
                        <a:rPr sz="750" spc="-20" dirty="0">
                          <a:solidFill>
                            <a:srgbClr val="363740"/>
                          </a:solidFill>
                          <a:latin typeface="Arial"/>
                          <a:cs typeface="Arial"/>
                        </a:rPr>
                        <a:t>a</a:t>
                      </a:r>
                      <a:r>
                        <a:rPr sz="750" spc="-35" dirty="0">
                          <a:solidFill>
                            <a:srgbClr val="363740"/>
                          </a:solidFill>
                          <a:latin typeface="Arial"/>
                          <a:cs typeface="Arial"/>
                        </a:rPr>
                        <a:t> </a:t>
                      </a:r>
                      <a:r>
                        <a:rPr sz="750" dirty="0">
                          <a:solidFill>
                            <a:srgbClr val="363740"/>
                          </a:solidFill>
                          <a:latin typeface="Arial"/>
                          <a:cs typeface="Arial"/>
                        </a:rPr>
                        <a:t>cloud</a:t>
                      </a:r>
                      <a:endParaRPr sz="750">
                        <a:latin typeface="Arial"/>
                        <a:cs typeface="Arial"/>
                      </a:endParaRPr>
                    </a:p>
                  </a:txBody>
                  <a:tcPr marL="0" marR="0" marT="0" marB="0"/>
                </a:tc>
                <a:tc>
                  <a:txBody>
                    <a:bodyPr/>
                    <a:lstStyle/>
                    <a:p>
                      <a:endParaRPr sz="750">
                        <a:latin typeface="Arial"/>
                        <a:cs typeface="Arial"/>
                      </a:endParaRPr>
                    </a:p>
                  </a:txBody>
                  <a:tcPr marL="0" marR="0" marT="0" marB="0"/>
                </a:tc>
                <a:tc>
                  <a:txBody>
                    <a:bodyPr/>
                    <a:lstStyle/>
                    <a:p>
                      <a:endParaRPr sz="750">
                        <a:latin typeface="Arial"/>
                        <a:cs typeface="Arial"/>
                      </a:endParaRPr>
                    </a:p>
                  </a:txBody>
                  <a:tcPr marL="0" marR="0" marT="0" marB="0"/>
                </a:tc>
                <a:tc>
                  <a:txBody>
                    <a:bodyPr/>
                    <a:lstStyle/>
                    <a:p>
                      <a:endParaRPr sz="750">
                        <a:latin typeface="Arial"/>
                        <a:cs typeface="Arial"/>
                      </a:endParaRPr>
                    </a:p>
                  </a:txBody>
                  <a:tcPr marL="0" marR="0" marT="0" marB="0"/>
                </a:tc>
                <a:tc>
                  <a:txBody>
                    <a:bodyPr/>
                    <a:lstStyle/>
                    <a:p>
                      <a:endParaRPr sz="750">
                        <a:latin typeface="Arial"/>
                        <a:cs typeface="Arial"/>
                      </a:endParaRPr>
                    </a:p>
                  </a:txBody>
                  <a:tcPr marL="0" marR="0" marT="0" marB="0"/>
                </a:tc>
                <a:extLst>
                  <a:ext uri="{0D108BD9-81ED-4DB2-BD59-A6C34878D82A}">
                    <a16:rowId xmlns:a16="http://schemas.microsoft.com/office/drawing/2014/main" val="10007"/>
                  </a:ext>
                </a:extLst>
              </a:tr>
              <a:tr h="225234">
                <a:tc>
                  <a:txBody>
                    <a:bodyPr/>
                    <a:lstStyle/>
                    <a:p>
                      <a:endParaRPr sz="750">
                        <a:latin typeface="Arial"/>
                        <a:cs typeface="Arial"/>
                      </a:endParaRPr>
                    </a:p>
                  </a:txBody>
                  <a:tcPr marL="0" marR="0" marT="0" marB="0">
                    <a:lnB w="12699">
                      <a:solidFill>
                        <a:srgbClr val="D8D8D8"/>
                      </a:solidFill>
                      <a:prstDash val="solid"/>
                    </a:lnB>
                  </a:tcPr>
                </a:tc>
                <a:tc>
                  <a:txBody>
                    <a:bodyPr/>
                    <a:lstStyle/>
                    <a:p>
                      <a:endParaRPr sz="750">
                        <a:latin typeface="Arial"/>
                        <a:cs typeface="Arial"/>
                      </a:endParaRPr>
                    </a:p>
                  </a:txBody>
                  <a:tcPr marL="0" marR="0" marT="0" marB="0"/>
                </a:tc>
                <a:tc>
                  <a:txBody>
                    <a:bodyPr/>
                    <a:lstStyle/>
                    <a:p>
                      <a:pPr marL="4445">
                        <a:lnSpc>
                          <a:spcPts val="885"/>
                        </a:lnSpc>
                      </a:pPr>
                      <a:r>
                        <a:rPr sz="750" spc="10" dirty="0">
                          <a:solidFill>
                            <a:srgbClr val="363740"/>
                          </a:solidFill>
                          <a:latin typeface="Arial"/>
                          <a:cs typeface="Arial"/>
                        </a:rPr>
                        <a:t>migration</a:t>
                      </a:r>
                      <a:r>
                        <a:rPr sz="750" spc="-20" dirty="0">
                          <a:solidFill>
                            <a:srgbClr val="363740"/>
                          </a:solidFill>
                          <a:latin typeface="Arial"/>
                          <a:cs typeface="Arial"/>
                        </a:rPr>
                        <a:t> </a:t>
                      </a:r>
                      <a:r>
                        <a:rPr sz="750" spc="5" dirty="0">
                          <a:solidFill>
                            <a:srgbClr val="363740"/>
                          </a:solidFill>
                          <a:latin typeface="Arial"/>
                          <a:cs typeface="Arial"/>
                        </a:rPr>
                        <a:t>initiative</a:t>
                      </a:r>
                      <a:r>
                        <a:rPr sz="750" spc="-20" dirty="0">
                          <a:solidFill>
                            <a:srgbClr val="363740"/>
                          </a:solidFill>
                          <a:latin typeface="Arial"/>
                          <a:cs typeface="Arial"/>
                        </a:rPr>
                        <a:t> </a:t>
                      </a:r>
                      <a:r>
                        <a:rPr sz="750" spc="15" dirty="0">
                          <a:solidFill>
                            <a:srgbClr val="363740"/>
                          </a:solidFill>
                          <a:latin typeface="Arial"/>
                          <a:cs typeface="Arial"/>
                        </a:rPr>
                        <a:t>for</a:t>
                      </a:r>
                      <a:r>
                        <a:rPr sz="750" spc="-20" dirty="0">
                          <a:solidFill>
                            <a:srgbClr val="363740"/>
                          </a:solidFill>
                          <a:latin typeface="Arial"/>
                          <a:cs typeface="Arial"/>
                        </a:rPr>
                        <a:t> </a:t>
                      </a:r>
                      <a:r>
                        <a:rPr sz="750" spc="-5" dirty="0">
                          <a:solidFill>
                            <a:srgbClr val="363740"/>
                          </a:solidFill>
                          <a:latin typeface="Arial"/>
                          <a:cs typeface="Arial"/>
                        </a:rPr>
                        <a:t>one</a:t>
                      </a:r>
                      <a:r>
                        <a:rPr sz="750" spc="-20" dirty="0">
                          <a:solidFill>
                            <a:srgbClr val="363740"/>
                          </a:solidFill>
                          <a:latin typeface="Arial"/>
                          <a:cs typeface="Arial"/>
                        </a:rPr>
                        <a:t> </a:t>
                      </a:r>
                      <a:r>
                        <a:rPr sz="750" spc="15" dirty="0">
                          <a:solidFill>
                            <a:srgbClr val="363740"/>
                          </a:solidFill>
                          <a:latin typeface="Arial"/>
                          <a:cs typeface="Arial"/>
                        </a:rPr>
                        <a:t>of</a:t>
                      </a:r>
                      <a:r>
                        <a:rPr sz="750" spc="-20" dirty="0">
                          <a:solidFill>
                            <a:srgbClr val="363740"/>
                          </a:solidFill>
                          <a:latin typeface="Arial"/>
                          <a:cs typeface="Arial"/>
                        </a:rPr>
                        <a:t> </a:t>
                      </a:r>
                      <a:r>
                        <a:rPr sz="750" spc="10" dirty="0">
                          <a:solidFill>
                            <a:srgbClr val="363740"/>
                          </a:solidFill>
                          <a:latin typeface="Arial"/>
                          <a:cs typeface="Arial"/>
                        </a:rPr>
                        <a:t>the</a:t>
                      </a:r>
                      <a:r>
                        <a:rPr sz="750" spc="-20" dirty="0">
                          <a:solidFill>
                            <a:srgbClr val="363740"/>
                          </a:solidFill>
                          <a:latin typeface="Arial"/>
                          <a:cs typeface="Arial"/>
                        </a:rPr>
                        <a:t> </a:t>
                      </a:r>
                      <a:r>
                        <a:rPr sz="750" spc="5" dirty="0">
                          <a:solidFill>
                            <a:srgbClr val="363740"/>
                          </a:solidFill>
                          <a:latin typeface="Arial"/>
                          <a:cs typeface="Arial"/>
                        </a:rPr>
                        <a:t>organization's</a:t>
                      </a:r>
                      <a:r>
                        <a:rPr sz="750" spc="-20" dirty="0">
                          <a:solidFill>
                            <a:srgbClr val="363740"/>
                          </a:solidFill>
                          <a:latin typeface="Arial"/>
                          <a:cs typeface="Arial"/>
                        </a:rPr>
                        <a:t> </a:t>
                      </a:r>
                      <a:r>
                        <a:rPr sz="750" spc="-10" dirty="0">
                          <a:solidFill>
                            <a:srgbClr val="363740"/>
                          </a:solidFill>
                          <a:latin typeface="Arial"/>
                          <a:cs typeface="Arial"/>
                        </a:rPr>
                        <a:t>core</a:t>
                      </a:r>
                      <a:r>
                        <a:rPr sz="750" spc="-20" dirty="0">
                          <a:solidFill>
                            <a:srgbClr val="363740"/>
                          </a:solidFill>
                          <a:latin typeface="Arial"/>
                          <a:cs typeface="Arial"/>
                        </a:rPr>
                        <a:t> </a:t>
                      </a:r>
                      <a:r>
                        <a:rPr sz="750" spc="-10" dirty="0">
                          <a:solidFill>
                            <a:srgbClr val="363740"/>
                          </a:solidFill>
                          <a:latin typeface="Arial"/>
                          <a:cs typeface="Arial"/>
                        </a:rPr>
                        <a:t>systems.</a:t>
                      </a:r>
                      <a:endParaRPr sz="750">
                        <a:latin typeface="Arial"/>
                        <a:cs typeface="Arial"/>
                      </a:endParaRPr>
                    </a:p>
                  </a:txBody>
                  <a:tcPr marL="0" marR="0" marT="0" marB="0">
                    <a:lnB w="12699">
                      <a:solidFill>
                        <a:srgbClr val="D8D8D8"/>
                      </a:solidFill>
                      <a:prstDash val="solid"/>
                    </a:lnB>
                  </a:tcPr>
                </a:tc>
                <a:tc>
                  <a:txBody>
                    <a:bodyPr/>
                    <a:lstStyle/>
                    <a:p>
                      <a:endParaRPr sz="750">
                        <a:latin typeface="Arial"/>
                        <a:cs typeface="Arial"/>
                      </a:endParaRPr>
                    </a:p>
                  </a:txBody>
                  <a:tcPr marL="0" marR="0" marT="0" marB="0"/>
                </a:tc>
                <a:tc>
                  <a:txBody>
                    <a:bodyPr/>
                    <a:lstStyle/>
                    <a:p>
                      <a:endParaRPr sz="750">
                        <a:latin typeface="Arial"/>
                        <a:cs typeface="Arial"/>
                      </a:endParaRPr>
                    </a:p>
                  </a:txBody>
                  <a:tcPr marL="0" marR="0" marT="0" marB="0">
                    <a:lnB w="12699">
                      <a:solidFill>
                        <a:srgbClr val="D8D8D8"/>
                      </a:solidFill>
                      <a:prstDash val="solid"/>
                    </a:lnB>
                  </a:tcPr>
                </a:tc>
                <a:tc>
                  <a:txBody>
                    <a:bodyPr/>
                    <a:lstStyle/>
                    <a:p>
                      <a:endParaRPr sz="750">
                        <a:latin typeface="Arial"/>
                        <a:cs typeface="Arial"/>
                      </a:endParaRPr>
                    </a:p>
                  </a:txBody>
                  <a:tcPr marL="0" marR="0" marT="0" marB="0"/>
                </a:tc>
                <a:tc>
                  <a:txBody>
                    <a:bodyPr/>
                    <a:lstStyle/>
                    <a:p>
                      <a:endParaRPr sz="750">
                        <a:latin typeface="Arial"/>
                        <a:cs typeface="Arial"/>
                      </a:endParaRPr>
                    </a:p>
                  </a:txBody>
                  <a:tcPr marL="0" marR="0" marT="0" marB="0">
                    <a:lnB w="12699">
                      <a:solidFill>
                        <a:srgbClr val="D8D8D8"/>
                      </a:solidFill>
                      <a:prstDash val="solid"/>
                    </a:lnB>
                  </a:tcPr>
                </a:tc>
                <a:extLst>
                  <a:ext uri="{0D108BD9-81ED-4DB2-BD59-A6C34878D82A}">
                    <a16:rowId xmlns:a16="http://schemas.microsoft.com/office/drawing/2014/main" val="10008"/>
                  </a:ext>
                </a:extLst>
              </a:tr>
              <a:tr h="169640">
                <a:tc>
                  <a:txBody>
                    <a:bodyPr/>
                    <a:lstStyle/>
                    <a:p>
                      <a:pPr marL="4445">
                        <a:lnSpc>
                          <a:spcPct val="100000"/>
                        </a:lnSpc>
                        <a:spcBef>
                          <a:spcPts val="295"/>
                        </a:spcBef>
                      </a:pPr>
                      <a:r>
                        <a:rPr sz="750" b="1" spc="-70" dirty="0">
                          <a:solidFill>
                            <a:srgbClr val="4292B1"/>
                          </a:solidFill>
                          <a:latin typeface="Arial Black"/>
                          <a:cs typeface="Arial Black"/>
                        </a:rPr>
                        <a:t>Continuous</a:t>
                      </a:r>
                      <a:r>
                        <a:rPr sz="750" b="1" spc="-135" dirty="0">
                          <a:solidFill>
                            <a:srgbClr val="4292B1"/>
                          </a:solidFill>
                          <a:latin typeface="Arial Black"/>
                          <a:cs typeface="Arial Black"/>
                        </a:rPr>
                        <a:t> </a:t>
                      </a:r>
                      <a:r>
                        <a:rPr sz="750" b="1" spc="-85" dirty="0">
                          <a:solidFill>
                            <a:srgbClr val="4292B1"/>
                          </a:solidFill>
                          <a:latin typeface="Arial Black"/>
                          <a:cs typeface="Arial Black"/>
                        </a:rPr>
                        <a:t>Finance</a:t>
                      </a:r>
                      <a:endParaRPr sz="750">
                        <a:latin typeface="Arial Black"/>
                        <a:cs typeface="Arial Black"/>
                      </a:endParaRPr>
                    </a:p>
                  </a:txBody>
                  <a:tcPr marL="0" marR="0" marT="37465" marB="0">
                    <a:lnT w="12699">
                      <a:solidFill>
                        <a:srgbClr val="D8D8D8"/>
                      </a:solidFill>
                      <a:prstDash val="solid"/>
                    </a:lnT>
                  </a:tcPr>
                </a:tc>
                <a:tc>
                  <a:txBody>
                    <a:bodyPr/>
                    <a:lstStyle/>
                    <a:p>
                      <a:endParaRPr sz="750">
                        <a:latin typeface="Arial Black"/>
                        <a:cs typeface="Arial Black"/>
                      </a:endParaRPr>
                    </a:p>
                  </a:txBody>
                  <a:tcPr marL="0" marR="0" marT="0" marB="0"/>
                </a:tc>
                <a:tc>
                  <a:txBody>
                    <a:bodyPr/>
                    <a:lstStyle/>
                    <a:p>
                      <a:pPr marL="4445">
                        <a:lnSpc>
                          <a:spcPct val="100000"/>
                        </a:lnSpc>
                        <a:spcBef>
                          <a:spcPts val="295"/>
                        </a:spcBef>
                      </a:pPr>
                      <a:r>
                        <a:rPr sz="750" spc="20" dirty="0">
                          <a:solidFill>
                            <a:srgbClr val="363740"/>
                          </a:solidFill>
                          <a:latin typeface="Arial"/>
                          <a:cs typeface="Arial"/>
                        </a:rPr>
                        <a:t>While </a:t>
                      </a:r>
                      <a:r>
                        <a:rPr sz="750" spc="5" dirty="0">
                          <a:solidFill>
                            <a:srgbClr val="363740"/>
                          </a:solidFill>
                          <a:latin typeface="Arial"/>
                          <a:cs typeface="Arial"/>
                        </a:rPr>
                        <a:t>continuously </a:t>
                      </a:r>
                      <a:r>
                        <a:rPr sz="750" dirty="0">
                          <a:solidFill>
                            <a:srgbClr val="363740"/>
                          </a:solidFill>
                          <a:latin typeface="Arial"/>
                          <a:cs typeface="Arial"/>
                        </a:rPr>
                        <a:t>analyzing and </a:t>
                      </a:r>
                      <a:r>
                        <a:rPr sz="750" spc="10" dirty="0">
                          <a:solidFill>
                            <a:srgbClr val="363740"/>
                          </a:solidFill>
                          <a:latin typeface="Arial"/>
                          <a:cs typeface="Arial"/>
                        </a:rPr>
                        <a:t>improving</a:t>
                      </a:r>
                      <a:r>
                        <a:rPr sz="750" spc="-150" dirty="0">
                          <a:solidFill>
                            <a:srgbClr val="363740"/>
                          </a:solidFill>
                          <a:latin typeface="Arial"/>
                          <a:cs typeface="Arial"/>
                        </a:rPr>
                        <a:t> </a:t>
                      </a:r>
                      <a:r>
                        <a:rPr sz="750" dirty="0">
                          <a:solidFill>
                            <a:srgbClr val="363740"/>
                          </a:solidFill>
                          <a:latin typeface="Arial"/>
                          <a:cs typeface="Arial"/>
                        </a:rPr>
                        <a:t>performance, </a:t>
                      </a:r>
                      <a:r>
                        <a:rPr sz="750" spc="-20" dirty="0">
                          <a:solidFill>
                            <a:srgbClr val="363740"/>
                          </a:solidFill>
                          <a:latin typeface="Arial"/>
                          <a:cs typeface="Arial"/>
                        </a:rPr>
                        <a:t>a</a:t>
                      </a:r>
                      <a:endParaRPr sz="750">
                        <a:latin typeface="Arial"/>
                        <a:cs typeface="Arial"/>
                      </a:endParaRPr>
                    </a:p>
                  </a:txBody>
                  <a:tcPr marL="0" marR="0" marT="37465" marB="0">
                    <a:lnT w="12699">
                      <a:solidFill>
                        <a:srgbClr val="D8D8D8"/>
                      </a:solidFill>
                      <a:prstDash val="solid"/>
                    </a:lnT>
                  </a:tcPr>
                </a:tc>
                <a:tc>
                  <a:txBody>
                    <a:bodyPr/>
                    <a:lstStyle/>
                    <a:p>
                      <a:endParaRPr sz="750">
                        <a:latin typeface="Arial"/>
                        <a:cs typeface="Arial"/>
                      </a:endParaRPr>
                    </a:p>
                  </a:txBody>
                  <a:tcPr marL="0" marR="0" marT="0" marB="0"/>
                </a:tc>
                <a:tc>
                  <a:txBody>
                    <a:bodyPr/>
                    <a:lstStyle/>
                    <a:p>
                      <a:pPr marL="4445">
                        <a:lnSpc>
                          <a:spcPct val="100000"/>
                        </a:lnSpc>
                        <a:spcBef>
                          <a:spcPts val="295"/>
                        </a:spcBef>
                      </a:pPr>
                      <a:r>
                        <a:rPr sz="750" spc="-10" dirty="0">
                          <a:solidFill>
                            <a:srgbClr val="363740"/>
                          </a:solidFill>
                          <a:latin typeface="Arial"/>
                          <a:cs typeface="Arial"/>
                        </a:rPr>
                        <a:t>Increased</a:t>
                      </a:r>
                      <a:r>
                        <a:rPr sz="750" spc="-70" dirty="0">
                          <a:solidFill>
                            <a:srgbClr val="363740"/>
                          </a:solidFill>
                          <a:latin typeface="Arial"/>
                          <a:cs typeface="Arial"/>
                        </a:rPr>
                        <a:t> </a:t>
                      </a:r>
                      <a:r>
                        <a:rPr sz="750" spc="-5" dirty="0">
                          <a:solidFill>
                            <a:srgbClr val="363740"/>
                          </a:solidFill>
                          <a:latin typeface="Arial"/>
                          <a:cs typeface="Arial"/>
                        </a:rPr>
                        <a:t>Customer</a:t>
                      </a:r>
                      <a:endParaRPr sz="750">
                        <a:latin typeface="Arial"/>
                        <a:cs typeface="Arial"/>
                      </a:endParaRPr>
                    </a:p>
                  </a:txBody>
                  <a:tcPr marL="0" marR="0" marT="37465" marB="0">
                    <a:lnT w="12699">
                      <a:solidFill>
                        <a:srgbClr val="D8D8D8"/>
                      </a:solidFill>
                      <a:prstDash val="solid"/>
                    </a:lnT>
                  </a:tcPr>
                </a:tc>
                <a:tc>
                  <a:txBody>
                    <a:bodyPr/>
                    <a:lstStyle/>
                    <a:p>
                      <a:endParaRPr sz="750">
                        <a:latin typeface="Arial"/>
                        <a:cs typeface="Arial"/>
                      </a:endParaRPr>
                    </a:p>
                  </a:txBody>
                  <a:tcPr marL="0" marR="0" marT="0" marB="0"/>
                </a:tc>
                <a:tc>
                  <a:txBody>
                    <a:bodyPr/>
                    <a:lstStyle/>
                    <a:p>
                      <a:pPr marL="4445">
                        <a:lnSpc>
                          <a:spcPct val="100000"/>
                        </a:lnSpc>
                        <a:spcBef>
                          <a:spcPts val="295"/>
                        </a:spcBef>
                      </a:pPr>
                      <a:r>
                        <a:rPr sz="750" spc="15" dirty="0">
                          <a:solidFill>
                            <a:srgbClr val="363740"/>
                          </a:solidFill>
                          <a:latin typeface="Arial"/>
                          <a:cs typeface="Arial"/>
                        </a:rPr>
                        <a:t>$6,000,000</a:t>
                      </a:r>
                      <a:endParaRPr sz="750">
                        <a:latin typeface="Arial"/>
                        <a:cs typeface="Arial"/>
                      </a:endParaRPr>
                    </a:p>
                  </a:txBody>
                  <a:tcPr marL="0" marR="0" marT="37465" marB="0">
                    <a:lnT w="12699">
                      <a:solidFill>
                        <a:srgbClr val="D8D8D8"/>
                      </a:solidFill>
                      <a:prstDash val="solid"/>
                    </a:lnT>
                  </a:tcPr>
                </a:tc>
                <a:extLst>
                  <a:ext uri="{0D108BD9-81ED-4DB2-BD59-A6C34878D82A}">
                    <a16:rowId xmlns:a16="http://schemas.microsoft.com/office/drawing/2014/main" val="10009"/>
                  </a:ext>
                </a:extLst>
              </a:tr>
              <a:tr h="123825">
                <a:tc>
                  <a:txBody>
                    <a:bodyPr/>
                    <a:lstStyle/>
                    <a:p>
                      <a:pPr marL="4445">
                        <a:lnSpc>
                          <a:spcPts val="885"/>
                        </a:lnSpc>
                      </a:pPr>
                      <a:r>
                        <a:rPr sz="750" b="1" spc="-80" dirty="0">
                          <a:solidFill>
                            <a:srgbClr val="4292B1"/>
                          </a:solidFill>
                          <a:latin typeface="Arial Black"/>
                          <a:cs typeface="Arial Black"/>
                        </a:rPr>
                        <a:t>Improvements</a:t>
                      </a:r>
                      <a:endParaRPr sz="750">
                        <a:latin typeface="Arial Black"/>
                        <a:cs typeface="Arial Black"/>
                      </a:endParaRPr>
                    </a:p>
                  </a:txBody>
                  <a:tcPr marL="0" marR="0" marT="0" marB="0"/>
                </a:tc>
                <a:tc>
                  <a:txBody>
                    <a:bodyPr/>
                    <a:lstStyle/>
                    <a:p>
                      <a:endParaRPr sz="750">
                        <a:latin typeface="Arial Black"/>
                        <a:cs typeface="Arial Black"/>
                      </a:endParaRPr>
                    </a:p>
                  </a:txBody>
                  <a:tcPr marL="0" marR="0" marT="0" marB="0"/>
                </a:tc>
                <a:tc>
                  <a:txBody>
                    <a:bodyPr/>
                    <a:lstStyle/>
                    <a:p>
                      <a:pPr marL="4445">
                        <a:lnSpc>
                          <a:spcPts val="885"/>
                        </a:lnSpc>
                      </a:pPr>
                      <a:r>
                        <a:rPr sz="750" spc="5" dirty="0">
                          <a:solidFill>
                            <a:srgbClr val="363740"/>
                          </a:solidFill>
                          <a:latin typeface="Arial"/>
                          <a:cs typeface="Arial"/>
                        </a:rPr>
                        <a:t>Director </a:t>
                      </a:r>
                      <a:r>
                        <a:rPr sz="750" spc="15" dirty="0">
                          <a:solidFill>
                            <a:srgbClr val="363740"/>
                          </a:solidFill>
                          <a:latin typeface="Arial"/>
                          <a:cs typeface="Arial"/>
                        </a:rPr>
                        <a:t>of </a:t>
                      </a:r>
                      <a:r>
                        <a:rPr sz="750" spc="-15" dirty="0">
                          <a:solidFill>
                            <a:srgbClr val="363740"/>
                          </a:solidFill>
                          <a:latin typeface="Arial"/>
                          <a:cs typeface="Arial"/>
                        </a:rPr>
                        <a:t>Finance </a:t>
                      </a:r>
                      <a:r>
                        <a:rPr sz="750" spc="10" dirty="0">
                          <a:solidFill>
                            <a:srgbClr val="363740"/>
                          </a:solidFill>
                          <a:latin typeface="Arial"/>
                          <a:cs typeface="Arial"/>
                        </a:rPr>
                        <a:t>from </a:t>
                      </a:r>
                      <a:r>
                        <a:rPr sz="750" spc="-20" dirty="0">
                          <a:solidFill>
                            <a:srgbClr val="363740"/>
                          </a:solidFill>
                          <a:latin typeface="Arial"/>
                          <a:cs typeface="Arial"/>
                        </a:rPr>
                        <a:t>a </a:t>
                      </a:r>
                      <a:r>
                        <a:rPr sz="750" dirty="0">
                          <a:solidFill>
                            <a:srgbClr val="363740"/>
                          </a:solidFill>
                          <a:latin typeface="Arial"/>
                          <a:cs typeface="Arial"/>
                        </a:rPr>
                        <a:t>semiconductors </a:t>
                      </a:r>
                      <a:r>
                        <a:rPr sz="750" spc="-5" dirty="0">
                          <a:solidFill>
                            <a:srgbClr val="363740"/>
                          </a:solidFill>
                          <a:latin typeface="Arial"/>
                          <a:cs typeface="Arial"/>
                        </a:rPr>
                        <a:t>business</a:t>
                      </a:r>
                      <a:r>
                        <a:rPr sz="750" spc="-85" dirty="0">
                          <a:solidFill>
                            <a:srgbClr val="363740"/>
                          </a:solidFill>
                          <a:latin typeface="Arial"/>
                          <a:cs typeface="Arial"/>
                        </a:rPr>
                        <a:t> </a:t>
                      </a:r>
                      <a:r>
                        <a:rPr sz="750" spc="5" dirty="0">
                          <a:solidFill>
                            <a:srgbClr val="363740"/>
                          </a:solidFill>
                          <a:latin typeface="Arial"/>
                          <a:cs typeface="Arial"/>
                        </a:rPr>
                        <a:t>implemented</a:t>
                      </a:r>
                      <a:endParaRPr sz="750">
                        <a:latin typeface="Arial"/>
                        <a:cs typeface="Arial"/>
                      </a:endParaRPr>
                    </a:p>
                  </a:txBody>
                  <a:tcPr marL="0" marR="0" marT="0" marB="0"/>
                </a:tc>
                <a:tc>
                  <a:txBody>
                    <a:bodyPr/>
                    <a:lstStyle/>
                    <a:p>
                      <a:endParaRPr sz="750">
                        <a:latin typeface="Arial"/>
                        <a:cs typeface="Arial"/>
                      </a:endParaRPr>
                    </a:p>
                  </a:txBody>
                  <a:tcPr marL="0" marR="0" marT="0" marB="0"/>
                </a:tc>
                <a:tc>
                  <a:txBody>
                    <a:bodyPr/>
                    <a:lstStyle/>
                    <a:p>
                      <a:pPr marL="4445">
                        <a:lnSpc>
                          <a:spcPts val="885"/>
                        </a:lnSpc>
                      </a:pPr>
                      <a:r>
                        <a:rPr sz="750" dirty="0">
                          <a:solidFill>
                            <a:srgbClr val="363740"/>
                          </a:solidFill>
                          <a:latin typeface="Arial"/>
                          <a:cs typeface="Arial"/>
                        </a:rPr>
                        <a:t>Loyalty/Satisfaction</a:t>
                      </a:r>
                      <a:r>
                        <a:rPr sz="750" spc="-65" dirty="0">
                          <a:solidFill>
                            <a:srgbClr val="363740"/>
                          </a:solidFill>
                          <a:latin typeface="Arial"/>
                          <a:cs typeface="Arial"/>
                        </a:rPr>
                        <a:t> </a:t>
                      </a:r>
                      <a:r>
                        <a:rPr sz="750" spc="30" dirty="0">
                          <a:solidFill>
                            <a:srgbClr val="363740"/>
                          </a:solidFill>
                          <a:latin typeface="Arial"/>
                          <a:cs typeface="Arial"/>
                        </a:rPr>
                        <a:t>15%</a:t>
                      </a:r>
                      <a:endParaRPr sz="750">
                        <a:latin typeface="Arial"/>
                        <a:cs typeface="Arial"/>
                      </a:endParaRPr>
                    </a:p>
                  </a:txBody>
                  <a:tcPr marL="0" marR="0" marT="0" marB="0"/>
                </a:tc>
                <a:tc>
                  <a:txBody>
                    <a:bodyPr/>
                    <a:lstStyle/>
                    <a:p>
                      <a:endParaRPr sz="750">
                        <a:latin typeface="Arial"/>
                        <a:cs typeface="Arial"/>
                      </a:endParaRPr>
                    </a:p>
                  </a:txBody>
                  <a:tcPr marL="0" marR="0" marT="0" marB="0"/>
                </a:tc>
                <a:tc>
                  <a:txBody>
                    <a:bodyPr/>
                    <a:lstStyle/>
                    <a:p>
                      <a:endParaRPr sz="750">
                        <a:latin typeface="Arial"/>
                        <a:cs typeface="Arial"/>
                      </a:endParaRPr>
                    </a:p>
                  </a:txBody>
                  <a:tcPr marL="0" marR="0" marT="0" marB="0"/>
                </a:tc>
                <a:extLst>
                  <a:ext uri="{0D108BD9-81ED-4DB2-BD59-A6C34878D82A}">
                    <a16:rowId xmlns:a16="http://schemas.microsoft.com/office/drawing/2014/main" val="10010"/>
                  </a:ext>
                </a:extLst>
              </a:tr>
              <a:tr h="225234">
                <a:tc>
                  <a:txBody>
                    <a:bodyPr/>
                    <a:lstStyle/>
                    <a:p>
                      <a:endParaRPr sz="750">
                        <a:latin typeface="Arial"/>
                        <a:cs typeface="Arial"/>
                      </a:endParaRPr>
                    </a:p>
                  </a:txBody>
                  <a:tcPr marL="0" marR="0" marT="0" marB="0">
                    <a:lnB w="12699">
                      <a:solidFill>
                        <a:srgbClr val="D8D8D8"/>
                      </a:solidFill>
                      <a:prstDash val="solid"/>
                    </a:lnB>
                  </a:tcPr>
                </a:tc>
                <a:tc>
                  <a:txBody>
                    <a:bodyPr/>
                    <a:lstStyle/>
                    <a:p>
                      <a:endParaRPr sz="750">
                        <a:latin typeface="Arial"/>
                        <a:cs typeface="Arial"/>
                      </a:endParaRPr>
                    </a:p>
                  </a:txBody>
                  <a:tcPr marL="0" marR="0" marT="0" marB="0"/>
                </a:tc>
                <a:tc>
                  <a:txBody>
                    <a:bodyPr/>
                    <a:lstStyle/>
                    <a:p>
                      <a:pPr marL="4445">
                        <a:lnSpc>
                          <a:spcPts val="885"/>
                        </a:lnSpc>
                      </a:pPr>
                      <a:r>
                        <a:rPr sz="750" spc="-20" dirty="0">
                          <a:solidFill>
                            <a:srgbClr val="363740"/>
                          </a:solidFill>
                          <a:latin typeface="Arial"/>
                          <a:cs typeface="Arial"/>
                        </a:rPr>
                        <a:t>a </a:t>
                      </a:r>
                      <a:r>
                        <a:rPr sz="750" spc="5" dirty="0">
                          <a:solidFill>
                            <a:srgbClr val="363740"/>
                          </a:solidFill>
                          <a:latin typeface="Arial"/>
                          <a:cs typeface="Arial"/>
                        </a:rPr>
                        <a:t>strategy </a:t>
                      </a:r>
                      <a:r>
                        <a:rPr sz="750" spc="20" dirty="0">
                          <a:solidFill>
                            <a:srgbClr val="363740"/>
                          </a:solidFill>
                          <a:latin typeface="Arial"/>
                          <a:cs typeface="Arial"/>
                        </a:rPr>
                        <a:t>to </a:t>
                      </a:r>
                      <a:r>
                        <a:rPr sz="750" spc="-10" dirty="0">
                          <a:solidFill>
                            <a:srgbClr val="363740"/>
                          </a:solidFill>
                          <a:latin typeface="Arial"/>
                          <a:cs typeface="Arial"/>
                        </a:rPr>
                        <a:t>reduce </a:t>
                      </a:r>
                      <a:r>
                        <a:rPr sz="750" spc="10" dirty="0">
                          <a:solidFill>
                            <a:srgbClr val="363740"/>
                          </a:solidFill>
                          <a:latin typeface="Arial"/>
                          <a:cs typeface="Arial"/>
                        </a:rPr>
                        <a:t>the time </a:t>
                      </a:r>
                      <a:r>
                        <a:rPr sz="750" spc="5" dirty="0">
                          <a:solidFill>
                            <a:srgbClr val="363740"/>
                          </a:solidFill>
                          <a:latin typeface="Arial"/>
                          <a:cs typeface="Arial"/>
                        </a:rPr>
                        <a:t>spent </a:t>
                      </a:r>
                      <a:r>
                        <a:rPr sz="750" dirty="0">
                          <a:solidFill>
                            <a:srgbClr val="363740"/>
                          </a:solidFill>
                          <a:latin typeface="Arial"/>
                          <a:cs typeface="Arial"/>
                        </a:rPr>
                        <a:t>on </a:t>
                      </a:r>
                      <a:r>
                        <a:rPr sz="750" spc="-5" dirty="0">
                          <a:solidFill>
                            <a:srgbClr val="363740"/>
                          </a:solidFill>
                          <a:latin typeface="Arial"/>
                          <a:cs typeface="Arial"/>
                        </a:rPr>
                        <a:t>manual</a:t>
                      </a:r>
                      <a:r>
                        <a:rPr sz="750" spc="-114" dirty="0">
                          <a:solidFill>
                            <a:srgbClr val="363740"/>
                          </a:solidFill>
                          <a:latin typeface="Arial"/>
                          <a:cs typeface="Arial"/>
                        </a:rPr>
                        <a:t> </a:t>
                      </a:r>
                      <a:r>
                        <a:rPr sz="750" spc="10" dirty="0">
                          <a:solidFill>
                            <a:srgbClr val="363740"/>
                          </a:solidFill>
                          <a:latin typeface="Arial"/>
                          <a:cs typeface="Arial"/>
                        </a:rPr>
                        <a:t>work.</a:t>
                      </a:r>
                      <a:endParaRPr sz="750">
                        <a:latin typeface="Arial"/>
                        <a:cs typeface="Arial"/>
                      </a:endParaRPr>
                    </a:p>
                  </a:txBody>
                  <a:tcPr marL="0" marR="0" marT="0" marB="0">
                    <a:lnB w="12699">
                      <a:solidFill>
                        <a:srgbClr val="D8D8D8"/>
                      </a:solidFill>
                      <a:prstDash val="solid"/>
                    </a:lnB>
                  </a:tcPr>
                </a:tc>
                <a:tc>
                  <a:txBody>
                    <a:bodyPr/>
                    <a:lstStyle/>
                    <a:p>
                      <a:endParaRPr sz="750">
                        <a:latin typeface="Arial"/>
                        <a:cs typeface="Arial"/>
                      </a:endParaRPr>
                    </a:p>
                  </a:txBody>
                  <a:tcPr marL="0" marR="0" marT="0" marB="0"/>
                </a:tc>
                <a:tc>
                  <a:txBody>
                    <a:bodyPr/>
                    <a:lstStyle/>
                    <a:p>
                      <a:endParaRPr sz="750">
                        <a:latin typeface="Arial"/>
                        <a:cs typeface="Arial"/>
                      </a:endParaRPr>
                    </a:p>
                  </a:txBody>
                  <a:tcPr marL="0" marR="0" marT="0" marB="0">
                    <a:lnB w="12699">
                      <a:solidFill>
                        <a:srgbClr val="D8D8D8"/>
                      </a:solidFill>
                      <a:prstDash val="solid"/>
                    </a:lnB>
                  </a:tcPr>
                </a:tc>
                <a:tc>
                  <a:txBody>
                    <a:bodyPr/>
                    <a:lstStyle/>
                    <a:p>
                      <a:endParaRPr sz="750">
                        <a:latin typeface="Arial"/>
                        <a:cs typeface="Arial"/>
                      </a:endParaRPr>
                    </a:p>
                  </a:txBody>
                  <a:tcPr marL="0" marR="0" marT="0" marB="0"/>
                </a:tc>
                <a:tc>
                  <a:txBody>
                    <a:bodyPr/>
                    <a:lstStyle/>
                    <a:p>
                      <a:endParaRPr sz="750">
                        <a:latin typeface="Arial"/>
                        <a:cs typeface="Arial"/>
                      </a:endParaRPr>
                    </a:p>
                  </a:txBody>
                  <a:tcPr marL="0" marR="0" marT="0" marB="0">
                    <a:lnB w="12699">
                      <a:solidFill>
                        <a:srgbClr val="D8D8D8"/>
                      </a:solidFill>
                      <a:prstDash val="solid"/>
                    </a:lnB>
                  </a:tcPr>
                </a:tc>
                <a:extLst>
                  <a:ext uri="{0D108BD9-81ED-4DB2-BD59-A6C34878D82A}">
                    <a16:rowId xmlns:a16="http://schemas.microsoft.com/office/drawing/2014/main" val="10011"/>
                  </a:ext>
                </a:extLst>
              </a:tr>
              <a:tr h="169640">
                <a:tc>
                  <a:txBody>
                    <a:bodyPr/>
                    <a:lstStyle/>
                    <a:p>
                      <a:pPr marL="4445">
                        <a:lnSpc>
                          <a:spcPct val="100000"/>
                        </a:lnSpc>
                        <a:spcBef>
                          <a:spcPts val="295"/>
                        </a:spcBef>
                      </a:pPr>
                      <a:r>
                        <a:rPr sz="750" b="1" spc="-70" dirty="0">
                          <a:solidFill>
                            <a:srgbClr val="4292B1"/>
                          </a:solidFill>
                          <a:latin typeface="Arial Black"/>
                          <a:cs typeface="Arial Black"/>
                        </a:rPr>
                        <a:t>Department</a:t>
                      </a:r>
                      <a:r>
                        <a:rPr sz="750" b="1" spc="-105" dirty="0">
                          <a:solidFill>
                            <a:srgbClr val="4292B1"/>
                          </a:solidFill>
                          <a:latin typeface="Arial Black"/>
                          <a:cs typeface="Arial Black"/>
                        </a:rPr>
                        <a:t> </a:t>
                      </a:r>
                      <a:r>
                        <a:rPr sz="750" b="1" spc="-70" dirty="0">
                          <a:solidFill>
                            <a:srgbClr val="4292B1"/>
                          </a:solidFill>
                          <a:latin typeface="Arial Black"/>
                          <a:cs typeface="Arial Black"/>
                        </a:rPr>
                        <a:t>Culture</a:t>
                      </a:r>
                      <a:endParaRPr sz="750">
                        <a:latin typeface="Arial Black"/>
                        <a:cs typeface="Arial Black"/>
                      </a:endParaRPr>
                    </a:p>
                  </a:txBody>
                  <a:tcPr marL="0" marR="0" marT="37465" marB="0">
                    <a:lnT w="12699">
                      <a:solidFill>
                        <a:srgbClr val="D8D8D8"/>
                      </a:solidFill>
                      <a:prstDash val="solid"/>
                    </a:lnT>
                  </a:tcPr>
                </a:tc>
                <a:tc>
                  <a:txBody>
                    <a:bodyPr/>
                    <a:lstStyle/>
                    <a:p>
                      <a:endParaRPr sz="750">
                        <a:latin typeface="Arial Black"/>
                        <a:cs typeface="Arial Black"/>
                      </a:endParaRPr>
                    </a:p>
                  </a:txBody>
                  <a:tcPr marL="0" marR="0" marT="0" marB="0"/>
                </a:tc>
                <a:tc>
                  <a:txBody>
                    <a:bodyPr/>
                    <a:lstStyle/>
                    <a:p>
                      <a:pPr marL="4445">
                        <a:lnSpc>
                          <a:spcPct val="100000"/>
                        </a:lnSpc>
                        <a:spcBef>
                          <a:spcPts val="295"/>
                        </a:spcBef>
                      </a:pPr>
                      <a:r>
                        <a:rPr sz="750" spc="-20" dirty="0">
                          <a:solidFill>
                            <a:srgbClr val="363740"/>
                          </a:solidFill>
                          <a:latin typeface="Arial"/>
                          <a:cs typeface="Arial"/>
                        </a:rPr>
                        <a:t>Faced </a:t>
                      </a:r>
                      <a:r>
                        <a:rPr sz="750" spc="35" dirty="0">
                          <a:solidFill>
                            <a:srgbClr val="363740"/>
                          </a:solidFill>
                          <a:latin typeface="Arial"/>
                          <a:cs typeface="Arial"/>
                        </a:rPr>
                        <a:t>with </a:t>
                      </a:r>
                      <a:r>
                        <a:rPr sz="750" spc="-20" dirty="0">
                          <a:solidFill>
                            <a:srgbClr val="363740"/>
                          </a:solidFill>
                          <a:latin typeface="Arial"/>
                          <a:cs typeface="Arial"/>
                        </a:rPr>
                        <a:t>a </a:t>
                      </a:r>
                      <a:r>
                        <a:rPr sz="750" spc="5" dirty="0">
                          <a:solidFill>
                            <a:srgbClr val="363740"/>
                          </a:solidFill>
                          <a:latin typeface="Arial"/>
                          <a:cs typeface="Arial"/>
                        </a:rPr>
                        <a:t>toxic </a:t>
                      </a:r>
                      <a:r>
                        <a:rPr sz="750" dirty="0">
                          <a:solidFill>
                            <a:srgbClr val="363740"/>
                          </a:solidFill>
                          <a:latin typeface="Arial"/>
                          <a:cs typeface="Arial"/>
                        </a:rPr>
                        <a:t>culture </a:t>
                      </a:r>
                      <a:r>
                        <a:rPr sz="750" spc="10" dirty="0">
                          <a:solidFill>
                            <a:srgbClr val="363740"/>
                          </a:solidFill>
                          <a:latin typeface="Arial"/>
                          <a:cs typeface="Arial"/>
                        </a:rPr>
                        <a:t>from </a:t>
                      </a:r>
                      <a:r>
                        <a:rPr sz="750" spc="15" dirty="0">
                          <a:solidFill>
                            <a:srgbClr val="363740"/>
                          </a:solidFill>
                          <a:latin typeface="Arial"/>
                          <a:cs typeface="Arial"/>
                        </a:rPr>
                        <a:t>long-time </a:t>
                      </a:r>
                      <a:r>
                        <a:rPr sz="750" spc="-10" dirty="0">
                          <a:solidFill>
                            <a:srgbClr val="363740"/>
                          </a:solidFill>
                          <a:latin typeface="Arial"/>
                          <a:cs typeface="Arial"/>
                        </a:rPr>
                        <a:t>employees, </a:t>
                      </a:r>
                      <a:r>
                        <a:rPr sz="750" spc="-20" dirty="0">
                          <a:solidFill>
                            <a:srgbClr val="363740"/>
                          </a:solidFill>
                          <a:latin typeface="Arial"/>
                          <a:cs typeface="Arial"/>
                        </a:rPr>
                        <a:t>a</a:t>
                      </a:r>
                      <a:r>
                        <a:rPr sz="750" spc="-125" dirty="0">
                          <a:solidFill>
                            <a:srgbClr val="363740"/>
                          </a:solidFill>
                          <a:latin typeface="Arial"/>
                          <a:cs typeface="Arial"/>
                        </a:rPr>
                        <a:t> </a:t>
                      </a:r>
                      <a:r>
                        <a:rPr sz="750" spc="5" dirty="0">
                          <a:solidFill>
                            <a:srgbClr val="363740"/>
                          </a:solidFill>
                          <a:latin typeface="Arial"/>
                          <a:cs typeface="Arial"/>
                        </a:rPr>
                        <a:t>Director</a:t>
                      </a:r>
                      <a:endParaRPr sz="750">
                        <a:latin typeface="Arial"/>
                        <a:cs typeface="Arial"/>
                      </a:endParaRPr>
                    </a:p>
                  </a:txBody>
                  <a:tcPr marL="0" marR="0" marT="37465" marB="0">
                    <a:lnT w="12699">
                      <a:solidFill>
                        <a:srgbClr val="D8D8D8"/>
                      </a:solidFill>
                      <a:prstDash val="solid"/>
                    </a:lnT>
                  </a:tcPr>
                </a:tc>
                <a:tc>
                  <a:txBody>
                    <a:bodyPr/>
                    <a:lstStyle/>
                    <a:p>
                      <a:endParaRPr sz="750">
                        <a:latin typeface="Arial"/>
                        <a:cs typeface="Arial"/>
                      </a:endParaRPr>
                    </a:p>
                  </a:txBody>
                  <a:tcPr marL="0" marR="0" marT="0" marB="0"/>
                </a:tc>
                <a:tc>
                  <a:txBody>
                    <a:bodyPr/>
                    <a:lstStyle/>
                    <a:p>
                      <a:pPr marL="4445">
                        <a:lnSpc>
                          <a:spcPct val="100000"/>
                        </a:lnSpc>
                        <a:spcBef>
                          <a:spcPts val="295"/>
                        </a:spcBef>
                      </a:pPr>
                      <a:r>
                        <a:rPr sz="750" spc="-10" dirty="0">
                          <a:solidFill>
                            <a:srgbClr val="363740"/>
                          </a:solidFill>
                          <a:latin typeface="Arial"/>
                          <a:cs typeface="Arial"/>
                        </a:rPr>
                        <a:t>Increased </a:t>
                      </a:r>
                      <a:r>
                        <a:rPr sz="750" spc="5" dirty="0">
                          <a:solidFill>
                            <a:srgbClr val="363740"/>
                          </a:solidFill>
                          <a:latin typeface="Arial"/>
                          <a:cs typeface="Arial"/>
                        </a:rPr>
                        <a:t>Quality</a:t>
                      </a:r>
                      <a:r>
                        <a:rPr sz="750" spc="-95" dirty="0">
                          <a:solidFill>
                            <a:srgbClr val="363740"/>
                          </a:solidFill>
                          <a:latin typeface="Arial"/>
                          <a:cs typeface="Arial"/>
                        </a:rPr>
                        <a:t> </a:t>
                      </a:r>
                      <a:r>
                        <a:rPr sz="750" spc="30" dirty="0">
                          <a:solidFill>
                            <a:srgbClr val="363740"/>
                          </a:solidFill>
                          <a:latin typeface="Arial"/>
                          <a:cs typeface="Arial"/>
                        </a:rPr>
                        <a:t>60%</a:t>
                      </a:r>
                      <a:endParaRPr sz="750">
                        <a:latin typeface="Arial"/>
                        <a:cs typeface="Arial"/>
                      </a:endParaRPr>
                    </a:p>
                  </a:txBody>
                  <a:tcPr marL="0" marR="0" marT="37465" marB="0">
                    <a:lnT w="12699">
                      <a:solidFill>
                        <a:srgbClr val="D8D8D8"/>
                      </a:solidFill>
                      <a:prstDash val="solid"/>
                    </a:lnT>
                  </a:tcPr>
                </a:tc>
                <a:tc>
                  <a:txBody>
                    <a:bodyPr/>
                    <a:lstStyle/>
                    <a:p>
                      <a:endParaRPr sz="750">
                        <a:latin typeface="Arial"/>
                        <a:cs typeface="Arial"/>
                      </a:endParaRPr>
                    </a:p>
                  </a:txBody>
                  <a:tcPr marL="0" marR="0" marT="0" marB="0"/>
                </a:tc>
                <a:tc>
                  <a:txBody>
                    <a:bodyPr/>
                    <a:lstStyle/>
                    <a:p>
                      <a:pPr marL="4445">
                        <a:lnSpc>
                          <a:spcPct val="100000"/>
                        </a:lnSpc>
                        <a:spcBef>
                          <a:spcPts val="295"/>
                        </a:spcBef>
                      </a:pPr>
                      <a:r>
                        <a:rPr sz="750" spc="15" dirty="0">
                          <a:solidFill>
                            <a:srgbClr val="363740"/>
                          </a:solidFill>
                          <a:latin typeface="Arial"/>
                          <a:cs typeface="Arial"/>
                        </a:rPr>
                        <a:t>$1,000,000</a:t>
                      </a:r>
                      <a:endParaRPr sz="750">
                        <a:latin typeface="Arial"/>
                        <a:cs typeface="Arial"/>
                      </a:endParaRPr>
                    </a:p>
                  </a:txBody>
                  <a:tcPr marL="0" marR="0" marT="37465" marB="0">
                    <a:lnT w="12699">
                      <a:solidFill>
                        <a:srgbClr val="D8D8D8"/>
                      </a:solidFill>
                      <a:prstDash val="solid"/>
                    </a:lnT>
                  </a:tcPr>
                </a:tc>
                <a:extLst>
                  <a:ext uri="{0D108BD9-81ED-4DB2-BD59-A6C34878D82A}">
                    <a16:rowId xmlns:a16="http://schemas.microsoft.com/office/drawing/2014/main" val="10012"/>
                  </a:ext>
                </a:extLst>
              </a:tr>
              <a:tr h="123825">
                <a:tc>
                  <a:txBody>
                    <a:bodyPr/>
                    <a:lstStyle/>
                    <a:p>
                      <a:pPr marL="4445">
                        <a:lnSpc>
                          <a:spcPts val="885"/>
                        </a:lnSpc>
                      </a:pPr>
                      <a:r>
                        <a:rPr sz="750" b="1" spc="-75" dirty="0">
                          <a:solidFill>
                            <a:srgbClr val="4292B1"/>
                          </a:solidFill>
                          <a:latin typeface="Arial Black"/>
                          <a:cs typeface="Arial Black"/>
                        </a:rPr>
                        <a:t>Change</a:t>
                      </a:r>
                      <a:endParaRPr sz="750">
                        <a:latin typeface="Arial Black"/>
                        <a:cs typeface="Arial Black"/>
                      </a:endParaRPr>
                    </a:p>
                  </a:txBody>
                  <a:tcPr marL="0" marR="0" marT="0" marB="0"/>
                </a:tc>
                <a:tc>
                  <a:txBody>
                    <a:bodyPr/>
                    <a:lstStyle/>
                    <a:p>
                      <a:endParaRPr sz="750">
                        <a:latin typeface="Arial Black"/>
                        <a:cs typeface="Arial Black"/>
                      </a:endParaRPr>
                    </a:p>
                  </a:txBody>
                  <a:tcPr marL="0" marR="0" marT="0" marB="0"/>
                </a:tc>
                <a:tc>
                  <a:txBody>
                    <a:bodyPr/>
                    <a:lstStyle/>
                    <a:p>
                      <a:pPr marL="4445">
                        <a:lnSpc>
                          <a:spcPts val="885"/>
                        </a:lnSpc>
                      </a:pPr>
                      <a:r>
                        <a:rPr sz="750" spc="15" dirty="0">
                          <a:solidFill>
                            <a:srgbClr val="363740"/>
                          </a:solidFill>
                          <a:latin typeface="Arial"/>
                          <a:cs typeface="Arial"/>
                        </a:rPr>
                        <a:t>of </a:t>
                      </a:r>
                      <a:r>
                        <a:rPr sz="750" spc="-5" dirty="0">
                          <a:solidFill>
                            <a:srgbClr val="363740"/>
                          </a:solidFill>
                          <a:latin typeface="Arial"/>
                          <a:cs typeface="Arial"/>
                        </a:rPr>
                        <a:t>Training </a:t>
                      </a:r>
                      <a:r>
                        <a:rPr sz="750" spc="10" dirty="0">
                          <a:solidFill>
                            <a:srgbClr val="363740"/>
                          </a:solidFill>
                          <a:latin typeface="Arial"/>
                          <a:cs typeface="Arial"/>
                        </a:rPr>
                        <a:t>Administration </a:t>
                      </a:r>
                      <a:r>
                        <a:rPr sz="750" spc="15" dirty="0">
                          <a:solidFill>
                            <a:srgbClr val="363740"/>
                          </a:solidFill>
                          <a:latin typeface="Arial"/>
                          <a:cs typeface="Arial"/>
                        </a:rPr>
                        <a:t>for </a:t>
                      </a:r>
                      <a:r>
                        <a:rPr sz="750" spc="-20" dirty="0">
                          <a:solidFill>
                            <a:srgbClr val="363740"/>
                          </a:solidFill>
                          <a:latin typeface="Arial"/>
                          <a:cs typeface="Arial"/>
                        </a:rPr>
                        <a:t>a </a:t>
                      </a:r>
                      <a:r>
                        <a:rPr sz="750" spc="-5" dirty="0">
                          <a:solidFill>
                            <a:srgbClr val="363740"/>
                          </a:solidFill>
                          <a:latin typeface="Arial"/>
                          <a:cs typeface="Arial"/>
                        </a:rPr>
                        <a:t>consumer services</a:t>
                      </a:r>
                      <a:r>
                        <a:rPr sz="750" spc="-105" dirty="0">
                          <a:solidFill>
                            <a:srgbClr val="363740"/>
                          </a:solidFill>
                          <a:latin typeface="Arial"/>
                          <a:cs typeface="Arial"/>
                        </a:rPr>
                        <a:t> </a:t>
                      </a:r>
                      <a:r>
                        <a:rPr sz="750" dirty="0">
                          <a:solidFill>
                            <a:srgbClr val="363740"/>
                          </a:solidFill>
                          <a:latin typeface="Arial"/>
                          <a:cs typeface="Arial"/>
                        </a:rPr>
                        <a:t>company</a:t>
                      </a:r>
                      <a:endParaRPr sz="750">
                        <a:latin typeface="Arial"/>
                        <a:cs typeface="Arial"/>
                      </a:endParaRPr>
                    </a:p>
                  </a:txBody>
                  <a:tcPr marL="0" marR="0" marT="0" marB="0"/>
                </a:tc>
                <a:tc>
                  <a:txBody>
                    <a:bodyPr/>
                    <a:lstStyle/>
                    <a:p>
                      <a:endParaRPr sz="750">
                        <a:latin typeface="Arial"/>
                        <a:cs typeface="Arial"/>
                      </a:endParaRPr>
                    </a:p>
                  </a:txBody>
                  <a:tcPr marL="0" marR="0" marT="0" marB="0"/>
                </a:tc>
                <a:tc>
                  <a:txBody>
                    <a:bodyPr/>
                    <a:lstStyle/>
                    <a:p>
                      <a:endParaRPr sz="750">
                        <a:latin typeface="Arial"/>
                        <a:cs typeface="Arial"/>
                      </a:endParaRPr>
                    </a:p>
                  </a:txBody>
                  <a:tcPr marL="0" marR="0" marT="0" marB="0"/>
                </a:tc>
                <a:tc>
                  <a:txBody>
                    <a:bodyPr/>
                    <a:lstStyle/>
                    <a:p>
                      <a:endParaRPr sz="750">
                        <a:latin typeface="Arial"/>
                        <a:cs typeface="Arial"/>
                      </a:endParaRPr>
                    </a:p>
                  </a:txBody>
                  <a:tcPr marL="0" marR="0" marT="0" marB="0"/>
                </a:tc>
                <a:tc>
                  <a:txBody>
                    <a:bodyPr/>
                    <a:lstStyle/>
                    <a:p>
                      <a:endParaRPr sz="750">
                        <a:latin typeface="Arial"/>
                        <a:cs typeface="Arial"/>
                      </a:endParaRPr>
                    </a:p>
                  </a:txBody>
                  <a:tcPr marL="0" marR="0" marT="0" marB="0"/>
                </a:tc>
                <a:extLst>
                  <a:ext uri="{0D108BD9-81ED-4DB2-BD59-A6C34878D82A}">
                    <a16:rowId xmlns:a16="http://schemas.microsoft.com/office/drawing/2014/main" val="10013"/>
                  </a:ext>
                </a:extLst>
              </a:tr>
              <a:tr h="123825">
                <a:tc>
                  <a:txBody>
                    <a:bodyPr/>
                    <a:lstStyle/>
                    <a:p>
                      <a:endParaRPr sz="750">
                        <a:latin typeface="Arial"/>
                        <a:cs typeface="Arial"/>
                      </a:endParaRPr>
                    </a:p>
                  </a:txBody>
                  <a:tcPr marL="0" marR="0" marT="0" marB="0"/>
                </a:tc>
                <a:tc>
                  <a:txBody>
                    <a:bodyPr/>
                    <a:lstStyle/>
                    <a:p>
                      <a:endParaRPr sz="750">
                        <a:latin typeface="Arial"/>
                        <a:cs typeface="Arial"/>
                      </a:endParaRPr>
                    </a:p>
                  </a:txBody>
                  <a:tcPr marL="0" marR="0" marT="0" marB="0"/>
                </a:tc>
                <a:tc>
                  <a:txBody>
                    <a:bodyPr/>
                    <a:lstStyle/>
                    <a:p>
                      <a:pPr marL="4445">
                        <a:lnSpc>
                          <a:spcPts val="885"/>
                        </a:lnSpc>
                      </a:pPr>
                      <a:r>
                        <a:rPr sz="750" spc="5" dirty="0">
                          <a:solidFill>
                            <a:srgbClr val="363740"/>
                          </a:solidFill>
                          <a:latin typeface="Arial"/>
                          <a:cs typeface="Arial"/>
                        </a:rPr>
                        <a:t>introduced </a:t>
                      </a:r>
                      <a:r>
                        <a:rPr sz="750" spc="-10" dirty="0">
                          <a:solidFill>
                            <a:srgbClr val="363740"/>
                          </a:solidFill>
                          <a:latin typeface="Arial"/>
                          <a:cs typeface="Arial"/>
                        </a:rPr>
                        <a:t>assessments </a:t>
                      </a:r>
                      <a:r>
                        <a:rPr sz="750" dirty="0">
                          <a:solidFill>
                            <a:srgbClr val="363740"/>
                          </a:solidFill>
                          <a:latin typeface="Arial"/>
                          <a:cs typeface="Arial"/>
                        </a:rPr>
                        <a:t>and metrics along </a:t>
                      </a:r>
                      <a:r>
                        <a:rPr sz="750" spc="35" dirty="0">
                          <a:solidFill>
                            <a:srgbClr val="363740"/>
                          </a:solidFill>
                          <a:latin typeface="Arial"/>
                          <a:cs typeface="Arial"/>
                        </a:rPr>
                        <a:t>with </a:t>
                      </a:r>
                      <a:r>
                        <a:rPr sz="750" spc="-20" dirty="0">
                          <a:solidFill>
                            <a:srgbClr val="363740"/>
                          </a:solidFill>
                          <a:latin typeface="Arial"/>
                          <a:cs typeface="Arial"/>
                        </a:rPr>
                        <a:t>KPIs</a:t>
                      </a:r>
                      <a:r>
                        <a:rPr sz="750" spc="-105" dirty="0">
                          <a:solidFill>
                            <a:srgbClr val="363740"/>
                          </a:solidFill>
                          <a:latin typeface="Arial"/>
                          <a:cs typeface="Arial"/>
                        </a:rPr>
                        <a:t> </a:t>
                      </a:r>
                      <a:r>
                        <a:rPr sz="750" spc="20" dirty="0">
                          <a:solidFill>
                            <a:srgbClr val="363740"/>
                          </a:solidFill>
                          <a:latin typeface="Arial"/>
                          <a:cs typeface="Arial"/>
                        </a:rPr>
                        <a:t>that</a:t>
                      </a:r>
                      <a:endParaRPr sz="750">
                        <a:latin typeface="Arial"/>
                        <a:cs typeface="Arial"/>
                      </a:endParaRPr>
                    </a:p>
                  </a:txBody>
                  <a:tcPr marL="0" marR="0" marT="0" marB="0"/>
                </a:tc>
                <a:tc>
                  <a:txBody>
                    <a:bodyPr/>
                    <a:lstStyle/>
                    <a:p>
                      <a:endParaRPr sz="750">
                        <a:latin typeface="Arial"/>
                        <a:cs typeface="Arial"/>
                      </a:endParaRPr>
                    </a:p>
                  </a:txBody>
                  <a:tcPr marL="0" marR="0" marT="0" marB="0"/>
                </a:tc>
                <a:tc>
                  <a:txBody>
                    <a:bodyPr/>
                    <a:lstStyle/>
                    <a:p>
                      <a:endParaRPr sz="750">
                        <a:latin typeface="Arial"/>
                        <a:cs typeface="Arial"/>
                      </a:endParaRPr>
                    </a:p>
                  </a:txBody>
                  <a:tcPr marL="0" marR="0" marT="0" marB="0"/>
                </a:tc>
                <a:tc>
                  <a:txBody>
                    <a:bodyPr/>
                    <a:lstStyle/>
                    <a:p>
                      <a:endParaRPr sz="750">
                        <a:latin typeface="Arial"/>
                        <a:cs typeface="Arial"/>
                      </a:endParaRPr>
                    </a:p>
                  </a:txBody>
                  <a:tcPr marL="0" marR="0" marT="0" marB="0"/>
                </a:tc>
                <a:tc>
                  <a:txBody>
                    <a:bodyPr/>
                    <a:lstStyle/>
                    <a:p>
                      <a:endParaRPr sz="750">
                        <a:latin typeface="Arial"/>
                        <a:cs typeface="Arial"/>
                      </a:endParaRPr>
                    </a:p>
                  </a:txBody>
                  <a:tcPr marL="0" marR="0" marT="0" marB="0"/>
                </a:tc>
                <a:extLst>
                  <a:ext uri="{0D108BD9-81ED-4DB2-BD59-A6C34878D82A}">
                    <a16:rowId xmlns:a16="http://schemas.microsoft.com/office/drawing/2014/main" val="10014"/>
                  </a:ext>
                </a:extLst>
              </a:tr>
              <a:tr h="123825">
                <a:tc>
                  <a:txBody>
                    <a:bodyPr/>
                    <a:lstStyle/>
                    <a:p>
                      <a:endParaRPr sz="750">
                        <a:latin typeface="Arial"/>
                        <a:cs typeface="Arial"/>
                      </a:endParaRPr>
                    </a:p>
                  </a:txBody>
                  <a:tcPr marL="0" marR="0" marT="0" marB="0"/>
                </a:tc>
                <a:tc>
                  <a:txBody>
                    <a:bodyPr/>
                    <a:lstStyle/>
                    <a:p>
                      <a:endParaRPr sz="750">
                        <a:latin typeface="Arial"/>
                        <a:cs typeface="Arial"/>
                      </a:endParaRPr>
                    </a:p>
                  </a:txBody>
                  <a:tcPr marL="0" marR="0" marT="0" marB="0"/>
                </a:tc>
                <a:tc>
                  <a:txBody>
                    <a:bodyPr/>
                    <a:lstStyle/>
                    <a:p>
                      <a:pPr marL="4445">
                        <a:lnSpc>
                          <a:spcPts val="885"/>
                        </a:lnSpc>
                      </a:pPr>
                      <a:r>
                        <a:rPr sz="750" spc="5" dirty="0">
                          <a:solidFill>
                            <a:srgbClr val="363740"/>
                          </a:solidFill>
                          <a:latin typeface="Arial"/>
                          <a:cs typeface="Arial"/>
                        </a:rPr>
                        <a:t>individuals</a:t>
                      </a:r>
                      <a:r>
                        <a:rPr sz="750" spc="-20" dirty="0">
                          <a:solidFill>
                            <a:srgbClr val="363740"/>
                          </a:solidFill>
                          <a:latin typeface="Arial"/>
                          <a:cs typeface="Arial"/>
                        </a:rPr>
                        <a:t> </a:t>
                      </a:r>
                      <a:r>
                        <a:rPr sz="750" spc="30" dirty="0">
                          <a:solidFill>
                            <a:srgbClr val="363740"/>
                          </a:solidFill>
                          <a:latin typeface="Arial"/>
                          <a:cs typeface="Arial"/>
                        </a:rPr>
                        <a:t>now</a:t>
                      </a:r>
                      <a:r>
                        <a:rPr sz="750" spc="-20" dirty="0">
                          <a:solidFill>
                            <a:srgbClr val="363740"/>
                          </a:solidFill>
                          <a:latin typeface="Arial"/>
                          <a:cs typeface="Arial"/>
                        </a:rPr>
                        <a:t> </a:t>
                      </a:r>
                      <a:r>
                        <a:rPr sz="750" spc="10" dirty="0">
                          <a:solidFill>
                            <a:srgbClr val="363740"/>
                          </a:solidFill>
                          <a:latin typeface="Arial"/>
                          <a:cs typeface="Arial"/>
                        </a:rPr>
                        <a:t>participate</a:t>
                      </a:r>
                      <a:r>
                        <a:rPr sz="750" spc="-20" dirty="0">
                          <a:solidFill>
                            <a:srgbClr val="363740"/>
                          </a:solidFill>
                          <a:latin typeface="Arial"/>
                          <a:cs typeface="Arial"/>
                        </a:rPr>
                        <a:t> </a:t>
                      </a:r>
                      <a:r>
                        <a:rPr sz="750" spc="5" dirty="0">
                          <a:solidFill>
                            <a:srgbClr val="363740"/>
                          </a:solidFill>
                          <a:latin typeface="Arial"/>
                          <a:cs typeface="Arial"/>
                        </a:rPr>
                        <a:t>in</a:t>
                      </a:r>
                      <a:r>
                        <a:rPr sz="750" spc="-20" dirty="0">
                          <a:solidFill>
                            <a:srgbClr val="363740"/>
                          </a:solidFill>
                          <a:latin typeface="Arial"/>
                          <a:cs typeface="Arial"/>
                        </a:rPr>
                        <a:t> </a:t>
                      </a:r>
                      <a:r>
                        <a:rPr sz="750" dirty="0">
                          <a:solidFill>
                            <a:srgbClr val="363740"/>
                          </a:solidFill>
                          <a:latin typeface="Arial"/>
                          <a:cs typeface="Arial"/>
                        </a:rPr>
                        <a:t>achieving</a:t>
                      </a:r>
                      <a:r>
                        <a:rPr sz="750" spc="-20" dirty="0">
                          <a:solidFill>
                            <a:srgbClr val="363740"/>
                          </a:solidFill>
                          <a:latin typeface="Arial"/>
                          <a:cs typeface="Arial"/>
                        </a:rPr>
                        <a:t> </a:t>
                      </a:r>
                      <a:r>
                        <a:rPr sz="750" spc="20" dirty="0">
                          <a:solidFill>
                            <a:srgbClr val="363740"/>
                          </a:solidFill>
                          <a:latin typeface="Arial"/>
                          <a:cs typeface="Arial"/>
                        </a:rPr>
                        <a:t>to</a:t>
                      </a:r>
                      <a:r>
                        <a:rPr sz="750" spc="-20" dirty="0">
                          <a:solidFill>
                            <a:srgbClr val="363740"/>
                          </a:solidFill>
                          <a:latin typeface="Arial"/>
                          <a:cs typeface="Arial"/>
                        </a:rPr>
                        <a:t> </a:t>
                      </a:r>
                      <a:r>
                        <a:rPr sz="750" spc="10" dirty="0">
                          <a:solidFill>
                            <a:srgbClr val="363740"/>
                          </a:solidFill>
                          <a:latin typeface="Arial"/>
                          <a:cs typeface="Arial"/>
                        </a:rPr>
                        <a:t>shift</a:t>
                      </a:r>
                      <a:r>
                        <a:rPr sz="750" spc="-20" dirty="0">
                          <a:solidFill>
                            <a:srgbClr val="363740"/>
                          </a:solidFill>
                          <a:latin typeface="Arial"/>
                          <a:cs typeface="Arial"/>
                        </a:rPr>
                        <a:t> </a:t>
                      </a:r>
                      <a:r>
                        <a:rPr sz="750" spc="10" dirty="0">
                          <a:solidFill>
                            <a:srgbClr val="363740"/>
                          </a:solidFill>
                          <a:latin typeface="Arial"/>
                          <a:cs typeface="Arial"/>
                        </a:rPr>
                        <a:t>the</a:t>
                      </a:r>
                      <a:r>
                        <a:rPr sz="750" spc="-20" dirty="0">
                          <a:solidFill>
                            <a:srgbClr val="363740"/>
                          </a:solidFill>
                          <a:latin typeface="Arial"/>
                          <a:cs typeface="Arial"/>
                        </a:rPr>
                        <a:t> </a:t>
                      </a:r>
                      <a:r>
                        <a:rPr sz="750" spc="-5" dirty="0">
                          <a:solidFill>
                            <a:srgbClr val="363740"/>
                          </a:solidFill>
                          <a:latin typeface="Arial"/>
                          <a:cs typeface="Arial"/>
                        </a:rPr>
                        <a:t>overall</a:t>
                      </a:r>
                      <a:r>
                        <a:rPr sz="750" spc="-20" dirty="0">
                          <a:solidFill>
                            <a:srgbClr val="363740"/>
                          </a:solidFill>
                          <a:latin typeface="Arial"/>
                          <a:cs typeface="Arial"/>
                        </a:rPr>
                        <a:t> </a:t>
                      </a:r>
                      <a:r>
                        <a:rPr sz="750" dirty="0">
                          <a:solidFill>
                            <a:srgbClr val="363740"/>
                          </a:solidFill>
                          <a:latin typeface="Arial"/>
                          <a:cs typeface="Arial"/>
                        </a:rPr>
                        <a:t>team</a:t>
                      </a:r>
                      <a:endParaRPr sz="750">
                        <a:latin typeface="Arial"/>
                        <a:cs typeface="Arial"/>
                      </a:endParaRPr>
                    </a:p>
                  </a:txBody>
                  <a:tcPr marL="0" marR="0" marT="0" marB="0"/>
                </a:tc>
                <a:tc>
                  <a:txBody>
                    <a:bodyPr/>
                    <a:lstStyle/>
                    <a:p>
                      <a:endParaRPr sz="750">
                        <a:latin typeface="Arial"/>
                        <a:cs typeface="Arial"/>
                      </a:endParaRPr>
                    </a:p>
                  </a:txBody>
                  <a:tcPr marL="0" marR="0" marT="0" marB="0"/>
                </a:tc>
                <a:tc>
                  <a:txBody>
                    <a:bodyPr/>
                    <a:lstStyle/>
                    <a:p>
                      <a:endParaRPr sz="750">
                        <a:latin typeface="Arial"/>
                        <a:cs typeface="Arial"/>
                      </a:endParaRPr>
                    </a:p>
                  </a:txBody>
                  <a:tcPr marL="0" marR="0" marT="0" marB="0"/>
                </a:tc>
                <a:tc>
                  <a:txBody>
                    <a:bodyPr/>
                    <a:lstStyle/>
                    <a:p>
                      <a:endParaRPr sz="750">
                        <a:latin typeface="Arial"/>
                        <a:cs typeface="Arial"/>
                      </a:endParaRPr>
                    </a:p>
                  </a:txBody>
                  <a:tcPr marL="0" marR="0" marT="0" marB="0"/>
                </a:tc>
                <a:tc>
                  <a:txBody>
                    <a:bodyPr/>
                    <a:lstStyle/>
                    <a:p>
                      <a:endParaRPr sz="750">
                        <a:latin typeface="Arial"/>
                        <a:cs typeface="Arial"/>
                      </a:endParaRPr>
                    </a:p>
                  </a:txBody>
                  <a:tcPr marL="0" marR="0" marT="0" marB="0"/>
                </a:tc>
                <a:extLst>
                  <a:ext uri="{0D108BD9-81ED-4DB2-BD59-A6C34878D82A}">
                    <a16:rowId xmlns:a16="http://schemas.microsoft.com/office/drawing/2014/main" val="10015"/>
                  </a:ext>
                </a:extLst>
              </a:tr>
              <a:tr h="225234">
                <a:tc>
                  <a:txBody>
                    <a:bodyPr/>
                    <a:lstStyle/>
                    <a:p>
                      <a:endParaRPr sz="750">
                        <a:latin typeface="Arial"/>
                        <a:cs typeface="Arial"/>
                      </a:endParaRPr>
                    </a:p>
                  </a:txBody>
                  <a:tcPr marL="0" marR="0" marT="0" marB="0">
                    <a:lnB w="12699">
                      <a:solidFill>
                        <a:srgbClr val="D8D8D8"/>
                      </a:solidFill>
                      <a:prstDash val="solid"/>
                    </a:lnB>
                  </a:tcPr>
                </a:tc>
                <a:tc>
                  <a:txBody>
                    <a:bodyPr/>
                    <a:lstStyle/>
                    <a:p>
                      <a:endParaRPr sz="750">
                        <a:latin typeface="Arial"/>
                        <a:cs typeface="Arial"/>
                      </a:endParaRPr>
                    </a:p>
                  </a:txBody>
                  <a:tcPr marL="0" marR="0" marT="0" marB="0"/>
                </a:tc>
                <a:tc>
                  <a:txBody>
                    <a:bodyPr/>
                    <a:lstStyle/>
                    <a:p>
                      <a:pPr marL="4445">
                        <a:lnSpc>
                          <a:spcPts val="885"/>
                        </a:lnSpc>
                      </a:pPr>
                      <a:r>
                        <a:rPr sz="750" spc="-5" dirty="0">
                          <a:solidFill>
                            <a:srgbClr val="363740"/>
                          </a:solidFill>
                          <a:latin typeface="Arial"/>
                          <a:cs typeface="Arial"/>
                        </a:rPr>
                        <a:t>dynamic.</a:t>
                      </a:r>
                      <a:endParaRPr sz="750">
                        <a:latin typeface="Arial"/>
                        <a:cs typeface="Arial"/>
                      </a:endParaRPr>
                    </a:p>
                  </a:txBody>
                  <a:tcPr marL="0" marR="0" marT="0" marB="0">
                    <a:lnB w="12699">
                      <a:solidFill>
                        <a:srgbClr val="D8D8D8"/>
                      </a:solidFill>
                      <a:prstDash val="solid"/>
                    </a:lnB>
                  </a:tcPr>
                </a:tc>
                <a:tc>
                  <a:txBody>
                    <a:bodyPr/>
                    <a:lstStyle/>
                    <a:p>
                      <a:endParaRPr sz="750">
                        <a:latin typeface="Arial"/>
                        <a:cs typeface="Arial"/>
                      </a:endParaRPr>
                    </a:p>
                  </a:txBody>
                  <a:tcPr marL="0" marR="0" marT="0" marB="0"/>
                </a:tc>
                <a:tc>
                  <a:txBody>
                    <a:bodyPr/>
                    <a:lstStyle/>
                    <a:p>
                      <a:endParaRPr sz="750">
                        <a:latin typeface="Arial"/>
                        <a:cs typeface="Arial"/>
                      </a:endParaRPr>
                    </a:p>
                  </a:txBody>
                  <a:tcPr marL="0" marR="0" marT="0" marB="0">
                    <a:lnB w="12699">
                      <a:solidFill>
                        <a:srgbClr val="D8D8D8"/>
                      </a:solidFill>
                      <a:prstDash val="solid"/>
                    </a:lnB>
                  </a:tcPr>
                </a:tc>
                <a:tc>
                  <a:txBody>
                    <a:bodyPr/>
                    <a:lstStyle/>
                    <a:p>
                      <a:endParaRPr sz="750">
                        <a:latin typeface="Arial"/>
                        <a:cs typeface="Arial"/>
                      </a:endParaRPr>
                    </a:p>
                  </a:txBody>
                  <a:tcPr marL="0" marR="0" marT="0" marB="0"/>
                </a:tc>
                <a:tc>
                  <a:txBody>
                    <a:bodyPr/>
                    <a:lstStyle/>
                    <a:p>
                      <a:endParaRPr sz="750">
                        <a:latin typeface="Arial"/>
                        <a:cs typeface="Arial"/>
                      </a:endParaRPr>
                    </a:p>
                  </a:txBody>
                  <a:tcPr marL="0" marR="0" marT="0" marB="0">
                    <a:lnB w="12699">
                      <a:solidFill>
                        <a:srgbClr val="D8D8D8"/>
                      </a:solidFill>
                      <a:prstDash val="solid"/>
                    </a:lnB>
                  </a:tcPr>
                </a:tc>
                <a:extLst>
                  <a:ext uri="{0D108BD9-81ED-4DB2-BD59-A6C34878D82A}">
                    <a16:rowId xmlns:a16="http://schemas.microsoft.com/office/drawing/2014/main" val="10016"/>
                  </a:ext>
                </a:extLst>
              </a:tr>
              <a:tr h="169640">
                <a:tc>
                  <a:txBody>
                    <a:bodyPr/>
                    <a:lstStyle/>
                    <a:p>
                      <a:pPr marL="4445">
                        <a:lnSpc>
                          <a:spcPct val="100000"/>
                        </a:lnSpc>
                        <a:spcBef>
                          <a:spcPts val="295"/>
                        </a:spcBef>
                      </a:pPr>
                      <a:r>
                        <a:rPr sz="750" b="1" spc="-60" dirty="0">
                          <a:solidFill>
                            <a:srgbClr val="4292B1"/>
                          </a:solidFill>
                          <a:latin typeface="Arial Black"/>
                          <a:cs typeface="Arial Black"/>
                        </a:rPr>
                        <a:t>Shifting</a:t>
                      </a:r>
                      <a:r>
                        <a:rPr sz="750" b="1" spc="-100" dirty="0">
                          <a:solidFill>
                            <a:srgbClr val="4292B1"/>
                          </a:solidFill>
                          <a:latin typeface="Arial Black"/>
                          <a:cs typeface="Arial Black"/>
                        </a:rPr>
                        <a:t> </a:t>
                      </a:r>
                      <a:r>
                        <a:rPr sz="750" b="1" spc="-75" dirty="0">
                          <a:solidFill>
                            <a:srgbClr val="4292B1"/>
                          </a:solidFill>
                          <a:latin typeface="Arial Black"/>
                          <a:cs typeface="Arial Black"/>
                        </a:rPr>
                        <a:t>Development</a:t>
                      </a:r>
                      <a:endParaRPr sz="750">
                        <a:latin typeface="Arial Black"/>
                        <a:cs typeface="Arial Black"/>
                      </a:endParaRPr>
                    </a:p>
                  </a:txBody>
                  <a:tcPr marL="0" marR="0" marT="37465" marB="0">
                    <a:lnT w="12699">
                      <a:solidFill>
                        <a:srgbClr val="D8D8D8"/>
                      </a:solidFill>
                      <a:prstDash val="solid"/>
                    </a:lnT>
                  </a:tcPr>
                </a:tc>
                <a:tc>
                  <a:txBody>
                    <a:bodyPr/>
                    <a:lstStyle/>
                    <a:p>
                      <a:endParaRPr sz="750">
                        <a:latin typeface="Arial Black"/>
                        <a:cs typeface="Arial Black"/>
                      </a:endParaRPr>
                    </a:p>
                  </a:txBody>
                  <a:tcPr marL="0" marR="0" marT="0" marB="0"/>
                </a:tc>
                <a:tc>
                  <a:txBody>
                    <a:bodyPr/>
                    <a:lstStyle/>
                    <a:p>
                      <a:pPr marL="4445">
                        <a:lnSpc>
                          <a:spcPct val="100000"/>
                        </a:lnSpc>
                        <a:spcBef>
                          <a:spcPts val="295"/>
                        </a:spcBef>
                      </a:pPr>
                      <a:r>
                        <a:rPr sz="750" spc="45" dirty="0">
                          <a:solidFill>
                            <a:srgbClr val="363740"/>
                          </a:solidFill>
                          <a:latin typeface="Arial"/>
                          <a:cs typeface="Arial"/>
                        </a:rPr>
                        <a:t>A </a:t>
                      </a:r>
                      <a:r>
                        <a:rPr sz="750" spc="-5" dirty="0">
                          <a:solidFill>
                            <a:srgbClr val="363740"/>
                          </a:solidFill>
                          <a:latin typeface="Arial"/>
                          <a:cs typeface="Arial"/>
                        </a:rPr>
                        <a:t>Vice </a:t>
                      </a:r>
                      <a:r>
                        <a:rPr sz="750" dirty="0">
                          <a:solidFill>
                            <a:srgbClr val="363740"/>
                          </a:solidFill>
                          <a:latin typeface="Arial"/>
                          <a:cs typeface="Arial"/>
                        </a:rPr>
                        <a:t>President </a:t>
                      </a:r>
                      <a:r>
                        <a:rPr sz="750" spc="15" dirty="0">
                          <a:solidFill>
                            <a:srgbClr val="363740"/>
                          </a:solidFill>
                          <a:latin typeface="Arial"/>
                          <a:cs typeface="Arial"/>
                        </a:rPr>
                        <a:t>for</a:t>
                      </a:r>
                      <a:r>
                        <a:rPr sz="750" spc="-130" dirty="0">
                          <a:solidFill>
                            <a:srgbClr val="363740"/>
                          </a:solidFill>
                          <a:latin typeface="Arial"/>
                          <a:cs typeface="Arial"/>
                        </a:rPr>
                        <a:t> </a:t>
                      </a:r>
                      <a:r>
                        <a:rPr sz="750" spc="-20" dirty="0">
                          <a:solidFill>
                            <a:srgbClr val="363740"/>
                          </a:solidFill>
                          <a:latin typeface="Arial"/>
                          <a:cs typeface="Arial"/>
                        </a:rPr>
                        <a:t>a </a:t>
                      </a:r>
                      <a:r>
                        <a:rPr sz="750" dirty="0">
                          <a:solidFill>
                            <a:srgbClr val="363740"/>
                          </a:solidFill>
                          <a:latin typeface="Arial"/>
                          <a:cs typeface="Arial"/>
                        </a:rPr>
                        <a:t>major ﬁnancial </a:t>
                      </a:r>
                      <a:r>
                        <a:rPr sz="750" spc="-5" dirty="0">
                          <a:solidFill>
                            <a:srgbClr val="363740"/>
                          </a:solidFill>
                          <a:latin typeface="Arial"/>
                          <a:cs typeface="Arial"/>
                        </a:rPr>
                        <a:t>services </a:t>
                      </a:r>
                      <a:r>
                        <a:rPr sz="750" spc="10" dirty="0">
                          <a:solidFill>
                            <a:srgbClr val="363740"/>
                          </a:solidFill>
                          <a:latin typeface="Arial"/>
                          <a:cs typeface="Arial"/>
                        </a:rPr>
                        <a:t>institution</a:t>
                      </a:r>
                      <a:endParaRPr sz="750">
                        <a:latin typeface="Arial"/>
                        <a:cs typeface="Arial"/>
                      </a:endParaRPr>
                    </a:p>
                  </a:txBody>
                  <a:tcPr marL="0" marR="0" marT="37465" marB="0">
                    <a:lnT w="12699">
                      <a:solidFill>
                        <a:srgbClr val="D8D8D8"/>
                      </a:solidFill>
                      <a:prstDash val="solid"/>
                    </a:lnT>
                  </a:tcPr>
                </a:tc>
                <a:tc>
                  <a:txBody>
                    <a:bodyPr/>
                    <a:lstStyle/>
                    <a:p>
                      <a:endParaRPr sz="750">
                        <a:latin typeface="Arial"/>
                        <a:cs typeface="Arial"/>
                      </a:endParaRPr>
                    </a:p>
                  </a:txBody>
                  <a:tcPr marL="0" marR="0" marT="0" marB="0"/>
                </a:tc>
                <a:tc>
                  <a:txBody>
                    <a:bodyPr/>
                    <a:lstStyle/>
                    <a:p>
                      <a:pPr marL="4445">
                        <a:lnSpc>
                          <a:spcPct val="100000"/>
                        </a:lnSpc>
                        <a:spcBef>
                          <a:spcPts val="295"/>
                        </a:spcBef>
                      </a:pPr>
                      <a:r>
                        <a:rPr sz="750" spc="-10" dirty="0">
                          <a:solidFill>
                            <a:srgbClr val="363740"/>
                          </a:solidFill>
                          <a:latin typeface="Arial"/>
                          <a:cs typeface="Arial"/>
                        </a:rPr>
                        <a:t>Increased </a:t>
                      </a:r>
                      <a:r>
                        <a:rPr sz="750" spc="5" dirty="0">
                          <a:solidFill>
                            <a:srgbClr val="363740"/>
                          </a:solidFill>
                          <a:latin typeface="Arial"/>
                          <a:cs typeface="Arial"/>
                        </a:rPr>
                        <a:t>Quality</a:t>
                      </a:r>
                      <a:r>
                        <a:rPr sz="750" spc="-95" dirty="0">
                          <a:solidFill>
                            <a:srgbClr val="363740"/>
                          </a:solidFill>
                          <a:latin typeface="Arial"/>
                          <a:cs typeface="Arial"/>
                        </a:rPr>
                        <a:t> </a:t>
                      </a:r>
                      <a:r>
                        <a:rPr sz="750" spc="30" dirty="0">
                          <a:solidFill>
                            <a:srgbClr val="363740"/>
                          </a:solidFill>
                          <a:latin typeface="Arial"/>
                          <a:cs typeface="Arial"/>
                        </a:rPr>
                        <a:t>60%</a:t>
                      </a:r>
                      <a:endParaRPr sz="750">
                        <a:latin typeface="Arial"/>
                        <a:cs typeface="Arial"/>
                      </a:endParaRPr>
                    </a:p>
                  </a:txBody>
                  <a:tcPr marL="0" marR="0" marT="37465" marB="0">
                    <a:lnT w="12699">
                      <a:solidFill>
                        <a:srgbClr val="D8D8D8"/>
                      </a:solidFill>
                      <a:prstDash val="solid"/>
                    </a:lnT>
                  </a:tcPr>
                </a:tc>
                <a:tc>
                  <a:txBody>
                    <a:bodyPr/>
                    <a:lstStyle/>
                    <a:p>
                      <a:endParaRPr sz="750">
                        <a:latin typeface="Arial"/>
                        <a:cs typeface="Arial"/>
                      </a:endParaRPr>
                    </a:p>
                  </a:txBody>
                  <a:tcPr marL="0" marR="0" marT="0" marB="0"/>
                </a:tc>
                <a:tc>
                  <a:txBody>
                    <a:bodyPr/>
                    <a:lstStyle/>
                    <a:p>
                      <a:pPr marL="4445">
                        <a:lnSpc>
                          <a:spcPct val="100000"/>
                        </a:lnSpc>
                        <a:spcBef>
                          <a:spcPts val="295"/>
                        </a:spcBef>
                      </a:pPr>
                      <a:r>
                        <a:rPr sz="750" spc="20" dirty="0">
                          <a:solidFill>
                            <a:srgbClr val="363740"/>
                          </a:solidFill>
                          <a:latin typeface="Arial"/>
                          <a:cs typeface="Arial"/>
                        </a:rPr>
                        <a:t>$200,000</a:t>
                      </a:r>
                      <a:endParaRPr sz="750">
                        <a:latin typeface="Arial"/>
                        <a:cs typeface="Arial"/>
                      </a:endParaRPr>
                    </a:p>
                  </a:txBody>
                  <a:tcPr marL="0" marR="0" marT="37465" marB="0">
                    <a:lnT w="12699">
                      <a:solidFill>
                        <a:srgbClr val="D8D8D8"/>
                      </a:solidFill>
                      <a:prstDash val="solid"/>
                    </a:lnT>
                  </a:tcPr>
                </a:tc>
                <a:extLst>
                  <a:ext uri="{0D108BD9-81ED-4DB2-BD59-A6C34878D82A}">
                    <a16:rowId xmlns:a16="http://schemas.microsoft.com/office/drawing/2014/main" val="10017"/>
                  </a:ext>
                </a:extLst>
              </a:tr>
              <a:tr h="123825">
                <a:tc>
                  <a:txBody>
                    <a:bodyPr/>
                    <a:lstStyle/>
                    <a:p>
                      <a:pPr marL="4445">
                        <a:lnSpc>
                          <a:spcPts val="885"/>
                        </a:lnSpc>
                      </a:pPr>
                      <a:r>
                        <a:rPr sz="750" b="1" spc="-70" dirty="0">
                          <a:solidFill>
                            <a:srgbClr val="4292B1"/>
                          </a:solidFill>
                          <a:latin typeface="Arial Black"/>
                          <a:cs typeface="Arial Black"/>
                        </a:rPr>
                        <a:t>Operations</a:t>
                      </a:r>
                      <a:endParaRPr sz="750">
                        <a:latin typeface="Arial Black"/>
                        <a:cs typeface="Arial Black"/>
                      </a:endParaRPr>
                    </a:p>
                  </a:txBody>
                  <a:tcPr marL="0" marR="0" marT="0" marB="0"/>
                </a:tc>
                <a:tc>
                  <a:txBody>
                    <a:bodyPr/>
                    <a:lstStyle/>
                    <a:p>
                      <a:endParaRPr sz="750">
                        <a:latin typeface="Arial Black"/>
                        <a:cs typeface="Arial Black"/>
                      </a:endParaRPr>
                    </a:p>
                  </a:txBody>
                  <a:tcPr marL="0" marR="0" marT="0" marB="0"/>
                </a:tc>
                <a:tc>
                  <a:txBody>
                    <a:bodyPr/>
                    <a:lstStyle/>
                    <a:p>
                      <a:pPr marL="4445">
                        <a:lnSpc>
                          <a:spcPts val="885"/>
                        </a:lnSpc>
                      </a:pPr>
                      <a:r>
                        <a:rPr sz="750" spc="-5" dirty="0">
                          <a:solidFill>
                            <a:srgbClr val="363740"/>
                          </a:solidFill>
                          <a:latin typeface="Arial"/>
                          <a:cs typeface="Arial"/>
                        </a:rPr>
                        <a:t>successfully </a:t>
                      </a:r>
                      <a:r>
                        <a:rPr sz="750" spc="5" dirty="0">
                          <a:solidFill>
                            <a:srgbClr val="363740"/>
                          </a:solidFill>
                          <a:latin typeface="Arial"/>
                          <a:cs typeface="Arial"/>
                        </a:rPr>
                        <a:t>shifted </a:t>
                      </a:r>
                      <a:r>
                        <a:rPr sz="750" spc="10" dirty="0">
                          <a:solidFill>
                            <a:srgbClr val="363740"/>
                          </a:solidFill>
                          <a:latin typeface="Arial"/>
                          <a:cs typeface="Arial"/>
                        </a:rPr>
                        <a:t>the </a:t>
                      </a:r>
                      <a:r>
                        <a:rPr sz="750" dirty="0">
                          <a:solidFill>
                            <a:srgbClr val="363740"/>
                          </a:solidFill>
                          <a:latin typeface="Arial"/>
                          <a:cs typeface="Arial"/>
                        </a:rPr>
                        <a:t>operations responsibilities </a:t>
                      </a:r>
                      <a:r>
                        <a:rPr sz="750" spc="10" dirty="0">
                          <a:solidFill>
                            <a:srgbClr val="363740"/>
                          </a:solidFill>
                          <a:latin typeface="Arial"/>
                          <a:cs typeface="Arial"/>
                        </a:rPr>
                        <a:t>from</a:t>
                      </a:r>
                      <a:r>
                        <a:rPr sz="750" spc="-40" dirty="0">
                          <a:solidFill>
                            <a:srgbClr val="363740"/>
                          </a:solidFill>
                          <a:latin typeface="Arial"/>
                          <a:cs typeface="Arial"/>
                        </a:rPr>
                        <a:t> </a:t>
                      </a:r>
                      <a:r>
                        <a:rPr sz="750" dirty="0">
                          <a:solidFill>
                            <a:srgbClr val="363740"/>
                          </a:solidFill>
                          <a:latin typeface="Arial"/>
                          <a:cs typeface="Arial"/>
                        </a:rPr>
                        <a:t>her</a:t>
                      </a:r>
                      <a:endParaRPr sz="750">
                        <a:latin typeface="Arial"/>
                        <a:cs typeface="Arial"/>
                      </a:endParaRPr>
                    </a:p>
                  </a:txBody>
                  <a:tcPr marL="0" marR="0" marT="0" marB="0"/>
                </a:tc>
                <a:tc>
                  <a:txBody>
                    <a:bodyPr/>
                    <a:lstStyle/>
                    <a:p>
                      <a:endParaRPr sz="750">
                        <a:latin typeface="Arial"/>
                        <a:cs typeface="Arial"/>
                      </a:endParaRPr>
                    </a:p>
                  </a:txBody>
                  <a:tcPr marL="0" marR="0" marT="0" marB="0"/>
                </a:tc>
                <a:tc>
                  <a:txBody>
                    <a:bodyPr/>
                    <a:lstStyle/>
                    <a:p>
                      <a:endParaRPr sz="750">
                        <a:latin typeface="Arial"/>
                        <a:cs typeface="Arial"/>
                      </a:endParaRPr>
                    </a:p>
                  </a:txBody>
                  <a:tcPr marL="0" marR="0" marT="0" marB="0"/>
                </a:tc>
                <a:tc>
                  <a:txBody>
                    <a:bodyPr/>
                    <a:lstStyle/>
                    <a:p>
                      <a:endParaRPr sz="750">
                        <a:latin typeface="Arial"/>
                        <a:cs typeface="Arial"/>
                      </a:endParaRPr>
                    </a:p>
                  </a:txBody>
                  <a:tcPr marL="0" marR="0" marT="0" marB="0"/>
                </a:tc>
                <a:tc>
                  <a:txBody>
                    <a:bodyPr/>
                    <a:lstStyle/>
                    <a:p>
                      <a:endParaRPr sz="750">
                        <a:latin typeface="Arial"/>
                        <a:cs typeface="Arial"/>
                      </a:endParaRPr>
                    </a:p>
                  </a:txBody>
                  <a:tcPr marL="0" marR="0" marT="0" marB="0"/>
                </a:tc>
                <a:extLst>
                  <a:ext uri="{0D108BD9-81ED-4DB2-BD59-A6C34878D82A}">
                    <a16:rowId xmlns:a16="http://schemas.microsoft.com/office/drawing/2014/main" val="10018"/>
                  </a:ext>
                </a:extLst>
              </a:tr>
              <a:tr h="123825">
                <a:tc>
                  <a:txBody>
                    <a:bodyPr/>
                    <a:lstStyle/>
                    <a:p>
                      <a:endParaRPr sz="750">
                        <a:latin typeface="Arial"/>
                        <a:cs typeface="Arial"/>
                      </a:endParaRPr>
                    </a:p>
                  </a:txBody>
                  <a:tcPr marL="0" marR="0" marT="0" marB="0"/>
                </a:tc>
                <a:tc>
                  <a:txBody>
                    <a:bodyPr/>
                    <a:lstStyle/>
                    <a:p>
                      <a:endParaRPr sz="750">
                        <a:latin typeface="Arial"/>
                        <a:cs typeface="Arial"/>
                      </a:endParaRPr>
                    </a:p>
                  </a:txBody>
                  <a:tcPr marL="0" marR="0" marT="0" marB="0"/>
                </a:tc>
                <a:tc>
                  <a:txBody>
                    <a:bodyPr/>
                    <a:lstStyle/>
                    <a:p>
                      <a:pPr marL="4445">
                        <a:lnSpc>
                          <a:spcPts val="885"/>
                        </a:lnSpc>
                      </a:pPr>
                      <a:r>
                        <a:rPr sz="750" spc="5" dirty="0">
                          <a:solidFill>
                            <a:srgbClr val="363740"/>
                          </a:solidFill>
                          <a:latin typeface="Arial"/>
                          <a:cs typeface="Arial"/>
                        </a:rPr>
                        <a:t>technology </a:t>
                      </a:r>
                      <a:r>
                        <a:rPr sz="750" dirty="0">
                          <a:solidFill>
                            <a:srgbClr val="363740"/>
                          </a:solidFill>
                          <a:latin typeface="Arial"/>
                          <a:cs typeface="Arial"/>
                        </a:rPr>
                        <a:t>team </a:t>
                      </a:r>
                      <a:r>
                        <a:rPr sz="750" spc="20" dirty="0">
                          <a:solidFill>
                            <a:srgbClr val="363740"/>
                          </a:solidFill>
                          <a:latin typeface="Arial"/>
                          <a:cs typeface="Arial"/>
                        </a:rPr>
                        <a:t>to </a:t>
                      </a:r>
                      <a:r>
                        <a:rPr sz="750" spc="15" dirty="0">
                          <a:solidFill>
                            <a:srgbClr val="363740"/>
                          </a:solidFill>
                          <a:latin typeface="Arial"/>
                          <a:cs typeface="Arial"/>
                        </a:rPr>
                        <a:t>allow </a:t>
                      </a:r>
                      <a:r>
                        <a:rPr sz="750" spc="10" dirty="0">
                          <a:solidFill>
                            <a:srgbClr val="363740"/>
                          </a:solidFill>
                          <a:latin typeface="Arial"/>
                          <a:cs typeface="Arial"/>
                        </a:rPr>
                        <a:t>them </a:t>
                      </a:r>
                      <a:r>
                        <a:rPr sz="750" spc="20" dirty="0">
                          <a:solidFill>
                            <a:srgbClr val="363740"/>
                          </a:solidFill>
                          <a:latin typeface="Arial"/>
                          <a:cs typeface="Arial"/>
                        </a:rPr>
                        <a:t>to</a:t>
                      </a:r>
                      <a:r>
                        <a:rPr sz="750" spc="-145" dirty="0">
                          <a:solidFill>
                            <a:srgbClr val="363740"/>
                          </a:solidFill>
                          <a:latin typeface="Arial"/>
                          <a:cs typeface="Arial"/>
                        </a:rPr>
                        <a:t> </a:t>
                      </a:r>
                      <a:r>
                        <a:rPr sz="750" dirty="0">
                          <a:solidFill>
                            <a:srgbClr val="363740"/>
                          </a:solidFill>
                          <a:latin typeface="Arial"/>
                          <a:cs typeface="Arial"/>
                        </a:rPr>
                        <a:t>focus </a:t>
                      </a:r>
                      <a:r>
                        <a:rPr sz="750" spc="-5" dirty="0">
                          <a:solidFill>
                            <a:srgbClr val="363740"/>
                          </a:solidFill>
                          <a:latin typeface="Arial"/>
                          <a:cs typeface="Arial"/>
                        </a:rPr>
                        <a:t>more </a:t>
                      </a:r>
                      <a:r>
                        <a:rPr sz="750" dirty="0">
                          <a:solidFill>
                            <a:srgbClr val="363740"/>
                          </a:solidFill>
                          <a:latin typeface="Arial"/>
                          <a:cs typeface="Arial"/>
                        </a:rPr>
                        <a:t>on development</a:t>
                      </a:r>
                      <a:endParaRPr sz="750">
                        <a:latin typeface="Arial"/>
                        <a:cs typeface="Arial"/>
                      </a:endParaRPr>
                    </a:p>
                  </a:txBody>
                  <a:tcPr marL="0" marR="0" marT="0" marB="0"/>
                </a:tc>
                <a:tc>
                  <a:txBody>
                    <a:bodyPr/>
                    <a:lstStyle/>
                    <a:p>
                      <a:endParaRPr sz="750">
                        <a:latin typeface="Arial"/>
                        <a:cs typeface="Arial"/>
                      </a:endParaRPr>
                    </a:p>
                  </a:txBody>
                  <a:tcPr marL="0" marR="0" marT="0" marB="0"/>
                </a:tc>
                <a:tc>
                  <a:txBody>
                    <a:bodyPr/>
                    <a:lstStyle/>
                    <a:p>
                      <a:endParaRPr sz="750">
                        <a:latin typeface="Arial"/>
                        <a:cs typeface="Arial"/>
                      </a:endParaRPr>
                    </a:p>
                  </a:txBody>
                  <a:tcPr marL="0" marR="0" marT="0" marB="0"/>
                </a:tc>
                <a:tc>
                  <a:txBody>
                    <a:bodyPr/>
                    <a:lstStyle/>
                    <a:p>
                      <a:endParaRPr sz="750">
                        <a:latin typeface="Arial"/>
                        <a:cs typeface="Arial"/>
                      </a:endParaRPr>
                    </a:p>
                  </a:txBody>
                  <a:tcPr marL="0" marR="0" marT="0" marB="0"/>
                </a:tc>
                <a:tc>
                  <a:txBody>
                    <a:bodyPr/>
                    <a:lstStyle/>
                    <a:p>
                      <a:endParaRPr sz="750">
                        <a:latin typeface="Arial"/>
                        <a:cs typeface="Arial"/>
                      </a:endParaRPr>
                    </a:p>
                  </a:txBody>
                  <a:tcPr marL="0" marR="0" marT="0" marB="0"/>
                </a:tc>
                <a:extLst>
                  <a:ext uri="{0D108BD9-81ED-4DB2-BD59-A6C34878D82A}">
                    <a16:rowId xmlns:a16="http://schemas.microsoft.com/office/drawing/2014/main" val="10019"/>
                  </a:ext>
                </a:extLst>
              </a:tr>
              <a:tr h="126873">
                <a:tc>
                  <a:txBody>
                    <a:bodyPr/>
                    <a:lstStyle/>
                    <a:p>
                      <a:endParaRPr sz="750">
                        <a:latin typeface="Arial"/>
                        <a:cs typeface="Arial"/>
                      </a:endParaRPr>
                    </a:p>
                  </a:txBody>
                  <a:tcPr marL="0" marR="0" marT="0" marB="0"/>
                </a:tc>
                <a:tc>
                  <a:txBody>
                    <a:bodyPr/>
                    <a:lstStyle/>
                    <a:p>
                      <a:endParaRPr sz="750">
                        <a:latin typeface="Arial"/>
                        <a:cs typeface="Arial"/>
                      </a:endParaRPr>
                    </a:p>
                  </a:txBody>
                  <a:tcPr marL="0" marR="0" marT="0" marB="0"/>
                </a:tc>
                <a:tc>
                  <a:txBody>
                    <a:bodyPr/>
                    <a:lstStyle/>
                    <a:p>
                      <a:pPr marL="4445">
                        <a:lnSpc>
                          <a:spcPts val="885"/>
                        </a:lnSpc>
                      </a:pPr>
                      <a:r>
                        <a:rPr sz="750" dirty="0">
                          <a:solidFill>
                            <a:srgbClr val="363740"/>
                          </a:solidFill>
                          <a:latin typeface="Arial"/>
                          <a:cs typeface="Arial"/>
                        </a:rPr>
                        <a:t>and </a:t>
                      </a:r>
                      <a:r>
                        <a:rPr sz="750" spc="10" dirty="0">
                          <a:solidFill>
                            <a:srgbClr val="363740"/>
                          </a:solidFill>
                          <a:latin typeface="Arial"/>
                          <a:cs typeface="Arial"/>
                        </a:rPr>
                        <a:t>improving their </a:t>
                      </a:r>
                      <a:r>
                        <a:rPr sz="750" spc="-5" dirty="0">
                          <a:solidFill>
                            <a:srgbClr val="363740"/>
                          </a:solidFill>
                          <a:latin typeface="Arial"/>
                          <a:cs typeface="Arial"/>
                        </a:rPr>
                        <a:t>overall</a:t>
                      </a:r>
                      <a:r>
                        <a:rPr sz="750" spc="-150" dirty="0">
                          <a:solidFill>
                            <a:srgbClr val="363740"/>
                          </a:solidFill>
                          <a:latin typeface="Arial"/>
                          <a:cs typeface="Arial"/>
                        </a:rPr>
                        <a:t> </a:t>
                      </a:r>
                      <a:r>
                        <a:rPr sz="750" dirty="0">
                          <a:solidFill>
                            <a:srgbClr val="363740"/>
                          </a:solidFill>
                          <a:latin typeface="Arial"/>
                          <a:cs typeface="Arial"/>
                        </a:rPr>
                        <a:t>expertise.</a:t>
                      </a:r>
                      <a:endParaRPr sz="750">
                        <a:latin typeface="Arial"/>
                        <a:cs typeface="Arial"/>
                      </a:endParaRPr>
                    </a:p>
                  </a:txBody>
                  <a:tcPr marL="0" marR="0" marT="0" marB="0"/>
                </a:tc>
                <a:tc>
                  <a:txBody>
                    <a:bodyPr/>
                    <a:lstStyle/>
                    <a:p>
                      <a:endParaRPr sz="750">
                        <a:latin typeface="Arial"/>
                        <a:cs typeface="Arial"/>
                      </a:endParaRPr>
                    </a:p>
                  </a:txBody>
                  <a:tcPr marL="0" marR="0" marT="0" marB="0"/>
                </a:tc>
                <a:tc>
                  <a:txBody>
                    <a:bodyPr/>
                    <a:lstStyle/>
                    <a:p>
                      <a:endParaRPr sz="750">
                        <a:latin typeface="Arial"/>
                        <a:cs typeface="Arial"/>
                      </a:endParaRPr>
                    </a:p>
                  </a:txBody>
                  <a:tcPr marL="0" marR="0" marT="0" marB="0"/>
                </a:tc>
                <a:tc>
                  <a:txBody>
                    <a:bodyPr/>
                    <a:lstStyle/>
                    <a:p>
                      <a:endParaRPr sz="750">
                        <a:latin typeface="Arial"/>
                        <a:cs typeface="Arial"/>
                      </a:endParaRPr>
                    </a:p>
                  </a:txBody>
                  <a:tcPr marL="0" marR="0" marT="0" marB="0"/>
                </a:tc>
                <a:tc>
                  <a:txBody>
                    <a:bodyPr/>
                    <a:lstStyle/>
                    <a:p>
                      <a:endParaRPr sz="750">
                        <a:latin typeface="Arial"/>
                        <a:cs typeface="Arial"/>
                      </a:endParaRPr>
                    </a:p>
                  </a:txBody>
                  <a:tcPr marL="0" marR="0" marT="0" marB="0"/>
                </a:tc>
                <a:extLst>
                  <a:ext uri="{0D108BD9-81ED-4DB2-BD59-A6C34878D82A}">
                    <a16:rowId xmlns:a16="http://schemas.microsoft.com/office/drawing/2014/main" val="10020"/>
                  </a:ext>
                </a:extLst>
              </a:tr>
            </a:tbl>
          </a:graphicData>
        </a:graphic>
      </p:graphicFrame>
      <p:sp>
        <p:nvSpPr>
          <p:cNvPr id="7" name="object 7"/>
          <p:cNvSpPr txBox="1">
            <a:spLocks noGrp="1"/>
          </p:cNvSpPr>
          <p:nvPr>
            <p:ph type="sldNum" sz="quarter" idx="7"/>
          </p:nvPr>
        </p:nvSpPr>
        <p:spPr>
          <a:prstGeom prst="rect">
            <a:avLst/>
          </a:prstGeom>
        </p:spPr>
        <p:txBody>
          <a:bodyPr vert="horz" wrap="square" lIns="0" tIns="13970" rIns="0" bIns="0" rtlCol="0">
            <a:spAutoFit/>
          </a:bodyPr>
          <a:lstStyle/>
          <a:p>
            <a:pPr marL="25400">
              <a:lnSpc>
                <a:spcPct val="100000"/>
              </a:lnSpc>
              <a:spcBef>
                <a:spcPts val="110"/>
              </a:spcBef>
            </a:pPr>
            <a:fld id="{81D60167-4931-47E6-BA6A-407CBD079E47}" type="slidenum">
              <a:rPr spc="35" dirty="0"/>
              <a:t>14</a:t>
            </a:fld>
            <a:endParaRPr spc="35"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31880" y="2690095"/>
            <a:ext cx="5467985" cy="487680"/>
          </a:xfrm>
          <a:prstGeom prst="rect">
            <a:avLst/>
          </a:prstGeom>
        </p:spPr>
        <p:txBody>
          <a:bodyPr vert="horz" wrap="square" lIns="0" tIns="0" rIns="0" bIns="0" rtlCol="0">
            <a:spAutoFit/>
          </a:bodyPr>
          <a:lstStyle/>
          <a:p>
            <a:pPr marL="12700">
              <a:lnSpc>
                <a:spcPct val="100000"/>
              </a:lnSpc>
            </a:pPr>
            <a:r>
              <a:rPr sz="3200" spc="50" dirty="0">
                <a:solidFill>
                  <a:srgbClr val="D4463E"/>
                </a:solidFill>
                <a:latin typeface="Arial"/>
                <a:cs typeface="Arial"/>
              </a:rPr>
              <a:t>Driving Digital</a:t>
            </a:r>
            <a:r>
              <a:rPr sz="3200" spc="-225" dirty="0">
                <a:solidFill>
                  <a:srgbClr val="D4463E"/>
                </a:solidFill>
                <a:latin typeface="Arial"/>
                <a:cs typeface="Arial"/>
              </a:rPr>
              <a:t> </a:t>
            </a:r>
            <a:r>
              <a:rPr sz="3200" spc="5" dirty="0">
                <a:solidFill>
                  <a:srgbClr val="D4463E"/>
                </a:solidFill>
                <a:latin typeface="Arial"/>
                <a:cs typeface="Arial"/>
              </a:rPr>
              <a:t>Transformation</a:t>
            </a:r>
            <a:endParaRPr sz="3200">
              <a:latin typeface="Arial"/>
              <a:cs typeface="Arial"/>
            </a:endParaRPr>
          </a:p>
        </p:txBody>
      </p:sp>
      <p:sp>
        <p:nvSpPr>
          <p:cNvPr id="4" name="object 4"/>
          <p:cNvSpPr txBox="1">
            <a:spLocks noGrp="1"/>
          </p:cNvSpPr>
          <p:nvPr>
            <p:ph type="sldNum" sz="quarter" idx="7"/>
          </p:nvPr>
        </p:nvSpPr>
        <p:spPr>
          <a:prstGeom prst="rect">
            <a:avLst/>
          </a:prstGeom>
        </p:spPr>
        <p:txBody>
          <a:bodyPr vert="horz" wrap="square" lIns="0" tIns="13970" rIns="0" bIns="0" rtlCol="0">
            <a:spAutoFit/>
          </a:bodyPr>
          <a:lstStyle/>
          <a:p>
            <a:pPr marL="25400">
              <a:lnSpc>
                <a:spcPct val="100000"/>
              </a:lnSpc>
              <a:spcBef>
                <a:spcPts val="110"/>
              </a:spcBef>
            </a:pPr>
            <a:fld id="{81D60167-4931-47E6-BA6A-407CBD079E47}" type="slidenum">
              <a:rPr spc="35" dirty="0"/>
              <a:t>15</a:t>
            </a:fld>
            <a:endParaRPr spc="35" dirty="0"/>
          </a:p>
        </p:txBody>
      </p:sp>
      <p:sp>
        <p:nvSpPr>
          <p:cNvPr id="3" name="object 3"/>
          <p:cNvSpPr txBox="1"/>
          <p:nvPr/>
        </p:nvSpPr>
        <p:spPr>
          <a:xfrm>
            <a:off x="831880" y="3387408"/>
            <a:ext cx="1333500" cy="167640"/>
          </a:xfrm>
          <a:prstGeom prst="rect">
            <a:avLst/>
          </a:prstGeom>
        </p:spPr>
        <p:txBody>
          <a:bodyPr vert="horz" wrap="square" lIns="0" tIns="0" rIns="0" bIns="0" rtlCol="0">
            <a:spAutoFit/>
          </a:bodyPr>
          <a:lstStyle/>
          <a:p>
            <a:pPr marL="12700">
              <a:lnSpc>
                <a:spcPct val="100000"/>
              </a:lnSpc>
            </a:pPr>
            <a:r>
              <a:rPr sz="1100" dirty="0">
                <a:solidFill>
                  <a:srgbClr val="363740"/>
                </a:solidFill>
                <a:latin typeface="Arial"/>
                <a:cs typeface="Arial"/>
              </a:rPr>
              <a:t>IMD </a:t>
            </a:r>
            <a:r>
              <a:rPr sz="1100" spc="-10" dirty="0">
                <a:solidFill>
                  <a:srgbClr val="363740"/>
                </a:solidFill>
                <a:latin typeface="Arial"/>
                <a:cs typeface="Arial"/>
              </a:rPr>
              <a:t>Business</a:t>
            </a:r>
            <a:r>
              <a:rPr sz="1100" spc="-125" dirty="0">
                <a:solidFill>
                  <a:srgbClr val="363740"/>
                </a:solidFill>
                <a:latin typeface="Arial"/>
                <a:cs typeface="Arial"/>
              </a:rPr>
              <a:t> </a:t>
            </a:r>
            <a:r>
              <a:rPr sz="1100" spc="-10" dirty="0">
                <a:solidFill>
                  <a:srgbClr val="363740"/>
                </a:solidFill>
                <a:latin typeface="Arial"/>
                <a:cs typeface="Arial"/>
              </a:rPr>
              <a:t>School</a:t>
            </a:r>
            <a:endParaRPr sz="1100">
              <a:latin typeface="Arial"/>
              <a:cs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06902" y="341956"/>
            <a:ext cx="3426460" cy="304800"/>
          </a:xfrm>
          <a:prstGeom prst="rect">
            <a:avLst/>
          </a:prstGeom>
        </p:spPr>
        <p:txBody>
          <a:bodyPr vert="horz" wrap="square" lIns="0" tIns="0" rIns="0" bIns="0" rtlCol="0">
            <a:spAutoFit/>
          </a:bodyPr>
          <a:lstStyle/>
          <a:p>
            <a:pPr marL="12700">
              <a:lnSpc>
                <a:spcPct val="100000"/>
              </a:lnSpc>
            </a:pPr>
            <a:r>
              <a:rPr b="0" spc="30" dirty="0">
                <a:solidFill>
                  <a:srgbClr val="214078"/>
                </a:solidFill>
                <a:latin typeface="Arial"/>
                <a:cs typeface="Arial"/>
              </a:rPr>
              <a:t>Driving Digital</a:t>
            </a:r>
            <a:r>
              <a:rPr b="0" spc="-125" dirty="0">
                <a:solidFill>
                  <a:srgbClr val="214078"/>
                </a:solidFill>
                <a:latin typeface="Arial"/>
                <a:cs typeface="Arial"/>
              </a:rPr>
              <a:t> </a:t>
            </a:r>
            <a:r>
              <a:rPr b="0" dirty="0">
                <a:solidFill>
                  <a:srgbClr val="214078"/>
                </a:solidFill>
                <a:latin typeface="Arial"/>
                <a:cs typeface="Arial"/>
              </a:rPr>
              <a:t>Transformation</a:t>
            </a:r>
          </a:p>
        </p:txBody>
      </p:sp>
      <p:sp>
        <p:nvSpPr>
          <p:cNvPr id="3" name="object 3"/>
          <p:cNvSpPr txBox="1"/>
          <p:nvPr/>
        </p:nvSpPr>
        <p:spPr>
          <a:xfrm>
            <a:off x="1706902" y="787219"/>
            <a:ext cx="7094855" cy="1040130"/>
          </a:xfrm>
          <a:prstGeom prst="rect">
            <a:avLst/>
          </a:prstGeom>
        </p:spPr>
        <p:txBody>
          <a:bodyPr vert="horz" wrap="square" lIns="0" tIns="0" rIns="0" bIns="0" rtlCol="0">
            <a:spAutoFit/>
          </a:bodyPr>
          <a:lstStyle/>
          <a:p>
            <a:pPr marL="12700" algn="just">
              <a:lnSpc>
                <a:spcPct val="100000"/>
              </a:lnSpc>
            </a:pPr>
            <a:r>
              <a:rPr sz="1200" spc="-15" dirty="0">
                <a:solidFill>
                  <a:srgbClr val="214078"/>
                </a:solidFill>
                <a:latin typeface="Arial"/>
                <a:cs typeface="Arial"/>
              </a:rPr>
              <a:t>Experience</a:t>
            </a:r>
            <a:r>
              <a:rPr sz="1200" spc="-90" dirty="0">
                <a:solidFill>
                  <a:srgbClr val="214078"/>
                </a:solidFill>
                <a:latin typeface="Arial"/>
                <a:cs typeface="Arial"/>
              </a:rPr>
              <a:t> </a:t>
            </a:r>
            <a:r>
              <a:rPr sz="1200" spc="15" dirty="0">
                <a:solidFill>
                  <a:srgbClr val="214078"/>
                </a:solidFill>
                <a:latin typeface="Arial"/>
                <a:cs typeface="Arial"/>
              </a:rPr>
              <a:t>Overview</a:t>
            </a:r>
            <a:endParaRPr sz="1200">
              <a:latin typeface="Arial"/>
              <a:cs typeface="Arial"/>
            </a:endParaRPr>
          </a:p>
          <a:p>
            <a:pPr marL="24765" marR="5080" algn="just">
              <a:lnSpc>
                <a:spcPct val="118800"/>
              </a:lnSpc>
              <a:spcBef>
                <a:spcPts val="1045"/>
              </a:spcBef>
            </a:pPr>
            <a:r>
              <a:rPr sz="1000" spc="15" dirty="0">
                <a:solidFill>
                  <a:srgbClr val="363740"/>
                </a:solidFill>
                <a:latin typeface="Arial"/>
                <a:cs typeface="Arial"/>
              </a:rPr>
              <a:t>Driving</a:t>
            </a:r>
            <a:r>
              <a:rPr sz="1000" spc="-15" dirty="0">
                <a:solidFill>
                  <a:srgbClr val="363740"/>
                </a:solidFill>
                <a:latin typeface="Arial"/>
                <a:cs typeface="Arial"/>
              </a:rPr>
              <a:t> </a:t>
            </a:r>
            <a:r>
              <a:rPr sz="1000" spc="15" dirty="0">
                <a:solidFill>
                  <a:srgbClr val="363740"/>
                </a:solidFill>
                <a:latin typeface="Arial"/>
                <a:cs typeface="Arial"/>
              </a:rPr>
              <a:t>Digital</a:t>
            </a:r>
            <a:r>
              <a:rPr sz="1000" spc="-15" dirty="0">
                <a:solidFill>
                  <a:srgbClr val="363740"/>
                </a:solidFill>
                <a:latin typeface="Arial"/>
                <a:cs typeface="Arial"/>
              </a:rPr>
              <a:t> </a:t>
            </a:r>
            <a:r>
              <a:rPr sz="1000" dirty="0">
                <a:solidFill>
                  <a:srgbClr val="363740"/>
                </a:solidFill>
                <a:latin typeface="Arial"/>
                <a:cs typeface="Arial"/>
              </a:rPr>
              <a:t>Transformation</a:t>
            </a:r>
            <a:r>
              <a:rPr sz="1000" spc="-15" dirty="0">
                <a:solidFill>
                  <a:srgbClr val="363740"/>
                </a:solidFill>
                <a:latin typeface="Arial"/>
                <a:cs typeface="Arial"/>
              </a:rPr>
              <a:t> </a:t>
            </a:r>
            <a:r>
              <a:rPr sz="1000" dirty="0">
                <a:solidFill>
                  <a:srgbClr val="363740"/>
                </a:solidFill>
                <a:latin typeface="Arial"/>
                <a:cs typeface="Arial"/>
              </a:rPr>
              <a:t>equips</a:t>
            </a:r>
            <a:r>
              <a:rPr sz="1000" spc="-15" dirty="0">
                <a:solidFill>
                  <a:srgbClr val="363740"/>
                </a:solidFill>
                <a:latin typeface="Arial"/>
                <a:cs typeface="Arial"/>
              </a:rPr>
              <a:t> </a:t>
            </a:r>
            <a:r>
              <a:rPr sz="1000" spc="-10" dirty="0">
                <a:solidFill>
                  <a:srgbClr val="363740"/>
                </a:solidFill>
                <a:latin typeface="Arial"/>
                <a:cs typeface="Arial"/>
              </a:rPr>
              <a:t>leaders</a:t>
            </a:r>
            <a:r>
              <a:rPr sz="1000" spc="-15" dirty="0">
                <a:solidFill>
                  <a:srgbClr val="363740"/>
                </a:solidFill>
                <a:latin typeface="Arial"/>
                <a:cs typeface="Arial"/>
              </a:rPr>
              <a:t> </a:t>
            </a:r>
            <a:r>
              <a:rPr sz="1000" spc="50" dirty="0">
                <a:solidFill>
                  <a:srgbClr val="363740"/>
                </a:solidFill>
                <a:latin typeface="Arial"/>
                <a:cs typeface="Arial"/>
              </a:rPr>
              <a:t>with</a:t>
            </a:r>
            <a:r>
              <a:rPr sz="1000" spc="-15" dirty="0">
                <a:solidFill>
                  <a:srgbClr val="363740"/>
                </a:solidFill>
                <a:latin typeface="Arial"/>
                <a:cs typeface="Arial"/>
              </a:rPr>
              <a:t> </a:t>
            </a:r>
            <a:r>
              <a:rPr sz="1000" spc="-5" dirty="0">
                <a:solidFill>
                  <a:srgbClr val="363740"/>
                </a:solidFill>
                <a:latin typeface="Arial"/>
                <a:cs typeface="Arial"/>
              </a:rPr>
              <a:t>strategies,</a:t>
            </a:r>
            <a:r>
              <a:rPr sz="1000" spc="-15" dirty="0">
                <a:solidFill>
                  <a:srgbClr val="363740"/>
                </a:solidFill>
                <a:latin typeface="Arial"/>
                <a:cs typeface="Arial"/>
              </a:rPr>
              <a:t> </a:t>
            </a:r>
            <a:r>
              <a:rPr sz="1000" spc="5" dirty="0">
                <a:solidFill>
                  <a:srgbClr val="363740"/>
                </a:solidFill>
                <a:latin typeface="Arial"/>
                <a:cs typeface="Arial"/>
              </a:rPr>
              <a:t>frameworks,</a:t>
            </a:r>
            <a:r>
              <a:rPr sz="1000" spc="-15" dirty="0">
                <a:solidFill>
                  <a:srgbClr val="363740"/>
                </a:solidFill>
                <a:latin typeface="Arial"/>
                <a:cs typeface="Arial"/>
              </a:rPr>
              <a:t> </a:t>
            </a:r>
            <a:r>
              <a:rPr sz="1000" dirty="0">
                <a:solidFill>
                  <a:srgbClr val="363740"/>
                </a:solidFill>
                <a:latin typeface="Arial"/>
                <a:cs typeface="Arial"/>
              </a:rPr>
              <a:t>and</a:t>
            </a:r>
            <a:r>
              <a:rPr sz="1000" spc="-15" dirty="0">
                <a:solidFill>
                  <a:srgbClr val="363740"/>
                </a:solidFill>
                <a:latin typeface="Arial"/>
                <a:cs typeface="Arial"/>
              </a:rPr>
              <a:t> </a:t>
            </a:r>
            <a:r>
              <a:rPr sz="1000" spc="10" dirty="0">
                <a:solidFill>
                  <a:srgbClr val="363740"/>
                </a:solidFill>
                <a:latin typeface="Arial"/>
                <a:cs typeface="Arial"/>
              </a:rPr>
              <a:t>tools</a:t>
            </a:r>
            <a:r>
              <a:rPr sz="1000" spc="-15" dirty="0">
                <a:solidFill>
                  <a:srgbClr val="363740"/>
                </a:solidFill>
                <a:latin typeface="Arial"/>
                <a:cs typeface="Arial"/>
              </a:rPr>
              <a:t> </a:t>
            </a:r>
            <a:r>
              <a:rPr sz="1000" spc="30" dirty="0">
                <a:solidFill>
                  <a:srgbClr val="363740"/>
                </a:solidFill>
                <a:latin typeface="Arial"/>
                <a:cs typeface="Arial"/>
              </a:rPr>
              <a:t>to</a:t>
            </a:r>
            <a:r>
              <a:rPr sz="1000" spc="-15" dirty="0">
                <a:solidFill>
                  <a:srgbClr val="363740"/>
                </a:solidFill>
                <a:latin typeface="Arial"/>
                <a:cs typeface="Arial"/>
              </a:rPr>
              <a:t> </a:t>
            </a:r>
            <a:r>
              <a:rPr sz="1000" spc="-5" dirty="0">
                <a:solidFill>
                  <a:srgbClr val="363740"/>
                </a:solidFill>
                <a:latin typeface="Arial"/>
                <a:cs typeface="Arial"/>
              </a:rPr>
              <a:t>address</a:t>
            </a:r>
            <a:r>
              <a:rPr sz="1000" spc="-15" dirty="0">
                <a:solidFill>
                  <a:srgbClr val="363740"/>
                </a:solidFill>
                <a:latin typeface="Arial"/>
                <a:cs typeface="Arial"/>
              </a:rPr>
              <a:t> </a:t>
            </a:r>
            <a:r>
              <a:rPr sz="1000" spc="15" dirty="0">
                <a:solidFill>
                  <a:srgbClr val="363740"/>
                </a:solidFill>
                <a:latin typeface="Arial"/>
                <a:cs typeface="Arial"/>
              </a:rPr>
              <a:t>the</a:t>
            </a:r>
            <a:r>
              <a:rPr sz="1000" spc="-15" dirty="0">
                <a:solidFill>
                  <a:srgbClr val="363740"/>
                </a:solidFill>
                <a:latin typeface="Arial"/>
                <a:cs typeface="Arial"/>
              </a:rPr>
              <a:t> </a:t>
            </a:r>
            <a:r>
              <a:rPr sz="1000" spc="10" dirty="0">
                <a:solidFill>
                  <a:srgbClr val="363740"/>
                </a:solidFill>
                <a:latin typeface="Arial"/>
                <a:cs typeface="Arial"/>
              </a:rPr>
              <a:t>threats</a:t>
            </a:r>
            <a:r>
              <a:rPr sz="1000" spc="-15" dirty="0">
                <a:solidFill>
                  <a:srgbClr val="363740"/>
                </a:solidFill>
                <a:latin typeface="Arial"/>
                <a:cs typeface="Arial"/>
              </a:rPr>
              <a:t> </a:t>
            </a:r>
            <a:r>
              <a:rPr sz="1000" dirty="0">
                <a:solidFill>
                  <a:srgbClr val="363740"/>
                </a:solidFill>
                <a:latin typeface="Arial"/>
                <a:cs typeface="Arial"/>
              </a:rPr>
              <a:t>and</a:t>
            </a:r>
            <a:r>
              <a:rPr sz="1000" spc="-45" dirty="0">
                <a:solidFill>
                  <a:srgbClr val="363740"/>
                </a:solidFill>
                <a:latin typeface="Arial"/>
                <a:cs typeface="Arial"/>
              </a:rPr>
              <a:t> </a:t>
            </a:r>
            <a:r>
              <a:rPr sz="1000" spc="15" dirty="0">
                <a:solidFill>
                  <a:srgbClr val="363740"/>
                </a:solidFill>
                <a:latin typeface="Arial"/>
                <a:cs typeface="Arial"/>
              </a:rPr>
              <a:t>opportunities  </a:t>
            </a:r>
            <a:r>
              <a:rPr sz="1000" spc="25" dirty="0">
                <a:solidFill>
                  <a:srgbClr val="363740"/>
                </a:solidFill>
                <a:latin typeface="Arial"/>
                <a:cs typeface="Arial"/>
              </a:rPr>
              <a:t>that </a:t>
            </a:r>
            <a:r>
              <a:rPr sz="1000" spc="-5" dirty="0">
                <a:solidFill>
                  <a:srgbClr val="363740"/>
                </a:solidFill>
                <a:latin typeface="Arial"/>
                <a:cs typeface="Arial"/>
              </a:rPr>
              <a:t>accompany </a:t>
            </a:r>
            <a:r>
              <a:rPr sz="1000" spc="15" dirty="0">
                <a:solidFill>
                  <a:srgbClr val="363740"/>
                </a:solidFill>
                <a:latin typeface="Arial"/>
                <a:cs typeface="Arial"/>
              </a:rPr>
              <a:t>the </a:t>
            </a:r>
            <a:r>
              <a:rPr sz="1000" spc="-5" dirty="0">
                <a:solidFill>
                  <a:srgbClr val="363740"/>
                </a:solidFill>
                <a:latin typeface="Arial"/>
                <a:cs typeface="Arial"/>
              </a:rPr>
              <a:t>increasing </a:t>
            </a:r>
            <a:r>
              <a:rPr sz="1000" spc="15" dirty="0">
                <a:solidFill>
                  <a:srgbClr val="363740"/>
                </a:solidFill>
                <a:latin typeface="Arial"/>
                <a:cs typeface="Arial"/>
              </a:rPr>
              <a:t>digitization </a:t>
            </a:r>
            <a:r>
              <a:rPr sz="1000" spc="20" dirty="0">
                <a:solidFill>
                  <a:srgbClr val="363740"/>
                </a:solidFill>
                <a:latin typeface="Arial"/>
                <a:cs typeface="Arial"/>
              </a:rPr>
              <a:t>of </a:t>
            </a:r>
            <a:r>
              <a:rPr sz="1000" spc="-5" dirty="0">
                <a:solidFill>
                  <a:srgbClr val="363740"/>
                </a:solidFill>
                <a:latin typeface="Arial"/>
                <a:cs typeface="Arial"/>
              </a:rPr>
              <a:t>business </a:t>
            </a:r>
            <a:r>
              <a:rPr sz="1000" spc="-10" dirty="0">
                <a:solidFill>
                  <a:srgbClr val="363740"/>
                </a:solidFill>
                <a:latin typeface="Arial"/>
                <a:cs typeface="Arial"/>
              </a:rPr>
              <a:t>models, </a:t>
            </a:r>
            <a:r>
              <a:rPr sz="1000" dirty="0">
                <a:solidFill>
                  <a:srgbClr val="363740"/>
                </a:solidFill>
                <a:latin typeface="Arial"/>
                <a:cs typeface="Arial"/>
              </a:rPr>
              <a:t>products, and </a:t>
            </a:r>
            <a:r>
              <a:rPr sz="1000" spc="-10" dirty="0">
                <a:solidFill>
                  <a:srgbClr val="363740"/>
                </a:solidFill>
                <a:latin typeface="Arial"/>
                <a:cs typeface="Arial"/>
              </a:rPr>
              <a:t>value </a:t>
            </a:r>
            <a:r>
              <a:rPr sz="1000" spc="-15" dirty="0">
                <a:solidFill>
                  <a:srgbClr val="363740"/>
                </a:solidFill>
                <a:latin typeface="Arial"/>
                <a:cs typeface="Arial"/>
              </a:rPr>
              <a:t>chains. </a:t>
            </a:r>
            <a:r>
              <a:rPr sz="1000" spc="5" dirty="0">
                <a:solidFill>
                  <a:srgbClr val="363740"/>
                </a:solidFill>
                <a:latin typeface="Arial"/>
                <a:cs typeface="Arial"/>
              </a:rPr>
              <a:t>Participants </a:t>
            </a:r>
            <a:r>
              <a:rPr sz="1000" spc="10" dirty="0">
                <a:solidFill>
                  <a:srgbClr val="363740"/>
                </a:solidFill>
                <a:latin typeface="Arial"/>
                <a:cs typeface="Arial"/>
              </a:rPr>
              <a:t>in </a:t>
            </a:r>
            <a:r>
              <a:rPr sz="1000" spc="15" dirty="0">
                <a:solidFill>
                  <a:srgbClr val="363740"/>
                </a:solidFill>
                <a:latin typeface="Arial"/>
                <a:cs typeface="Arial"/>
              </a:rPr>
              <a:t>this </a:t>
            </a:r>
            <a:r>
              <a:rPr sz="1000" spc="-10" dirty="0">
                <a:solidFill>
                  <a:srgbClr val="363740"/>
                </a:solidFill>
                <a:latin typeface="Arial"/>
                <a:cs typeface="Arial"/>
              </a:rPr>
              <a:t>experience</a:t>
            </a:r>
            <a:r>
              <a:rPr sz="1000" spc="-190" dirty="0">
                <a:solidFill>
                  <a:srgbClr val="363740"/>
                </a:solidFill>
                <a:latin typeface="Arial"/>
                <a:cs typeface="Arial"/>
              </a:rPr>
              <a:t> </a:t>
            </a:r>
            <a:r>
              <a:rPr sz="1000" spc="35" dirty="0">
                <a:solidFill>
                  <a:srgbClr val="363740"/>
                </a:solidFill>
                <a:latin typeface="Arial"/>
                <a:cs typeface="Arial"/>
              </a:rPr>
              <a:t>will  </a:t>
            </a:r>
            <a:r>
              <a:rPr sz="1000" spc="-5" dirty="0">
                <a:solidFill>
                  <a:srgbClr val="363740"/>
                </a:solidFill>
                <a:latin typeface="Arial"/>
                <a:cs typeface="Arial"/>
              </a:rPr>
              <a:t>develop </a:t>
            </a:r>
            <a:r>
              <a:rPr sz="1000" spc="-30" dirty="0">
                <a:solidFill>
                  <a:srgbClr val="363740"/>
                </a:solidFill>
                <a:latin typeface="Arial"/>
                <a:cs typeface="Arial"/>
              </a:rPr>
              <a:t>a </a:t>
            </a:r>
            <a:r>
              <a:rPr sz="1000" spc="-10" dirty="0">
                <a:solidFill>
                  <a:srgbClr val="363740"/>
                </a:solidFill>
                <a:latin typeface="Arial"/>
                <a:cs typeface="Arial"/>
              </a:rPr>
              <a:t>clear </a:t>
            </a:r>
            <a:r>
              <a:rPr sz="1000" dirty="0">
                <a:solidFill>
                  <a:srgbClr val="363740"/>
                </a:solidFill>
                <a:latin typeface="Arial"/>
                <a:cs typeface="Arial"/>
              </a:rPr>
              <a:t>roadmap </a:t>
            </a:r>
            <a:r>
              <a:rPr sz="1000" spc="20" dirty="0">
                <a:solidFill>
                  <a:srgbClr val="363740"/>
                </a:solidFill>
                <a:latin typeface="Arial"/>
                <a:cs typeface="Arial"/>
              </a:rPr>
              <a:t>of </a:t>
            </a:r>
            <a:r>
              <a:rPr sz="1000" spc="40" dirty="0">
                <a:solidFill>
                  <a:srgbClr val="363740"/>
                </a:solidFill>
                <a:latin typeface="Arial"/>
                <a:cs typeface="Arial"/>
              </a:rPr>
              <a:t>how </a:t>
            </a:r>
            <a:r>
              <a:rPr sz="1000" spc="10" dirty="0">
                <a:solidFill>
                  <a:srgbClr val="363740"/>
                </a:solidFill>
                <a:latin typeface="Arial"/>
                <a:cs typeface="Arial"/>
              </a:rPr>
              <a:t>they </a:t>
            </a:r>
            <a:r>
              <a:rPr sz="1000" spc="-10" dirty="0">
                <a:solidFill>
                  <a:srgbClr val="363740"/>
                </a:solidFill>
                <a:latin typeface="Arial"/>
                <a:cs typeface="Arial"/>
              </a:rPr>
              <a:t>need </a:t>
            </a:r>
            <a:r>
              <a:rPr sz="1000" spc="30" dirty="0">
                <a:solidFill>
                  <a:srgbClr val="363740"/>
                </a:solidFill>
                <a:latin typeface="Arial"/>
                <a:cs typeface="Arial"/>
              </a:rPr>
              <a:t>to </a:t>
            </a:r>
            <a:r>
              <a:rPr sz="1000" spc="10" dirty="0">
                <a:solidFill>
                  <a:srgbClr val="363740"/>
                </a:solidFill>
                <a:latin typeface="Arial"/>
                <a:cs typeface="Arial"/>
              </a:rPr>
              <a:t>go </a:t>
            </a:r>
            <a:r>
              <a:rPr sz="1000" spc="15" dirty="0">
                <a:solidFill>
                  <a:srgbClr val="363740"/>
                </a:solidFill>
                <a:latin typeface="Arial"/>
                <a:cs typeface="Arial"/>
              </a:rPr>
              <a:t>through their </a:t>
            </a:r>
            <a:r>
              <a:rPr sz="1000" spc="10" dirty="0">
                <a:solidFill>
                  <a:srgbClr val="363740"/>
                </a:solidFill>
                <a:latin typeface="Arial"/>
                <a:cs typeface="Arial"/>
              </a:rPr>
              <a:t>transformation </a:t>
            </a:r>
            <a:r>
              <a:rPr sz="1000" dirty="0">
                <a:solidFill>
                  <a:srgbClr val="363740"/>
                </a:solidFill>
                <a:latin typeface="Arial"/>
                <a:cs typeface="Arial"/>
              </a:rPr>
              <a:t>journey </a:t>
            </a:r>
            <a:r>
              <a:rPr sz="1000" spc="20" dirty="0">
                <a:solidFill>
                  <a:srgbClr val="363740"/>
                </a:solidFill>
                <a:latin typeface="Arial"/>
                <a:cs typeface="Arial"/>
              </a:rPr>
              <a:t>for </a:t>
            </a:r>
            <a:r>
              <a:rPr sz="1000" spc="15" dirty="0">
                <a:solidFill>
                  <a:srgbClr val="363740"/>
                </a:solidFill>
                <a:latin typeface="Arial"/>
                <a:cs typeface="Arial"/>
              </a:rPr>
              <a:t>their </a:t>
            </a:r>
            <a:r>
              <a:rPr sz="1000" dirty="0">
                <a:solidFill>
                  <a:srgbClr val="363740"/>
                </a:solidFill>
                <a:latin typeface="Arial"/>
                <a:cs typeface="Arial"/>
              </a:rPr>
              <a:t>company </a:t>
            </a:r>
            <a:r>
              <a:rPr sz="1000" spc="10" dirty="0">
                <a:solidFill>
                  <a:srgbClr val="363740"/>
                </a:solidFill>
                <a:latin typeface="Arial"/>
                <a:cs typeface="Arial"/>
              </a:rPr>
              <a:t>in </a:t>
            </a:r>
            <a:r>
              <a:rPr sz="1000" spc="15" dirty="0">
                <a:solidFill>
                  <a:srgbClr val="363740"/>
                </a:solidFill>
                <a:latin typeface="Arial"/>
                <a:cs typeface="Arial"/>
              </a:rPr>
              <a:t>the </a:t>
            </a:r>
            <a:r>
              <a:rPr sz="1000" spc="10" dirty="0">
                <a:solidFill>
                  <a:srgbClr val="363740"/>
                </a:solidFill>
                <a:latin typeface="Arial"/>
                <a:cs typeface="Arial"/>
              </a:rPr>
              <a:t>context </a:t>
            </a:r>
            <a:r>
              <a:rPr sz="1000" spc="20" dirty="0">
                <a:solidFill>
                  <a:srgbClr val="363740"/>
                </a:solidFill>
                <a:latin typeface="Arial"/>
                <a:cs typeface="Arial"/>
              </a:rPr>
              <a:t>of  </a:t>
            </a:r>
            <a:r>
              <a:rPr sz="1000" spc="15" dirty="0">
                <a:solidFill>
                  <a:srgbClr val="363740"/>
                </a:solidFill>
                <a:latin typeface="Arial"/>
                <a:cs typeface="Arial"/>
              </a:rPr>
              <a:t>their</a:t>
            </a:r>
            <a:r>
              <a:rPr sz="1000" spc="-105" dirty="0">
                <a:solidFill>
                  <a:srgbClr val="363740"/>
                </a:solidFill>
                <a:latin typeface="Arial"/>
                <a:cs typeface="Arial"/>
              </a:rPr>
              <a:t> </a:t>
            </a:r>
            <a:r>
              <a:rPr sz="1000" spc="5" dirty="0">
                <a:solidFill>
                  <a:srgbClr val="363740"/>
                </a:solidFill>
                <a:latin typeface="Arial"/>
                <a:cs typeface="Arial"/>
              </a:rPr>
              <a:t>industry.</a:t>
            </a:r>
            <a:endParaRPr sz="1000">
              <a:latin typeface="Arial"/>
              <a:cs typeface="Arial"/>
            </a:endParaRPr>
          </a:p>
        </p:txBody>
      </p:sp>
      <p:sp>
        <p:nvSpPr>
          <p:cNvPr id="4" name="object 4"/>
          <p:cNvSpPr txBox="1"/>
          <p:nvPr/>
        </p:nvSpPr>
        <p:spPr>
          <a:xfrm>
            <a:off x="1719650" y="2439910"/>
            <a:ext cx="2038350" cy="756285"/>
          </a:xfrm>
          <a:prstGeom prst="rect">
            <a:avLst/>
          </a:prstGeom>
        </p:spPr>
        <p:txBody>
          <a:bodyPr vert="horz" wrap="square" lIns="0" tIns="0" rIns="0" bIns="0" rtlCol="0">
            <a:spAutoFit/>
          </a:bodyPr>
          <a:lstStyle/>
          <a:p>
            <a:pPr marL="12700" marR="5080" algn="just">
              <a:lnSpc>
                <a:spcPct val="118800"/>
              </a:lnSpc>
            </a:pPr>
            <a:r>
              <a:rPr sz="1000" spc="-5" dirty="0">
                <a:solidFill>
                  <a:srgbClr val="363740"/>
                </a:solidFill>
                <a:latin typeface="Arial"/>
                <a:cs typeface="Arial"/>
              </a:rPr>
              <a:t>Establish </a:t>
            </a:r>
            <a:r>
              <a:rPr sz="1000" spc="-30" dirty="0">
                <a:solidFill>
                  <a:srgbClr val="363740"/>
                </a:solidFill>
                <a:latin typeface="Arial"/>
                <a:cs typeface="Arial"/>
              </a:rPr>
              <a:t>a </a:t>
            </a:r>
            <a:r>
              <a:rPr sz="1000" spc="10" dirty="0">
                <a:solidFill>
                  <a:srgbClr val="363740"/>
                </a:solidFill>
                <a:latin typeface="Arial"/>
                <a:cs typeface="Arial"/>
              </a:rPr>
              <a:t>strong </a:t>
            </a:r>
            <a:r>
              <a:rPr sz="1000" spc="-5" dirty="0">
                <a:solidFill>
                  <a:srgbClr val="363740"/>
                </a:solidFill>
                <a:latin typeface="Arial"/>
                <a:cs typeface="Arial"/>
              </a:rPr>
              <a:t>awareness </a:t>
            </a:r>
            <a:r>
              <a:rPr sz="1000" spc="20" dirty="0">
                <a:solidFill>
                  <a:srgbClr val="363740"/>
                </a:solidFill>
                <a:latin typeface="Arial"/>
                <a:cs typeface="Arial"/>
              </a:rPr>
              <a:t>of</a:t>
            </a:r>
            <a:r>
              <a:rPr sz="1000" spc="-100" dirty="0">
                <a:solidFill>
                  <a:srgbClr val="363740"/>
                </a:solidFill>
                <a:latin typeface="Arial"/>
                <a:cs typeface="Arial"/>
              </a:rPr>
              <a:t> </a:t>
            </a:r>
            <a:r>
              <a:rPr sz="1000" spc="15" dirty="0">
                <a:solidFill>
                  <a:srgbClr val="363740"/>
                </a:solidFill>
                <a:latin typeface="Arial"/>
                <a:cs typeface="Arial"/>
              </a:rPr>
              <a:t>the  driving </a:t>
            </a:r>
            <a:r>
              <a:rPr sz="1000" spc="-15" dirty="0">
                <a:solidFill>
                  <a:srgbClr val="363740"/>
                </a:solidFill>
                <a:latin typeface="Arial"/>
                <a:cs typeface="Arial"/>
              </a:rPr>
              <a:t>reasons </a:t>
            </a:r>
            <a:r>
              <a:rPr sz="1000" spc="45" dirty="0">
                <a:solidFill>
                  <a:srgbClr val="363740"/>
                </a:solidFill>
                <a:latin typeface="Arial"/>
                <a:cs typeface="Arial"/>
              </a:rPr>
              <a:t>why</a:t>
            </a:r>
            <a:r>
              <a:rPr sz="1000" spc="-60" dirty="0">
                <a:solidFill>
                  <a:srgbClr val="363740"/>
                </a:solidFill>
                <a:latin typeface="Arial"/>
                <a:cs typeface="Arial"/>
              </a:rPr>
              <a:t> </a:t>
            </a:r>
            <a:r>
              <a:rPr sz="1000" spc="10" dirty="0">
                <a:solidFill>
                  <a:srgbClr val="363740"/>
                </a:solidFill>
                <a:latin typeface="Arial"/>
                <a:cs typeface="Arial"/>
              </a:rPr>
              <a:t>transformation  </a:t>
            </a:r>
            <a:r>
              <a:rPr sz="1000" spc="-5" dirty="0">
                <a:solidFill>
                  <a:srgbClr val="363740"/>
                </a:solidFill>
                <a:latin typeface="Arial"/>
                <a:cs typeface="Arial"/>
              </a:rPr>
              <a:t>is </a:t>
            </a:r>
            <a:r>
              <a:rPr sz="1000" spc="-10" dirty="0">
                <a:solidFill>
                  <a:srgbClr val="363740"/>
                </a:solidFill>
                <a:latin typeface="Arial"/>
                <a:cs typeface="Arial"/>
              </a:rPr>
              <a:t>necessary </a:t>
            </a:r>
            <a:r>
              <a:rPr sz="1000" spc="30" dirty="0">
                <a:solidFill>
                  <a:srgbClr val="363740"/>
                </a:solidFill>
                <a:latin typeface="Arial"/>
                <a:cs typeface="Arial"/>
              </a:rPr>
              <a:t>to </a:t>
            </a:r>
            <a:r>
              <a:rPr sz="1000" dirty="0">
                <a:solidFill>
                  <a:srgbClr val="363740"/>
                </a:solidFill>
                <a:latin typeface="Arial"/>
                <a:cs typeface="Arial"/>
              </a:rPr>
              <a:t>respond </a:t>
            </a:r>
            <a:r>
              <a:rPr sz="1000" spc="30" dirty="0">
                <a:solidFill>
                  <a:srgbClr val="363740"/>
                </a:solidFill>
                <a:latin typeface="Arial"/>
                <a:cs typeface="Arial"/>
              </a:rPr>
              <a:t>to </a:t>
            </a:r>
            <a:r>
              <a:rPr sz="1000" spc="25" dirty="0">
                <a:solidFill>
                  <a:srgbClr val="363740"/>
                </a:solidFill>
                <a:latin typeface="Arial"/>
                <a:cs typeface="Arial"/>
              </a:rPr>
              <a:t>growing  </a:t>
            </a:r>
            <a:r>
              <a:rPr sz="1000" spc="15" dirty="0">
                <a:solidFill>
                  <a:srgbClr val="363740"/>
                </a:solidFill>
                <a:latin typeface="Arial"/>
                <a:cs typeface="Arial"/>
              </a:rPr>
              <a:t>digital</a:t>
            </a:r>
            <a:r>
              <a:rPr sz="1000" spc="-80" dirty="0">
                <a:solidFill>
                  <a:srgbClr val="363740"/>
                </a:solidFill>
                <a:latin typeface="Arial"/>
                <a:cs typeface="Arial"/>
              </a:rPr>
              <a:t> </a:t>
            </a:r>
            <a:r>
              <a:rPr sz="1000" spc="-10" dirty="0">
                <a:solidFill>
                  <a:srgbClr val="363740"/>
                </a:solidFill>
                <a:latin typeface="Arial"/>
                <a:cs typeface="Arial"/>
              </a:rPr>
              <a:t>changes</a:t>
            </a:r>
            <a:endParaRPr sz="1000">
              <a:latin typeface="Arial"/>
              <a:cs typeface="Arial"/>
            </a:endParaRPr>
          </a:p>
        </p:txBody>
      </p:sp>
      <p:sp>
        <p:nvSpPr>
          <p:cNvPr id="5" name="object 5"/>
          <p:cNvSpPr txBox="1"/>
          <p:nvPr/>
        </p:nvSpPr>
        <p:spPr>
          <a:xfrm>
            <a:off x="4149430" y="2445268"/>
            <a:ext cx="1877060" cy="1118235"/>
          </a:xfrm>
          <a:prstGeom prst="rect">
            <a:avLst/>
          </a:prstGeom>
        </p:spPr>
        <p:txBody>
          <a:bodyPr vert="horz" wrap="square" lIns="0" tIns="0" rIns="0" bIns="0" rtlCol="0">
            <a:spAutoFit/>
          </a:bodyPr>
          <a:lstStyle/>
          <a:p>
            <a:pPr marL="12700" marR="5080">
              <a:lnSpc>
                <a:spcPct val="118800"/>
              </a:lnSpc>
            </a:pPr>
            <a:r>
              <a:rPr sz="1000" spc="15" dirty="0">
                <a:solidFill>
                  <a:srgbClr val="363740"/>
                </a:solidFill>
                <a:latin typeface="Arial"/>
                <a:cs typeface="Arial"/>
              </a:rPr>
              <a:t>Identify </a:t>
            </a:r>
            <a:r>
              <a:rPr sz="1000" spc="-30" dirty="0">
                <a:solidFill>
                  <a:srgbClr val="363740"/>
                </a:solidFill>
                <a:latin typeface="Arial"/>
                <a:cs typeface="Arial"/>
              </a:rPr>
              <a:t>a </a:t>
            </a:r>
            <a:r>
              <a:rPr sz="1000" spc="-10" dirty="0">
                <a:solidFill>
                  <a:srgbClr val="363740"/>
                </a:solidFill>
                <a:latin typeface="Arial"/>
                <a:cs typeface="Arial"/>
              </a:rPr>
              <a:t>clear </a:t>
            </a:r>
            <a:r>
              <a:rPr sz="1000" dirty="0">
                <a:solidFill>
                  <a:srgbClr val="363740"/>
                </a:solidFill>
                <a:latin typeface="Arial"/>
                <a:cs typeface="Arial"/>
              </a:rPr>
              <a:t>and </a:t>
            </a:r>
            <a:r>
              <a:rPr sz="1000" spc="5" dirty="0">
                <a:solidFill>
                  <a:srgbClr val="363740"/>
                </a:solidFill>
                <a:latin typeface="Arial"/>
                <a:cs typeface="Arial"/>
              </a:rPr>
              <a:t>appropriate  strategic </a:t>
            </a:r>
            <a:r>
              <a:rPr sz="1000" spc="-10" dirty="0">
                <a:solidFill>
                  <a:srgbClr val="363740"/>
                </a:solidFill>
                <a:latin typeface="Arial"/>
                <a:cs typeface="Arial"/>
              </a:rPr>
              <a:t>response </a:t>
            </a:r>
            <a:r>
              <a:rPr sz="1000" spc="20" dirty="0">
                <a:solidFill>
                  <a:srgbClr val="363740"/>
                </a:solidFill>
                <a:latin typeface="Arial"/>
                <a:cs typeface="Arial"/>
              </a:rPr>
              <a:t>for </a:t>
            </a:r>
            <a:r>
              <a:rPr sz="1000" dirty="0">
                <a:solidFill>
                  <a:srgbClr val="363740"/>
                </a:solidFill>
                <a:latin typeface="Arial"/>
                <a:cs typeface="Arial"/>
              </a:rPr>
              <a:t>those  </a:t>
            </a:r>
            <a:r>
              <a:rPr sz="1000" spc="-5" dirty="0">
                <a:solidFill>
                  <a:srgbClr val="363740"/>
                </a:solidFill>
                <a:latin typeface="Arial"/>
                <a:cs typeface="Arial"/>
              </a:rPr>
              <a:t>business elements </a:t>
            </a:r>
            <a:r>
              <a:rPr sz="1000" spc="15" dirty="0">
                <a:solidFill>
                  <a:srgbClr val="363740"/>
                </a:solidFill>
                <a:latin typeface="Arial"/>
                <a:cs typeface="Arial"/>
              </a:rPr>
              <a:t>identiﬁed </a:t>
            </a:r>
            <a:r>
              <a:rPr sz="1000" spc="30" dirty="0">
                <a:solidFill>
                  <a:srgbClr val="363740"/>
                </a:solidFill>
                <a:latin typeface="Arial"/>
                <a:cs typeface="Arial"/>
              </a:rPr>
              <a:t>to  </a:t>
            </a:r>
            <a:r>
              <a:rPr sz="1000" spc="-10" dirty="0">
                <a:solidFill>
                  <a:srgbClr val="363740"/>
                </a:solidFill>
                <a:latin typeface="Arial"/>
                <a:cs typeface="Arial"/>
              </a:rPr>
              <a:t>have </a:t>
            </a:r>
            <a:r>
              <a:rPr sz="1000" spc="15" dirty="0">
                <a:solidFill>
                  <a:srgbClr val="363740"/>
                </a:solidFill>
                <a:latin typeface="Arial"/>
                <a:cs typeface="Arial"/>
              </a:rPr>
              <a:t>high </a:t>
            </a:r>
            <a:r>
              <a:rPr sz="1000" spc="10" dirty="0">
                <a:solidFill>
                  <a:srgbClr val="363740"/>
                </a:solidFill>
                <a:latin typeface="Arial"/>
                <a:cs typeface="Arial"/>
              </a:rPr>
              <a:t>impact </a:t>
            </a:r>
            <a:r>
              <a:rPr sz="1000" spc="20" dirty="0">
                <a:solidFill>
                  <a:srgbClr val="363740"/>
                </a:solidFill>
                <a:latin typeface="Arial"/>
                <a:cs typeface="Arial"/>
              </a:rPr>
              <a:t>(opportunity</a:t>
            </a:r>
            <a:r>
              <a:rPr sz="1000" spc="-170" dirty="0">
                <a:solidFill>
                  <a:srgbClr val="363740"/>
                </a:solidFill>
                <a:latin typeface="Arial"/>
                <a:cs typeface="Arial"/>
              </a:rPr>
              <a:t> </a:t>
            </a:r>
            <a:r>
              <a:rPr sz="1000" spc="5" dirty="0">
                <a:solidFill>
                  <a:srgbClr val="363740"/>
                </a:solidFill>
                <a:latin typeface="Arial"/>
                <a:cs typeface="Arial"/>
              </a:rPr>
              <a:t>or  </a:t>
            </a:r>
            <a:r>
              <a:rPr sz="1000" spc="20" dirty="0">
                <a:solidFill>
                  <a:srgbClr val="363740"/>
                </a:solidFill>
                <a:latin typeface="Arial"/>
                <a:cs typeface="Arial"/>
              </a:rPr>
              <a:t>threat) </a:t>
            </a:r>
            <a:r>
              <a:rPr sz="1000" spc="25" dirty="0">
                <a:solidFill>
                  <a:srgbClr val="363740"/>
                </a:solidFill>
                <a:latin typeface="Arial"/>
                <a:cs typeface="Arial"/>
              </a:rPr>
              <a:t>that </a:t>
            </a:r>
            <a:r>
              <a:rPr sz="1000" spc="-10" dirty="0">
                <a:solidFill>
                  <a:srgbClr val="363740"/>
                </a:solidFill>
                <a:latin typeface="Arial"/>
                <a:cs typeface="Arial"/>
              </a:rPr>
              <a:t>creates </a:t>
            </a:r>
            <a:r>
              <a:rPr sz="1000" spc="15" dirty="0">
                <a:solidFill>
                  <a:srgbClr val="363740"/>
                </a:solidFill>
                <a:latin typeface="Arial"/>
                <a:cs typeface="Arial"/>
              </a:rPr>
              <a:t>the </a:t>
            </a:r>
            <a:r>
              <a:rPr sz="1000" spc="5" dirty="0">
                <a:solidFill>
                  <a:srgbClr val="363740"/>
                </a:solidFill>
                <a:latin typeface="Arial"/>
                <a:cs typeface="Arial"/>
              </a:rPr>
              <a:t>greatest  market</a:t>
            </a:r>
            <a:r>
              <a:rPr sz="1000" spc="-50" dirty="0">
                <a:solidFill>
                  <a:srgbClr val="363740"/>
                </a:solidFill>
                <a:latin typeface="Arial"/>
                <a:cs typeface="Arial"/>
              </a:rPr>
              <a:t> </a:t>
            </a:r>
            <a:r>
              <a:rPr sz="1000" spc="10" dirty="0">
                <a:solidFill>
                  <a:srgbClr val="363740"/>
                </a:solidFill>
                <a:latin typeface="Arial"/>
                <a:cs typeface="Arial"/>
              </a:rPr>
              <a:t>differentiation</a:t>
            </a:r>
            <a:endParaRPr sz="1000">
              <a:latin typeface="Arial"/>
              <a:cs typeface="Arial"/>
            </a:endParaRPr>
          </a:p>
        </p:txBody>
      </p:sp>
      <p:sp>
        <p:nvSpPr>
          <p:cNvPr id="6" name="object 6"/>
          <p:cNvSpPr txBox="1"/>
          <p:nvPr/>
        </p:nvSpPr>
        <p:spPr>
          <a:xfrm>
            <a:off x="6459244" y="2439910"/>
            <a:ext cx="2037714" cy="937260"/>
          </a:xfrm>
          <a:prstGeom prst="rect">
            <a:avLst/>
          </a:prstGeom>
        </p:spPr>
        <p:txBody>
          <a:bodyPr vert="horz" wrap="square" lIns="0" tIns="0" rIns="0" bIns="0" rtlCol="0">
            <a:spAutoFit/>
          </a:bodyPr>
          <a:lstStyle/>
          <a:p>
            <a:pPr marL="12700" marR="5080">
              <a:lnSpc>
                <a:spcPct val="118800"/>
              </a:lnSpc>
            </a:pPr>
            <a:r>
              <a:rPr sz="1000" spc="-5" dirty="0">
                <a:solidFill>
                  <a:srgbClr val="363740"/>
                </a:solidFill>
                <a:latin typeface="Arial"/>
                <a:cs typeface="Arial"/>
              </a:rPr>
              <a:t>Improve leader </a:t>
            </a:r>
            <a:r>
              <a:rPr sz="1000" spc="-10" dirty="0">
                <a:solidFill>
                  <a:srgbClr val="363740"/>
                </a:solidFill>
                <a:latin typeface="Arial"/>
                <a:cs typeface="Arial"/>
              </a:rPr>
              <a:t>awareness,</a:t>
            </a:r>
            <a:r>
              <a:rPr sz="1000" spc="-65" dirty="0">
                <a:solidFill>
                  <a:srgbClr val="363740"/>
                </a:solidFill>
                <a:latin typeface="Arial"/>
                <a:cs typeface="Arial"/>
              </a:rPr>
              <a:t> </a:t>
            </a:r>
            <a:r>
              <a:rPr sz="1000" spc="-5" dirty="0">
                <a:solidFill>
                  <a:srgbClr val="363740"/>
                </a:solidFill>
                <a:latin typeface="Arial"/>
                <a:cs typeface="Arial"/>
              </a:rPr>
              <a:t>decision  making, </a:t>
            </a:r>
            <a:r>
              <a:rPr sz="1000" dirty="0">
                <a:solidFill>
                  <a:srgbClr val="363740"/>
                </a:solidFill>
                <a:latin typeface="Arial"/>
                <a:cs typeface="Arial"/>
              </a:rPr>
              <a:t>and execution </a:t>
            </a:r>
            <a:r>
              <a:rPr sz="1000" spc="-10" dirty="0">
                <a:solidFill>
                  <a:srgbClr val="363740"/>
                </a:solidFill>
                <a:latin typeface="Arial"/>
                <a:cs typeface="Arial"/>
              </a:rPr>
              <a:t>speed </a:t>
            </a:r>
            <a:r>
              <a:rPr sz="1000" spc="20" dirty="0">
                <a:solidFill>
                  <a:srgbClr val="363740"/>
                </a:solidFill>
                <a:latin typeface="Arial"/>
                <a:cs typeface="Arial"/>
              </a:rPr>
              <a:t>while  </a:t>
            </a:r>
            <a:r>
              <a:rPr sz="1000" spc="5" dirty="0">
                <a:solidFill>
                  <a:srgbClr val="363740"/>
                </a:solidFill>
                <a:latin typeface="Arial"/>
                <a:cs typeface="Arial"/>
              </a:rPr>
              <a:t>creating </a:t>
            </a:r>
            <a:r>
              <a:rPr sz="1000" spc="-30" dirty="0">
                <a:solidFill>
                  <a:srgbClr val="363740"/>
                </a:solidFill>
                <a:latin typeface="Arial"/>
                <a:cs typeface="Arial"/>
              </a:rPr>
              <a:t>a </a:t>
            </a:r>
            <a:r>
              <a:rPr sz="1000" dirty="0">
                <a:solidFill>
                  <a:srgbClr val="363740"/>
                </a:solidFill>
                <a:latin typeface="Arial"/>
                <a:cs typeface="Arial"/>
              </a:rPr>
              <a:t>roadmap </a:t>
            </a:r>
            <a:r>
              <a:rPr sz="1000" spc="20" dirty="0">
                <a:solidFill>
                  <a:srgbClr val="363740"/>
                </a:solidFill>
                <a:latin typeface="Arial"/>
                <a:cs typeface="Arial"/>
              </a:rPr>
              <a:t>for </a:t>
            </a:r>
            <a:r>
              <a:rPr sz="1000" spc="5" dirty="0">
                <a:solidFill>
                  <a:srgbClr val="363740"/>
                </a:solidFill>
                <a:latin typeface="Arial"/>
                <a:cs typeface="Arial"/>
              </a:rPr>
              <a:t>expanding  </a:t>
            </a:r>
            <a:r>
              <a:rPr sz="1000" spc="15" dirty="0">
                <a:solidFill>
                  <a:srgbClr val="363740"/>
                </a:solidFill>
                <a:latin typeface="Arial"/>
                <a:cs typeface="Arial"/>
              </a:rPr>
              <a:t>digitization </a:t>
            </a:r>
            <a:r>
              <a:rPr sz="1000" spc="-15" dirty="0">
                <a:solidFill>
                  <a:srgbClr val="363740"/>
                </a:solidFill>
                <a:latin typeface="Arial"/>
                <a:cs typeface="Arial"/>
              </a:rPr>
              <a:t>across </a:t>
            </a:r>
            <a:r>
              <a:rPr sz="1000" spc="15" dirty="0">
                <a:solidFill>
                  <a:srgbClr val="363740"/>
                </a:solidFill>
                <a:latin typeface="Arial"/>
                <a:cs typeface="Arial"/>
              </a:rPr>
              <a:t>the  </a:t>
            </a:r>
            <a:r>
              <a:rPr sz="1000" spc="5" dirty="0">
                <a:solidFill>
                  <a:srgbClr val="363740"/>
                </a:solidFill>
                <a:latin typeface="Arial"/>
                <a:cs typeface="Arial"/>
              </a:rPr>
              <a:t>organizational </a:t>
            </a:r>
            <a:r>
              <a:rPr sz="1000" spc="-10" dirty="0">
                <a:solidFill>
                  <a:srgbClr val="363740"/>
                </a:solidFill>
                <a:latin typeface="Arial"/>
                <a:cs typeface="Arial"/>
              </a:rPr>
              <a:t>value</a:t>
            </a:r>
            <a:r>
              <a:rPr sz="1000" spc="-120" dirty="0">
                <a:solidFill>
                  <a:srgbClr val="363740"/>
                </a:solidFill>
                <a:latin typeface="Arial"/>
                <a:cs typeface="Arial"/>
              </a:rPr>
              <a:t> </a:t>
            </a:r>
            <a:r>
              <a:rPr sz="1000" spc="-5" dirty="0">
                <a:solidFill>
                  <a:srgbClr val="363740"/>
                </a:solidFill>
                <a:latin typeface="Arial"/>
                <a:cs typeface="Arial"/>
              </a:rPr>
              <a:t>chain</a:t>
            </a:r>
            <a:endParaRPr sz="1000">
              <a:latin typeface="Arial"/>
              <a:cs typeface="Arial"/>
            </a:endParaRPr>
          </a:p>
        </p:txBody>
      </p:sp>
      <p:sp>
        <p:nvSpPr>
          <p:cNvPr id="7" name="object 7"/>
          <p:cNvSpPr/>
          <p:nvPr/>
        </p:nvSpPr>
        <p:spPr>
          <a:xfrm>
            <a:off x="4916583" y="3780675"/>
            <a:ext cx="655281" cy="655281"/>
          </a:xfrm>
          <a:prstGeom prst="rect">
            <a:avLst/>
          </a:prstGeom>
          <a:blipFill>
            <a:blip r:embed="rId2" cstate="print"/>
            <a:stretch>
              <a:fillRect/>
            </a:stretch>
          </a:blipFill>
        </p:spPr>
        <p:txBody>
          <a:bodyPr wrap="square" lIns="0" tIns="0" rIns="0" bIns="0" rtlCol="0"/>
          <a:lstStyle/>
          <a:p>
            <a:endParaRPr/>
          </a:p>
        </p:txBody>
      </p:sp>
      <p:sp>
        <p:nvSpPr>
          <p:cNvPr id="8" name="object 8"/>
          <p:cNvSpPr/>
          <p:nvPr/>
        </p:nvSpPr>
        <p:spPr>
          <a:xfrm>
            <a:off x="4897533" y="3761625"/>
            <a:ext cx="693420" cy="693420"/>
          </a:xfrm>
          <a:custGeom>
            <a:avLst/>
            <a:gdLst/>
            <a:ahLst/>
            <a:cxnLst/>
            <a:rect l="l" t="t" r="r" b="b"/>
            <a:pathLst>
              <a:path w="693420" h="693420">
                <a:moveTo>
                  <a:pt x="0" y="346690"/>
                </a:moveTo>
                <a:lnTo>
                  <a:pt x="3164" y="299646"/>
                </a:lnTo>
                <a:lnTo>
                  <a:pt x="12384" y="254526"/>
                </a:lnTo>
                <a:lnTo>
                  <a:pt x="27244" y="211743"/>
                </a:lnTo>
                <a:lnTo>
                  <a:pt x="47333" y="171709"/>
                </a:lnTo>
                <a:lnTo>
                  <a:pt x="72237" y="134838"/>
                </a:lnTo>
                <a:lnTo>
                  <a:pt x="101543" y="101543"/>
                </a:lnTo>
                <a:lnTo>
                  <a:pt x="134838" y="72237"/>
                </a:lnTo>
                <a:lnTo>
                  <a:pt x="171708" y="47333"/>
                </a:lnTo>
                <a:lnTo>
                  <a:pt x="211742" y="27244"/>
                </a:lnTo>
                <a:lnTo>
                  <a:pt x="254526" y="12384"/>
                </a:lnTo>
                <a:lnTo>
                  <a:pt x="299646" y="3164"/>
                </a:lnTo>
                <a:lnTo>
                  <a:pt x="346690" y="0"/>
                </a:lnTo>
                <a:lnTo>
                  <a:pt x="401252" y="4318"/>
                </a:lnTo>
                <a:lnTo>
                  <a:pt x="453979" y="17018"/>
                </a:lnTo>
                <a:lnTo>
                  <a:pt x="503939" y="37712"/>
                </a:lnTo>
                <a:lnTo>
                  <a:pt x="550202" y="66016"/>
                </a:lnTo>
                <a:lnTo>
                  <a:pt x="591837" y="101543"/>
                </a:lnTo>
                <a:lnTo>
                  <a:pt x="627364" y="143178"/>
                </a:lnTo>
                <a:lnTo>
                  <a:pt x="655668" y="189441"/>
                </a:lnTo>
                <a:lnTo>
                  <a:pt x="676362" y="239402"/>
                </a:lnTo>
                <a:lnTo>
                  <a:pt x="689062" y="292128"/>
                </a:lnTo>
                <a:lnTo>
                  <a:pt x="693381" y="346690"/>
                </a:lnTo>
                <a:lnTo>
                  <a:pt x="690216" y="393734"/>
                </a:lnTo>
                <a:lnTo>
                  <a:pt x="680997" y="438854"/>
                </a:lnTo>
                <a:lnTo>
                  <a:pt x="666136" y="481638"/>
                </a:lnTo>
                <a:lnTo>
                  <a:pt x="646047" y="521672"/>
                </a:lnTo>
                <a:lnTo>
                  <a:pt x="621143" y="558542"/>
                </a:lnTo>
                <a:lnTo>
                  <a:pt x="591837" y="591837"/>
                </a:lnTo>
                <a:lnTo>
                  <a:pt x="558542" y="621143"/>
                </a:lnTo>
                <a:lnTo>
                  <a:pt x="521671" y="646047"/>
                </a:lnTo>
                <a:lnTo>
                  <a:pt x="481638" y="666136"/>
                </a:lnTo>
                <a:lnTo>
                  <a:pt x="438854" y="680997"/>
                </a:lnTo>
                <a:lnTo>
                  <a:pt x="393734" y="690216"/>
                </a:lnTo>
                <a:lnTo>
                  <a:pt x="346690" y="693381"/>
                </a:lnTo>
                <a:lnTo>
                  <a:pt x="299646" y="690216"/>
                </a:lnTo>
                <a:lnTo>
                  <a:pt x="254526" y="680997"/>
                </a:lnTo>
                <a:lnTo>
                  <a:pt x="211742" y="666136"/>
                </a:lnTo>
                <a:lnTo>
                  <a:pt x="171708" y="646047"/>
                </a:lnTo>
                <a:lnTo>
                  <a:pt x="134838" y="621143"/>
                </a:lnTo>
                <a:lnTo>
                  <a:pt x="101543" y="591837"/>
                </a:lnTo>
                <a:lnTo>
                  <a:pt x="72237" y="558542"/>
                </a:lnTo>
                <a:lnTo>
                  <a:pt x="47333" y="521672"/>
                </a:lnTo>
                <a:lnTo>
                  <a:pt x="27244" y="481638"/>
                </a:lnTo>
                <a:lnTo>
                  <a:pt x="12384" y="438854"/>
                </a:lnTo>
                <a:lnTo>
                  <a:pt x="3164" y="393734"/>
                </a:lnTo>
                <a:lnTo>
                  <a:pt x="0" y="346690"/>
                </a:lnTo>
                <a:close/>
              </a:path>
            </a:pathLst>
          </a:custGeom>
          <a:ln w="38099">
            <a:solidFill>
              <a:srgbClr val="214078"/>
            </a:solidFill>
          </a:ln>
        </p:spPr>
        <p:txBody>
          <a:bodyPr wrap="square" lIns="0" tIns="0" rIns="0" bIns="0" rtlCol="0"/>
          <a:lstStyle/>
          <a:p>
            <a:endParaRPr/>
          </a:p>
        </p:txBody>
      </p:sp>
      <p:sp>
        <p:nvSpPr>
          <p:cNvPr id="9" name="object 9"/>
          <p:cNvSpPr txBox="1"/>
          <p:nvPr/>
        </p:nvSpPr>
        <p:spPr>
          <a:xfrm>
            <a:off x="5046946" y="4550402"/>
            <a:ext cx="421640" cy="238125"/>
          </a:xfrm>
          <a:prstGeom prst="rect">
            <a:avLst/>
          </a:prstGeom>
        </p:spPr>
        <p:txBody>
          <a:bodyPr vert="horz" wrap="square" lIns="0" tIns="0" rIns="0" bIns="0" rtlCol="0">
            <a:spAutoFit/>
          </a:bodyPr>
          <a:lstStyle/>
          <a:p>
            <a:pPr marL="12700">
              <a:lnSpc>
                <a:spcPts val="835"/>
              </a:lnSpc>
            </a:pPr>
            <a:r>
              <a:rPr sz="700" b="1" spc="-70" dirty="0">
                <a:solidFill>
                  <a:srgbClr val="214078"/>
                </a:solidFill>
                <a:latin typeface="Arial Black"/>
                <a:cs typeface="Arial Black"/>
              </a:rPr>
              <a:t>MICHAEL</a:t>
            </a:r>
            <a:endParaRPr sz="700">
              <a:latin typeface="Arial Black"/>
              <a:cs typeface="Arial Black"/>
            </a:endParaRPr>
          </a:p>
          <a:p>
            <a:pPr marL="17145">
              <a:lnSpc>
                <a:spcPts val="835"/>
              </a:lnSpc>
            </a:pPr>
            <a:r>
              <a:rPr sz="700" b="1" spc="-60" dirty="0">
                <a:solidFill>
                  <a:srgbClr val="214078"/>
                </a:solidFill>
                <a:latin typeface="Arial Black"/>
                <a:cs typeface="Arial Black"/>
              </a:rPr>
              <a:t>R.</a:t>
            </a:r>
            <a:r>
              <a:rPr sz="700" b="1" spc="-135" dirty="0">
                <a:solidFill>
                  <a:srgbClr val="214078"/>
                </a:solidFill>
                <a:latin typeface="Arial Black"/>
                <a:cs typeface="Arial Black"/>
              </a:rPr>
              <a:t> </a:t>
            </a:r>
            <a:r>
              <a:rPr sz="700" b="1" spc="-30" dirty="0">
                <a:solidFill>
                  <a:srgbClr val="214078"/>
                </a:solidFill>
                <a:latin typeface="Arial Black"/>
                <a:cs typeface="Arial Black"/>
              </a:rPr>
              <a:t>WADE</a:t>
            </a:r>
            <a:endParaRPr sz="700">
              <a:latin typeface="Arial Black"/>
              <a:cs typeface="Arial Black"/>
            </a:endParaRPr>
          </a:p>
        </p:txBody>
      </p:sp>
      <p:sp>
        <p:nvSpPr>
          <p:cNvPr id="10" name="object 10"/>
          <p:cNvSpPr/>
          <p:nvPr/>
        </p:nvSpPr>
        <p:spPr>
          <a:xfrm>
            <a:off x="7877223" y="86721"/>
            <a:ext cx="1090001" cy="927822"/>
          </a:xfrm>
          <a:prstGeom prst="rect">
            <a:avLst/>
          </a:prstGeom>
          <a:blipFill>
            <a:blip r:embed="rId3" cstate="print"/>
            <a:stretch>
              <a:fillRect/>
            </a:stretch>
          </a:blipFill>
        </p:spPr>
        <p:txBody>
          <a:bodyPr wrap="square" lIns="0" tIns="0" rIns="0" bIns="0" rtlCol="0"/>
          <a:lstStyle/>
          <a:p>
            <a:endParaRPr/>
          </a:p>
        </p:txBody>
      </p:sp>
      <p:sp>
        <p:nvSpPr>
          <p:cNvPr id="11" name="object 11"/>
          <p:cNvSpPr/>
          <p:nvPr/>
        </p:nvSpPr>
        <p:spPr>
          <a:xfrm>
            <a:off x="0" y="0"/>
            <a:ext cx="1375874" cy="5143499"/>
          </a:xfrm>
          <a:prstGeom prst="rect">
            <a:avLst/>
          </a:prstGeom>
          <a:blipFill>
            <a:blip r:embed="rId4" cstate="print"/>
            <a:stretch>
              <a:fillRect/>
            </a:stretch>
          </a:blipFill>
        </p:spPr>
        <p:txBody>
          <a:bodyPr wrap="square" lIns="0" tIns="0" rIns="0" bIns="0" rtlCol="0"/>
          <a:lstStyle/>
          <a:p>
            <a:endParaRPr/>
          </a:p>
        </p:txBody>
      </p:sp>
      <p:sp>
        <p:nvSpPr>
          <p:cNvPr id="12" name="object 12"/>
          <p:cNvSpPr txBox="1">
            <a:spLocks noGrp="1"/>
          </p:cNvSpPr>
          <p:nvPr>
            <p:ph type="sldNum" sz="quarter" idx="7"/>
          </p:nvPr>
        </p:nvSpPr>
        <p:spPr>
          <a:prstGeom prst="rect">
            <a:avLst/>
          </a:prstGeom>
        </p:spPr>
        <p:txBody>
          <a:bodyPr vert="horz" wrap="square" lIns="0" tIns="13970" rIns="0" bIns="0" rtlCol="0">
            <a:spAutoFit/>
          </a:bodyPr>
          <a:lstStyle/>
          <a:p>
            <a:pPr marL="25400">
              <a:lnSpc>
                <a:spcPct val="100000"/>
              </a:lnSpc>
              <a:spcBef>
                <a:spcPts val="110"/>
              </a:spcBef>
            </a:pPr>
            <a:fld id="{81D60167-4931-47E6-BA6A-407CBD079E47}" type="slidenum">
              <a:rPr spc="35" dirty="0"/>
              <a:t>16</a:t>
            </a:fld>
            <a:endParaRPr spc="35"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06902" y="341956"/>
            <a:ext cx="3426460" cy="304800"/>
          </a:xfrm>
          <a:prstGeom prst="rect">
            <a:avLst/>
          </a:prstGeom>
        </p:spPr>
        <p:txBody>
          <a:bodyPr vert="horz" wrap="square" lIns="0" tIns="0" rIns="0" bIns="0" rtlCol="0">
            <a:spAutoFit/>
          </a:bodyPr>
          <a:lstStyle/>
          <a:p>
            <a:pPr marL="12700">
              <a:lnSpc>
                <a:spcPct val="100000"/>
              </a:lnSpc>
            </a:pPr>
            <a:r>
              <a:rPr b="0" spc="30" dirty="0">
                <a:solidFill>
                  <a:srgbClr val="214078"/>
                </a:solidFill>
                <a:latin typeface="Arial"/>
                <a:cs typeface="Arial"/>
              </a:rPr>
              <a:t>Driving Digital</a:t>
            </a:r>
            <a:r>
              <a:rPr b="0" spc="-125" dirty="0">
                <a:solidFill>
                  <a:srgbClr val="214078"/>
                </a:solidFill>
                <a:latin typeface="Arial"/>
                <a:cs typeface="Arial"/>
              </a:rPr>
              <a:t> </a:t>
            </a:r>
            <a:r>
              <a:rPr b="0" dirty="0">
                <a:solidFill>
                  <a:srgbClr val="214078"/>
                </a:solidFill>
                <a:latin typeface="Arial"/>
                <a:cs typeface="Arial"/>
              </a:rPr>
              <a:t>Transformation</a:t>
            </a:r>
          </a:p>
        </p:txBody>
      </p:sp>
      <p:sp>
        <p:nvSpPr>
          <p:cNvPr id="3" name="object 3"/>
          <p:cNvSpPr/>
          <p:nvPr/>
        </p:nvSpPr>
        <p:spPr>
          <a:xfrm>
            <a:off x="7877223" y="86721"/>
            <a:ext cx="1090001" cy="927822"/>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1706902" y="787219"/>
            <a:ext cx="2903855" cy="3242945"/>
          </a:xfrm>
          <a:prstGeom prst="rect">
            <a:avLst/>
          </a:prstGeom>
        </p:spPr>
        <p:txBody>
          <a:bodyPr vert="horz" wrap="square" lIns="0" tIns="0" rIns="0" bIns="0" rtlCol="0">
            <a:spAutoFit/>
          </a:bodyPr>
          <a:lstStyle/>
          <a:p>
            <a:pPr marL="12700">
              <a:lnSpc>
                <a:spcPct val="100000"/>
              </a:lnSpc>
            </a:pPr>
            <a:r>
              <a:rPr sz="1200" spc="-30" dirty="0">
                <a:solidFill>
                  <a:srgbClr val="214078"/>
                </a:solidFill>
                <a:latin typeface="Arial"/>
                <a:cs typeface="Arial"/>
              </a:rPr>
              <a:t>Key </a:t>
            </a:r>
            <a:r>
              <a:rPr sz="1200" spc="-5" dirty="0">
                <a:solidFill>
                  <a:srgbClr val="214078"/>
                </a:solidFill>
                <a:latin typeface="Arial"/>
                <a:cs typeface="Arial"/>
              </a:rPr>
              <a:t>Conceptual</a:t>
            </a:r>
            <a:r>
              <a:rPr sz="1200" spc="-75" dirty="0">
                <a:solidFill>
                  <a:srgbClr val="214078"/>
                </a:solidFill>
                <a:latin typeface="Arial"/>
                <a:cs typeface="Arial"/>
              </a:rPr>
              <a:t> </a:t>
            </a:r>
            <a:r>
              <a:rPr sz="1200" spc="-5" dirty="0">
                <a:solidFill>
                  <a:srgbClr val="214078"/>
                </a:solidFill>
                <a:latin typeface="Arial"/>
                <a:cs typeface="Arial"/>
              </a:rPr>
              <a:t>Models</a:t>
            </a:r>
            <a:endParaRPr sz="1200">
              <a:latin typeface="Arial"/>
              <a:cs typeface="Arial"/>
            </a:endParaRPr>
          </a:p>
          <a:p>
            <a:pPr marL="259715" marR="321310" indent="-247015">
              <a:lnSpc>
                <a:spcPct val="117200"/>
              </a:lnSpc>
              <a:spcBef>
                <a:spcPts val="1370"/>
              </a:spcBef>
              <a:tabLst>
                <a:tab pos="259715" algn="l"/>
              </a:tabLst>
            </a:pPr>
            <a:r>
              <a:rPr sz="800" spc="-355" dirty="0">
                <a:solidFill>
                  <a:srgbClr val="214078"/>
                </a:solidFill>
                <a:latin typeface="Segoe UI Emoji"/>
                <a:cs typeface="Segoe UI Emoji"/>
              </a:rPr>
              <a:t>✔	</a:t>
            </a:r>
            <a:r>
              <a:rPr sz="800" b="1" spc="-60" dirty="0">
                <a:solidFill>
                  <a:srgbClr val="214078"/>
                </a:solidFill>
                <a:latin typeface="Arial Black"/>
                <a:cs typeface="Arial Black"/>
              </a:rPr>
              <a:t>Digital </a:t>
            </a:r>
            <a:r>
              <a:rPr sz="800" b="1" spc="-80" dirty="0">
                <a:solidFill>
                  <a:srgbClr val="214078"/>
                </a:solidFill>
                <a:latin typeface="Arial Black"/>
                <a:cs typeface="Arial Black"/>
              </a:rPr>
              <a:t>Vortex: </a:t>
            </a:r>
            <a:r>
              <a:rPr sz="800" spc="45" dirty="0">
                <a:solidFill>
                  <a:srgbClr val="363740"/>
                </a:solidFill>
                <a:latin typeface="Arial"/>
                <a:cs typeface="Arial"/>
              </a:rPr>
              <a:t>A </a:t>
            </a:r>
            <a:r>
              <a:rPr sz="800" dirty="0">
                <a:solidFill>
                  <a:srgbClr val="363740"/>
                </a:solidFill>
                <a:latin typeface="Arial"/>
                <a:cs typeface="Arial"/>
              </a:rPr>
              <a:t>metaphorical model </a:t>
            </a:r>
            <a:r>
              <a:rPr sz="800" spc="15" dirty="0">
                <a:solidFill>
                  <a:srgbClr val="363740"/>
                </a:solidFill>
                <a:latin typeface="Arial"/>
                <a:cs typeface="Arial"/>
              </a:rPr>
              <a:t>of</a:t>
            </a:r>
            <a:r>
              <a:rPr sz="800" spc="-75" dirty="0">
                <a:solidFill>
                  <a:srgbClr val="363740"/>
                </a:solidFill>
                <a:latin typeface="Arial"/>
                <a:cs typeface="Arial"/>
              </a:rPr>
              <a:t> </a:t>
            </a:r>
            <a:r>
              <a:rPr sz="800" spc="10" dirty="0">
                <a:solidFill>
                  <a:srgbClr val="363740"/>
                </a:solidFill>
                <a:latin typeface="Arial"/>
                <a:cs typeface="Arial"/>
              </a:rPr>
              <a:t>the</a:t>
            </a:r>
            <a:r>
              <a:rPr sz="800" spc="-20" dirty="0">
                <a:solidFill>
                  <a:srgbClr val="363740"/>
                </a:solidFill>
                <a:latin typeface="Arial"/>
                <a:cs typeface="Arial"/>
              </a:rPr>
              <a:t> </a:t>
            </a:r>
            <a:r>
              <a:rPr sz="800" spc="5" dirty="0">
                <a:solidFill>
                  <a:srgbClr val="363740"/>
                </a:solidFill>
                <a:latin typeface="Arial"/>
                <a:cs typeface="Arial"/>
              </a:rPr>
              <a:t>impact  </a:t>
            </a:r>
            <a:r>
              <a:rPr sz="800" dirty="0">
                <a:solidFill>
                  <a:srgbClr val="363740"/>
                </a:solidFill>
                <a:latin typeface="Arial"/>
                <a:cs typeface="Arial"/>
              </a:rPr>
              <a:t>severity </a:t>
            </a:r>
            <a:r>
              <a:rPr sz="800" spc="15" dirty="0">
                <a:solidFill>
                  <a:srgbClr val="363740"/>
                </a:solidFill>
                <a:latin typeface="Arial"/>
                <a:cs typeface="Arial"/>
              </a:rPr>
              <a:t>felt </a:t>
            </a:r>
            <a:r>
              <a:rPr sz="800" spc="10" dirty="0">
                <a:solidFill>
                  <a:srgbClr val="363740"/>
                </a:solidFill>
                <a:latin typeface="Arial"/>
                <a:cs typeface="Arial"/>
              </a:rPr>
              <a:t>by </a:t>
            </a:r>
            <a:r>
              <a:rPr sz="800" spc="-5" dirty="0">
                <a:solidFill>
                  <a:srgbClr val="363740"/>
                </a:solidFill>
                <a:latin typeface="Arial"/>
                <a:cs typeface="Arial"/>
              </a:rPr>
              <a:t>various </a:t>
            </a:r>
            <a:r>
              <a:rPr sz="800" spc="5" dirty="0">
                <a:solidFill>
                  <a:srgbClr val="363740"/>
                </a:solidFill>
                <a:latin typeface="Arial"/>
                <a:cs typeface="Arial"/>
              </a:rPr>
              <a:t>industries </a:t>
            </a:r>
            <a:r>
              <a:rPr sz="800" dirty="0">
                <a:solidFill>
                  <a:srgbClr val="363740"/>
                </a:solidFill>
                <a:latin typeface="Arial"/>
                <a:cs typeface="Arial"/>
              </a:rPr>
              <a:t>due </a:t>
            </a:r>
            <a:r>
              <a:rPr sz="800" spc="20" dirty="0">
                <a:solidFill>
                  <a:srgbClr val="363740"/>
                </a:solidFill>
                <a:latin typeface="Arial"/>
                <a:cs typeface="Arial"/>
              </a:rPr>
              <a:t>to </a:t>
            </a:r>
            <a:r>
              <a:rPr sz="800" spc="10" dirty="0">
                <a:solidFill>
                  <a:srgbClr val="363740"/>
                </a:solidFill>
                <a:latin typeface="Arial"/>
                <a:cs typeface="Arial"/>
              </a:rPr>
              <a:t>digital  </a:t>
            </a:r>
            <a:r>
              <a:rPr sz="800" spc="5" dirty="0">
                <a:solidFill>
                  <a:srgbClr val="363740"/>
                </a:solidFill>
                <a:latin typeface="Arial"/>
                <a:cs typeface="Arial"/>
              </a:rPr>
              <a:t>transformation.</a:t>
            </a:r>
            <a:endParaRPr sz="800">
              <a:latin typeface="Arial"/>
              <a:cs typeface="Arial"/>
            </a:endParaRPr>
          </a:p>
          <a:p>
            <a:pPr>
              <a:lnSpc>
                <a:spcPct val="100000"/>
              </a:lnSpc>
              <a:spcBef>
                <a:spcPts val="30"/>
              </a:spcBef>
            </a:pPr>
            <a:endParaRPr sz="950">
              <a:latin typeface="Times New Roman"/>
              <a:cs typeface="Times New Roman"/>
            </a:endParaRPr>
          </a:p>
          <a:p>
            <a:pPr marL="259715" marR="249554" indent="-247015">
              <a:lnSpc>
                <a:spcPct val="117200"/>
              </a:lnSpc>
              <a:tabLst>
                <a:tab pos="259715" algn="l"/>
              </a:tabLst>
            </a:pPr>
            <a:r>
              <a:rPr sz="800" spc="-355" dirty="0">
                <a:solidFill>
                  <a:srgbClr val="214078"/>
                </a:solidFill>
                <a:latin typeface="Segoe UI Emoji"/>
                <a:cs typeface="Segoe UI Emoji"/>
              </a:rPr>
              <a:t>✔	</a:t>
            </a:r>
            <a:r>
              <a:rPr sz="800" b="1" spc="-90" dirty="0">
                <a:solidFill>
                  <a:srgbClr val="214078"/>
                </a:solidFill>
                <a:latin typeface="Arial Black"/>
                <a:cs typeface="Arial Black"/>
              </a:rPr>
              <a:t>Sources </a:t>
            </a:r>
            <a:r>
              <a:rPr sz="800" b="1" spc="-55" dirty="0">
                <a:solidFill>
                  <a:srgbClr val="214078"/>
                </a:solidFill>
                <a:latin typeface="Arial Black"/>
                <a:cs typeface="Arial Black"/>
              </a:rPr>
              <a:t>of </a:t>
            </a:r>
            <a:r>
              <a:rPr sz="800" b="1" spc="-85" dirty="0">
                <a:solidFill>
                  <a:srgbClr val="214078"/>
                </a:solidFill>
                <a:latin typeface="Arial Black"/>
                <a:cs typeface="Arial Black"/>
              </a:rPr>
              <a:t>Customer </a:t>
            </a:r>
            <a:r>
              <a:rPr sz="800" b="1" spc="-90" dirty="0">
                <a:solidFill>
                  <a:srgbClr val="214078"/>
                </a:solidFill>
                <a:latin typeface="Arial Black"/>
                <a:cs typeface="Arial Black"/>
              </a:rPr>
              <a:t>Value: </a:t>
            </a:r>
            <a:r>
              <a:rPr sz="800" spc="-10" dirty="0">
                <a:solidFill>
                  <a:srgbClr val="363740"/>
                </a:solidFill>
                <a:latin typeface="Arial"/>
                <a:cs typeface="Arial"/>
              </a:rPr>
              <a:t>The </a:t>
            </a:r>
            <a:r>
              <a:rPr sz="800" dirty="0">
                <a:solidFill>
                  <a:srgbClr val="363740"/>
                </a:solidFill>
                <a:latin typeface="Arial"/>
                <a:cs typeface="Arial"/>
              </a:rPr>
              <a:t>three main</a:t>
            </a:r>
            <a:r>
              <a:rPr sz="800" spc="75" dirty="0">
                <a:solidFill>
                  <a:srgbClr val="363740"/>
                </a:solidFill>
                <a:latin typeface="Arial"/>
                <a:cs typeface="Arial"/>
              </a:rPr>
              <a:t> </a:t>
            </a:r>
            <a:r>
              <a:rPr sz="800" spc="5" dirty="0">
                <a:solidFill>
                  <a:srgbClr val="363740"/>
                </a:solidFill>
                <a:latin typeface="Arial"/>
                <a:cs typeface="Arial"/>
              </a:rPr>
              <a:t>types</a:t>
            </a:r>
            <a:r>
              <a:rPr sz="800" spc="-20" dirty="0">
                <a:solidFill>
                  <a:srgbClr val="363740"/>
                </a:solidFill>
                <a:latin typeface="Arial"/>
                <a:cs typeface="Arial"/>
              </a:rPr>
              <a:t> </a:t>
            </a:r>
            <a:r>
              <a:rPr sz="800" spc="15" dirty="0">
                <a:solidFill>
                  <a:srgbClr val="363740"/>
                </a:solidFill>
                <a:latin typeface="Arial"/>
                <a:cs typeface="Arial"/>
              </a:rPr>
              <a:t>of </a:t>
            </a:r>
            <a:r>
              <a:rPr sz="800" spc="10" dirty="0">
                <a:solidFill>
                  <a:srgbClr val="363740"/>
                </a:solidFill>
                <a:latin typeface="Arial"/>
                <a:cs typeface="Arial"/>
              </a:rPr>
              <a:t> </a:t>
            </a:r>
            <a:r>
              <a:rPr sz="800" dirty="0">
                <a:solidFill>
                  <a:srgbClr val="363740"/>
                </a:solidFill>
                <a:latin typeface="Arial"/>
                <a:cs typeface="Arial"/>
              </a:rPr>
              <a:t>customer </a:t>
            </a:r>
            <a:r>
              <a:rPr sz="800" spc="-10" dirty="0">
                <a:solidFill>
                  <a:srgbClr val="363740"/>
                </a:solidFill>
                <a:latin typeface="Arial"/>
                <a:cs typeface="Arial"/>
              </a:rPr>
              <a:t>value </a:t>
            </a:r>
            <a:r>
              <a:rPr sz="800" dirty="0">
                <a:solidFill>
                  <a:srgbClr val="363740"/>
                </a:solidFill>
                <a:latin typeface="Arial"/>
                <a:cs typeface="Arial"/>
              </a:rPr>
              <a:t>delivered </a:t>
            </a:r>
            <a:r>
              <a:rPr sz="800" spc="10" dirty="0">
                <a:solidFill>
                  <a:srgbClr val="363740"/>
                </a:solidFill>
                <a:latin typeface="Arial"/>
                <a:cs typeface="Arial"/>
              </a:rPr>
              <a:t>by digital </a:t>
            </a:r>
            <a:r>
              <a:rPr sz="800" spc="5" dirty="0">
                <a:solidFill>
                  <a:srgbClr val="363740"/>
                </a:solidFill>
                <a:latin typeface="Arial"/>
                <a:cs typeface="Arial"/>
              </a:rPr>
              <a:t>disruptors: </a:t>
            </a:r>
            <a:r>
              <a:rPr sz="800" spc="-10" dirty="0">
                <a:solidFill>
                  <a:srgbClr val="363740"/>
                </a:solidFill>
                <a:latin typeface="Arial"/>
                <a:cs typeface="Arial"/>
              </a:rPr>
              <a:t>Cost,  </a:t>
            </a:r>
            <a:r>
              <a:rPr sz="800" spc="-15" dirty="0">
                <a:solidFill>
                  <a:srgbClr val="363740"/>
                </a:solidFill>
                <a:latin typeface="Arial"/>
                <a:cs typeface="Arial"/>
              </a:rPr>
              <a:t>Experience, </a:t>
            </a:r>
            <a:r>
              <a:rPr sz="800" dirty="0">
                <a:solidFill>
                  <a:srgbClr val="363740"/>
                </a:solidFill>
                <a:latin typeface="Arial"/>
                <a:cs typeface="Arial"/>
              </a:rPr>
              <a:t>and </a:t>
            </a:r>
            <a:r>
              <a:rPr sz="800" spc="10" dirty="0">
                <a:solidFill>
                  <a:srgbClr val="363740"/>
                </a:solidFill>
                <a:latin typeface="Arial"/>
                <a:cs typeface="Arial"/>
              </a:rPr>
              <a:t>Platform</a:t>
            </a:r>
            <a:r>
              <a:rPr sz="800" spc="-70" dirty="0">
                <a:solidFill>
                  <a:srgbClr val="363740"/>
                </a:solidFill>
                <a:latin typeface="Arial"/>
                <a:cs typeface="Arial"/>
              </a:rPr>
              <a:t> </a:t>
            </a:r>
            <a:r>
              <a:rPr sz="800" spc="-15" dirty="0">
                <a:solidFill>
                  <a:srgbClr val="363740"/>
                </a:solidFill>
                <a:latin typeface="Arial"/>
                <a:cs typeface="Arial"/>
              </a:rPr>
              <a:t>value.</a:t>
            </a:r>
            <a:endParaRPr sz="800">
              <a:latin typeface="Arial"/>
              <a:cs typeface="Arial"/>
            </a:endParaRPr>
          </a:p>
          <a:p>
            <a:pPr>
              <a:lnSpc>
                <a:spcPct val="100000"/>
              </a:lnSpc>
              <a:spcBef>
                <a:spcPts val="30"/>
              </a:spcBef>
            </a:pPr>
            <a:endParaRPr sz="950">
              <a:latin typeface="Times New Roman"/>
              <a:cs typeface="Times New Roman"/>
            </a:endParaRPr>
          </a:p>
          <a:p>
            <a:pPr marL="259715" marR="20320" indent="-247015">
              <a:lnSpc>
                <a:spcPct val="117200"/>
              </a:lnSpc>
              <a:tabLst>
                <a:tab pos="259715" algn="l"/>
              </a:tabLst>
            </a:pPr>
            <a:r>
              <a:rPr sz="800" spc="-355" dirty="0">
                <a:solidFill>
                  <a:srgbClr val="214078"/>
                </a:solidFill>
                <a:latin typeface="Segoe UI Emoji"/>
                <a:cs typeface="Segoe UI Emoji"/>
              </a:rPr>
              <a:t>✔	</a:t>
            </a:r>
            <a:r>
              <a:rPr sz="800" b="1" spc="-60" dirty="0">
                <a:solidFill>
                  <a:srgbClr val="214078"/>
                </a:solidFill>
                <a:latin typeface="Arial Black"/>
                <a:cs typeface="Arial Black"/>
              </a:rPr>
              <a:t>Digital </a:t>
            </a:r>
            <a:r>
              <a:rPr sz="800" b="1" spc="-65" dirty="0">
                <a:solidFill>
                  <a:srgbClr val="214078"/>
                </a:solidFill>
                <a:latin typeface="Arial Black"/>
                <a:cs typeface="Arial Black"/>
              </a:rPr>
              <a:t>Disruption </a:t>
            </a:r>
            <a:r>
              <a:rPr sz="800" b="1" spc="-85" dirty="0">
                <a:solidFill>
                  <a:srgbClr val="214078"/>
                </a:solidFill>
                <a:latin typeface="Arial Black"/>
                <a:cs typeface="Arial Black"/>
              </a:rPr>
              <a:t>Response </a:t>
            </a:r>
            <a:r>
              <a:rPr sz="800" b="1" spc="-80" dirty="0">
                <a:solidFill>
                  <a:srgbClr val="214078"/>
                </a:solidFill>
                <a:latin typeface="Arial Black"/>
                <a:cs typeface="Arial Black"/>
              </a:rPr>
              <a:t>Strategies:</a:t>
            </a:r>
            <a:r>
              <a:rPr sz="800" b="1" spc="-10" dirty="0">
                <a:solidFill>
                  <a:srgbClr val="214078"/>
                </a:solidFill>
                <a:latin typeface="Arial Black"/>
                <a:cs typeface="Arial Black"/>
              </a:rPr>
              <a:t> </a:t>
            </a:r>
            <a:r>
              <a:rPr sz="800" spc="-10" dirty="0">
                <a:solidFill>
                  <a:srgbClr val="363740"/>
                </a:solidFill>
                <a:latin typeface="Arial"/>
                <a:cs typeface="Arial"/>
              </a:rPr>
              <a:t>The</a:t>
            </a:r>
            <a:r>
              <a:rPr sz="800" spc="-20" dirty="0">
                <a:solidFill>
                  <a:srgbClr val="363740"/>
                </a:solidFill>
                <a:latin typeface="Arial"/>
                <a:cs typeface="Arial"/>
              </a:rPr>
              <a:t> </a:t>
            </a:r>
            <a:r>
              <a:rPr sz="800" dirty="0">
                <a:solidFill>
                  <a:srgbClr val="363740"/>
                </a:solidFill>
                <a:latin typeface="Arial"/>
                <a:cs typeface="Arial"/>
              </a:rPr>
              <a:t>offensive </a:t>
            </a:r>
            <a:r>
              <a:rPr sz="800" spc="-15" dirty="0">
                <a:solidFill>
                  <a:srgbClr val="363740"/>
                </a:solidFill>
                <a:latin typeface="Arial"/>
                <a:cs typeface="Arial"/>
              </a:rPr>
              <a:t> </a:t>
            </a:r>
            <a:r>
              <a:rPr sz="800" spc="10" dirty="0">
                <a:solidFill>
                  <a:srgbClr val="363740"/>
                </a:solidFill>
                <a:latin typeface="Arial"/>
                <a:cs typeface="Arial"/>
              </a:rPr>
              <a:t>(Disrupt </a:t>
            </a:r>
            <a:r>
              <a:rPr sz="800" dirty="0">
                <a:solidFill>
                  <a:srgbClr val="363740"/>
                </a:solidFill>
                <a:latin typeface="Arial"/>
                <a:cs typeface="Arial"/>
              </a:rPr>
              <a:t>/ </a:t>
            </a:r>
            <a:r>
              <a:rPr sz="800" spc="-5" dirty="0">
                <a:solidFill>
                  <a:srgbClr val="363740"/>
                </a:solidFill>
                <a:latin typeface="Arial"/>
                <a:cs typeface="Arial"/>
              </a:rPr>
              <a:t>Occupy) </a:t>
            </a:r>
            <a:r>
              <a:rPr sz="800" dirty="0">
                <a:solidFill>
                  <a:srgbClr val="363740"/>
                </a:solidFill>
                <a:latin typeface="Arial"/>
                <a:cs typeface="Arial"/>
              </a:rPr>
              <a:t>and </a:t>
            </a:r>
            <a:r>
              <a:rPr sz="800" spc="-5" dirty="0">
                <a:solidFill>
                  <a:srgbClr val="363740"/>
                </a:solidFill>
                <a:latin typeface="Arial"/>
                <a:cs typeface="Arial"/>
              </a:rPr>
              <a:t>defensive </a:t>
            </a:r>
            <a:r>
              <a:rPr sz="800" spc="5" dirty="0">
                <a:solidFill>
                  <a:srgbClr val="363740"/>
                </a:solidFill>
                <a:latin typeface="Arial"/>
                <a:cs typeface="Arial"/>
              </a:rPr>
              <a:t>(Harvest </a:t>
            </a:r>
            <a:r>
              <a:rPr sz="800" dirty="0">
                <a:solidFill>
                  <a:srgbClr val="363740"/>
                </a:solidFill>
                <a:latin typeface="Arial"/>
                <a:cs typeface="Arial"/>
              </a:rPr>
              <a:t>/ </a:t>
            </a:r>
            <a:r>
              <a:rPr sz="800" spc="5" dirty="0">
                <a:solidFill>
                  <a:srgbClr val="363740"/>
                </a:solidFill>
                <a:latin typeface="Arial"/>
                <a:cs typeface="Arial"/>
              </a:rPr>
              <a:t>Retreat)  </a:t>
            </a:r>
            <a:r>
              <a:rPr sz="800" dirty="0">
                <a:solidFill>
                  <a:srgbClr val="363740"/>
                </a:solidFill>
                <a:latin typeface="Arial"/>
                <a:cs typeface="Arial"/>
              </a:rPr>
              <a:t>strategies </a:t>
            </a:r>
            <a:r>
              <a:rPr sz="800" spc="20" dirty="0">
                <a:solidFill>
                  <a:srgbClr val="363740"/>
                </a:solidFill>
                <a:latin typeface="Arial"/>
                <a:cs typeface="Arial"/>
              </a:rPr>
              <a:t>that </a:t>
            </a:r>
            <a:r>
              <a:rPr sz="800" spc="-10" dirty="0">
                <a:solidFill>
                  <a:srgbClr val="363740"/>
                </a:solidFill>
                <a:latin typeface="Arial"/>
                <a:cs typeface="Arial"/>
              </a:rPr>
              <a:t>can </a:t>
            </a:r>
            <a:r>
              <a:rPr sz="800" spc="-5" dirty="0">
                <a:solidFill>
                  <a:srgbClr val="363740"/>
                </a:solidFill>
                <a:latin typeface="Arial"/>
                <a:cs typeface="Arial"/>
              </a:rPr>
              <a:t>be used </a:t>
            </a:r>
            <a:r>
              <a:rPr sz="800" spc="20" dirty="0">
                <a:solidFill>
                  <a:srgbClr val="363740"/>
                </a:solidFill>
                <a:latin typeface="Arial"/>
                <a:cs typeface="Arial"/>
              </a:rPr>
              <a:t>when </a:t>
            </a:r>
            <a:r>
              <a:rPr sz="800" spc="5" dirty="0">
                <a:solidFill>
                  <a:srgbClr val="363740"/>
                </a:solidFill>
                <a:latin typeface="Arial"/>
                <a:cs typeface="Arial"/>
              </a:rPr>
              <a:t>facing </a:t>
            </a:r>
            <a:r>
              <a:rPr sz="800" spc="10" dirty="0">
                <a:solidFill>
                  <a:srgbClr val="363740"/>
                </a:solidFill>
                <a:latin typeface="Arial"/>
                <a:cs typeface="Arial"/>
              </a:rPr>
              <a:t>digital</a:t>
            </a:r>
            <a:r>
              <a:rPr sz="800" spc="-155" dirty="0">
                <a:solidFill>
                  <a:srgbClr val="363740"/>
                </a:solidFill>
                <a:latin typeface="Arial"/>
                <a:cs typeface="Arial"/>
              </a:rPr>
              <a:t> </a:t>
            </a:r>
            <a:r>
              <a:rPr sz="800" spc="5" dirty="0">
                <a:solidFill>
                  <a:srgbClr val="363740"/>
                </a:solidFill>
                <a:latin typeface="Arial"/>
                <a:cs typeface="Arial"/>
              </a:rPr>
              <a:t>disruption.</a:t>
            </a:r>
            <a:endParaRPr sz="800">
              <a:latin typeface="Arial"/>
              <a:cs typeface="Arial"/>
            </a:endParaRPr>
          </a:p>
          <a:p>
            <a:pPr>
              <a:lnSpc>
                <a:spcPct val="100000"/>
              </a:lnSpc>
              <a:spcBef>
                <a:spcPts val="30"/>
              </a:spcBef>
            </a:pPr>
            <a:endParaRPr sz="950">
              <a:latin typeface="Times New Roman"/>
              <a:cs typeface="Times New Roman"/>
            </a:endParaRPr>
          </a:p>
          <a:p>
            <a:pPr marL="259715" marR="5080" indent="-247015">
              <a:lnSpc>
                <a:spcPct val="117200"/>
              </a:lnSpc>
              <a:tabLst>
                <a:tab pos="259715" algn="l"/>
              </a:tabLst>
            </a:pPr>
            <a:r>
              <a:rPr sz="800" spc="-355" dirty="0">
                <a:solidFill>
                  <a:srgbClr val="214078"/>
                </a:solidFill>
                <a:latin typeface="Segoe UI Emoji"/>
                <a:cs typeface="Segoe UI Emoji"/>
              </a:rPr>
              <a:t>✔	</a:t>
            </a:r>
            <a:r>
              <a:rPr sz="800" b="1" spc="-60" dirty="0">
                <a:solidFill>
                  <a:srgbClr val="214078"/>
                </a:solidFill>
                <a:latin typeface="Arial Black"/>
                <a:cs typeface="Arial Black"/>
              </a:rPr>
              <a:t>Digital </a:t>
            </a:r>
            <a:r>
              <a:rPr sz="800" b="1" spc="-90" dirty="0">
                <a:solidFill>
                  <a:srgbClr val="214078"/>
                </a:solidFill>
                <a:latin typeface="Arial Black"/>
                <a:cs typeface="Arial Black"/>
              </a:rPr>
              <a:t>Business </a:t>
            </a:r>
            <a:r>
              <a:rPr sz="800" b="1" spc="-60" dirty="0">
                <a:solidFill>
                  <a:srgbClr val="214078"/>
                </a:solidFill>
                <a:latin typeface="Arial Black"/>
                <a:cs typeface="Arial Black"/>
              </a:rPr>
              <a:t>Agility: </a:t>
            </a:r>
            <a:r>
              <a:rPr sz="800" spc="-10" dirty="0">
                <a:solidFill>
                  <a:srgbClr val="363740"/>
                </a:solidFill>
                <a:latin typeface="Arial"/>
                <a:cs typeface="Arial"/>
              </a:rPr>
              <a:t>The </a:t>
            </a:r>
            <a:r>
              <a:rPr sz="800" dirty="0">
                <a:solidFill>
                  <a:srgbClr val="363740"/>
                </a:solidFill>
                <a:latin typeface="Arial"/>
                <a:cs typeface="Arial"/>
              </a:rPr>
              <a:t>three</a:t>
            </a:r>
            <a:r>
              <a:rPr sz="800" spc="30" dirty="0">
                <a:solidFill>
                  <a:srgbClr val="363740"/>
                </a:solidFill>
                <a:latin typeface="Arial"/>
                <a:cs typeface="Arial"/>
              </a:rPr>
              <a:t> </a:t>
            </a:r>
            <a:r>
              <a:rPr sz="800" spc="5" dirty="0">
                <a:solidFill>
                  <a:srgbClr val="363740"/>
                </a:solidFill>
                <a:latin typeface="Arial"/>
                <a:cs typeface="Arial"/>
              </a:rPr>
              <a:t>individual</a:t>
            </a:r>
            <a:r>
              <a:rPr sz="800" spc="-20" dirty="0">
                <a:solidFill>
                  <a:srgbClr val="363740"/>
                </a:solidFill>
                <a:latin typeface="Arial"/>
                <a:cs typeface="Arial"/>
              </a:rPr>
              <a:t> </a:t>
            </a:r>
            <a:r>
              <a:rPr sz="800" dirty="0">
                <a:solidFill>
                  <a:srgbClr val="363740"/>
                </a:solidFill>
                <a:latin typeface="Arial"/>
                <a:cs typeface="Arial"/>
              </a:rPr>
              <a:t>and  organizational capabilities required </a:t>
            </a:r>
            <a:r>
              <a:rPr sz="800" spc="20" dirty="0">
                <a:solidFill>
                  <a:srgbClr val="363740"/>
                </a:solidFill>
                <a:latin typeface="Arial"/>
                <a:cs typeface="Arial"/>
              </a:rPr>
              <a:t>to </a:t>
            </a:r>
            <a:r>
              <a:rPr sz="800" dirty="0">
                <a:solidFill>
                  <a:srgbClr val="363740"/>
                </a:solidFill>
                <a:latin typeface="Arial"/>
                <a:cs typeface="Arial"/>
              </a:rPr>
              <a:t>survive and </a:t>
            </a:r>
            <a:r>
              <a:rPr sz="800" spc="10" dirty="0">
                <a:solidFill>
                  <a:srgbClr val="363740"/>
                </a:solidFill>
                <a:latin typeface="Arial"/>
                <a:cs typeface="Arial"/>
              </a:rPr>
              <a:t>thrive</a:t>
            </a:r>
            <a:r>
              <a:rPr sz="800" spc="-110" dirty="0">
                <a:solidFill>
                  <a:srgbClr val="363740"/>
                </a:solidFill>
                <a:latin typeface="Arial"/>
                <a:cs typeface="Arial"/>
              </a:rPr>
              <a:t> </a:t>
            </a:r>
            <a:r>
              <a:rPr sz="800" spc="5" dirty="0">
                <a:solidFill>
                  <a:srgbClr val="363740"/>
                </a:solidFill>
                <a:latin typeface="Arial"/>
                <a:cs typeface="Arial"/>
              </a:rPr>
              <a:t>in  disruptive times </a:t>
            </a:r>
            <a:r>
              <a:rPr sz="800" dirty="0">
                <a:solidFill>
                  <a:srgbClr val="363740"/>
                </a:solidFill>
                <a:latin typeface="Arial"/>
                <a:cs typeface="Arial"/>
              </a:rPr>
              <a:t>and environments: </a:t>
            </a:r>
            <a:r>
              <a:rPr sz="800" spc="-5" dirty="0">
                <a:solidFill>
                  <a:srgbClr val="363740"/>
                </a:solidFill>
                <a:latin typeface="Arial"/>
                <a:cs typeface="Arial"/>
              </a:rPr>
              <a:t>Hyperawareness,  </a:t>
            </a:r>
            <a:r>
              <a:rPr sz="800" spc="5" dirty="0">
                <a:solidFill>
                  <a:srgbClr val="363740"/>
                </a:solidFill>
                <a:latin typeface="Arial"/>
                <a:cs typeface="Arial"/>
              </a:rPr>
              <a:t>Informed </a:t>
            </a:r>
            <a:r>
              <a:rPr sz="800" spc="-5" dirty="0">
                <a:solidFill>
                  <a:srgbClr val="363740"/>
                </a:solidFill>
                <a:latin typeface="Arial"/>
                <a:cs typeface="Arial"/>
              </a:rPr>
              <a:t>Decision Making, </a:t>
            </a:r>
            <a:r>
              <a:rPr sz="800" dirty="0">
                <a:solidFill>
                  <a:srgbClr val="363740"/>
                </a:solidFill>
                <a:latin typeface="Arial"/>
                <a:cs typeface="Arial"/>
              </a:rPr>
              <a:t>and </a:t>
            </a:r>
            <a:r>
              <a:rPr sz="800" spc="-15" dirty="0">
                <a:solidFill>
                  <a:srgbClr val="363740"/>
                </a:solidFill>
                <a:latin typeface="Arial"/>
                <a:cs typeface="Arial"/>
              </a:rPr>
              <a:t>Fast</a:t>
            </a:r>
            <a:r>
              <a:rPr sz="800" spc="-90" dirty="0">
                <a:solidFill>
                  <a:srgbClr val="363740"/>
                </a:solidFill>
                <a:latin typeface="Arial"/>
                <a:cs typeface="Arial"/>
              </a:rPr>
              <a:t> </a:t>
            </a:r>
            <a:r>
              <a:rPr sz="800" spc="-10" dirty="0">
                <a:solidFill>
                  <a:srgbClr val="363740"/>
                </a:solidFill>
                <a:latin typeface="Arial"/>
                <a:cs typeface="Arial"/>
              </a:rPr>
              <a:t>Execution.</a:t>
            </a:r>
            <a:endParaRPr sz="800">
              <a:latin typeface="Arial"/>
              <a:cs typeface="Arial"/>
            </a:endParaRPr>
          </a:p>
          <a:p>
            <a:pPr>
              <a:lnSpc>
                <a:spcPct val="100000"/>
              </a:lnSpc>
              <a:spcBef>
                <a:spcPts val="30"/>
              </a:spcBef>
            </a:pPr>
            <a:endParaRPr sz="950">
              <a:latin typeface="Times New Roman"/>
              <a:cs typeface="Times New Roman"/>
            </a:endParaRPr>
          </a:p>
          <a:p>
            <a:pPr marL="259715" marR="61594" indent="-247015">
              <a:lnSpc>
                <a:spcPct val="117200"/>
              </a:lnSpc>
              <a:tabLst>
                <a:tab pos="259715" algn="l"/>
              </a:tabLst>
            </a:pPr>
            <a:r>
              <a:rPr sz="800" spc="-355" dirty="0">
                <a:solidFill>
                  <a:srgbClr val="214078"/>
                </a:solidFill>
                <a:latin typeface="Segoe UI Emoji"/>
                <a:cs typeface="Segoe UI Emoji"/>
              </a:rPr>
              <a:t>✔	</a:t>
            </a:r>
            <a:r>
              <a:rPr sz="800" b="1" spc="-60" dirty="0">
                <a:solidFill>
                  <a:srgbClr val="214078"/>
                </a:solidFill>
                <a:latin typeface="Arial Black"/>
                <a:cs typeface="Arial Black"/>
              </a:rPr>
              <a:t>Digital </a:t>
            </a:r>
            <a:r>
              <a:rPr sz="800" b="1" spc="-85" dirty="0">
                <a:solidFill>
                  <a:srgbClr val="214078"/>
                </a:solidFill>
                <a:latin typeface="Arial Black"/>
                <a:cs typeface="Arial Black"/>
              </a:rPr>
              <a:t>Orchestra: </a:t>
            </a:r>
            <a:r>
              <a:rPr sz="800" spc="45" dirty="0">
                <a:solidFill>
                  <a:srgbClr val="363740"/>
                </a:solidFill>
                <a:latin typeface="Arial"/>
                <a:cs typeface="Arial"/>
              </a:rPr>
              <a:t>A </a:t>
            </a:r>
            <a:r>
              <a:rPr sz="800" dirty="0">
                <a:solidFill>
                  <a:srgbClr val="363740"/>
                </a:solidFill>
                <a:latin typeface="Arial"/>
                <a:cs typeface="Arial"/>
              </a:rPr>
              <a:t>conceptual </a:t>
            </a:r>
            <a:r>
              <a:rPr sz="800" spc="5" dirty="0">
                <a:solidFill>
                  <a:srgbClr val="363740"/>
                </a:solidFill>
                <a:latin typeface="Arial"/>
                <a:cs typeface="Arial"/>
              </a:rPr>
              <a:t>structure </a:t>
            </a:r>
            <a:r>
              <a:rPr sz="800" spc="20" dirty="0">
                <a:solidFill>
                  <a:srgbClr val="363740"/>
                </a:solidFill>
                <a:latin typeface="Arial"/>
                <a:cs typeface="Arial"/>
              </a:rPr>
              <a:t>to</a:t>
            </a:r>
            <a:r>
              <a:rPr sz="800" spc="-80" dirty="0">
                <a:solidFill>
                  <a:srgbClr val="363740"/>
                </a:solidFill>
                <a:latin typeface="Arial"/>
                <a:cs typeface="Arial"/>
              </a:rPr>
              <a:t> </a:t>
            </a:r>
            <a:r>
              <a:rPr sz="800" dirty="0">
                <a:solidFill>
                  <a:srgbClr val="363740"/>
                </a:solidFill>
                <a:latin typeface="Arial"/>
                <a:cs typeface="Arial"/>
              </a:rPr>
              <a:t>help</a:t>
            </a:r>
            <a:r>
              <a:rPr sz="800" spc="-20" dirty="0">
                <a:solidFill>
                  <a:srgbClr val="363740"/>
                </a:solidFill>
                <a:latin typeface="Arial"/>
                <a:cs typeface="Arial"/>
              </a:rPr>
              <a:t> </a:t>
            </a:r>
            <a:r>
              <a:rPr sz="800" spc="15" dirty="0">
                <a:solidFill>
                  <a:srgbClr val="363740"/>
                </a:solidFill>
                <a:latin typeface="Arial"/>
                <a:cs typeface="Arial"/>
              </a:rPr>
              <a:t>identify </a:t>
            </a:r>
            <a:r>
              <a:rPr sz="800" spc="5" dirty="0">
                <a:solidFill>
                  <a:srgbClr val="363740"/>
                </a:solidFill>
                <a:latin typeface="Arial"/>
                <a:cs typeface="Arial"/>
              </a:rPr>
              <a:t> </a:t>
            </a:r>
            <a:r>
              <a:rPr sz="800" spc="10" dirty="0">
                <a:solidFill>
                  <a:srgbClr val="363740"/>
                </a:solidFill>
                <a:latin typeface="Arial"/>
                <a:cs typeface="Arial"/>
              </a:rPr>
              <a:t>the </a:t>
            </a:r>
            <a:r>
              <a:rPr sz="800" spc="-5" dirty="0">
                <a:solidFill>
                  <a:srgbClr val="363740"/>
                </a:solidFill>
                <a:latin typeface="Arial"/>
                <a:cs typeface="Arial"/>
              </a:rPr>
              <a:t>various </a:t>
            </a:r>
            <a:r>
              <a:rPr sz="800" spc="5" dirty="0">
                <a:solidFill>
                  <a:srgbClr val="363740"/>
                </a:solidFill>
                <a:latin typeface="Arial"/>
                <a:cs typeface="Arial"/>
              </a:rPr>
              <a:t>cross-organization </a:t>
            </a:r>
            <a:r>
              <a:rPr sz="800" spc="-10" dirty="0">
                <a:solidFill>
                  <a:srgbClr val="363740"/>
                </a:solidFill>
                <a:latin typeface="Arial"/>
                <a:cs typeface="Arial"/>
              </a:rPr>
              <a:t>resources </a:t>
            </a:r>
            <a:r>
              <a:rPr sz="800" spc="20" dirty="0">
                <a:solidFill>
                  <a:srgbClr val="363740"/>
                </a:solidFill>
                <a:latin typeface="Arial"/>
                <a:cs typeface="Arial"/>
              </a:rPr>
              <a:t>that </a:t>
            </a:r>
            <a:r>
              <a:rPr sz="800" dirty="0">
                <a:solidFill>
                  <a:srgbClr val="363740"/>
                </a:solidFill>
                <a:latin typeface="Arial"/>
                <a:cs typeface="Arial"/>
              </a:rPr>
              <a:t>should </a:t>
            </a:r>
            <a:r>
              <a:rPr sz="800" spc="-5" dirty="0">
                <a:solidFill>
                  <a:srgbClr val="363740"/>
                </a:solidFill>
                <a:latin typeface="Arial"/>
                <a:cs typeface="Arial"/>
              </a:rPr>
              <a:t>be  </a:t>
            </a:r>
            <a:r>
              <a:rPr sz="800" spc="5" dirty="0">
                <a:solidFill>
                  <a:srgbClr val="363740"/>
                </a:solidFill>
                <a:latin typeface="Arial"/>
                <a:cs typeface="Arial"/>
              </a:rPr>
              <a:t>mobilized </a:t>
            </a:r>
            <a:r>
              <a:rPr sz="800" spc="20" dirty="0">
                <a:solidFill>
                  <a:srgbClr val="363740"/>
                </a:solidFill>
                <a:latin typeface="Arial"/>
                <a:cs typeface="Arial"/>
              </a:rPr>
              <a:t>to </a:t>
            </a:r>
            <a:r>
              <a:rPr sz="800" spc="-5" dirty="0">
                <a:solidFill>
                  <a:srgbClr val="363740"/>
                </a:solidFill>
                <a:latin typeface="Arial"/>
                <a:cs typeface="Arial"/>
              </a:rPr>
              <a:t>enable </a:t>
            </a:r>
            <a:r>
              <a:rPr sz="800" spc="-25" dirty="0">
                <a:solidFill>
                  <a:srgbClr val="363740"/>
                </a:solidFill>
                <a:latin typeface="Arial"/>
                <a:cs typeface="Arial"/>
              </a:rPr>
              <a:t>a </a:t>
            </a:r>
            <a:r>
              <a:rPr sz="800" spc="10" dirty="0">
                <a:solidFill>
                  <a:srgbClr val="363740"/>
                </a:solidFill>
                <a:latin typeface="Arial"/>
                <a:cs typeface="Arial"/>
              </a:rPr>
              <a:t>digital </a:t>
            </a:r>
            <a:r>
              <a:rPr sz="800" spc="-10" dirty="0">
                <a:solidFill>
                  <a:srgbClr val="363740"/>
                </a:solidFill>
                <a:latin typeface="Arial"/>
                <a:cs typeface="Arial"/>
              </a:rPr>
              <a:t>response</a:t>
            </a:r>
            <a:r>
              <a:rPr sz="800" spc="-145" dirty="0">
                <a:solidFill>
                  <a:srgbClr val="363740"/>
                </a:solidFill>
                <a:latin typeface="Arial"/>
                <a:cs typeface="Arial"/>
              </a:rPr>
              <a:t> </a:t>
            </a:r>
            <a:r>
              <a:rPr sz="800" spc="-5" dirty="0">
                <a:solidFill>
                  <a:srgbClr val="363740"/>
                </a:solidFill>
                <a:latin typeface="Arial"/>
                <a:cs typeface="Arial"/>
              </a:rPr>
              <a:t>plan.</a:t>
            </a:r>
            <a:endParaRPr sz="800">
              <a:latin typeface="Arial"/>
              <a:cs typeface="Arial"/>
            </a:endParaRPr>
          </a:p>
        </p:txBody>
      </p:sp>
      <p:sp>
        <p:nvSpPr>
          <p:cNvPr id="5" name="object 5"/>
          <p:cNvSpPr txBox="1"/>
          <p:nvPr/>
        </p:nvSpPr>
        <p:spPr>
          <a:xfrm>
            <a:off x="5800140" y="2107993"/>
            <a:ext cx="86995" cy="135890"/>
          </a:xfrm>
          <a:prstGeom prst="rect">
            <a:avLst/>
          </a:prstGeom>
        </p:spPr>
        <p:txBody>
          <a:bodyPr vert="horz" wrap="square" lIns="0" tIns="0" rIns="0" bIns="0" rtlCol="0">
            <a:spAutoFit/>
          </a:bodyPr>
          <a:lstStyle/>
          <a:p>
            <a:pPr marL="12700">
              <a:lnSpc>
                <a:spcPct val="100000"/>
              </a:lnSpc>
            </a:pPr>
            <a:r>
              <a:rPr sz="800" dirty="0">
                <a:solidFill>
                  <a:srgbClr val="363740"/>
                </a:solidFill>
                <a:latin typeface="Arial"/>
                <a:cs typeface="Arial"/>
              </a:rPr>
              <a:t>■</a:t>
            </a:r>
            <a:endParaRPr sz="800">
              <a:latin typeface="Arial"/>
              <a:cs typeface="Arial"/>
            </a:endParaRPr>
          </a:p>
        </p:txBody>
      </p:sp>
      <p:sp>
        <p:nvSpPr>
          <p:cNvPr id="6" name="object 6"/>
          <p:cNvSpPr txBox="1"/>
          <p:nvPr/>
        </p:nvSpPr>
        <p:spPr>
          <a:xfrm>
            <a:off x="5800140" y="2755693"/>
            <a:ext cx="86995" cy="135890"/>
          </a:xfrm>
          <a:prstGeom prst="rect">
            <a:avLst/>
          </a:prstGeom>
        </p:spPr>
        <p:txBody>
          <a:bodyPr vert="horz" wrap="square" lIns="0" tIns="0" rIns="0" bIns="0" rtlCol="0">
            <a:spAutoFit/>
          </a:bodyPr>
          <a:lstStyle/>
          <a:p>
            <a:pPr marL="12700">
              <a:lnSpc>
                <a:spcPct val="100000"/>
              </a:lnSpc>
            </a:pPr>
            <a:r>
              <a:rPr sz="800" dirty="0">
                <a:solidFill>
                  <a:srgbClr val="363740"/>
                </a:solidFill>
                <a:latin typeface="Arial"/>
                <a:cs typeface="Arial"/>
              </a:rPr>
              <a:t>■</a:t>
            </a:r>
            <a:endParaRPr sz="800">
              <a:latin typeface="Arial"/>
              <a:cs typeface="Arial"/>
            </a:endParaRPr>
          </a:p>
        </p:txBody>
      </p:sp>
      <p:sp>
        <p:nvSpPr>
          <p:cNvPr id="7" name="object 7"/>
          <p:cNvSpPr txBox="1"/>
          <p:nvPr/>
        </p:nvSpPr>
        <p:spPr>
          <a:xfrm>
            <a:off x="5347099" y="813179"/>
            <a:ext cx="3094990" cy="3683635"/>
          </a:xfrm>
          <a:prstGeom prst="rect">
            <a:avLst/>
          </a:prstGeom>
        </p:spPr>
        <p:txBody>
          <a:bodyPr vert="horz" wrap="square" lIns="0" tIns="0" rIns="0" bIns="0" rtlCol="0">
            <a:spAutoFit/>
          </a:bodyPr>
          <a:lstStyle/>
          <a:p>
            <a:pPr marL="12700">
              <a:lnSpc>
                <a:spcPct val="100000"/>
              </a:lnSpc>
            </a:pPr>
            <a:r>
              <a:rPr sz="1200" spc="20" dirty="0">
                <a:solidFill>
                  <a:srgbClr val="214078"/>
                </a:solidFill>
                <a:latin typeface="Arial"/>
                <a:cs typeface="Arial"/>
              </a:rPr>
              <a:t>Additional </a:t>
            </a:r>
            <a:r>
              <a:rPr sz="1200" spc="-15" dirty="0">
                <a:solidFill>
                  <a:srgbClr val="214078"/>
                </a:solidFill>
                <a:latin typeface="Arial"/>
                <a:cs typeface="Arial"/>
              </a:rPr>
              <a:t>Experience</a:t>
            </a:r>
            <a:r>
              <a:rPr sz="1200" spc="-120" dirty="0">
                <a:solidFill>
                  <a:srgbClr val="214078"/>
                </a:solidFill>
                <a:latin typeface="Arial"/>
                <a:cs typeface="Arial"/>
              </a:rPr>
              <a:t> </a:t>
            </a:r>
            <a:r>
              <a:rPr sz="1200" spc="-15" dirty="0">
                <a:solidFill>
                  <a:srgbClr val="214078"/>
                </a:solidFill>
                <a:latin typeface="Arial"/>
                <a:cs typeface="Arial"/>
              </a:rPr>
              <a:t>Features</a:t>
            </a:r>
            <a:endParaRPr sz="1200">
              <a:latin typeface="Arial"/>
              <a:cs typeface="Arial"/>
            </a:endParaRPr>
          </a:p>
          <a:p>
            <a:pPr marL="469265" marR="59690" indent="-323215">
              <a:lnSpc>
                <a:spcPct val="117200"/>
              </a:lnSpc>
              <a:spcBef>
                <a:spcPts val="1165"/>
              </a:spcBef>
              <a:tabLst>
                <a:tab pos="469265" algn="l"/>
              </a:tabLst>
            </a:pPr>
            <a:r>
              <a:rPr sz="800" spc="-355" dirty="0">
                <a:solidFill>
                  <a:srgbClr val="214078"/>
                </a:solidFill>
                <a:latin typeface="Segoe UI Emoji"/>
                <a:cs typeface="Segoe UI Emoji"/>
              </a:rPr>
              <a:t>✔	</a:t>
            </a:r>
            <a:r>
              <a:rPr sz="800" b="1" spc="-60" dirty="0">
                <a:solidFill>
                  <a:srgbClr val="214078"/>
                </a:solidFill>
                <a:latin typeface="Arial Black"/>
                <a:cs typeface="Arial Black"/>
              </a:rPr>
              <a:t>Digital </a:t>
            </a:r>
            <a:r>
              <a:rPr sz="800" b="1" spc="-80" dirty="0">
                <a:solidFill>
                  <a:srgbClr val="214078"/>
                </a:solidFill>
                <a:latin typeface="Arial Black"/>
                <a:cs typeface="Arial Black"/>
              </a:rPr>
              <a:t>Vortex </a:t>
            </a:r>
            <a:r>
              <a:rPr sz="800" b="1" spc="-75" dirty="0">
                <a:solidFill>
                  <a:srgbClr val="214078"/>
                </a:solidFill>
                <a:latin typeface="Arial Black"/>
                <a:cs typeface="Arial Black"/>
              </a:rPr>
              <a:t>Survey: </a:t>
            </a:r>
            <a:r>
              <a:rPr sz="800" spc="25" dirty="0">
                <a:solidFill>
                  <a:srgbClr val="363740"/>
                </a:solidFill>
                <a:latin typeface="Arial"/>
                <a:cs typeface="Arial"/>
              </a:rPr>
              <a:t>An </a:t>
            </a:r>
            <a:r>
              <a:rPr sz="800" dirty="0">
                <a:solidFill>
                  <a:srgbClr val="363740"/>
                </a:solidFill>
                <a:latin typeface="Arial"/>
                <a:cs typeface="Arial"/>
              </a:rPr>
              <a:t>evaluation </a:t>
            </a:r>
            <a:r>
              <a:rPr sz="800" spc="10" dirty="0">
                <a:solidFill>
                  <a:srgbClr val="363740"/>
                </a:solidFill>
                <a:latin typeface="Arial"/>
                <a:cs typeface="Arial"/>
              </a:rPr>
              <a:t>tool </a:t>
            </a:r>
            <a:r>
              <a:rPr sz="800" spc="20" dirty="0">
                <a:solidFill>
                  <a:srgbClr val="363740"/>
                </a:solidFill>
                <a:latin typeface="Arial"/>
                <a:cs typeface="Arial"/>
              </a:rPr>
              <a:t>to</a:t>
            </a:r>
            <a:r>
              <a:rPr sz="800" spc="-75" dirty="0">
                <a:solidFill>
                  <a:srgbClr val="363740"/>
                </a:solidFill>
                <a:latin typeface="Arial"/>
                <a:cs typeface="Arial"/>
              </a:rPr>
              <a:t> </a:t>
            </a:r>
            <a:r>
              <a:rPr sz="800" spc="5" dirty="0">
                <a:solidFill>
                  <a:srgbClr val="363740"/>
                </a:solidFill>
                <a:latin typeface="Arial"/>
                <a:cs typeface="Arial"/>
              </a:rPr>
              <a:t>deﬁne</a:t>
            </a:r>
            <a:r>
              <a:rPr sz="800" spc="-25" dirty="0">
                <a:solidFill>
                  <a:srgbClr val="363740"/>
                </a:solidFill>
                <a:latin typeface="Arial"/>
                <a:cs typeface="Arial"/>
              </a:rPr>
              <a:t> </a:t>
            </a:r>
            <a:r>
              <a:rPr sz="800" spc="-15" dirty="0">
                <a:solidFill>
                  <a:srgbClr val="363740"/>
                </a:solidFill>
                <a:latin typeface="Arial"/>
                <a:cs typeface="Arial"/>
              </a:rPr>
              <a:t>one’s </a:t>
            </a:r>
            <a:r>
              <a:rPr sz="800" spc="-10" dirty="0">
                <a:solidFill>
                  <a:srgbClr val="363740"/>
                </a:solidFill>
                <a:latin typeface="Arial"/>
                <a:cs typeface="Arial"/>
              </a:rPr>
              <a:t> </a:t>
            </a:r>
            <a:r>
              <a:rPr sz="800" spc="5" dirty="0">
                <a:solidFill>
                  <a:srgbClr val="363740"/>
                </a:solidFill>
                <a:latin typeface="Arial"/>
                <a:cs typeface="Arial"/>
              </a:rPr>
              <a:t>current </a:t>
            </a:r>
            <a:r>
              <a:rPr sz="800" dirty="0">
                <a:solidFill>
                  <a:srgbClr val="363740"/>
                </a:solidFill>
                <a:latin typeface="Arial"/>
                <a:cs typeface="Arial"/>
              </a:rPr>
              <a:t>location </a:t>
            </a:r>
            <a:r>
              <a:rPr sz="800" spc="30" dirty="0">
                <a:solidFill>
                  <a:srgbClr val="363740"/>
                </a:solidFill>
                <a:latin typeface="Arial"/>
                <a:cs typeface="Arial"/>
              </a:rPr>
              <a:t>within </a:t>
            </a:r>
            <a:r>
              <a:rPr sz="800" spc="10" dirty="0">
                <a:solidFill>
                  <a:srgbClr val="363740"/>
                </a:solidFill>
                <a:latin typeface="Arial"/>
                <a:cs typeface="Arial"/>
              </a:rPr>
              <a:t>the Digital </a:t>
            </a:r>
            <a:r>
              <a:rPr sz="800" spc="5" dirty="0">
                <a:solidFill>
                  <a:srgbClr val="363740"/>
                </a:solidFill>
                <a:latin typeface="Arial"/>
                <a:cs typeface="Arial"/>
              </a:rPr>
              <a:t>Vortex </a:t>
            </a:r>
            <a:r>
              <a:rPr sz="800" dirty="0">
                <a:solidFill>
                  <a:srgbClr val="363740"/>
                </a:solidFill>
                <a:latin typeface="Arial"/>
                <a:cs typeface="Arial"/>
              </a:rPr>
              <a:t>and </a:t>
            </a:r>
            <a:r>
              <a:rPr sz="800" spc="-5" dirty="0">
                <a:solidFill>
                  <a:srgbClr val="363740"/>
                </a:solidFill>
                <a:latin typeface="Arial"/>
                <a:cs typeface="Arial"/>
              </a:rPr>
              <a:t>compare  </a:t>
            </a:r>
            <a:r>
              <a:rPr sz="800" spc="20" dirty="0">
                <a:solidFill>
                  <a:srgbClr val="363740"/>
                </a:solidFill>
                <a:latin typeface="Arial"/>
                <a:cs typeface="Arial"/>
              </a:rPr>
              <a:t>that </a:t>
            </a:r>
            <a:r>
              <a:rPr sz="800" spc="5" dirty="0">
                <a:solidFill>
                  <a:srgbClr val="363740"/>
                </a:solidFill>
                <a:latin typeface="Arial"/>
                <a:cs typeface="Arial"/>
              </a:rPr>
              <a:t>position </a:t>
            </a:r>
            <a:r>
              <a:rPr sz="800" spc="40" dirty="0">
                <a:solidFill>
                  <a:srgbClr val="363740"/>
                </a:solidFill>
                <a:latin typeface="Arial"/>
                <a:cs typeface="Arial"/>
              </a:rPr>
              <a:t>with </a:t>
            </a:r>
            <a:r>
              <a:rPr sz="800" spc="10" dirty="0">
                <a:solidFill>
                  <a:srgbClr val="363740"/>
                </a:solidFill>
                <a:latin typeface="Arial"/>
                <a:cs typeface="Arial"/>
              </a:rPr>
              <a:t>other </a:t>
            </a:r>
            <a:r>
              <a:rPr sz="800" dirty="0">
                <a:solidFill>
                  <a:srgbClr val="363740"/>
                </a:solidFill>
                <a:latin typeface="Arial"/>
                <a:cs typeface="Arial"/>
              </a:rPr>
              <a:t>members </a:t>
            </a:r>
            <a:r>
              <a:rPr sz="800" spc="15" dirty="0">
                <a:solidFill>
                  <a:srgbClr val="363740"/>
                </a:solidFill>
                <a:latin typeface="Arial"/>
                <a:cs typeface="Arial"/>
              </a:rPr>
              <a:t>of </a:t>
            </a:r>
            <a:r>
              <a:rPr sz="800" spc="10" dirty="0">
                <a:solidFill>
                  <a:srgbClr val="363740"/>
                </a:solidFill>
                <a:latin typeface="Arial"/>
                <a:cs typeface="Arial"/>
              </a:rPr>
              <a:t>the </a:t>
            </a:r>
            <a:r>
              <a:rPr sz="800" spc="-5" dirty="0">
                <a:solidFill>
                  <a:srgbClr val="363740"/>
                </a:solidFill>
                <a:latin typeface="Arial"/>
                <a:cs typeface="Arial"/>
              </a:rPr>
              <a:t>experience  </a:t>
            </a:r>
            <a:r>
              <a:rPr sz="800" spc="5" dirty="0">
                <a:solidFill>
                  <a:srgbClr val="363740"/>
                </a:solidFill>
                <a:latin typeface="Arial"/>
                <a:cs typeface="Arial"/>
              </a:rPr>
              <a:t>cohort.</a:t>
            </a:r>
            <a:endParaRPr sz="800">
              <a:latin typeface="Arial"/>
              <a:cs typeface="Arial"/>
            </a:endParaRPr>
          </a:p>
          <a:p>
            <a:pPr>
              <a:lnSpc>
                <a:spcPct val="100000"/>
              </a:lnSpc>
              <a:spcBef>
                <a:spcPts val="40"/>
              </a:spcBef>
            </a:pPr>
            <a:endParaRPr sz="1150">
              <a:latin typeface="Times New Roman"/>
              <a:cs typeface="Times New Roman"/>
            </a:endParaRPr>
          </a:p>
          <a:p>
            <a:pPr marL="146685">
              <a:lnSpc>
                <a:spcPct val="100000"/>
              </a:lnSpc>
              <a:tabLst>
                <a:tab pos="469265" algn="l"/>
              </a:tabLst>
            </a:pPr>
            <a:r>
              <a:rPr sz="800" spc="-355" dirty="0">
                <a:solidFill>
                  <a:srgbClr val="214078"/>
                </a:solidFill>
                <a:latin typeface="Segoe UI Emoji"/>
                <a:cs typeface="Segoe UI Emoji"/>
              </a:rPr>
              <a:t>✔	</a:t>
            </a:r>
            <a:r>
              <a:rPr sz="800" b="1" spc="-85" dirty="0">
                <a:solidFill>
                  <a:srgbClr val="214078"/>
                </a:solidFill>
                <a:latin typeface="Arial Black"/>
                <a:cs typeface="Arial Black"/>
              </a:rPr>
              <a:t>Interactive</a:t>
            </a:r>
            <a:r>
              <a:rPr sz="800" b="1" spc="-145" dirty="0">
                <a:solidFill>
                  <a:srgbClr val="214078"/>
                </a:solidFill>
                <a:latin typeface="Arial Black"/>
                <a:cs typeface="Arial Black"/>
              </a:rPr>
              <a:t> </a:t>
            </a:r>
            <a:r>
              <a:rPr sz="800" b="1" spc="-80" dirty="0">
                <a:solidFill>
                  <a:srgbClr val="214078"/>
                </a:solidFill>
                <a:latin typeface="Arial Black"/>
                <a:cs typeface="Arial Black"/>
              </a:rPr>
              <a:t>Media:</a:t>
            </a:r>
            <a:endParaRPr sz="800">
              <a:latin typeface="Arial Black"/>
              <a:cs typeface="Arial Black"/>
            </a:endParaRPr>
          </a:p>
          <a:p>
            <a:pPr marL="755015" marR="5080">
              <a:lnSpc>
                <a:spcPct val="117200"/>
              </a:lnSpc>
              <a:spcBef>
                <a:spcPts val="600"/>
              </a:spcBef>
            </a:pPr>
            <a:r>
              <a:rPr sz="800" b="1" spc="-85" dirty="0">
                <a:solidFill>
                  <a:srgbClr val="363740"/>
                </a:solidFill>
                <a:latin typeface="Arial Black"/>
                <a:cs typeface="Arial Black"/>
              </a:rPr>
              <a:t>“Response </a:t>
            </a:r>
            <a:r>
              <a:rPr sz="800" b="1" spc="-75" dirty="0">
                <a:solidFill>
                  <a:srgbClr val="363740"/>
                </a:solidFill>
                <a:latin typeface="Arial Black"/>
                <a:cs typeface="Arial Black"/>
              </a:rPr>
              <a:t>Strategy </a:t>
            </a:r>
            <a:r>
              <a:rPr sz="800" b="1" spc="-85" dirty="0">
                <a:solidFill>
                  <a:srgbClr val="363740"/>
                </a:solidFill>
                <a:latin typeface="Arial Black"/>
                <a:cs typeface="Arial Black"/>
              </a:rPr>
              <a:t>Selection Tool” </a:t>
            </a:r>
            <a:r>
              <a:rPr sz="800" spc="-5" dirty="0">
                <a:solidFill>
                  <a:srgbClr val="363740"/>
                </a:solidFill>
                <a:latin typeface="Arial"/>
                <a:cs typeface="Arial"/>
              </a:rPr>
              <a:t>is </a:t>
            </a:r>
            <a:r>
              <a:rPr sz="800" spc="-25" dirty="0">
                <a:solidFill>
                  <a:srgbClr val="363740"/>
                </a:solidFill>
                <a:latin typeface="Arial"/>
                <a:cs typeface="Arial"/>
              </a:rPr>
              <a:t>a  </a:t>
            </a:r>
            <a:r>
              <a:rPr sz="800" dirty="0">
                <a:solidFill>
                  <a:srgbClr val="363740"/>
                </a:solidFill>
                <a:latin typeface="Arial"/>
                <a:cs typeface="Arial"/>
              </a:rPr>
              <a:t>questionnaire </a:t>
            </a:r>
            <a:r>
              <a:rPr sz="800" spc="-5" dirty="0">
                <a:solidFill>
                  <a:srgbClr val="363740"/>
                </a:solidFill>
                <a:latin typeface="Arial"/>
                <a:cs typeface="Arial"/>
              </a:rPr>
              <a:t>aimed </a:t>
            </a:r>
            <a:r>
              <a:rPr sz="800" spc="10" dirty="0">
                <a:solidFill>
                  <a:srgbClr val="363740"/>
                </a:solidFill>
                <a:latin typeface="Arial"/>
                <a:cs typeface="Arial"/>
              </a:rPr>
              <a:t>at </a:t>
            </a:r>
            <a:r>
              <a:rPr sz="800" spc="-10" dirty="0">
                <a:solidFill>
                  <a:srgbClr val="363740"/>
                </a:solidFill>
                <a:latin typeface="Arial"/>
                <a:cs typeface="Arial"/>
              </a:rPr>
              <a:t>assessing </a:t>
            </a:r>
            <a:r>
              <a:rPr sz="800" spc="10" dirty="0">
                <a:solidFill>
                  <a:srgbClr val="363740"/>
                </a:solidFill>
                <a:latin typeface="Arial"/>
                <a:cs typeface="Arial"/>
              </a:rPr>
              <a:t>the </a:t>
            </a:r>
            <a:r>
              <a:rPr sz="800" spc="5" dirty="0">
                <a:solidFill>
                  <a:srgbClr val="363740"/>
                </a:solidFill>
                <a:latin typeface="Arial"/>
                <a:cs typeface="Arial"/>
              </a:rPr>
              <a:t>current state  </a:t>
            </a:r>
            <a:r>
              <a:rPr sz="800" spc="15" dirty="0">
                <a:solidFill>
                  <a:srgbClr val="363740"/>
                </a:solidFill>
                <a:latin typeface="Arial"/>
                <a:cs typeface="Arial"/>
              </a:rPr>
              <a:t>of</a:t>
            </a:r>
            <a:r>
              <a:rPr sz="800" spc="-20" dirty="0">
                <a:solidFill>
                  <a:srgbClr val="363740"/>
                </a:solidFill>
                <a:latin typeface="Arial"/>
                <a:cs typeface="Arial"/>
              </a:rPr>
              <a:t> </a:t>
            </a:r>
            <a:r>
              <a:rPr sz="800" spc="-25" dirty="0">
                <a:solidFill>
                  <a:srgbClr val="363740"/>
                </a:solidFill>
                <a:latin typeface="Arial"/>
                <a:cs typeface="Arial"/>
              </a:rPr>
              <a:t>a</a:t>
            </a:r>
            <a:r>
              <a:rPr sz="800" spc="-20" dirty="0">
                <a:solidFill>
                  <a:srgbClr val="363740"/>
                </a:solidFill>
                <a:latin typeface="Arial"/>
                <a:cs typeface="Arial"/>
              </a:rPr>
              <a:t> </a:t>
            </a:r>
            <a:r>
              <a:rPr sz="800" dirty="0">
                <a:solidFill>
                  <a:srgbClr val="363740"/>
                </a:solidFill>
                <a:latin typeface="Arial"/>
                <a:cs typeface="Arial"/>
              </a:rPr>
              <a:t>line</a:t>
            </a:r>
            <a:r>
              <a:rPr sz="800" spc="-20" dirty="0">
                <a:solidFill>
                  <a:srgbClr val="363740"/>
                </a:solidFill>
                <a:latin typeface="Arial"/>
                <a:cs typeface="Arial"/>
              </a:rPr>
              <a:t> </a:t>
            </a:r>
            <a:r>
              <a:rPr sz="800" spc="15" dirty="0">
                <a:solidFill>
                  <a:srgbClr val="363740"/>
                </a:solidFill>
                <a:latin typeface="Arial"/>
                <a:cs typeface="Arial"/>
              </a:rPr>
              <a:t>of</a:t>
            </a:r>
            <a:r>
              <a:rPr sz="800" spc="-20" dirty="0">
                <a:solidFill>
                  <a:srgbClr val="363740"/>
                </a:solidFill>
                <a:latin typeface="Arial"/>
                <a:cs typeface="Arial"/>
              </a:rPr>
              <a:t> </a:t>
            </a:r>
            <a:r>
              <a:rPr sz="800" spc="-5" dirty="0">
                <a:solidFill>
                  <a:srgbClr val="363740"/>
                </a:solidFill>
                <a:latin typeface="Arial"/>
                <a:cs typeface="Arial"/>
              </a:rPr>
              <a:t>business</a:t>
            </a:r>
            <a:r>
              <a:rPr sz="800" spc="-20" dirty="0">
                <a:solidFill>
                  <a:srgbClr val="363740"/>
                </a:solidFill>
                <a:latin typeface="Arial"/>
                <a:cs typeface="Arial"/>
              </a:rPr>
              <a:t> </a:t>
            </a:r>
            <a:r>
              <a:rPr sz="800" spc="20" dirty="0">
                <a:solidFill>
                  <a:srgbClr val="363740"/>
                </a:solidFill>
                <a:latin typeface="Arial"/>
                <a:cs typeface="Arial"/>
              </a:rPr>
              <a:t>to</a:t>
            </a:r>
            <a:r>
              <a:rPr sz="800" spc="-20" dirty="0">
                <a:solidFill>
                  <a:srgbClr val="363740"/>
                </a:solidFill>
                <a:latin typeface="Arial"/>
                <a:cs typeface="Arial"/>
              </a:rPr>
              <a:t> </a:t>
            </a:r>
            <a:r>
              <a:rPr sz="800" spc="15" dirty="0">
                <a:solidFill>
                  <a:srgbClr val="363740"/>
                </a:solidFill>
                <a:latin typeface="Arial"/>
                <a:cs typeface="Arial"/>
              </a:rPr>
              <a:t>identify</a:t>
            </a:r>
            <a:r>
              <a:rPr sz="800" spc="-20" dirty="0">
                <a:solidFill>
                  <a:srgbClr val="363740"/>
                </a:solidFill>
                <a:latin typeface="Arial"/>
                <a:cs typeface="Arial"/>
              </a:rPr>
              <a:t> </a:t>
            </a:r>
            <a:r>
              <a:rPr sz="800" spc="10" dirty="0">
                <a:solidFill>
                  <a:srgbClr val="363740"/>
                </a:solidFill>
                <a:latin typeface="Arial"/>
                <a:cs typeface="Arial"/>
              </a:rPr>
              <a:t>the</a:t>
            </a:r>
            <a:r>
              <a:rPr sz="800" spc="-20" dirty="0">
                <a:solidFill>
                  <a:srgbClr val="363740"/>
                </a:solidFill>
                <a:latin typeface="Arial"/>
                <a:cs typeface="Arial"/>
              </a:rPr>
              <a:t> </a:t>
            </a:r>
            <a:r>
              <a:rPr sz="800" spc="5" dirty="0">
                <a:solidFill>
                  <a:srgbClr val="363740"/>
                </a:solidFill>
                <a:latin typeface="Arial"/>
                <a:cs typeface="Arial"/>
              </a:rPr>
              <a:t>best</a:t>
            </a:r>
            <a:r>
              <a:rPr sz="800" spc="-20" dirty="0">
                <a:solidFill>
                  <a:srgbClr val="363740"/>
                </a:solidFill>
                <a:latin typeface="Arial"/>
                <a:cs typeface="Arial"/>
              </a:rPr>
              <a:t> </a:t>
            </a:r>
            <a:r>
              <a:rPr sz="800" dirty="0">
                <a:solidFill>
                  <a:srgbClr val="363740"/>
                </a:solidFill>
                <a:latin typeface="Arial"/>
                <a:cs typeface="Arial"/>
              </a:rPr>
              <a:t>offensive</a:t>
            </a:r>
            <a:r>
              <a:rPr sz="800" spc="-20" dirty="0">
                <a:solidFill>
                  <a:srgbClr val="363740"/>
                </a:solidFill>
                <a:latin typeface="Arial"/>
                <a:cs typeface="Arial"/>
              </a:rPr>
              <a:t> </a:t>
            </a:r>
            <a:r>
              <a:rPr sz="800" spc="5" dirty="0">
                <a:solidFill>
                  <a:srgbClr val="363740"/>
                </a:solidFill>
                <a:latin typeface="Arial"/>
                <a:cs typeface="Arial"/>
              </a:rPr>
              <a:t>or  </a:t>
            </a:r>
            <a:r>
              <a:rPr sz="800" spc="-5" dirty="0">
                <a:solidFill>
                  <a:srgbClr val="363740"/>
                </a:solidFill>
                <a:latin typeface="Arial"/>
                <a:cs typeface="Arial"/>
              </a:rPr>
              <a:t>defensive </a:t>
            </a:r>
            <a:r>
              <a:rPr sz="800" spc="-10" dirty="0">
                <a:solidFill>
                  <a:srgbClr val="363740"/>
                </a:solidFill>
                <a:latin typeface="Arial"/>
                <a:cs typeface="Arial"/>
              </a:rPr>
              <a:t>response</a:t>
            </a:r>
            <a:r>
              <a:rPr sz="800" spc="-50" dirty="0">
                <a:solidFill>
                  <a:srgbClr val="363740"/>
                </a:solidFill>
                <a:latin typeface="Arial"/>
                <a:cs typeface="Arial"/>
              </a:rPr>
              <a:t> </a:t>
            </a:r>
            <a:r>
              <a:rPr sz="800" dirty="0">
                <a:solidFill>
                  <a:srgbClr val="363740"/>
                </a:solidFill>
                <a:latin typeface="Arial"/>
                <a:cs typeface="Arial"/>
              </a:rPr>
              <a:t>strategy.</a:t>
            </a:r>
            <a:endParaRPr sz="800">
              <a:latin typeface="Arial"/>
              <a:cs typeface="Arial"/>
            </a:endParaRPr>
          </a:p>
          <a:p>
            <a:pPr marL="755015" marR="37465">
              <a:lnSpc>
                <a:spcPct val="117200"/>
              </a:lnSpc>
              <a:spcBef>
                <a:spcPts val="600"/>
              </a:spcBef>
            </a:pPr>
            <a:r>
              <a:rPr sz="800" b="1" spc="-60" dirty="0">
                <a:solidFill>
                  <a:srgbClr val="363740"/>
                </a:solidFill>
                <a:latin typeface="Arial Black"/>
                <a:cs typeface="Arial Black"/>
              </a:rPr>
              <a:t>“Digital </a:t>
            </a:r>
            <a:r>
              <a:rPr sz="800" b="1" spc="-85" dirty="0">
                <a:solidFill>
                  <a:srgbClr val="363740"/>
                </a:solidFill>
                <a:latin typeface="Arial Black"/>
                <a:cs typeface="Arial Black"/>
              </a:rPr>
              <a:t>Orchestra </a:t>
            </a:r>
            <a:r>
              <a:rPr sz="800" b="1" spc="-80" dirty="0">
                <a:solidFill>
                  <a:srgbClr val="363740"/>
                </a:solidFill>
                <a:latin typeface="Arial Black"/>
                <a:cs typeface="Arial Black"/>
              </a:rPr>
              <a:t>Structure </a:t>
            </a:r>
            <a:r>
              <a:rPr sz="800" b="1" spc="-75" dirty="0">
                <a:solidFill>
                  <a:srgbClr val="363740"/>
                </a:solidFill>
                <a:latin typeface="Arial Black"/>
                <a:cs typeface="Arial Black"/>
              </a:rPr>
              <a:t>and </a:t>
            </a:r>
            <a:r>
              <a:rPr sz="800" b="1" spc="-95" dirty="0">
                <a:solidFill>
                  <a:srgbClr val="363740"/>
                </a:solidFill>
                <a:latin typeface="Arial Black"/>
                <a:cs typeface="Arial Black"/>
              </a:rPr>
              <a:t>Resources” </a:t>
            </a:r>
            <a:r>
              <a:rPr sz="800" spc="-5" dirty="0">
                <a:solidFill>
                  <a:srgbClr val="363740"/>
                </a:solidFill>
                <a:latin typeface="Arial"/>
                <a:cs typeface="Arial"/>
              </a:rPr>
              <a:t>is </a:t>
            </a:r>
            <a:r>
              <a:rPr sz="800" spc="-10" dirty="0">
                <a:solidFill>
                  <a:srgbClr val="363740"/>
                </a:solidFill>
                <a:latin typeface="Arial"/>
                <a:cs typeface="Arial"/>
              </a:rPr>
              <a:t>an  </a:t>
            </a:r>
            <a:r>
              <a:rPr sz="800" spc="5" dirty="0">
                <a:solidFill>
                  <a:srgbClr val="363740"/>
                </a:solidFill>
                <a:latin typeface="Arial"/>
                <a:cs typeface="Arial"/>
              </a:rPr>
              <a:t>exploration </a:t>
            </a:r>
            <a:r>
              <a:rPr sz="800" spc="-10" dirty="0">
                <a:solidFill>
                  <a:srgbClr val="363740"/>
                </a:solidFill>
                <a:latin typeface="Arial"/>
                <a:cs typeface="Arial"/>
              </a:rPr>
              <a:t>resource </a:t>
            </a:r>
            <a:r>
              <a:rPr sz="800" spc="20" dirty="0">
                <a:solidFill>
                  <a:srgbClr val="363740"/>
                </a:solidFill>
                <a:latin typeface="Arial"/>
                <a:cs typeface="Arial"/>
              </a:rPr>
              <a:t>that </a:t>
            </a:r>
            <a:r>
              <a:rPr sz="800" dirty="0">
                <a:solidFill>
                  <a:srgbClr val="363740"/>
                </a:solidFill>
                <a:latin typeface="Arial"/>
                <a:cs typeface="Arial"/>
              </a:rPr>
              <a:t>provides detailed  </a:t>
            </a:r>
            <a:r>
              <a:rPr sz="800" spc="10" dirty="0">
                <a:solidFill>
                  <a:srgbClr val="363740"/>
                </a:solidFill>
                <a:latin typeface="Arial"/>
                <a:cs typeface="Arial"/>
              </a:rPr>
              <a:t>information </a:t>
            </a:r>
            <a:r>
              <a:rPr sz="800" spc="5" dirty="0">
                <a:solidFill>
                  <a:srgbClr val="363740"/>
                </a:solidFill>
                <a:latin typeface="Arial"/>
                <a:cs typeface="Arial"/>
              </a:rPr>
              <a:t>behind </a:t>
            </a:r>
            <a:r>
              <a:rPr sz="800" spc="10" dirty="0">
                <a:solidFill>
                  <a:srgbClr val="363740"/>
                </a:solidFill>
                <a:latin typeface="Arial"/>
                <a:cs typeface="Arial"/>
              </a:rPr>
              <a:t>the </a:t>
            </a:r>
            <a:r>
              <a:rPr sz="800" spc="-10" dirty="0">
                <a:solidFill>
                  <a:srgbClr val="363740"/>
                </a:solidFill>
                <a:latin typeface="Arial"/>
                <a:cs typeface="Arial"/>
              </a:rPr>
              <a:t>key </a:t>
            </a:r>
            <a:r>
              <a:rPr sz="800" dirty="0">
                <a:solidFill>
                  <a:srgbClr val="363740"/>
                </a:solidFill>
                <a:latin typeface="Arial"/>
                <a:cs typeface="Arial"/>
              </a:rPr>
              <a:t>components </a:t>
            </a:r>
            <a:r>
              <a:rPr sz="800" spc="15" dirty="0">
                <a:solidFill>
                  <a:srgbClr val="363740"/>
                </a:solidFill>
                <a:latin typeface="Arial"/>
                <a:cs typeface="Arial"/>
              </a:rPr>
              <a:t>of </a:t>
            </a:r>
            <a:r>
              <a:rPr sz="800" spc="10" dirty="0">
                <a:solidFill>
                  <a:srgbClr val="363740"/>
                </a:solidFill>
                <a:latin typeface="Arial"/>
                <a:cs typeface="Arial"/>
              </a:rPr>
              <a:t>the  Digital </a:t>
            </a:r>
            <a:r>
              <a:rPr sz="800" spc="-5" dirty="0">
                <a:solidFill>
                  <a:srgbClr val="363740"/>
                </a:solidFill>
                <a:latin typeface="Arial"/>
                <a:cs typeface="Arial"/>
              </a:rPr>
              <a:t>Orchestra</a:t>
            </a:r>
            <a:r>
              <a:rPr sz="800" spc="-70" dirty="0">
                <a:solidFill>
                  <a:srgbClr val="363740"/>
                </a:solidFill>
                <a:latin typeface="Arial"/>
                <a:cs typeface="Arial"/>
              </a:rPr>
              <a:t> </a:t>
            </a:r>
            <a:r>
              <a:rPr sz="800" spc="-5" dirty="0">
                <a:solidFill>
                  <a:srgbClr val="363740"/>
                </a:solidFill>
                <a:latin typeface="Arial"/>
                <a:cs typeface="Arial"/>
              </a:rPr>
              <a:t>concept.</a:t>
            </a:r>
            <a:endParaRPr sz="800">
              <a:latin typeface="Arial"/>
              <a:cs typeface="Arial"/>
            </a:endParaRPr>
          </a:p>
          <a:p>
            <a:pPr>
              <a:lnSpc>
                <a:spcPct val="100000"/>
              </a:lnSpc>
              <a:spcBef>
                <a:spcPts val="50"/>
              </a:spcBef>
            </a:pPr>
            <a:endParaRPr sz="1000">
              <a:latin typeface="Times New Roman"/>
              <a:cs typeface="Times New Roman"/>
            </a:endParaRPr>
          </a:p>
          <a:p>
            <a:pPr marL="469265" marR="5080" indent="-323215">
              <a:lnSpc>
                <a:spcPct val="117200"/>
              </a:lnSpc>
              <a:tabLst>
                <a:tab pos="469265" algn="l"/>
              </a:tabLst>
            </a:pPr>
            <a:r>
              <a:rPr sz="800" spc="-355" dirty="0">
                <a:solidFill>
                  <a:srgbClr val="214078"/>
                </a:solidFill>
                <a:latin typeface="Segoe UI Emoji"/>
                <a:cs typeface="Segoe UI Emoji"/>
              </a:rPr>
              <a:t>✔	</a:t>
            </a:r>
            <a:r>
              <a:rPr sz="800" b="1" spc="-70" dirty="0">
                <a:solidFill>
                  <a:srgbClr val="214078"/>
                </a:solidFill>
                <a:latin typeface="Arial Black"/>
                <a:cs typeface="Arial Black"/>
              </a:rPr>
              <a:t>Disruptive </a:t>
            </a:r>
            <a:r>
              <a:rPr sz="800" b="1" spc="-90" dirty="0">
                <a:solidFill>
                  <a:srgbClr val="214078"/>
                </a:solidFill>
                <a:latin typeface="Arial Black"/>
                <a:cs typeface="Arial Black"/>
              </a:rPr>
              <a:t>Business </a:t>
            </a:r>
            <a:r>
              <a:rPr sz="800" b="1" spc="-85" dirty="0">
                <a:solidFill>
                  <a:srgbClr val="214078"/>
                </a:solidFill>
                <a:latin typeface="Arial Black"/>
                <a:cs typeface="Arial Black"/>
              </a:rPr>
              <a:t>Models </a:t>
            </a:r>
            <a:r>
              <a:rPr sz="800" b="1" spc="-55" dirty="0">
                <a:solidFill>
                  <a:srgbClr val="214078"/>
                </a:solidFill>
                <a:latin typeface="Arial Black"/>
                <a:cs typeface="Arial Black"/>
              </a:rPr>
              <a:t>for </a:t>
            </a:r>
            <a:r>
              <a:rPr sz="800" b="1" spc="-85" dirty="0">
                <a:solidFill>
                  <a:srgbClr val="214078"/>
                </a:solidFill>
                <a:latin typeface="Arial Black"/>
                <a:cs typeface="Arial Black"/>
              </a:rPr>
              <a:t>Customer </a:t>
            </a:r>
            <a:r>
              <a:rPr sz="800" b="1" spc="-90" dirty="0">
                <a:solidFill>
                  <a:srgbClr val="214078"/>
                </a:solidFill>
                <a:latin typeface="Arial Black"/>
                <a:cs typeface="Arial Black"/>
              </a:rPr>
              <a:t>Value </a:t>
            </a:r>
            <a:r>
              <a:rPr sz="800" b="1" spc="-60" dirty="0">
                <a:solidFill>
                  <a:srgbClr val="214078"/>
                </a:solidFill>
                <a:latin typeface="Arial Black"/>
                <a:cs typeface="Arial Black"/>
              </a:rPr>
              <a:t> </a:t>
            </a:r>
            <a:r>
              <a:rPr sz="800" b="1" spc="-125" dirty="0">
                <a:solidFill>
                  <a:srgbClr val="214078"/>
                </a:solidFill>
                <a:latin typeface="Arial Black"/>
                <a:cs typeface="Arial Black"/>
              </a:rPr>
              <a:t>Job</a:t>
            </a:r>
            <a:r>
              <a:rPr sz="800" b="1" spc="-45" dirty="0">
                <a:solidFill>
                  <a:srgbClr val="214078"/>
                </a:solidFill>
                <a:latin typeface="Arial Black"/>
                <a:cs typeface="Arial Black"/>
              </a:rPr>
              <a:t> </a:t>
            </a:r>
            <a:r>
              <a:rPr sz="800" b="1" spc="-55" dirty="0">
                <a:solidFill>
                  <a:srgbClr val="214078"/>
                </a:solidFill>
                <a:latin typeface="Arial Black"/>
                <a:cs typeface="Arial Black"/>
              </a:rPr>
              <a:t>Aid: </a:t>
            </a:r>
            <a:r>
              <a:rPr sz="800" b="1" spc="-35" dirty="0">
                <a:solidFill>
                  <a:srgbClr val="214078"/>
                </a:solidFill>
                <a:latin typeface="Arial Black"/>
                <a:cs typeface="Arial Black"/>
              </a:rPr>
              <a:t> </a:t>
            </a:r>
            <a:r>
              <a:rPr sz="800" spc="45" dirty="0">
                <a:solidFill>
                  <a:srgbClr val="363740"/>
                </a:solidFill>
                <a:latin typeface="Arial"/>
                <a:cs typeface="Arial"/>
              </a:rPr>
              <a:t>A </a:t>
            </a:r>
            <a:r>
              <a:rPr sz="800" spc="-10" dirty="0">
                <a:solidFill>
                  <a:srgbClr val="363740"/>
                </a:solidFill>
                <a:latin typeface="Arial"/>
                <a:cs typeface="Arial"/>
              </a:rPr>
              <a:t>resource </a:t>
            </a:r>
            <a:r>
              <a:rPr sz="800" spc="15" dirty="0">
                <a:solidFill>
                  <a:srgbClr val="363740"/>
                </a:solidFill>
                <a:latin typeface="Arial"/>
                <a:cs typeface="Arial"/>
              </a:rPr>
              <a:t>for jumpstarting </a:t>
            </a:r>
            <a:r>
              <a:rPr sz="800" spc="-5" dirty="0">
                <a:solidFill>
                  <a:srgbClr val="363740"/>
                </a:solidFill>
                <a:latin typeface="Arial"/>
                <a:cs typeface="Arial"/>
              </a:rPr>
              <a:t>business </a:t>
            </a:r>
            <a:r>
              <a:rPr sz="800" dirty="0">
                <a:solidFill>
                  <a:srgbClr val="363740"/>
                </a:solidFill>
                <a:latin typeface="Arial"/>
                <a:cs typeface="Arial"/>
              </a:rPr>
              <a:t>model </a:t>
            </a:r>
            <a:r>
              <a:rPr sz="800" spc="-10" dirty="0">
                <a:solidFill>
                  <a:srgbClr val="363740"/>
                </a:solidFill>
                <a:latin typeface="Arial"/>
                <a:cs typeface="Arial"/>
              </a:rPr>
              <a:t>ideas </a:t>
            </a:r>
            <a:r>
              <a:rPr sz="800" spc="15" dirty="0">
                <a:solidFill>
                  <a:srgbClr val="363740"/>
                </a:solidFill>
                <a:latin typeface="Arial"/>
                <a:cs typeface="Arial"/>
              </a:rPr>
              <a:t>for  </a:t>
            </a:r>
            <a:r>
              <a:rPr sz="800" spc="-5" dirty="0">
                <a:solidFill>
                  <a:srgbClr val="363740"/>
                </a:solidFill>
                <a:latin typeface="Arial"/>
                <a:cs typeface="Arial"/>
              </a:rPr>
              <a:t>successfully </a:t>
            </a:r>
            <a:r>
              <a:rPr sz="800" dirty="0">
                <a:solidFill>
                  <a:srgbClr val="363740"/>
                </a:solidFill>
                <a:latin typeface="Arial"/>
                <a:cs typeface="Arial"/>
              </a:rPr>
              <a:t>creating customer</a:t>
            </a:r>
            <a:r>
              <a:rPr sz="800" spc="-50" dirty="0">
                <a:solidFill>
                  <a:srgbClr val="363740"/>
                </a:solidFill>
                <a:latin typeface="Arial"/>
                <a:cs typeface="Arial"/>
              </a:rPr>
              <a:t> </a:t>
            </a:r>
            <a:r>
              <a:rPr sz="800" spc="-15" dirty="0">
                <a:solidFill>
                  <a:srgbClr val="363740"/>
                </a:solidFill>
                <a:latin typeface="Arial"/>
                <a:cs typeface="Arial"/>
              </a:rPr>
              <a:t>value.</a:t>
            </a:r>
            <a:endParaRPr sz="800">
              <a:latin typeface="Arial"/>
              <a:cs typeface="Arial"/>
            </a:endParaRPr>
          </a:p>
          <a:p>
            <a:pPr>
              <a:lnSpc>
                <a:spcPct val="100000"/>
              </a:lnSpc>
              <a:spcBef>
                <a:spcPts val="50"/>
              </a:spcBef>
            </a:pPr>
            <a:endParaRPr sz="1000">
              <a:latin typeface="Times New Roman"/>
              <a:cs typeface="Times New Roman"/>
            </a:endParaRPr>
          </a:p>
          <a:p>
            <a:pPr marL="469265" marR="370205" indent="-323215">
              <a:lnSpc>
                <a:spcPct val="117200"/>
              </a:lnSpc>
              <a:tabLst>
                <a:tab pos="469265" algn="l"/>
              </a:tabLst>
            </a:pPr>
            <a:r>
              <a:rPr sz="800" spc="-355" dirty="0">
                <a:solidFill>
                  <a:srgbClr val="214078"/>
                </a:solidFill>
                <a:latin typeface="Segoe UI Emoji"/>
                <a:cs typeface="Segoe UI Emoji"/>
              </a:rPr>
              <a:t>✔	</a:t>
            </a:r>
            <a:r>
              <a:rPr sz="800" b="1" spc="-85" dirty="0">
                <a:solidFill>
                  <a:srgbClr val="214078"/>
                </a:solidFill>
                <a:latin typeface="Arial Black"/>
                <a:cs typeface="Arial Black"/>
              </a:rPr>
              <a:t>Sample </a:t>
            </a:r>
            <a:r>
              <a:rPr sz="800" b="1" spc="-80" dirty="0">
                <a:solidFill>
                  <a:srgbClr val="214078"/>
                </a:solidFill>
                <a:latin typeface="Arial Black"/>
                <a:cs typeface="Arial Black"/>
              </a:rPr>
              <a:t>Assignment Deliverables:</a:t>
            </a:r>
            <a:r>
              <a:rPr sz="800" b="1" spc="15" dirty="0">
                <a:solidFill>
                  <a:srgbClr val="214078"/>
                </a:solidFill>
                <a:latin typeface="Arial Black"/>
                <a:cs typeface="Arial Black"/>
              </a:rPr>
              <a:t> </a:t>
            </a:r>
            <a:r>
              <a:rPr sz="800" dirty="0">
                <a:solidFill>
                  <a:srgbClr val="363740"/>
                </a:solidFill>
                <a:latin typeface="Arial"/>
                <a:cs typeface="Arial"/>
              </a:rPr>
              <a:t>Model</a:t>
            </a:r>
            <a:r>
              <a:rPr sz="800" spc="-15" dirty="0">
                <a:solidFill>
                  <a:srgbClr val="363740"/>
                </a:solidFill>
                <a:latin typeface="Arial"/>
                <a:cs typeface="Arial"/>
              </a:rPr>
              <a:t> </a:t>
            </a:r>
            <a:r>
              <a:rPr sz="800" spc="10" dirty="0">
                <a:solidFill>
                  <a:srgbClr val="363740"/>
                </a:solidFill>
                <a:latin typeface="Arial"/>
                <a:cs typeface="Arial"/>
              </a:rPr>
              <a:t>ﬁctional </a:t>
            </a:r>
            <a:r>
              <a:rPr sz="800" spc="5" dirty="0">
                <a:solidFill>
                  <a:srgbClr val="363740"/>
                </a:solidFill>
                <a:latin typeface="Arial"/>
                <a:cs typeface="Arial"/>
              </a:rPr>
              <a:t> </a:t>
            </a:r>
            <a:r>
              <a:rPr sz="800" spc="-5" dirty="0">
                <a:solidFill>
                  <a:srgbClr val="363740"/>
                </a:solidFill>
                <a:latin typeface="Arial"/>
                <a:cs typeface="Arial"/>
              </a:rPr>
              <a:t>deliverables </a:t>
            </a:r>
            <a:r>
              <a:rPr sz="800" spc="20" dirty="0">
                <a:solidFill>
                  <a:srgbClr val="363740"/>
                </a:solidFill>
                <a:latin typeface="Arial"/>
                <a:cs typeface="Arial"/>
              </a:rPr>
              <a:t>that </a:t>
            </a:r>
            <a:r>
              <a:rPr sz="800" spc="-5" dirty="0">
                <a:solidFill>
                  <a:srgbClr val="363740"/>
                </a:solidFill>
                <a:latin typeface="Arial"/>
                <a:cs typeface="Arial"/>
              </a:rPr>
              <a:t>serve </a:t>
            </a:r>
            <a:r>
              <a:rPr sz="800" spc="-20" dirty="0">
                <a:solidFill>
                  <a:srgbClr val="363740"/>
                </a:solidFill>
                <a:latin typeface="Arial"/>
                <a:cs typeface="Arial"/>
              </a:rPr>
              <a:t>as </a:t>
            </a:r>
            <a:r>
              <a:rPr sz="800" spc="5" dirty="0">
                <a:solidFill>
                  <a:srgbClr val="363740"/>
                </a:solidFill>
                <a:latin typeface="Arial"/>
                <a:cs typeface="Arial"/>
              </a:rPr>
              <a:t>illustrative </a:t>
            </a:r>
            <a:r>
              <a:rPr sz="800" spc="-5" dirty="0">
                <a:solidFill>
                  <a:srgbClr val="363740"/>
                </a:solidFill>
                <a:latin typeface="Arial"/>
                <a:cs typeface="Arial"/>
              </a:rPr>
              <a:t>examples </a:t>
            </a:r>
            <a:r>
              <a:rPr sz="800" spc="15" dirty="0">
                <a:solidFill>
                  <a:srgbClr val="363740"/>
                </a:solidFill>
                <a:latin typeface="Arial"/>
                <a:cs typeface="Arial"/>
              </a:rPr>
              <a:t>of  high-quality </a:t>
            </a:r>
            <a:r>
              <a:rPr sz="800" spc="5" dirty="0">
                <a:solidFill>
                  <a:srgbClr val="363740"/>
                </a:solidFill>
                <a:latin typeface="Arial"/>
                <a:cs typeface="Arial"/>
              </a:rPr>
              <a:t>ﬁnished </a:t>
            </a:r>
            <a:r>
              <a:rPr sz="800" dirty="0">
                <a:solidFill>
                  <a:srgbClr val="363740"/>
                </a:solidFill>
                <a:latin typeface="Arial"/>
                <a:cs typeface="Arial"/>
              </a:rPr>
              <a:t>assignment</a:t>
            </a:r>
            <a:r>
              <a:rPr sz="800" spc="-70" dirty="0">
                <a:solidFill>
                  <a:srgbClr val="363740"/>
                </a:solidFill>
                <a:latin typeface="Arial"/>
                <a:cs typeface="Arial"/>
              </a:rPr>
              <a:t> </a:t>
            </a:r>
            <a:r>
              <a:rPr sz="800" spc="-5" dirty="0">
                <a:solidFill>
                  <a:srgbClr val="363740"/>
                </a:solidFill>
                <a:latin typeface="Arial"/>
                <a:cs typeface="Arial"/>
              </a:rPr>
              <a:t>submissions.</a:t>
            </a:r>
            <a:endParaRPr sz="800">
              <a:latin typeface="Arial"/>
              <a:cs typeface="Arial"/>
            </a:endParaRPr>
          </a:p>
        </p:txBody>
      </p:sp>
      <p:sp>
        <p:nvSpPr>
          <p:cNvPr id="8" name="object 8"/>
          <p:cNvSpPr/>
          <p:nvPr/>
        </p:nvSpPr>
        <p:spPr>
          <a:xfrm>
            <a:off x="0" y="0"/>
            <a:ext cx="1375874" cy="5143499"/>
          </a:xfrm>
          <a:prstGeom prst="rect">
            <a:avLst/>
          </a:prstGeom>
          <a:blipFill>
            <a:blip r:embed="rId3" cstate="print"/>
            <a:stretch>
              <a:fillRect/>
            </a:stretch>
          </a:blipFill>
        </p:spPr>
        <p:txBody>
          <a:bodyPr wrap="square" lIns="0" tIns="0" rIns="0" bIns="0" rtlCol="0"/>
          <a:lstStyle/>
          <a:p>
            <a:endParaRPr/>
          </a:p>
        </p:txBody>
      </p:sp>
      <p:sp>
        <p:nvSpPr>
          <p:cNvPr id="9" name="object 9"/>
          <p:cNvSpPr txBox="1">
            <a:spLocks noGrp="1"/>
          </p:cNvSpPr>
          <p:nvPr>
            <p:ph type="sldNum" sz="quarter" idx="7"/>
          </p:nvPr>
        </p:nvSpPr>
        <p:spPr>
          <a:prstGeom prst="rect">
            <a:avLst/>
          </a:prstGeom>
        </p:spPr>
        <p:txBody>
          <a:bodyPr vert="horz" wrap="square" lIns="0" tIns="13970" rIns="0" bIns="0" rtlCol="0">
            <a:spAutoFit/>
          </a:bodyPr>
          <a:lstStyle/>
          <a:p>
            <a:pPr marL="25400">
              <a:lnSpc>
                <a:spcPct val="100000"/>
              </a:lnSpc>
              <a:spcBef>
                <a:spcPts val="110"/>
              </a:spcBef>
            </a:pPr>
            <a:fld id="{81D60167-4931-47E6-BA6A-407CBD079E47}" type="slidenum">
              <a:rPr spc="35" dirty="0"/>
              <a:t>17</a:t>
            </a:fld>
            <a:endParaRPr spc="35"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06902" y="341956"/>
            <a:ext cx="3426460" cy="304800"/>
          </a:xfrm>
          <a:prstGeom prst="rect">
            <a:avLst/>
          </a:prstGeom>
        </p:spPr>
        <p:txBody>
          <a:bodyPr vert="horz" wrap="square" lIns="0" tIns="0" rIns="0" bIns="0" rtlCol="0">
            <a:spAutoFit/>
          </a:bodyPr>
          <a:lstStyle/>
          <a:p>
            <a:pPr marL="12700">
              <a:lnSpc>
                <a:spcPct val="100000"/>
              </a:lnSpc>
            </a:pPr>
            <a:r>
              <a:rPr b="0" spc="30" dirty="0">
                <a:solidFill>
                  <a:srgbClr val="214078"/>
                </a:solidFill>
                <a:latin typeface="Arial"/>
                <a:cs typeface="Arial"/>
              </a:rPr>
              <a:t>Driving Digital</a:t>
            </a:r>
            <a:r>
              <a:rPr b="0" spc="-125" dirty="0">
                <a:solidFill>
                  <a:srgbClr val="214078"/>
                </a:solidFill>
                <a:latin typeface="Arial"/>
                <a:cs typeface="Arial"/>
              </a:rPr>
              <a:t> </a:t>
            </a:r>
            <a:r>
              <a:rPr b="0" dirty="0">
                <a:solidFill>
                  <a:srgbClr val="214078"/>
                </a:solidFill>
                <a:latin typeface="Arial"/>
                <a:cs typeface="Arial"/>
              </a:rPr>
              <a:t>Transformation</a:t>
            </a:r>
          </a:p>
        </p:txBody>
      </p:sp>
      <p:sp>
        <p:nvSpPr>
          <p:cNvPr id="3" name="object 3"/>
          <p:cNvSpPr txBox="1"/>
          <p:nvPr/>
        </p:nvSpPr>
        <p:spPr>
          <a:xfrm>
            <a:off x="8817360" y="4868482"/>
            <a:ext cx="162560" cy="167640"/>
          </a:xfrm>
          <a:prstGeom prst="rect">
            <a:avLst/>
          </a:prstGeom>
        </p:spPr>
        <p:txBody>
          <a:bodyPr vert="horz" wrap="square" lIns="0" tIns="0" rIns="0" bIns="0" rtlCol="0">
            <a:spAutoFit/>
          </a:bodyPr>
          <a:lstStyle/>
          <a:p>
            <a:pPr marL="12700">
              <a:lnSpc>
                <a:spcPct val="100000"/>
              </a:lnSpc>
            </a:pPr>
            <a:r>
              <a:rPr sz="900" spc="35" dirty="0">
                <a:solidFill>
                  <a:srgbClr val="575757"/>
                </a:solidFill>
                <a:latin typeface="Arial"/>
                <a:cs typeface="Arial"/>
              </a:rPr>
              <a:t>18</a:t>
            </a:r>
            <a:endParaRPr sz="900">
              <a:latin typeface="Arial"/>
              <a:cs typeface="Arial"/>
            </a:endParaRPr>
          </a:p>
        </p:txBody>
      </p:sp>
      <p:sp>
        <p:nvSpPr>
          <p:cNvPr id="4" name="object 4"/>
          <p:cNvSpPr/>
          <p:nvPr/>
        </p:nvSpPr>
        <p:spPr>
          <a:xfrm>
            <a:off x="7877223" y="86721"/>
            <a:ext cx="1090001" cy="927822"/>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1741298" y="1334706"/>
            <a:ext cx="1720214" cy="0"/>
          </a:xfrm>
          <a:custGeom>
            <a:avLst/>
            <a:gdLst/>
            <a:ahLst/>
            <a:cxnLst/>
            <a:rect l="l" t="t" r="r" b="b"/>
            <a:pathLst>
              <a:path w="1720214">
                <a:moveTo>
                  <a:pt x="0" y="0"/>
                </a:moveTo>
                <a:lnTo>
                  <a:pt x="1719924" y="0"/>
                </a:lnTo>
              </a:path>
            </a:pathLst>
          </a:custGeom>
          <a:ln w="12699">
            <a:solidFill>
              <a:srgbClr val="D8D8D8"/>
            </a:solidFill>
          </a:ln>
        </p:spPr>
        <p:txBody>
          <a:bodyPr wrap="square" lIns="0" tIns="0" rIns="0" bIns="0" rtlCol="0"/>
          <a:lstStyle/>
          <a:p>
            <a:endParaRPr/>
          </a:p>
        </p:txBody>
      </p:sp>
      <p:sp>
        <p:nvSpPr>
          <p:cNvPr id="6" name="object 6"/>
          <p:cNvSpPr/>
          <p:nvPr/>
        </p:nvSpPr>
        <p:spPr>
          <a:xfrm>
            <a:off x="3651723" y="1334706"/>
            <a:ext cx="2043430" cy="0"/>
          </a:xfrm>
          <a:custGeom>
            <a:avLst/>
            <a:gdLst/>
            <a:ahLst/>
            <a:cxnLst/>
            <a:rect l="l" t="t" r="r" b="b"/>
            <a:pathLst>
              <a:path w="2043429">
                <a:moveTo>
                  <a:pt x="0" y="0"/>
                </a:moveTo>
                <a:lnTo>
                  <a:pt x="2042824" y="0"/>
                </a:lnTo>
              </a:path>
            </a:pathLst>
          </a:custGeom>
          <a:ln w="12699">
            <a:solidFill>
              <a:srgbClr val="D8D8D8"/>
            </a:solidFill>
          </a:ln>
        </p:spPr>
        <p:txBody>
          <a:bodyPr wrap="square" lIns="0" tIns="0" rIns="0" bIns="0" rtlCol="0"/>
          <a:lstStyle/>
          <a:p>
            <a:endParaRPr/>
          </a:p>
        </p:txBody>
      </p:sp>
      <p:sp>
        <p:nvSpPr>
          <p:cNvPr id="7" name="object 7"/>
          <p:cNvSpPr/>
          <p:nvPr/>
        </p:nvSpPr>
        <p:spPr>
          <a:xfrm>
            <a:off x="5885048" y="1334706"/>
            <a:ext cx="2788285" cy="0"/>
          </a:xfrm>
          <a:custGeom>
            <a:avLst/>
            <a:gdLst/>
            <a:ahLst/>
            <a:cxnLst/>
            <a:rect l="l" t="t" r="r" b="b"/>
            <a:pathLst>
              <a:path w="2788284">
                <a:moveTo>
                  <a:pt x="0" y="0"/>
                </a:moveTo>
                <a:lnTo>
                  <a:pt x="2788149" y="0"/>
                </a:lnTo>
              </a:path>
            </a:pathLst>
          </a:custGeom>
          <a:ln w="12699">
            <a:solidFill>
              <a:srgbClr val="D8D8D8"/>
            </a:solidFill>
          </a:ln>
        </p:spPr>
        <p:txBody>
          <a:bodyPr wrap="square" lIns="0" tIns="0" rIns="0" bIns="0" rtlCol="0"/>
          <a:lstStyle/>
          <a:p>
            <a:endParaRPr/>
          </a:p>
        </p:txBody>
      </p:sp>
      <p:sp>
        <p:nvSpPr>
          <p:cNvPr id="8" name="object 8"/>
          <p:cNvSpPr/>
          <p:nvPr/>
        </p:nvSpPr>
        <p:spPr>
          <a:xfrm>
            <a:off x="1741298" y="2398680"/>
            <a:ext cx="1720214" cy="0"/>
          </a:xfrm>
          <a:custGeom>
            <a:avLst/>
            <a:gdLst/>
            <a:ahLst/>
            <a:cxnLst/>
            <a:rect l="l" t="t" r="r" b="b"/>
            <a:pathLst>
              <a:path w="1720214">
                <a:moveTo>
                  <a:pt x="0" y="0"/>
                </a:moveTo>
                <a:lnTo>
                  <a:pt x="1719924" y="0"/>
                </a:lnTo>
              </a:path>
            </a:pathLst>
          </a:custGeom>
          <a:ln w="12699">
            <a:solidFill>
              <a:srgbClr val="D8D8D8"/>
            </a:solidFill>
          </a:ln>
        </p:spPr>
        <p:txBody>
          <a:bodyPr wrap="square" lIns="0" tIns="0" rIns="0" bIns="0" rtlCol="0"/>
          <a:lstStyle/>
          <a:p>
            <a:endParaRPr/>
          </a:p>
        </p:txBody>
      </p:sp>
      <p:sp>
        <p:nvSpPr>
          <p:cNvPr id="9" name="object 9"/>
          <p:cNvSpPr/>
          <p:nvPr/>
        </p:nvSpPr>
        <p:spPr>
          <a:xfrm>
            <a:off x="3651723" y="2398680"/>
            <a:ext cx="2043430" cy="0"/>
          </a:xfrm>
          <a:custGeom>
            <a:avLst/>
            <a:gdLst/>
            <a:ahLst/>
            <a:cxnLst/>
            <a:rect l="l" t="t" r="r" b="b"/>
            <a:pathLst>
              <a:path w="2043429">
                <a:moveTo>
                  <a:pt x="0" y="0"/>
                </a:moveTo>
                <a:lnTo>
                  <a:pt x="2042824" y="0"/>
                </a:lnTo>
              </a:path>
            </a:pathLst>
          </a:custGeom>
          <a:ln w="12699">
            <a:solidFill>
              <a:srgbClr val="D8D8D8"/>
            </a:solidFill>
          </a:ln>
        </p:spPr>
        <p:txBody>
          <a:bodyPr wrap="square" lIns="0" tIns="0" rIns="0" bIns="0" rtlCol="0"/>
          <a:lstStyle/>
          <a:p>
            <a:endParaRPr/>
          </a:p>
        </p:txBody>
      </p:sp>
      <p:sp>
        <p:nvSpPr>
          <p:cNvPr id="10" name="object 10"/>
          <p:cNvSpPr/>
          <p:nvPr/>
        </p:nvSpPr>
        <p:spPr>
          <a:xfrm>
            <a:off x="5885048" y="2398680"/>
            <a:ext cx="2788285" cy="0"/>
          </a:xfrm>
          <a:custGeom>
            <a:avLst/>
            <a:gdLst/>
            <a:ahLst/>
            <a:cxnLst/>
            <a:rect l="l" t="t" r="r" b="b"/>
            <a:pathLst>
              <a:path w="2788284">
                <a:moveTo>
                  <a:pt x="0" y="0"/>
                </a:moveTo>
                <a:lnTo>
                  <a:pt x="2788149" y="0"/>
                </a:lnTo>
              </a:path>
            </a:pathLst>
          </a:custGeom>
          <a:ln w="12699">
            <a:solidFill>
              <a:srgbClr val="D8D8D8"/>
            </a:solidFill>
          </a:ln>
        </p:spPr>
        <p:txBody>
          <a:bodyPr wrap="square" lIns="0" tIns="0" rIns="0" bIns="0" rtlCol="0"/>
          <a:lstStyle/>
          <a:p>
            <a:endParaRPr/>
          </a:p>
        </p:txBody>
      </p:sp>
      <p:sp>
        <p:nvSpPr>
          <p:cNvPr id="11" name="object 11"/>
          <p:cNvSpPr/>
          <p:nvPr/>
        </p:nvSpPr>
        <p:spPr>
          <a:xfrm>
            <a:off x="1741298" y="3605531"/>
            <a:ext cx="1720214" cy="0"/>
          </a:xfrm>
          <a:custGeom>
            <a:avLst/>
            <a:gdLst/>
            <a:ahLst/>
            <a:cxnLst/>
            <a:rect l="l" t="t" r="r" b="b"/>
            <a:pathLst>
              <a:path w="1720214">
                <a:moveTo>
                  <a:pt x="0" y="0"/>
                </a:moveTo>
                <a:lnTo>
                  <a:pt x="1719924" y="0"/>
                </a:lnTo>
              </a:path>
            </a:pathLst>
          </a:custGeom>
          <a:ln w="12699">
            <a:solidFill>
              <a:srgbClr val="D8D8D8"/>
            </a:solidFill>
          </a:ln>
        </p:spPr>
        <p:txBody>
          <a:bodyPr wrap="square" lIns="0" tIns="0" rIns="0" bIns="0" rtlCol="0"/>
          <a:lstStyle/>
          <a:p>
            <a:endParaRPr/>
          </a:p>
        </p:txBody>
      </p:sp>
      <p:sp>
        <p:nvSpPr>
          <p:cNvPr id="12" name="object 12"/>
          <p:cNvSpPr/>
          <p:nvPr/>
        </p:nvSpPr>
        <p:spPr>
          <a:xfrm>
            <a:off x="3651723" y="3605531"/>
            <a:ext cx="2043430" cy="0"/>
          </a:xfrm>
          <a:custGeom>
            <a:avLst/>
            <a:gdLst/>
            <a:ahLst/>
            <a:cxnLst/>
            <a:rect l="l" t="t" r="r" b="b"/>
            <a:pathLst>
              <a:path w="2043429">
                <a:moveTo>
                  <a:pt x="0" y="0"/>
                </a:moveTo>
                <a:lnTo>
                  <a:pt x="2042824" y="0"/>
                </a:lnTo>
              </a:path>
            </a:pathLst>
          </a:custGeom>
          <a:ln w="12699">
            <a:solidFill>
              <a:srgbClr val="D8D8D8"/>
            </a:solidFill>
          </a:ln>
        </p:spPr>
        <p:txBody>
          <a:bodyPr wrap="square" lIns="0" tIns="0" rIns="0" bIns="0" rtlCol="0"/>
          <a:lstStyle/>
          <a:p>
            <a:endParaRPr/>
          </a:p>
        </p:txBody>
      </p:sp>
      <p:sp>
        <p:nvSpPr>
          <p:cNvPr id="13" name="object 13"/>
          <p:cNvSpPr/>
          <p:nvPr/>
        </p:nvSpPr>
        <p:spPr>
          <a:xfrm>
            <a:off x="5885048" y="3605531"/>
            <a:ext cx="2788285" cy="0"/>
          </a:xfrm>
          <a:custGeom>
            <a:avLst/>
            <a:gdLst/>
            <a:ahLst/>
            <a:cxnLst/>
            <a:rect l="l" t="t" r="r" b="b"/>
            <a:pathLst>
              <a:path w="2788284">
                <a:moveTo>
                  <a:pt x="0" y="0"/>
                </a:moveTo>
                <a:lnTo>
                  <a:pt x="2788149" y="0"/>
                </a:lnTo>
              </a:path>
            </a:pathLst>
          </a:custGeom>
          <a:ln w="12699">
            <a:solidFill>
              <a:srgbClr val="D8D8D8"/>
            </a:solidFill>
          </a:ln>
        </p:spPr>
        <p:txBody>
          <a:bodyPr wrap="square" lIns="0" tIns="0" rIns="0" bIns="0" rtlCol="0"/>
          <a:lstStyle/>
          <a:p>
            <a:endParaRPr/>
          </a:p>
        </p:txBody>
      </p:sp>
      <p:sp>
        <p:nvSpPr>
          <p:cNvPr id="14" name="object 14"/>
          <p:cNvSpPr txBox="1"/>
          <p:nvPr/>
        </p:nvSpPr>
        <p:spPr>
          <a:xfrm>
            <a:off x="1706902" y="787219"/>
            <a:ext cx="2961005" cy="476250"/>
          </a:xfrm>
          <a:prstGeom prst="rect">
            <a:avLst/>
          </a:prstGeom>
        </p:spPr>
        <p:txBody>
          <a:bodyPr vert="horz" wrap="square" lIns="0" tIns="0" rIns="0" bIns="0" rtlCol="0">
            <a:spAutoFit/>
          </a:bodyPr>
          <a:lstStyle/>
          <a:p>
            <a:pPr marL="12700">
              <a:lnSpc>
                <a:spcPct val="100000"/>
              </a:lnSpc>
            </a:pPr>
            <a:r>
              <a:rPr sz="1200" spc="-5" dirty="0">
                <a:solidFill>
                  <a:srgbClr val="214078"/>
                </a:solidFill>
                <a:latin typeface="Arial"/>
                <a:cs typeface="Arial"/>
              </a:rPr>
              <a:t>Curriculum: </a:t>
            </a:r>
            <a:r>
              <a:rPr sz="1200" spc="10" dirty="0">
                <a:solidFill>
                  <a:srgbClr val="214078"/>
                </a:solidFill>
                <a:latin typeface="Arial"/>
                <a:cs typeface="Arial"/>
              </a:rPr>
              <a:t>Week </a:t>
            </a:r>
            <a:r>
              <a:rPr sz="1200" spc="15" dirty="0">
                <a:solidFill>
                  <a:srgbClr val="214078"/>
                </a:solidFill>
                <a:latin typeface="Arial"/>
                <a:cs typeface="Arial"/>
              </a:rPr>
              <a:t>by</a:t>
            </a:r>
            <a:r>
              <a:rPr sz="1200" spc="-145" dirty="0">
                <a:solidFill>
                  <a:srgbClr val="214078"/>
                </a:solidFill>
                <a:latin typeface="Arial"/>
                <a:cs typeface="Arial"/>
              </a:rPr>
              <a:t> </a:t>
            </a:r>
            <a:r>
              <a:rPr sz="1200" spc="10" dirty="0">
                <a:solidFill>
                  <a:srgbClr val="214078"/>
                </a:solidFill>
                <a:latin typeface="Arial"/>
                <a:cs typeface="Arial"/>
              </a:rPr>
              <a:t>Week</a:t>
            </a:r>
            <a:endParaRPr sz="1200">
              <a:latin typeface="Arial"/>
              <a:cs typeface="Arial"/>
            </a:endParaRPr>
          </a:p>
          <a:p>
            <a:pPr marL="38735">
              <a:lnSpc>
                <a:spcPct val="100000"/>
              </a:lnSpc>
              <a:spcBef>
                <a:spcPts val="1345"/>
              </a:spcBef>
              <a:tabLst>
                <a:tab pos="1949450" algn="l"/>
              </a:tabLst>
            </a:pPr>
            <a:r>
              <a:rPr sz="800" b="1" spc="-75" dirty="0">
                <a:solidFill>
                  <a:srgbClr val="363740"/>
                </a:solidFill>
                <a:latin typeface="Arial Black"/>
                <a:cs typeface="Arial Black"/>
              </a:rPr>
              <a:t>MODULE	</a:t>
            </a:r>
            <a:r>
              <a:rPr sz="800" b="1" spc="-90" dirty="0">
                <a:solidFill>
                  <a:srgbClr val="363740"/>
                </a:solidFill>
                <a:latin typeface="Arial Black"/>
                <a:cs typeface="Arial Black"/>
              </a:rPr>
              <a:t>LECTURES</a:t>
            </a:r>
            <a:r>
              <a:rPr sz="800" b="1" spc="-120" dirty="0">
                <a:solidFill>
                  <a:srgbClr val="363740"/>
                </a:solidFill>
                <a:latin typeface="Arial Black"/>
                <a:cs typeface="Arial Black"/>
              </a:rPr>
              <a:t> </a:t>
            </a:r>
            <a:r>
              <a:rPr sz="800" b="1" spc="-55" dirty="0">
                <a:solidFill>
                  <a:srgbClr val="363740"/>
                </a:solidFill>
                <a:latin typeface="Arial Black"/>
                <a:cs typeface="Arial Black"/>
              </a:rPr>
              <a:t>[VIDEOS]</a:t>
            </a:r>
            <a:endParaRPr sz="800">
              <a:latin typeface="Arial Black"/>
              <a:cs typeface="Arial Black"/>
            </a:endParaRPr>
          </a:p>
        </p:txBody>
      </p:sp>
      <p:sp>
        <p:nvSpPr>
          <p:cNvPr id="15" name="object 15"/>
          <p:cNvSpPr txBox="1"/>
          <p:nvPr/>
        </p:nvSpPr>
        <p:spPr>
          <a:xfrm>
            <a:off x="5877098" y="1141029"/>
            <a:ext cx="758825" cy="150495"/>
          </a:xfrm>
          <a:prstGeom prst="rect">
            <a:avLst/>
          </a:prstGeom>
        </p:spPr>
        <p:txBody>
          <a:bodyPr vert="horz" wrap="square" lIns="0" tIns="0" rIns="0" bIns="0" rtlCol="0">
            <a:spAutoFit/>
          </a:bodyPr>
          <a:lstStyle/>
          <a:p>
            <a:pPr marL="12700">
              <a:lnSpc>
                <a:spcPct val="100000"/>
              </a:lnSpc>
            </a:pPr>
            <a:r>
              <a:rPr sz="800" b="1" spc="-125" dirty="0">
                <a:solidFill>
                  <a:srgbClr val="363740"/>
                </a:solidFill>
                <a:latin typeface="Arial Black"/>
                <a:cs typeface="Arial Black"/>
              </a:rPr>
              <a:t>KEY</a:t>
            </a:r>
            <a:r>
              <a:rPr sz="800" b="1" spc="-114" dirty="0">
                <a:solidFill>
                  <a:srgbClr val="363740"/>
                </a:solidFill>
                <a:latin typeface="Arial Black"/>
                <a:cs typeface="Arial Black"/>
              </a:rPr>
              <a:t> </a:t>
            </a:r>
            <a:r>
              <a:rPr sz="800" b="1" spc="-80" dirty="0">
                <a:solidFill>
                  <a:srgbClr val="363740"/>
                </a:solidFill>
                <a:latin typeface="Arial Black"/>
                <a:cs typeface="Arial Black"/>
              </a:rPr>
              <a:t>LEARNING</a:t>
            </a:r>
            <a:endParaRPr sz="800">
              <a:latin typeface="Arial Black"/>
              <a:cs typeface="Arial Black"/>
            </a:endParaRPr>
          </a:p>
        </p:txBody>
      </p:sp>
      <p:sp>
        <p:nvSpPr>
          <p:cNvPr id="16" name="object 16"/>
          <p:cNvSpPr txBox="1"/>
          <p:nvPr/>
        </p:nvSpPr>
        <p:spPr>
          <a:xfrm>
            <a:off x="1746048" y="1361599"/>
            <a:ext cx="1425575" cy="398145"/>
          </a:xfrm>
          <a:prstGeom prst="rect">
            <a:avLst/>
          </a:prstGeom>
        </p:spPr>
        <p:txBody>
          <a:bodyPr vert="horz" wrap="square" lIns="0" tIns="0" rIns="0" bIns="0" rtlCol="0">
            <a:spAutoFit/>
          </a:bodyPr>
          <a:lstStyle/>
          <a:p>
            <a:pPr marL="12700" marR="5080">
              <a:lnSpc>
                <a:spcPct val="116100"/>
              </a:lnSpc>
            </a:pPr>
            <a:r>
              <a:rPr sz="700" b="1" spc="-65" dirty="0">
                <a:solidFill>
                  <a:srgbClr val="214078"/>
                </a:solidFill>
                <a:latin typeface="Arial Black"/>
                <a:cs typeface="Arial Black"/>
              </a:rPr>
              <a:t>One: </a:t>
            </a:r>
            <a:r>
              <a:rPr sz="700" b="1" spc="-60" dirty="0">
                <a:solidFill>
                  <a:srgbClr val="214078"/>
                </a:solidFill>
                <a:latin typeface="Arial Black"/>
                <a:cs typeface="Arial Black"/>
              </a:rPr>
              <a:t>Thriving in </a:t>
            </a:r>
            <a:r>
              <a:rPr sz="700" b="1" spc="-70" dirty="0">
                <a:solidFill>
                  <a:srgbClr val="214078"/>
                </a:solidFill>
                <a:latin typeface="Arial Black"/>
                <a:cs typeface="Arial Black"/>
              </a:rPr>
              <a:t>the </a:t>
            </a:r>
            <a:r>
              <a:rPr sz="700" b="1" spc="-55" dirty="0">
                <a:solidFill>
                  <a:srgbClr val="214078"/>
                </a:solidFill>
                <a:latin typeface="Arial Black"/>
                <a:cs typeface="Arial Black"/>
              </a:rPr>
              <a:t>Digital </a:t>
            </a:r>
            <a:r>
              <a:rPr sz="700" b="1" spc="-70" dirty="0">
                <a:solidFill>
                  <a:srgbClr val="214078"/>
                </a:solidFill>
                <a:latin typeface="Arial Black"/>
                <a:cs typeface="Arial Black"/>
              </a:rPr>
              <a:t>Vortex  </a:t>
            </a:r>
            <a:r>
              <a:rPr sz="700" dirty="0">
                <a:solidFill>
                  <a:srgbClr val="363740"/>
                </a:solidFill>
                <a:latin typeface="Arial"/>
                <a:cs typeface="Arial"/>
              </a:rPr>
              <a:t>Video </a:t>
            </a:r>
            <a:r>
              <a:rPr sz="700" spc="-10" dirty="0">
                <a:solidFill>
                  <a:srgbClr val="363740"/>
                </a:solidFill>
                <a:latin typeface="Arial"/>
                <a:cs typeface="Arial"/>
              </a:rPr>
              <a:t>Lectures: </a:t>
            </a:r>
            <a:r>
              <a:rPr sz="700" spc="20" dirty="0">
                <a:solidFill>
                  <a:srgbClr val="363740"/>
                </a:solidFill>
                <a:latin typeface="Arial"/>
                <a:cs typeface="Arial"/>
              </a:rPr>
              <a:t>~60 </a:t>
            </a:r>
            <a:r>
              <a:rPr sz="700" dirty="0">
                <a:solidFill>
                  <a:srgbClr val="363740"/>
                </a:solidFill>
                <a:latin typeface="Arial"/>
                <a:cs typeface="Arial"/>
              </a:rPr>
              <a:t>mins  Assignments: </a:t>
            </a:r>
            <a:r>
              <a:rPr sz="700" spc="20" dirty="0">
                <a:solidFill>
                  <a:srgbClr val="363740"/>
                </a:solidFill>
                <a:latin typeface="Arial"/>
                <a:cs typeface="Arial"/>
              </a:rPr>
              <a:t>~60</a:t>
            </a:r>
            <a:r>
              <a:rPr sz="700" spc="-65" dirty="0">
                <a:solidFill>
                  <a:srgbClr val="363740"/>
                </a:solidFill>
                <a:latin typeface="Arial"/>
                <a:cs typeface="Arial"/>
              </a:rPr>
              <a:t> </a:t>
            </a:r>
            <a:r>
              <a:rPr sz="700" dirty="0">
                <a:solidFill>
                  <a:srgbClr val="363740"/>
                </a:solidFill>
                <a:latin typeface="Arial"/>
                <a:cs typeface="Arial"/>
              </a:rPr>
              <a:t>mins</a:t>
            </a:r>
            <a:endParaRPr sz="700">
              <a:latin typeface="Arial"/>
              <a:cs typeface="Arial"/>
            </a:endParaRPr>
          </a:p>
        </p:txBody>
      </p:sp>
      <p:sp>
        <p:nvSpPr>
          <p:cNvPr id="17" name="object 17"/>
          <p:cNvSpPr txBox="1"/>
          <p:nvPr/>
        </p:nvSpPr>
        <p:spPr>
          <a:xfrm>
            <a:off x="3648015" y="1378775"/>
            <a:ext cx="1739900" cy="981075"/>
          </a:xfrm>
          <a:prstGeom prst="rect">
            <a:avLst/>
          </a:prstGeom>
        </p:spPr>
        <p:txBody>
          <a:bodyPr vert="horz" wrap="square" lIns="0" tIns="0" rIns="0" bIns="0" rtlCol="0">
            <a:spAutoFit/>
          </a:bodyPr>
          <a:lstStyle/>
          <a:p>
            <a:pPr marL="122555" indent="-109855">
              <a:lnSpc>
                <a:spcPct val="100000"/>
              </a:lnSpc>
              <a:buChar char="•"/>
              <a:tabLst>
                <a:tab pos="123189" algn="l"/>
              </a:tabLst>
            </a:pPr>
            <a:r>
              <a:rPr sz="700" spc="-10" dirty="0">
                <a:solidFill>
                  <a:srgbClr val="363740"/>
                </a:solidFill>
                <a:latin typeface="Arial"/>
                <a:cs typeface="Arial"/>
              </a:rPr>
              <a:t>The </a:t>
            </a:r>
            <a:r>
              <a:rPr sz="700" spc="10" dirty="0">
                <a:solidFill>
                  <a:srgbClr val="363740"/>
                </a:solidFill>
                <a:latin typeface="Arial"/>
                <a:cs typeface="Arial"/>
              </a:rPr>
              <a:t>Digital </a:t>
            </a:r>
            <a:r>
              <a:rPr sz="700" spc="5" dirty="0">
                <a:solidFill>
                  <a:srgbClr val="363740"/>
                </a:solidFill>
                <a:latin typeface="Arial"/>
                <a:cs typeface="Arial"/>
              </a:rPr>
              <a:t>Vortex </a:t>
            </a:r>
            <a:r>
              <a:rPr sz="700" dirty="0">
                <a:solidFill>
                  <a:srgbClr val="363740"/>
                </a:solidFill>
                <a:latin typeface="Arial"/>
                <a:cs typeface="Arial"/>
              </a:rPr>
              <a:t>and </a:t>
            </a:r>
            <a:r>
              <a:rPr sz="700" spc="10" dirty="0">
                <a:solidFill>
                  <a:srgbClr val="363740"/>
                </a:solidFill>
                <a:latin typeface="Arial"/>
                <a:cs typeface="Arial"/>
              </a:rPr>
              <a:t>Digital</a:t>
            </a:r>
            <a:r>
              <a:rPr sz="700" spc="-90" dirty="0">
                <a:solidFill>
                  <a:srgbClr val="363740"/>
                </a:solidFill>
                <a:latin typeface="Arial"/>
                <a:cs typeface="Arial"/>
              </a:rPr>
              <a:t> </a:t>
            </a:r>
            <a:r>
              <a:rPr sz="700" spc="5" dirty="0">
                <a:solidFill>
                  <a:srgbClr val="363740"/>
                </a:solidFill>
                <a:latin typeface="Arial"/>
                <a:cs typeface="Arial"/>
              </a:rPr>
              <a:t>Disruption</a:t>
            </a:r>
            <a:endParaRPr sz="700">
              <a:latin typeface="Arial"/>
              <a:cs typeface="Arial"/>
            </a:endParaRPr>
          </a:p>
          <a:p>
            <a:pPr marL="122555" indent="-109855">
              <a:lnSpc>
                <a:spcPct val="100000"/>
              </a:lnSpc>
              <a:spcBef>
                <a:spcPts val="85"/>
              </a:spcBef>
              <a:buChar char="•"/>
              <a:tabLst>
                <a:tab pos="123189" algn="l"/>
              </a:tabLst>
            </a:pPr>
            <a:r>
              <a:rPr sz="700" spc="-10" dirty="0">
                <a:solidFill>
                  <a:srgbClr val="363740"/>
                </a:solidFill>
                <a:latin typeface="Arial"/>
                <a:cs typeface="Arial"/>
              </a:rPr>
              <a:t>Companies </a:t>
            </a:r>
            <a:r>
              <a:rPr sz="700" spc="-5" dirty="0">
                <a:solidFill>
                  <a:srgbClr val="363740"/>
                </a:solidFill>
                <a:latin typeface="Arial"/>
                <a:cs typeface="Arial"/>
              </a:rPr>
              <a:t>&amp; </a:t>
            </a:r>
            <a:r>
              <a:rPr sz="700" spc="10" dirty="0">
                <a:solidFill>
                  <a:srgbClr val="363740"/>
                </a:solidFill>
                <a:latin typeface="Arial"/>
                <a:cs typeface="Arial"/>
              </a:rPr>
              <a:t>Digital</a:t>
            </a:r>
            <a:r>
              <a:rPr sz="700" spc="-35" dirty="0">
                <a:solidFill>
                  <a:srgbClr val="363740"/>
                </a:solidFill>
                <a:latin typeface="Arial"/>
                <a:cs typeface="Arial"/>
              </a:rPr>
              <a:t> </a:t>
            </a:r>
            <a:r>
              <a:rPr sz="700" spc="5" dirty="0">
                <a:solidFill>
                  <a:srgbClr val="363740"/>
                </a:solidFill>
                <a:latin typeface="Arial"/>
                <a:cs typeface="Arial"/>
              </a:rPr>
              <a:t>Disruption</a:t>
            </a:r>
            <a:endParaRPr sz="700">
              <a:latin typeface="Arial"/>
              <a:cs typeface="Arial"/>
            </a:endParaRPr>
          </a:p>
          <a:p>
            <a:pPr marL="122555" indent="-109855">
              <a:lnSpc>
                <a:spcPct val="100000"/>
              </a:lnSpc>
              <a:spcBef>
                <a:spcPts val="135"/>
              </a:spcBef>
              <a:buChar char="•"/>
              <a:tabLst>
                <a:tab pos="123189" algn="l"/>
              </a:tabLst>
            </a:pPr>
            <a:r>
              <a:rPr sz="700" spc="5" dirty="0">
                <a:solidFill>
                  <a:srgbClr val="363740"/>
                </a:solidFill>
                <a:latin typeface="Arial"/>
                <a:cs typeface="Arial"/>
              </a:rPr>
              <a:t>Intro </a:t>
            </a:r>
            <a:r>
              <a:rPr sz="700" spc="20" dirty="0">
                <a:solidFill>
                  <a:srgbClr val="363740"/>
                </a:solidFill>
                <a:latin typeface="Arial"/>
                <a:cs typeface="Arial"/>
              </a:rPr>
              <a:t>to </a:t>
            </a:r>
            <a:r>
              <a:rPr sz="700" spc="-15" dirty="0">
                <a:solidFill>
                  <a:srgbClr val="363740"/>
                </a:solidFill>
                <a:latin typeface="Arial"/>
                <a:cs typeface="Arial"/>
              </a:rPr>
              <a:t>Value</a:t>
            </a:r>
            <a:r>
              <a:rPr sz="700" spc="-120" dirty="0">
                <a:solidFill>
                  <a:srgbClr val="363740"/>
                </a:solidFill>
                <a:latin typeface="Arial"/>
                <a:cs typeface="Arial"/>
              </a:rPr>
              <a:t> </a:t>
            </a:r>
            <a:r>
              <a:rPr sz="700" dirty="0">
                <a:solidFill>
                  <a:srgbClr val="363740"/>
                </a:solidFill>
                <a:latin typeface="Arial"/>
                <a:cs typeface="Arial"/>
              </a:rPr>
              <a:t>Drivers</a:t>
            </a:r>
            <a:endParaRPr sz="700">
              <a:latin typeface="Arial"/>
              <a:cs typeface="Arial"/>
            </a:endParaRPr>
          </a:p>
          <a:p>
            <a:pPr marL="122555" indent="-109855">
              <a:lnSpc>
                <a:spcPct val="100000"/>
              </a:lnSpc>
              <a:spcBef>
                <a:spcPts val="135"/>
              </a:spcBef>
              <a:buChar char="•"/>
              <a:tabLst>
                <a:tab pos="123189" algn="l"/>
              </a:tabLst>
            </a:pPr>
            <a:r>
              <a:rPr sz="700" dirty="0">
                <a:solidFill>
                  <a:srgbClr val="363740"/>
                </a:solidFill>
                <a:latin typeface="Arial"/>
                <a:cs typeface="Arial"/>
              </a:rPr>
              <a:t>Uber </a:t>
            </a:r>
            <a:r>
              <a:rPr sz="700" spc="-15" dirty="0">
                <a:solidFill>
                  <a:srgbClr val="363740"/>
                </a:solidFill>
                <a:latin typeface="Arial"/>
                <a:cs typeface="Arial"/>
              </a:rPr>
              <a:t>Bus. </a:t>
            </a:r>
            <a:r>
              <a:rPr sz="700" dirty="0">
                <a:solidFill>
                  <a:srgbClr val="363740"/>
                </a:solidFill>
                <a:latin typeface="Arial"/>
                <a:cs typeface="Arial"/>
              </a:rPr>
              <a:t>Model and </a:t>
            </a:r>
            <a:r>
              <a:rPr sz="700" spc="-5" dirty="0">
                <a:solidFill>
                  <a:srgbClr val="363740"/>
                </a:solidFill>
                <a:latin typeface="Arial"/>
                <a:cs typeface="Arial"/>
              </a:rPr>
              <a:t>Cost</a:t>
            </a:r>
            <a:r>
              <a:rPr sz="700" spc="-90" dirty="0">
                <a:solidFill>
                  <a:srgbClr val="363740"/>
                </a:solidFill>
                <a:latin typeface="Arial"/>
                <a:cs typeface="Arial"/>
              </a:rPr>
              <a:t> </a:t>
            </a:r>
            <a:r>
              <a:rPr sz="700" spc="-15" dirty="0">
                <a:solidFill>
                  <a:srgbClr val="363740"/>
                </a:solidFill>
                <a:latin typeface="Arial"/>
                <a:cs typeface="Arial"/>
              </a:rPr>
              <a:t>Value</a:t>
            </a:r>
            <a:endParaRPr sz="700">
              <a:latin typeface="Arial"/>
              <a:cs typeface="Arial"/>
            </a:endParaRPr>
          </a:p>
          <a:p>
            <a:pPr marL="122555" indent="-109855">
              <a:lnSpc>
                <a:spcPct val="100000"/>
              </a:lnSpc>
              <a:spcBef>
                <a:spcPts val="135"/>
              </a:spcBef>
              <a:buChar char="•"/>
              <a:tabLst>
                <a:tab pos="123189" algn="l"/>
              </a:tabLst>
            </a:pPr>
            <a:r>
              <a:rPr sz="700" spc="-15" dirty="0">
                <a:solidFill>
                  <a:srgbClr val="363740"/>
                </a:solidFill>
                <a:latin typeface="Arial"/>
                <a:cs typeface="Arial"/>
              </a:rPr>
              <a:t>Value </a:t>
            </a:r>
            <a:r>
              <a:rPr sz="700" spc="-5" dirty="0">
                <a:solidFill>
                  <a:srgbClr val="363740"/>
                </a:solidFill>
                <a:latin typeface="Arial"/>
                <a:cs typeface="Arial"/>
              </a:rPr>
              <a:t>Vampires &amp;</a:t>
            </a:r>
            <a:r>
              <a:rPr sz="700" spc="-70" dirty="0">
                <a:solidFill>
                  <a:srgbClr val="363740"/>
                </a:solidFill>
                <a:latin typeface="Arial"/>
                <a:cs typeface="Arial"/>
              </a:rPr>
              <a:t> </a:t>
            </a:r>
            <a:r>
              <a:rPr sz="700" spc="-15" dirty="0">
                <a:solidFill>
                  <a:srgbClr val="363740"/>
                </a:solidFill>
                <a:latin typeface="Arial"/>
                <a:cs typeface="Arial"/>
              </a:rPr>
              <a:t>Vacancies</a:t>
            </a:r>
            <a:endParaRPr sz="700">
              <a:latin typeface="Arial"/>
              <a:cs typeface="Arial"/>
            </a:endParaRPr>
          </a:p>
          <a:p>
            <a:pPr marL="122555" indent="-109855">
              <a:lnSpc>
                <a:spcPct val="100000"/>
              </a:lnSpc>
              <a:spcBef>
                <a:spcPts val="135"/>
              </a:spcBef>
              <a:buChar char="•"/>
              <a:tabLst>
                <a:tab pos="123189" algn="l"/>
              </a:tabLst>
            </a:pPr>
            <a:r>
              <a:rPr sz="700" spc="5" dirty="0">
                <a:solidFill>
                  <a:srgbClr val="363740"/>
                </a:solidFill>
                <a:latin typeface="Arial"/>
                <a:cs typeface="Arial"/>
              </a:rPr>
              <a:t>Internet</a:t>
            </a:r>
            <a:r>
              <a:rPr sz="700" spc="-80" dirty="0">
                <a:solidFill>
                  <a:srgbClr val="363740"/>
                </a:solidFill>
                <a:latin typeface="Arial"/>
                <a:cs typeface="Arial"/>
              </a:rPr>
              <a:t> </a:t>
            </a:r>
            <a:r>
              <a:rPr sz="700" spc="-5" dirty="0">
                <a:solidFill>
                  <a:srgbClr val="363740"/>
                </a:solidFill>
                <a:latin typeface="Arial"/>
                <a:cs typeface="Arial"/>
              </a:rPr>
              <a:t>Giants</a:t>
            </a:r>
            <a:endParaRPr sz="700">
              <a:latin typeface="Arial"/>
              <a:cs typeface="Arial"/>
            </a:endParaRPr>
          </a:p>
          <a:p>
            <a:pPr marL="122555" marR="212725" indent="-109855">
              <a:lnSpc>
                <a:spcPct val="104200"/>
              </a:lnSpc>
              <a:spcBef>
                <a:spcPts val="100"/>
              </a:spcBef>
              <a:buChar char="•"/>
              <a:tabLst>
                <a:tab pos="123189" algn="l"/>
              </a:tabLst>
            </a:pPr>
            <a:r>
              <a:rPr sz="700" spc="-5" dirty="0">
                <a:solidFill>
                  <a:srgbClr val="363740"/>
                </a:solidFill>
                <a:latin typeface="Arial"/>
                <a:cs typeface="Arial"/>
              </a:rPr>
              <a:t>Google/Facebook/Amazon/Alibaba/  </a:t>
            </a:r>
            <a:r>
              <a:rPr sz="700" spc="-10" dirty="0">
                <a:solidFill>
                  <a:srgbClr val="363740"/>
                </a:solidFill>
                <a:latin typeface="Arial"/>
                <a:cs typeface="Arial"/>
              </a:rPr>
              <a:t>Tencent</a:t>
            </a:r>
            <a:endParaRPr sz="700">
              <a:latin typeface="Arial"/>
              <a:cs typeface="Arial"/>
            </a:endParaRPr>
          </a:p>
        </p:txBody>
      </p:sp>
      <p:sp>
        <p:nvSpPr>
          <p:cNvPr id="18" name="object 18"/>
          <p:cNvSpPr txBox="1"/>
          <p:nvPr/>
        </p:nvSpPr>
        <p:spPr>
          <a:xfrm>
            <a:off x="5889798" y="1371200"/>
            <a:ext cx="2747010" cy="712470"/>
          </a:xfrm>
          <a:prstGeom prst="rect">
            <a:avLst/>
          </a:prstGeom>
        </p:spPr>
        <p:txBody>
          <a:bodyPr vert="horz" wrap="square" lIns="0" tIns="0" rIns="0" bIns="0" rtlCol="0">
            <a:spAutoFit/>
          </a:bodyPr>
          <a:lstStyle/>
          <a:p>
            <a:pPr marL="12700" marR="5080">
              <a:lnSpc>
                <a:spcPct val="107100"/>
              </a:lnSpc>
            </a:pPr>
            <a:r>
              <a:rPr sz="700" spc="-5" dirty="0">
                <a:solidFill>
                  <a:srgbClr val="363740"/>
                </a:solidFill>
                <a:latin typeface="Arial"/>
                <a:cs typeface="Arial"/>
              </a:rPr>
              <a:t>This </a:t>
            </a:r>
            <a:r>
              <a:rPr sz="700" dirty="0">
                <a:solidFill>
                  <a:srgbClr val="363740"/>
                </a:solidFill>
                <a:latin typeface="Arial"/>
                <a:cs typeface="Arial"/>
              </a:rPr>
              <a:t>module </a:t>
            </a:r>
            <a:r>
              <a:rPr sz="700" spc="-5" dirty="0">
                <a:solidFill>
                  <a:srgbClr val="363740"/>
                </a:solidFill>
                <a:latin typeface="Arial"/>
                <a:cs typeface="Arial"/>
              </a:rPr>
              <a:t>focuses </a:t>
            </a:r>
            <a:r>
              <a:rPr sz="700" dirty="0">
                <a:solidFill>
                  <a:srgbClr val="363740"/>
                </a:solidFill>
                <a:latin typeface="Arial"/>
                <a:cs typeface="Arial"/>
              </a:rPr>
              <a:t>on establishing </a:t>
            </a:r>
            <a:r>
              <a:rPr sz="700" spc="-5" dirty="0">
                <a:solidFill>
                  <a:srgbClr val="363740"/>
                </a:solidFill>
                <a:latin typeface="Arial"/>
                <a:cs typeface="Arial"/>
              </a:rPr>
              <a:t>an </a:t>
            </a:r>
            <a:r>
              <a:rPr sz="700" spc="5" dirty="0">
                <a:solidFill>
                  <a:srgbClr val="363740"/>
                </a:solidFill>
                <a:latin typeface="Arial"/>
                <a:cs typeface="Arial"/>
              </a:rPr>
              <a:t>understanding </a:t>
            </a:r>
            <a:r>
              <a:rPr sz="700" spc="10" dirty="0">
                <a:solidFill>
                  <a:srgbClr val="363740"/>
                </a:solidFill>
                <a:latin typeface="Arial"/>
                <a:cs typeface="Arial"/>
              </a:rPr>
              <a:t>of the </a:t>
            </a:r>
            <a:r>
              <a:rPr sz="700" dirty="0">
                <a:solidFill>
                  <a:srgbClr val="363740"/>
                </a:solidFill>
                <a:latin typeface="Arial"/>
                <a:cs typeface="Arial"/>
              </a:rPr>
              <a:t>market  </a:t>
            </a:r>
            <a:r>
              <a:rPr sz="700" spc="5" dirty="0">
                <a:solidFill>
                  <a:srgbClr val="363740"/>
                </a:solidFill>
                <a:latin typeface="Arial"/>
                <a:cs typeface="Arial"/>
              </a:rPr>
              <a:t>factors behind </a:t>
            </a:r>
            <a:r>
              <a:rPr sz="700" spc="10" dirty="0">
                <a:solidFill>
                  <a:srgbClr val="363740"/>
                </a:solidFill>
                <a:latin typeface="Arial"/>
                <a:cs typeface="Arial"/>
              </a:rPr>
              <a:t>the </a:t>
            </a:r>
            <a:r>
              <a:rPr sz="700" dirty="0">
                <a:solidFill>
                  <a:srgbClr val="363740"/>
                </a:solidFill>
                <a:latin typeface="Arial"/>
                <a:cs typeface="Arial"/>
              </a:rPr>
              <a:t>push </a:t>
            </a:r>
            <a:r>
              <a:rPr sz="700" spc="20" dirty="0">
                <a:solidFill>
                  <a:srgbClr val="363740"/>
                </a:solidFill>
                <a:latin typeface="Arial"/>
                <a:cs typeface="Arial"/>
              </a:rPr>
              <a:t>to </a:t>
            </a:r>
            <a:r>
              <a:rPr sz="700" spc="5" dirty="0">
                <a:solidFill>
                  <a:srgbClr val="363740"/>
                </a:solidFill>
                <a:latin typeface="Arial"/>
                <a:cs typeface="Arial"/>
              </a:rPr>
              <a:t>digitalization </a:t>
            </a:r>
            <a:r>
              <a:rPr sz="700" dirty="0">
                <a:solidFill>
                  <a:srgbClr val="363740"/>
                </a:solidFill>
                <a:latin typeface="Arial"/>
                <a:cs typeface="Arial"/>
              </a:rPr>
              <a:t>and </a:t>
            </a:r>
            <a:r>
              <a:rPr sz="700" spc="-20" dirty="0">
                <a:solidFill>
                  <a:srgbClr val="363740"/>
                </a:solidFill>
                <a:latin typeface="Arial"/>
                <a:cs typeface="Arial"/>
              </a:rPr>
              <a:t>a </a:t>
            </a:r>
            <a:r>
              <a:rPr sz="700" spc="5" dirty="0">
                <a:solidFill>
                  <a:srgbClr val="363740"/>
                </a:solidFill>
                <a:latin typeface="Arial"/>
                <a:cs typeface="Arial"/>
              </a:rPr>
              <a:t>motivation </a:t>
            </a:r>
            <a:r>
              <a:rPr sz="700" spc="10" dirty="0">
                <a:solidFill>
                  <a:srgbClr val="363740"/>
                </a:solidFill>
                <a:latin typeface="Arial"/>
                <a:cs typeface="Arial"/>
              </a:rPr>
              <a:t>for </a:t>
            </a:r>
            <a:r>
              <a:rPr sz="700" dirty="0">
                <a:solidFill>
                  <a:srgbClr val="363740"/>
                </a:solidFill>
                <a:latin typeface="Arial"/>
                <a:cs typeface="Arial"/>
              </a:rPr>
              <a:t>actively  </a:t>
            </a:r>
            <a:r>
              <a:rPr sz="700" spc="5" dirty="0">
                <a:solidFill>
                  <a:srgbClr val="363740"/>
                </a:solidFill>
                <a:latin typeface="Arial"/>
                <a:cs typeface="Arial"/>
              </a:rPr>
              <a:t>engaging in </a:t>
            </a:r>
            <a:r>
              <a:rPr sz="700" spc="10" dirty="0">
                <a:solidFill>
                  <a:srgbClr val="363740"/>
                </a:solidFill>
                <a:latin typeface="Arial"/>
                <a:cs typeface="Arial"/>
              </a:rPr>
              <a:t>the </a:t>
            </a:r>
            <a:r>
              <a:rPr sz="700" spc="5" dirty="0">
                <a:solidFill>
                  <a:srgbClr val="363740"/>
                </a:solidFill>
                <a:latin typeface="Arial"/>
                <a:cs typeface="Arial"/>
              </a:rPr>
              <a:t>transformational </a:t>
            </a:r>
            <a:r>
              <a:rPr sz="700" spc="-5" dirty="0">
                <a:solidFill>
                  <a:srgbClr val="363740"/>
                </a:solidFill>
                <a:latin typeface="Arial"/>
                <a:cs typeface="Arial"/>
              </a:rPr>
              <a:t>response </a:t>
            </a:r>
            <a:r>
              <a:rPr sz="700" spc="15" dirty="0">
                <a:solidFill>
                  <a:srgbClr val="363740"/>
                </a:solidFill>
                <a:latin typeface="Arial"/>
                <a:cs typeface="Arial"/>
              </a:rPr>
              <a:t>that </a:t>
            </a:r>
            <a:r>
              <a:rPr sz="700" spc="25" dirty="0">
                <a:solidFill>
                  <a:srgbClr val="363740"/>
                </a:solidFill>
                <a:latin typeface="Arial"/>
                <a:cs typeface="Arial"/>
              </a:rPr>
              <a:t>will </a:t>
            </a:r>
            <a:r>
              <a:rPr sz="700" spc="-5" dirty="0">
                <a:solidFill>
                  <a:srgbClr val="363740"/>
                </a:solidFill>
                <a:latin typeface="Arial"/>
                <a:cs typeface="Arial"/>
              </a:rPr>
              <a:t>be </a:t>
            </a:r>
            <a:r>
              <a:rPr sz="700" dirty="0">
                <a:solidFill>
                  <a:srgbClr val="363740"/>
                </a:solidFill>
                <a:latin typeface="Arial"/>
                <a:cs typeface="Arial"/>
              </a:rPr>
              <a:t>required </a:t>
            </a:r>
            <a:r>
              <a:rPr sz="700" spc="20" dirty="0">
                <a:solidFill>
                  <a:srgbClr val="363740"/>
                </a:solidFill>
                <a:latin typeface="Arial"/>
                <a:cs typeface="Arial"/>
              </a:rPr>
              <a:t>to  </a:t>
            </a:r>
            <a:r>
              <a:rPr sz="700" dirty="0">
                <a:solidFill>
                  <a:srgbClr val="363740"/>
                </a:solidFill>
                <a:latin typeface="Arial"/>
                <a:cs typeface="Arial"/>
              </a:rPr>
              <a:t>survive </a:t>
            </a:r>
            <a:r>
              <a:rPr sz="700" spc="5" dirty="0">
                <a:solidFill>
                  <a:srgbClr val="363740"/>
                </a:solidFill>
                <a:latin typeface="Arial"/>
                <a:cs typeface="Arial"/>
              </a:rPr>
              <a:t>in </a:t>
            </a:r>
            <a:r>
              <a:rPr sz="700" spc="10" dirty="0">
                <a:solidFill>
                  <a:srgbClr val="363740"/>
                </a:solidFill>
                <a:latin typeface="Arial"/>
                <a:cs typeface="Arial"/>
              </a:rPr>
              <a:t>this </a:t>
            </a:r>
            <a:r>
              <a:rPr sz="700" spc="20" dirty="0">
                <a:solidFill>
                  <a:srgbClr val="363740"/>
                </a:solidFill>
                <a:latin typeface="Arial"/>
                <a:cs typeface="Arial"/>
              </a:rPr>
              <a:t>new </a:t>
            </a:r>
            <a:r>
              <a:rPr sz="700" spc="5" dirty="0">
                <a:solidFill>
                  <a:srgbClr val="363740"/>
                </a:solidFill>
                <a:latin typeface="Arial"/>
                <a:cs typeface="Arial"/>
              </a:rPr>
              <a:t>competitive </a:t>
            </a:r>
            <a:r>
              <a:rPr sz="700" dirty="0">
                <a:solidFill>
                  <a:srgbClr val="363740"/>
                </a:solidFill>
                <a:latin typeface="Arial"/>
                <a:cs typeface="Arial"/>
              </a:rPr>
              <a:t>environment. </a:t>
            </a:r>
            <a:r>
              <a:rPr sz="700" spc="-10" dirty="0">
                <a:solidFill>
                  <a:srgbClr val="363740"/>
                </a:solidFill>
                <a:latin typeface="Arial"/>
                <a:cs typeface="Arial"/>
              </a:rPr>
              <a:t>The </a:t>
            </a:r>
            <a:r>
              <a:rPr sz="700" dirty="0">
                <a:solidFill>
                  <a:srgbClr val="363740"/>
                </a:solidFill>
                <a:latin typeface="Arial"/>
                <a:cs typeface="Arial"/>
              </a:rPr>
              <a:t>module </a:t>
            </a:r>
            <a:r>
              <a:rPr sz="700" spc="25" dirty="0">
                <a:solidFill>
                  <a:srgbClr val="363740"/>
                </a:solidFill>
                <a:latin typeface="Arial"/>
                <a:cs typeface="Arial"/>
              </a:rPr>
              <a:t>will</a:t>
            </a:r>
            <a:r>
              <a:rPr sz="700" spc="-130" dirty="0">
                <a:solidFill>
                  <a:srgbClr val="363740"/>
                </a:solidFill>
                <a:latin typeface="Arial"/>
                <a:cs typeface="Arial"/>
              </a:rPr>
              <a:t> </a:t>
            </a:r>
            <a:r>
              <a:rPr sz="700" dirty="0">
                <a:solidFill>
                  <a:srgbClr val="363740"/>
                </a:solidFill>
                <a:latin typeface="Arial"/>
                <a:cs typeface="Arial"/>
              </a:rPr>
              <a:t>include  </a:t>
            </a:r>
            <a:r>
              <a:rPr sz="700" spc="10" dirty="0">
                <a:solidFill>
                  <a:srgbClr val="363740"/>
                </a:solidFill>
                <a:latin typeface="Arial"/>
                <a:cs typeface="Arial"/>
              </a:rPr>
              <a:t>information </a:t>
            </a:r>
            <a:r>
              <a:rPr sz="700" dirty="0">
                <a:solidFill>
                  <a:srgbClr val="363740"/>
                </a:solidFill>
                <a:latin typeface="Arial"/>
                <a:cs typeface="Arial"/>
              </a:rPr>
              <a:t>related </a:t>
            </a:r>
            <a:r>
              <a:rPr sz="700" spc="20" dirty="0">
                <a:solidFill>
                  <a:srgbClr val="363740"/>
                </a:solidFill>
                <a:latin typeface="Arial"/>
                <a:cs typeface="Arial"/>
              </a:rPr>
              <a:t>to </a:t>
            </a:r>
            <a:r>
              <a:rPr sz="700" spc="-10" dirty="0">
                <a:solidFill>
                  <a:srgbClr val="363740"/>
                </a:solidFill>
                <a:latin typeface="Arial"/>
                <a:cs typeface="Arial"/>
              </a:rPr>
              <a:t>key value </a:t>
            </a:r>
            <a:r>
              <a:rPr sz="700" dirty="0">
                <a:solidFill>
                  <a:srgbClr val="363740"/>
                </a:solidFill>
                <a:latin typeface="Arial"/>
                <a:cs typeface="Arial"/>
              </a:rPr>
              <a:t>drivers and </a:t>
            </a:r>
            <a:r>
              <a:rPr sz="700" spc="10" dirty="0">
                <a:solidFill>
                  <a:srgbClr val="363740"/>
                </a:solidFill>
                <a:latin typeface="Arial"/>
                <a:cs typeface="Arial"/>
              </a:rPr>
              <a:t>industry </a:t>
            </a:r>
            <a:r>
              <a:rPr sz="700" spc="-5" dirty="0">
                <a:solidFill>
                  <a:srgbClr val="363740"/>
                </a:solidFill>
                <a:latin typeface="Arial"/>
                <a:cs typeface="Arial"/>
              </a:rPr>
              <a:t>examples </a:t>
            </a:r>
            <a:r>
              <a:rPr sz="700" spc="10" dirty="0">
                <a:solidFill>
                  <a:srgbClr val="363740"/>
                </a:solidFill>
                <a:latin typeface="Arial"/>
                <a:cs typeface="Arial"/>
              </a:rPr>
              <a:t>of  </a:t>
            </a:r>
            <a:r>
              <a:rPr sz="700" dirty="0">
                <a:solidFill>
                  <a:srgbClr val="363740"/>
                </a:solidFill>
                <a:latin typeface="Arial"/>
                <a:cs typeface="Arial"/>
              </a:rPr>
              <a:t>organizations </a:t>
            </a:r>
            <a:r>
              <a:rPr sz="700" spc="15" dirty="0">
                <a:solidFill>
                  <a:srgbClr val="363740"/>
                </a:solidFill>
                <a:latin typeface="Arial"/>
                <a:cs typeface="Arial"/>
              </a:rPr>
              <a:t>that </a:t>
            </a:r>
            <a:r>
              <a:rPr sz="700" spc="-10" dirty="0">
                <a:solidFill>
                  <a:srgbClr val="363740"/>
                </a:solidFill>
                <a:latin typeface="Arial"/>
                <a:cs typeface="Arial"/>
              </a:rPr>
              <a:t>have </a:t>
            </a:r>
            <a:r>
              <a:rPr sz="700" spc="5" dirty="0">
                <a:solidFill>
                  <a:srgbClr val="363740"/>
                </a:solidFill>
                <a:latin typeface="Arial"/>
                <a:cs typeface="Arial"/>
              </a:rPr>
              <a:t>dominated </a:t>
            </a:r>
            <a:r>
              <a:rPr sz="700" spc="10" dirty="0">
                <a:solidFill>
                  <a:srgbClr val="363740"/>
                </a:solidFill>
                <a:latin typeface="Arial"/>
                <a:cs typeface="Arial"/>
              </a:rPr>
              <a:t>the</a:t>
            </a:r>
            <a:r>
              <a:rPr sz="700" spc="-60" dirty="0">
                <a:solidFill>
                  <a:srgbClr val="363740"/>
                </a:solidFill>
                <a:latin typeface="Arial"/>
                <a:cs typeface="Arial"/>
              </a:rPr>
              <a:t> </a:t>
            </a:r>
            <a:r>
              <a:rPr sz="700" dirty="0">
                <a:solidFill>
                  <a:srgbClr val="363740"/>
                </a:solidFill>
                <a:latin typeface="Arial"/>
                <a:cs typeface="Arial"/>
              </a:rPr>
              <a:t>Internet.</a:t>
            </a:r>
            <a:endParaRPr sz="700">
              <a:latin typeface="Arial"/>
              <a:cs typeface="Arial"/>
            </a:endParaRPr>
          </a:p>
        </p:txBody>
      </p:sp>
      <p:sp>
        <p:nvSpPr>
          <p:cNvPr id="19" name="object 19"/>
          <p:cNvSpPr txBox="1"/>
          <p:nvPr/>
        </p:nvSpPr>
        <p:spPr>
          <a:xfrm>
            <a:off x="1746048" y="2425574"/>
            <a:ext cx="1344930" cy="521970"/>
          </a:xfrm>
          <a:prstGeom prst="rect">
            <a:avLst/>
          </a:prstGeom>
        </p:spPr>
        <p:txBody>
          <a:bodyPr vert="horz" wrap="square" lIns="0" tIns="0" rIns="0" bIns="0" rtlCol="0">
            <a:spAutoFit/>
          </a:bodyPr>
          <a:lstStyle/>
          <a:p>
            <a:pPr marL="12700" marR="5080">
              <a:lnSpc>
                <a:spcPct val="116100"/>
              </a:lnSpc>
            </a:pPr>
            <a:r>
              <a:rPr sz="700" b="1" spc="-85" dirty="0">
                <a:solidFill>
                  <a:srgbClr val="214078"/>
                </a:solidFill>
                <a:latin typeface="Arial Black"/>
                <a:cs typeface="Arial Black"/>
              </a:rPr>
              <a:t>Two: </a:t>
            </a:r>
            <a:r>
              <a:rPr sz="700" b="1" spc="-55" dirty="0">
                <a:solidFill>
                  <a:srgbClr val="214078"/>
                </a:solidFill>
                <a:latin typeface="Arial Black"/>
                <a:cs typeface="Arial Black"/>
              </a:rPr>
              <a:t>Digital Disruption </a:t>
            </a:r>
            <a:r>
              <a:rPr sz="700" b="1" spc="-65" dirty="0">
                <a:solidFill>
                  <a:srgbClr val="214078"/>
                </a:solidFill>
                <a:latin typeface="Arial Black"/>
                <a:cs typeface="Arial Black"/>
              </a:rPr>
              <a:t>Strategy  </a:t>
            </a:r>
            <a:r>
              <a:rPr sz="700" dirty="0">
                <a:solidFill>
                  <a:srgbClr val="363740"/>
                </a:solidFill>
                <a:latin typeface="Arial"/>
                <a:cs typeface="Arial"/>
              </a:rPr>
              <a:t>Video </a:t>
            </a:r>
            <a:r>
              <a:rPr sz="700" spc="-10" dirty="0">
                <a:solidFill>
                  <a:srgbClr val="363740"/>
                </a:solidFill>
                <a:latin typeface="Arial"/>
                <a:cs typeface="Arial"/>
              </a:rPr>
              <a:t>Lectures: </a:t>
            </a:r>
            <a:r>
              <a:rPr sz="700" spc="20" dirty="0">
                <a:solidFill>
                  <a:srgbClr val="363740"/>
                </a:solidFill>
                <a:latin typeface="Arial"/>
                <a:cs typeface="Arial"/>
              </a:rPr>
              <a:t>~45 </a:t>
            </a:r>
            <a:r>
              <a:rPr sz="700" dirty="0">
                <a:solidFill>
                  <a:srgbClr val="363740"/>
                </a:solidFill>
                <a:latin typeface="Arial"/>
                <a:cs typeface="Arial"/>
              </a:rPr>
              <a:t>mins  Assignments: </a:t>
            </a:r>
            <a:r>
              <a:rPr sz="700" spc="30" dirty="0">
                <a:solidFill>
                  <a:srgbClr val="363740"/>
                </a:solidFill>
                <a:latin typeface="Arial"/>
                <a:cs typeface="Arial"/>
              </a:rPr>
              <a:t>~60-90</a:t>
            </a:r>
            <a:r>
              <a:rPr sz="700" spc="-60" dirty="0">
                <a:solidFill>
                  <a:srgbClr val="363740"/>
                </a:solidFill>
                <a:latin typeface="Arial"/>
                <a:cs typeface="Arial"/>
              </a:rPr>
              <a:t> </a:t>
            </a:r>
            <a:r>
              <a:rPr sz="700" dirty="0">
                <a:solidFill>
                  <a:srgbClr val="363740"/>
                </a:solidFill>
                <a:latin typeface="Arial"/>
                <a:cs typeface="Arial"/>
              </a:rPr>
              <a:t>mins</a:t>
            </a:r>
            <a:endParaRPr sz="700">
              <a:latin typeface="Arial"/>
              <a:cs typeface="Arial"/>
            </a:endParaRPr>
          </a:p>
          <a:p>
            <a:pPr marL="12700">
              <a:lnSpc>
                <a:spcPct val="100000"/>
              </a:lnSpc>
              <a:spcBef>
                <a:spcPts val="135"/>
              </a:spcBef>
            </a:pPr>
            <a:r>
              <a:rPr sz="700" spc="-5" dirty="0">
                <a:solidFill>
                  <a:srgbClr val="363740"/>
                </a:solidFill>
                <a:latin typeface="Arial"/>
                <a:cs typeface="Arial"/>
              </a:rPr>
              <a:t>Live </a:t>
            </a:r>
            <a:r>
              <a:rPr sz="700" spc="10" dirty="0">
                <a:solidFill>
                  <a:srgbClr val="363740"/>
                </a:solidFill>
                <a:latin typeface="Arial"/>
                <a:cs typeface="Arial"/>
              </a:rPr>
              <a:t>Virtual </a:t>
            </a:r>
            <a:r>
              <a:rPr sz="700" spc="-15" dirty="0">
                <a:solidFill>
                  <a:srgbClr val="363740"/>
                </a:solidFill>
                <a:latin typeface="Arial"/>
                <a:cs typeface="Arial"/>
              </a:rPr>
              <a:t>Events: </a:t>
            </a:r>
            <a:r>
              <a:rPr sz="700" spc="30" dirty="0">
                <a:solidFill>
                  <a:srgbClr val="363740"/>
                </a:solidFill>
                <a:latin typeface="Arial"/>
                <a:cs typeface="Arial"/>
              </a:rPr>
              <a:t>60</a:t>
            </a:r>
            <a:r>
              <a:rPr sz="700" spc="-55" dirty="0">
                <a:solidFill>
                  <a:srgbClr val="363740"/>
                </a:solidFill>
                <a:latin typeface="Arial"/>
                <a:cs typeface="Arial"/>
              </a:rPr>
              <a:t> </a:t>
            </a:r>
            <a:r>
              <a:rPr sz="700" dirty="0">
                <a:solidFill>
                  <a:srgbClr val="363740"/>
                </a:solidFill>
                <a:latin typeface="Arial"/>
                <a:cs typeface="Arial"/>
              </a:rPr>
              <a:t>Minutes</a:t>
            </a:r>
            <a:endParaRPr sz="700">
              <a:latin typeface="Arial"/>
              <a:cs typeface="Arial"/>
            </a:endParaRPr>
          </a:p>
        </p:txBody>
      </p:sp>
      <p:sp>
        <p:nvSpPr>
          <p:cNvPr id="20" name="object 20"/>
          <p:cNvSpPr txBox="1"/>
          <p:nvPr/>
        </p:nvSpPr>
        <p:spPr>
          <a:xfrm>
            <a:off x="3648015" y="2442750"/>
            <a:ext cx="1466850" cy="1117600"/>
          </a:xfrm>
          <a:prstGeom prst="rect">
            <a:avLst/>
          </a:prstGeom>
        </p:spPr>
        <p:txBody>
          <a:bodyPr vert="horz" wrap="square" lIns="0" tIns="0" rIns="0" bIns="0" rtlCol="0">
            <a:spAutoFit/>
          </a:bodyPr>
          <a:lstStyle/>
          <a:p>
            <a:pPr marL="122555" indent="-109855">
              <a:lnSpc>
                <a:spcPct val="100000"/>
              </a:lnSpc>
              <a:buChar char="•"/>
              <a:tabLst>
                <a:tab pos="123189" algn="l"/>
              </a:tabLst>
            </a:pPr>
            <a:r>
              <a:rPr sz="700" spc="-10" dirty="0">
                <a:solidFill>
                  <a:srgbClr val="363740"/>
                </a:solidFill>
                <a:latin typeface="Arial"/>
                <a:cs typeface="Arial"/>
              </a:rPr>
              <a:t>Responses </a:t>
            </a:r>
            <a:r>
              <a:rPr sz="700" spc="20" dirty="0">
                <a:solidFill>
                  <a:srgbClr val="363740"/>
                </a:solidFill>
                <a:latin typeface="Arial"/>
                <a:cs typeface="Arial"/>
              </a:rPr>
              <a:t>to</a:t>
            </a:r>
            <a:r>
              <a:rPr sz="700" spc="-70" dirty="0">
                <a:solidFill>
                  <a:srgbClr val="363740"/>
                </a:solidFill>
                <a:latin typeface="Arial"/>
                <a:cs typeface="Arial"/>
              </a:rPr>
              <a:t> </a:t>
            </a:r>
            <a:r>
              <a:rPr sz="700" spc="5" dirty="0">
                <a:solidFill>
                  <a:srgbClr val="363740"/>
                </a:solidFill>
                <a:latin typeface="Arial"/>
                <a:cs typeface="Arial"/>
              </a:rPr>
              <a:t>Disruption</a:t>
            </a:r>
            <a:endParaRPr sz="700">
              <a:latin typeface="Arial"/>
              <a:cs typeface="Arial"/>
            </a:endParaRPr>
          </a:p>
          <a:p>
            <a:pPr marL="122555" indent="-109855">
              <a:lnSpc>
                <a:spcPct val="100000"/>
              </a:lnSpc>
              <a:spcBef>
                <a:spcPts val="85"/>
              </a:spcBef>
              <a:buChar char="•"/>
              <a:tabLst>
                <a:tab pos="123189" algn="l"/>
              </a:tabLst>
            </a:pPr>
            <a:r>
              <a:rPr sz="700" spc="5" dirty="0">
                <a:solidFill>
                  <a:srgbClr val="363740"/>
                </a:solidFill>
                <a:latin typeface="Arial"/>
                <a:cs typeface="Arial"/>
              </a:rPr>
              <a:t>Harvest </a:t>
            </a:r>
            <a:r>
              <a:rPr sz="700" spc="-5" dirty="0">
                <a:solidFill>
                  <a:srgbClr val="363740"/>
                </a:solidFill>
                <a:latin typeface="Arial"/>
                <a:cs typeface="Arial"/>
              </a:rPr>
              <a:t>&amp;</a:t>
            </a:r>
            <a:r>
              <a:rPr sz="700" spc="-120" dirty="0">
                <a:solidFill>
                  <a:srgbClr val="363740"/>
                </a:solidFill>
                <a:latin typeface="Arial"/>
                <a:cs typeface="Arial"/>
              </a:rPr>
              <a:t> </a:t>
            </a:r>
            <a:r>
              <a:rPr sz="700" dirty="0">
                <a:solidFill>
                  <a:srgbClr val="363740"/>
                </a:solidFill>
                <a:latin typeface="Arial"/>
                <a:cs typeface="Arial"/>
              </a:rPr>
              <a:t>Retreat</a:t>
            </a:r>
            <a:endParaRPr sz="700">
              <a:latin typeface="Arial"/>
              <a:cs typeface="Arial"/>
            </a:endParaRPr>
          </a:p>
          <a:p>
            <a:pPr marL="122555" indent="-109855">
              <a:lnSpc>
                <a:spcPct val="100000"/>
              </a:lnSpc>
              <a:spcBef>
                <a:spcPts val="135"/>
              </a:spcBef>
              <a:buChar char="•"/>
              <a:tabLst>
                <a:tab pos="123189" algn="l"/>
              </a:tabLst>
            </a:pPr>
            <a:r>
              <a:rPr sz="700" spc="10" dirty="0">
                <a:solidFill>
                  <a:srgbClr val="363740"/>
                </a:solidFill>
                <a:latin typeface="Arial"/>
                <a:cs typeface="Arial"/>
              </a:rPr>
              <a:t>Disrupt </a:t>
            </a:r>
            <a:r>
              <a:rPr sz="700" spc="-5" dirty="0">
                <a:solidFill>
                  <a:srgbClr val="363740"/>
                </a:solidFill>
                <a:latin typeface="Arial"/>
                <a:cs typeface="Arial"/>
              </a:rPr>
              <a:t>&amp;</a:t>
            </a:r>
            <a:r>
              <a:rPr sz="700" spc="-114" dirty="0">
                <a:solidFill>
                  <a:srgbClr val="363740"/>
                </a:solidFill>
                <a:latin typeface="Arial"/>
                <a:cs typeface="Arial"/>
              </a:rPr>
              <a:t> </a:t>
            </a:r>
            <a:r>
              <a:rPr sz="700" spc="-5" dirty="0">
                <a:solidFill>
                  <a:srgbClr val="363740"/>
                </a:solidFill>
                <a:latin typeface="Arial"/>
                <a:cs typeface="Arial"/>
              </a:rPr>
              <a:t>Occupy</a:t>
            </a:r>
            <a:endParaRPr sz="700">
              <a:latin typeface="Arial"/>
              <a:cs typeface="Arial"/>
            </a:endParaRPr>
          </a:p>
          <a:p>
            <a:pPr marL="122555" indent="-109855">
              <a:lnSpc>
                <a:spcPct val="100000"/>
              </a:lnSpc>
              <a:spcBef>
                <a:spcPts val="135"/>
              </a:spcBef>
              <a:buChar char="•"/>
              <a:tabLst>
                <a:tab pos="123189" algn="l"/>
              </a:tabLst>
            </a:pPr>
            <a:r>
              <a:rPr sz="700" spc="-15" dirty="0">
                <a:solidFill>
                  <a:srgbClr val="363740"/>
                </a:solidFill>
                <a:latin typeface="Arial"/>
                <a:cs typeface="Arial"/>
              </a:rPr>
              <a:t>Value </a:t>
            </a:r>
            <a:r>
              <a:rPr sz="700" dirty="0">
                <a:solidFill>
                  <a:srgbClr val="363740"/>
                </a:solidFill>
                <a:latin typeface="Arial"/>
                <a:cs typeface="Arial"/>
              </a:rPr>
              <a:t>Drivers and</a:t>
            </a:r>
            <a:r>
              <a:rPr sz="700" spc="-80" dirty="0">
                <a:solidFill>
                  <a:srgbClr val="363740"/>
                </a:solidFill>
                <a:latin typeface="Arial"/>
                <a:cs typeface="Arial"/>
              </a:rPr>
              <a:t> </a:t>
            </a:r>
            <a:r>
              <a:rPr sz="700" spc="-10" dirty="0">
                <a:solidFill>
                  <a:srgbClr val="363740"/>
                </a:solidFill>
                <a:latin typeface="Arial"/>
                <a:cs typeface="Arial"/>
              </a:rPr>
              <a:t>Responses</a:t>
            </a:r>
            <a:endParaRPr sz="700">
              <a:latin typeface="Arial"/>
              <a:cs typeface="Arial"/>
            </a:endParaRPr>
          </a:p>
          <a:p>
            <a:pPr marL="122555" indent="-109855">
              <a:lnSpc>
                <a:spcPct val="100000"/>
              </a:lnSpc>
              <a:spcBef>
                <a:spcPts val="135"/>
              </a:spcBef>
              <a:buChar char="•"/>
              <a:tabLst>
                <a:tab pos="123189" algn="l"/>
              </a:tabLst>
            </a:pPr>
            <a:r>
              <a:rPr sz="700" spc="-30" dirty="0">
                <a:solidFill>
                  <a:srgbClr val="363740"/>
                </a:solidFill>
                <a:latin typeface="Arial"/>
                <a:cs typeface="Arial"/>
              </a:rPr>
              <a:t>Ex: </a:t>
            </a:r>
            <a:r>
              <a:rPr sz="700" dirty="0">
                <a:solidFill>
                  <a:srgbClr val="363740"/>
                </a:solidFill>
                <a:latin typeface="Arial"/>
                <a:cs typeface="Arial"/>
              </a:rPr>
              <a:t>Napster/Dollar </a:t>
            </a:r>
            <a:r>
              <a:rPr sz="700" spc="-15" dirty="0">
                <a:solidFill>
                  <a:srgbClr val="363740"/>
                </a:solidFill>
                <a:latin typeface="Arial"/>
                <a:cs typeface="Arial"/>
              </a:rPr>
              <a:t>Shave</a:t>
            </a:r>
            <a:r>
              <a:rPr sz="700" spc="-35" dirty="0">
                <a:solidFill>
                  <a:srgbClr val="363740"/>
                </a:solidFill>
                <a:latin typeface="Arial"/>
                <a:cs typeface="Arial"/>
              </a:rPr>
              <a:t> </a:t>
            </a:r>
            <a:r>
              <a:rPr sz="700" spc="-5" dirty="0">
                <a:solidFill>
                  <a:srgbClr val="363740"/>
                </a:solidFill>
                <a:latin typeface="Arial"/>
                <a:cs typeface="Arial"/>
              </a:rPr>
              <a:t>Club</a:t>
            </a:r>
            <a:endParaRPr sz="700">
              <a:latin typeface="Arial"/>
              <a:cs typeface="Arial"/>
            </a:endParaRPr>
          </a:p>
          <a:p>
            <a:pPr marL="122555" indent="-109855">
              <a:lnSpc>
                <a:spcPct val="100000"/>
              </a:lnSpc>
              <a:spcBef>
                <a:spcPts val="135"/>
              </a:spcBef>
              <a:buChar char="•"/>
              <a:tabLst>
                <a:tab pos="123189" algn="l"/>
              </a:tabLst>
            </a:pPr>
            <a:r>
              <a:rPr sz="700" spc="-5" dirty="0">
                <a:solidFill>
                  <a:srgbClr val="363740"/>
                </a:solidFill>
                <a:latin typeface="Arial"/>
                <a:cs typeface="Arial"/>
              </a:rPr>
              <a:t>Leading </a:t>
            </a:r>
            <a:r>
              <a:rPr sz="700" spc="20" dirty="0">
                <a:solidFill>
                  <a:srgbClr val="363740"/>
                </a:solidFill>
                <a:latin typeface="Arial"/>
                <a:cs typeface="Arial"/>
              </a:rPr>
              <a:t>Amid</a:t>
            </a:r>
            <a:r>
              <a:rPr sz="700" spc="-50" dirty="0">
                <a:solidFill>
                  <a:srgbClr val="363740"/>
                </a:solidFill>
                <a:latin typeface="Arial"/>
                <a:cs typeface="Arial"/>
              </a:rPr>
              <a:t> </a:t>
            </a:r>
            <a:r>
              <a:rPr sz="700" spc="5" dirty="0">
                <a:solidFill>
                  <a:srgbClr val="363740"/>
                </a:solidFill>
                <a:latin typeface="Arial"/>
                <a:cs typeface="Arial"/>
              </a:rPr>
              <a:t>Disruption</a:t>
            </a:r>
            <a:endParaRPr sz="700">
              <a:latin typeface="Arial"/>
              <a:cs typeface="Arial"/>
            </a:endParaRPr>
          </a:p>
          <a:p>
            <a:pPr marL="122555" indent="-109855">
              <a:lnSpc>
                <a:spcPct val="100000"/>
              </a:lnSpc>
              <a:spcBef>
                <a:spcPts val="135"/>
              </a:spcBef>
              <a:buChar char="•"/>
              <a:tabLst>
                <a:tab pos="123189" algn="l"/>
              </a:tabLst>
            </a:pPr>
            <a:r>
              <a:rPr sz="700" spc="5" dirty="0">
                <a:solidFill>
                  <a:srgbClr val="363740"/>
                </a:solidFill>
                <a:latin typeface="Arial"/>
                <a:cs typeface="Arial"/>
              </a:rPr>
              <a:t>Humble </a:t>
            </a:r>
            <a:r>
              <a:rPr sz="700" spc="-5" dirty="0">
                <a:solidFill>
                  <a:srgbClr val="363740"/>
                </a:solidFill>
                <a:latin typeface="Arial"/>
                <a:cs typeface="Arial"/>
              </a:rPr>
              <a:t>&amp;</a:t>
            </a:r>
            <a:r>
              <a:rPr sz="700" spc="-80" dirty="0">
                <a:solidFill>
                  <a:srgbClr val="363740"/>
                </a:solidFill>
                <a:latin typeface="Arial"/>
                <a:cs typeface="Arial"/>
              </a:rPr>
              <a:t> </a:t>
            </a:r>
            <a:r>
              <a:rPr sz="700" spc="5" dirty="0">
                <a:solidFill>
                  <a:srgbClr val="363740"/>
                </a:solidFill>
                <a:latin typeface="Arial"/>
                <a:cs typeface="Arial"/>
              </a:rPr>
              <a:t>Adaptable</a:t>
            </a:r>
            <a:endParaRPr sz="700">
              <a:latin typeface="Arial"/>
              <a:cs typeface="Arial"/>
            </a:endParaRPr>
          </a:p>
          <a:p>
            <a:pPr marL="122555" indent="-109855">
              <a:lnSpc>
                <a:spcPct val="100000"/>
              </a:lnSpc>
              <a:spcBef>
                <a:spcPts val="135"/>
              </a:spcBef>
              <a:buChar char="•"/>
              <a:tabLst>
                <a:tab pos="123189" algn="l"/>
              </a:tabLst>
            </a:pPr>
            <a:r>
              <a:rPr sz="700" spc="5" dirty="0">
                <a:solidFill>
                  <a:srgbClr val="363740"/>
                </a:solidFill>
                <a:latin typeface="Arial"/>
                <a:cs typeface="Arial"/>
              </a:rPr>
              <a:t>Visionary </a:t>
            </a:r>
            <a:r>
              <a:rPr sz="700" spc="-5" dirty="0">
                <a:solidFill>
                  <a:srgbClr val="363740"/>
                </a:solidFill>
                <a:latin typeface="Arial"/>
                <a:cs typeface="Arial"/>
              </a:rPr>
              <a:t>&amp;</a:t>
            </a:r>
            <a:r>
              <a:rPr sz="700" spc="-125" dirty="0">
                <a:solidFill>
                  <a:srgbClr val="363740"/>
                </a:solidFill>
                <a:latin typeface="Arial"/>
                <a:cs typeface="Arial"/>
              </a:rPr>
              <a:t> </a:t>
            </a:r>
            <a:r>
              <a:rPr sz="700" spc="-5" dirty="0">
                <a:solidFill>
                  <a:srgbClr val="363740"/>
                </a:solidFill>
                <a:latin typeface="Arial"/>
                <a:cs typeface="Arial"/>
              </a:rPr>
              <a:t>Engaged</a:t>
            </a:r>
            <a:endParaRPr sz="700">
              <a:latin typeface="Arial"/>
              <a:cs typeface="Arial"/>
            </a:endParaRPr>
          </a:p>
          <a:p>
            <a:pPr marL="122555" indent="-109855">
              <a:lnSpc>
                <a:spcPct val="100000"/>
              </a:lnSpc>
              <a:spcBef>
                <a:spcPts val="135"/>
              </a:spcBef>
              <a:buChar char="•"/>
              <a:tabLst>
                <a:tab pos="123189" algn="l"/>
              </a:tabLst>
            </a:pPr>
            <a:r>
              <a:rPr sz="700" dirty="0">
                <a:solidFill>
                  <a:srgbClr val="363740"/>
                </a:solidFill>
                <a:latin typeface="Arial"/>
                <a:cs typeface="Arial"/>
              </a:rPr>
              <a:t>Transformation </a:t>
            </a:r>
            <a:r>
              <a:rPr sz="700" spc="-20" dirty="0">
                <a:solidFill>
                  <a:srgbClr val="363740"/>
                </a:solidFill>
                <a:latin typeface="Arial"/>
                <a:cs typeface="Arial"/>
              </a:rPr>
              <a:t>Journey</a:t>
            </a:r>
            <a:r>
              <a:rPr sz="700" spc="-75" dirty="0">
                <a:solidFill>
                  <a:srgbClr val="363740"/>
                </a:solidFill>
                <a:latin typeface="Arial"/>
                <a:cs typeface="Arial"/>
              </a:rPr>
              <a:t> </a:t>
            </a:r>
            <a:r>
              <a:rPr sz="700" spc="-10" dirty="0">
                <a:solidFill>
                  <a:srgbClr val="363740"/>
                </a:solidFill>
                <a:latin typeface="Arial"/>
                <a:cs typeface="Arial"/>
              </a:rPr>
              <a:t>Examples</a:t>
            </a:r>
            <a:endParaRPr sz="700">
              <a:latin typeface="Arial"/>
              <a:cs typeface="Arial"/>
            </a:endParaRPr>
          </a:p>
        </p:txBody>
      </p:sp>
      <p:sp>
        <p:nvSpPr>
          <p:cNvPr id="21" name="object 21"/>
          <p:cNvSpPr txBox="1"/>
          <p:nvPr/>
        </p:nvSpPr>
        <p:spPr>
          <a:xfrm>
            <a:off x="5889798" y="2435175"/>
            <a:ext cx="2678430" cy="598170"/>
          </a:xfrm>
          <a:prstGeom prst="rect">
            <a:avLst/>
          </a:prstGeom>
        </p:spPr>
        <p:txBody>
          <a:bodyPr vert="horz" wrap="square" lIns="0" tIns="0" rIns="0" bIns="0" rtlCol="0">
            <a:spAutoFit/>
          </a:bodyPr>
          <a:lstStyle/>
          <a:p>
            <a:pPr marL="12700" marR="5080">
              <a:lnSpc>
                <a:spcPct val="107100"/>
              </a:lnSpc>
            </a:pPr>
            <a:r>
              <a:rPr sz="700" spc="-5" dirty="0">
                <a:solidFill>
                  <a:srgbClr val="363740"/>
                </a:solidFill>
                <a:latin typeface="Arial"/>
                <a:cs typeface="Arial"/>
              </a:rPr>
              <a:t>This </a:t>
            </a:r>
            <a:r>
              <a:rPr sz="700" dirty="0">
                <a:solidFill>
                  <a:srgbClr val="363740"/>
                </a:solidFill>
                <a:latin typeface="Arial"/>
                <a:cs typeface="Arial"/>
              </a:rPr>
              <a:t>module concentrates on </a:t>
            </a:r>
            <a:r>
              <a:rPr sz="700" spc="10" dirty="0">
                <a:solidFill>
                  <a:srgbClr val="363740"/>
                </a:solidFill>
                <a:latin typeface="Arial"/>
                <a:cs typeface="Arial"/>
              </a:rPr>
              <a:t>the different </a:t>
            </a:r>
            <a:r>
              <a:rPr sz="700" spc="-5" dirty="0">
                <a:solidFill>
                  <a:srgbClr val="363740"/>
                </a:solidFill>
                <a:latin typeface="Arial"/>
                <a:cs typeface="Arial"/>
              </a:rPr>
              <a:t>approaches </a:t>
            </a:r>
            <a:r>
              <a:rPr sz="700" spc="20" dirty="0">
                <a:solidFill>
                  <a:srgbClr val="363740"/>
                </a:solidFill>
                <a:latin typeface="Arial"/>
                <a:cs typeface="Arial"/>
              </a:rPr>
              <a:t>to </a:t>
            </a:r>
            <a:r>
              <a:rPr sz="700" spc="10" dirty="0">
                <a:solidFill>
                  <a:srgbClr val="363740"/>
                </a:solidFill>
                <a:latin typeface="Arial"/>
                <a:cs typeface="Arial"/>
              </a:rPr>
              <a:t>digital  </a:t>
            </a:r>
            <a:r>
              <a:rPr sz="700" spc="5" dirty="0">
                <a:solidFill>
                  <a:srgbClr val="363740"/>
                </a:solidFill>
                <a:latin typeface="Arial"/>
                <a:cs typeface="Arial"/>
              </a:rPr>
              <a:t>disruption, either </a:t>
            </a:r>
            <a:r>
              <a:rPr sz="700" spc="-20" dirty="0">
                <a:solidFill>
                  <a:srgbClr val="363740"/>
                </a:solidFill>
                <a:latin typeface="Arial"/>
                <a:cs typeface="Arial"/>
              </a:rPr>
              <a:t>as a </a:t>
            </a:r>
            <a:r>
              <a:rPr sz="700" spc="10" dirty="0">
                <a:solidFill>
                  <a:srgbClr val="363740"/>
                </a:solidFill>
                <a:latin typeface="Arial"/>
                <a:cs typeface="Arial"/>
              </a:rPr>
              <a:t>disruptor </a:t>
            </a:r>
            <a:r>
              <a:rPr sz="700" spc="5" dirty="0">
                <a:solidFill>
                  <a:srgbClr val="363740"/>
                </a:solidFill>
                <a:latin typeface="Arial"/>
                <a:cs typeface="Arial"/>
              </a:rPr>
              <a:t>or in </a:t>
            </a:r>
            <a:r>
              <a:rPr sz="700" spc="-5" dirty="0">
                <a:solidFill>
                  <a:srgbClr val="363740"/>
                </a:solidFill>
                <a:latin typeface="Arial"/>
                <a:cs typeface="Arial"/>
              </a:rPr>
              <a:t>response </a:t>
            </a:r>
            <a:r>
              <a:rPr sz="700" spc="20" dirty="0">
                <a:solidFill>
                  <a:srgbClr val="363740"/>
                </a:solidFill>
                <a:latin typeface="Arial"/>
                <a:cs typeface="Arial"/>
              </a:rPr>
              <a:t>to </a:t>
            </a:r>
            <a:r>
              <a:rPr sz="700" spc="-20" dirty="0">
                <a:solidFill>
                  <a:srgbClr val="363740"/>
                </a:solidFill>
                <a:latin typeface="Arial"/>
                <a:cs typeface="Arial"/>
              </a:rPr>
              <a:t>a </a:t>
            </a:r>
            <a:r>
              <a:rPr sz="700" spc="10" dirty="0">
                <a:solidFill>
                  <a:srgbClr val="363740"/>
                </a:solidFill>
                <a:latin typeface="Arial"/>
                <a:cs typeface="Arial"/>
              </a:rPr>
              <a:t>disruption by </a:t>
            </a:r>
            <a:r>
              <a:rPr sz="700" spc="-20" dirty="0">
                <a:solidFill>
                  <a:srgbClr val="363740"/>
                </a:solidFill>
                <a:latin typeface="Arial"/>
                <a:cs typeface="Arial"/>
              </a:rPr>
              <a:t>a  </a:t>
            </a:r>
            <a:r>
              <a:rPr sz="700" dirty="0">
                <a:solidFill>
                  <a:srgbClr val="363740"/>
                </a:solidFill>
                <a:latin typeface="Arial"/>
                <a:cs typeface="Arial"/>
              </a:rPr>
              <a:t>competitor. </a:t>
            </a:r>
            <a:r>
              <a:rPr sz="700" spc="5" dirty="0">
                <a:solidFill>
                  <a:srgbClr val="363740"/>
                </a:solidFill>
                <a:latin typeface="Arial"/>
                <a:cs typeface="Arial"/>
              </a:rPr>
              <a:t>Additionally, </a:t>
            </a:r>
            <a:r>
              <a:rPr sz="700" spc="10" dirty="0">
                <a:solidFill>
                  <a:srgbClr val="363740"/>
                </a:solidFill>
                <a:latin typeface="Arial"/>
                <a:cs typeface="Arial"/>
              </a:rPr>
              <a:t>the </a:t>
            </a:r>
            <a:r>
              <a:rPr sz="700" dirty="0">
                <a:solidFill>
                  <a:srgbClr val="363740"/>
                </a:solidFill>
                <a:latin typeface="Arial"/>
                <a:cs typeface="Arial"/>
              </a:rPr>
              <a:t>module </a:t>
            </a:r>
            <a:r>
              <a:rPr sz="700" spc="-5" dirty="0">
                <a:solidFill>
                  <a:srgbClr val="363740"/>
                </a:solidFill>
                <a:latin typeface="Arial"/>
                <a:cs typeface="Arial"/>
              </a:rPr>
              <a:t>includes </a:t>
            </a:r>
            <a:r>
              <a:rPr sz="700" spc="10" dirty="0">
                <a:solidFill>
                  <a:srgbClr val="363740"/>
                </a:solidFill>
                <a:latin typeface="Arial"/>
                <a:cs typeface="Arial"/>
              </a:rPr>
              <a:t>information </a:t>
            </a:r>
            <a:r>
              <a:rPr sz="700" dirty="0">
                <a:solidFill>
                  <a:srgbClr val="363740"/>
                </a:solidFill>
                <a:latin typeface="Arial"/>
                <a:cs typeface="Arial"/>
              </a:rPr>
              <a:t>related</a:t>
            </a:r>
            <a:r>
              <a:rPr sz="700" spc="-80" dirty="0">
                <a:solidFill>
                  <a:srgbClr val="363740"/>
                </a:solidFill>
                <a:latin typeface="Arial"/>
                <a:cs typeface="Arial"/>
              </a:rPr>
              <a:t> </a:t>
            </a:r>
            <a:r>
              <a:rPr sz="700" spc="20" dirty="0">
                <a:solidFill>
                  <a:srgbClr val="363740"/>
                </a:solidFill>
                <a:latin typeface="Arial"/>
                <a:cs typeface="Arial"/>
              </a:rPr>
              <a:t>to  </a:t>
            </a:r>
            <a:r>
              <a:rPr sz="700" spc="5" dirty="0">
                <a:solidFill>
                  <a:srgbClr val="363740"/>
                </a:solidFill>
                <a:latin typeface="Arial"/>
                <a:cs typeface="Arial"/>
              </a:rPr>
              <a:t>navigating </a:t>
            </a:r>
            <a:r>
              <a:rPr sz="700" dirty="0">
                <a:solidFill>
                  <a:srgbClr val="363740"/>
                </a:solidFill>
                <a:latin typeface="Arial"/>
                <a:cs typeface="Arial"/>
              </a:rPr>
              <a:t>and overcoming </a:t>
            </a:r>
            <a:r>
              <a:rPr sz="700" spc="10" dirty="0">
                <a:solidFill>
                  <a:srgbClr val="363740"/>
                </a:solidFill>
                <a:latin typeface="Arial"/>
                <a:cs typeface="Arial"/>
              </a:rPr>
              <a:t>the </a:t>
            </a:r>
            <a:r>
              <a:rPr sz="700" spc="-5" dirty="0">
                <a:solidFill>
                  <a:srgbClr val="363740"/>
                </a:solidFill>
                <a:latin typeface="Arial"/>
                <a:cs typeface="Arial"/>
              </a:rPr>
              <a:t>challenges </a:t>
            </a:r>
            <a:r>
              <a:rPr sz="700" spc="-10" dirty="0">
                <a:solidFill>
                  <a:srgbClr val="363740"/>
                </a:solidFill>
                <a:latin typeface="Arial"/>
                <a:cs typeface="Arial"/>
              </a:rPr>
              <a:t>leaders face </a:t>
            </a:r>
            <a:r>
              <a:rPr sz="700" spc="10" dirty="0">
                <a:solidFill>
                  <a:srgbClr val="363740"/>
                </a:solidFill>
                <a:latin typeface="Arial"/>
                <a:cs typeface="Arial"/>
              </a:rPr>
              <a:t>during the  </a:t>
            </a:r>
            <a:r>
              <a:rPr sz="700" spc="5" dirty="0">
                <a:solidFill>
                  <a:srgbClr val="363740"/>
                </a:solidFill>
                <a:latin typeface="Arial"/>
                <a:cs typeface="Arial"/>
              </a:rPr>
              <a:t>transformations </a:t>
            </a:r>
            <a:r>
              <a:rPr sz="700" spc="15" dirty="0">
                <a:solidFill>
                  <a:srgbClr val="363740"/>
                </a:solidFill>
                <a:latin typeface="Arial"/>
                <a:cs typeface="Arial"/>
              </a:rPr>
              <a:t>that </a:t>
            </a:r>
            <a:r>
              <a:rPr sz="700" spc="-5" dirty="0">
                <a:solidFill>
                  <a:srgbClr val="363740"/>
                </a:solidFill>
                <a:latin typeface="Arial"/>
                <a:cs typeface="Arial"/>
              </a:rPr>
              <a:t>accompany </a:t>
            </a:r>
            <a:r>
              <a:rPr sz="700" spc="10" dirty="0">
                <a:solidFill>
                  <a:srgbClr val="363740"/>
                </a:solidFill>
                <a:latin typeface="Arial"/>
                <a:cs typeface="Arial"/>
              </a:rPr>
              <a:t>digital</a:t>
            </a:r>
            <a:r>
              <a:rPr sz="700" spc="-70" dirty="0">
                <a:solidFill>
                  <a:srgbClr val="363740"/>
                </a:solidFill>
                <a:latin typeface="Arial"/>
                <a:cs typeface="Arial"/>
              </a:rPr>
              <a:t> </a:t>
            </a:r>
            <a:r>
              <a:rPr sz="700" spc="5" dirty="0">
                <a:solidFill>
                  <a:srgbClr val="363740"/>
                </a:solidFill>
                <a:latin typeface="Arial"/>
                <a:cs typeface="Arial"/>
              </a:rPr>
              <a:t>disruption.</a:t>
            </a:r>
            <a:endParaRPr sz="700">
              <a:latin typeface="Arial"/>
              <a:cs typeface="Arial"/>
            </a:endParaRPr>
          </a:p>
        </p:txBody>
      </p:sp>
      <p:sp>
        <p:nvSpPr>
          <p:cNvPr id="22" name="object 22"/>
          <p:cNvSpPr txBox="1"/>
          <p:nvPr/>
        </p:nvSpPr>
        <p:spPr>
          <a:xfrm>
            <a:off x="1746048" y="3632424"/>
            <a:ext cx="1236980" cy="521970"/>
          </a:xfrm>
          <a:prstGeom prst="rect">
            <a:avLst/>
          </a:prstGeom>
        </p:spPr>
        <p:txBody>
          <a:bodyPr vert="horz" wrap="square" lIns="0" tIns="0" rIns="0" bIns="0" rtlCol="0">
            <a:spAutoFit/>
          </a:bodyPr>
          <a:lstStyle/>
          <a:p>
            <a:pPr marL="12700" marR="5080">
              <a:lnSpc>
                <a:spcPct val="116100"/>
              </a:lnSpc>
            </a:pPr>
            <a:r>
              <a:rPr sz="700" b="1" spc="-75" dirty="0">
                <a:solidFill>
                  <a:srgbClr val="214078"/>
                </a:solidFill>
                <a:latin typeface="Arial Black"/>
                <a:cs typeface="Arial Black"/>
              </a:rPr>
              <a:t>Three: </a:t>
            </a:r>
            <a:r>
              <a:rPr sz="700" b="1" spc="-55" dirty="0">
                <a:solidFill>
                  <a:srgbClr val="214078"/>
                </a:solidFill>
                <a:latin typeface="Arial Black"/>
                <a:cs typeface="Arial Black"/>
              </a:rPr>
              <a:t>Digital </a:t>
            </a:r>
            <a:r>
              <a:rPr sz="700" b="1" spc="-60" dirty="0">
                <a:solidFill>
                  <a:srgbClr val="214078"/>
                </a:solidFill>
                <a:latin typeface="Arial Black"/>
                <a:cs typeface="Arial Black"/>
              </a:rPr>
              <a:t>Adaptation </a:t>
            </a:r>
            <a:r>
              <a:rPr sz="700" b="1" spc="-65" dirty="0">
                <a:solidFill>
                  <a:srgbClr val="214078"/>
                </a:solidFill>
                <a:latin typeface="Arial Black"/>
                <a:cs typeface="Arial Black"/>
              </a:rPr>
              <a:t>and  </a:t>
            </a:r>
            <a:r>
              <a:rPr sz="700" b="1" spc="-80" dirty="0">
                <a:solidFill>
                  <a:srgbClr val="214078"/>
                </a:solidFill>
                <a:latin typeface="Arial Black"/>
                <a:cs typeface="Arial Black"/>
              </a:rPr>
              <a:t>Execution</a:t>
            </a:r>
            <a:endParaRPr sz="700">
              <a:latin typeface="Arial Black"/>
              <a:cs typeface="Arial Black"/>
            </a:endParaRPr>
          </a:p>
          <a:p>
            <a:pPr marL="12700" marR="83820">
              <a:lnSpc>
                <a:spcPct val="116100"/>
              </a:lnSpc>
            </a:pPr>
            <a:r>
              <a:rPr sz="700" dirty="0">
                <a:solidFill>
                  <a:srgbClr val="363740"/>
                </a:solidFill>
                <a:latin typeface="Arial"/>
                <a:cs typeface="Arial"/>
              </a:rPr>
              <a:t>Video </a:t>
            </a:r>
            <a:r>
              <a:rPr sz="700" spc="-10" dirty="0">
                <a:solidFill>
                  <a:srgbClr val="363740"/>
                </a:solidFill>
                <a:latin typeface="Arial"/>
                <a:cs typeface="Arial"/>
              </a:rPr>
              <a:t>Lectures: </a:t>
            </a:r>
            <a:r>
              <a:rPr sz="700" spc="20" dirty="0">
                <a:solidFill>
                  <a:srgbClr val="363740"/>
                </a:solidFill>
                <a:latin typeface="Arial"/>
                <a:cs typeface="Arial"/>
              </a:rPr>
              <a:t>~60 </a:t>
            </a:r>
            <a:r>
              <a:rPr sz="700" dirty="0">
                <a:solidFill>
                  <a:srgbClr val="363740"/>
                </a:solidFill>
                <a:latin typeface="Arial"/>
                <a:cs typeface="Arial"/>
              </a:rPr>
              <a:t>mins  Assignments: </a:t>
            </a:r>
            <a:r>
              <a:rPr sz="700" spc="30" dirty="0">
                <a:solidFill>
                  <a:srgbClr val="363740"/>
                </a:solidFill>
                <a:latin typeface="Arial"/>
                <a:cs typeface="Arial"/>
              </a:rPr>
              <a:t>~90-120</a:t>
            </a:r>
            <a:r>
              <a:rPr sz="700" spc="-55" dirty="0">
                <a:solidFill>
                  <a:srgbClr val="363740"/>
                </a:solidFill>
                <a:latin typeface="Arial"/>
                <a:cs typeface="Arial"/>
              </a:rPr>
              <a:t> </a:t>
            </a:r>
            <a:r>
              <a:rPr sz="700" dirty="0">
                <a:solidFill>
                  <a:srgbClr val="363740"/>
                </a:solidFill>
                <a:latin typeface="Arial"/>
                <a:cs typeface="Arial"/>
              </a:rPr>
              <a:t>mins</a:t>
            </a:r>
            <a:endParaRPr sz="700">
              <a:latin typeface="Arial"/>
              <a:cs typeface="Arial"/>
            </a:endParaRPr>
          </a:p>
        </p:txBody>
      </p:sp>
      <p:sp>
        <p:nvSpPr>
          <p:cNvPr id="23" name="object 23"/>
          <p:cNvSpPr txBox="1"/>
          <p:nvPr/>
        </p:nvSpPr>
        <p:spPr>
          <a:xfrm>
            <a:off x="3648015" y="3649600"/>
            <a:ext cx="1668780" cy="993775"/>
          </a:xfrm>
          <a:prstGeom prst="rect">
            <a:avLst/>
          </a:prstGeom>
        </p:spPr>
        <p:txBody>
          <a:bodyPr vert="horz" wrap="square" lIns="0" tIns="0" rIns="0" bIns="0" rtlCol="0">
            <a:spAutoFit/>
          </a:bodyPr>
          <a:lstStyle/>
          <a:p>
            <a:pPr marL="122555" indent="-109855">
              <a:lnSpc>
                <a:spcPct val="100000"/>
              </a:lnSpc>
              <a:buChar char="•"/>
              <a:tabLst>
                <a:tab pos="123189" algn="l"/>
              </a:tabLst>
            </a:pPr>
            <a:r>
              <a:rPr sz="700" spc="10" dirty="0">
                <a:solidFill>
                  <a:srgbClr val="363740"/>
                </a:solidFill>
                <a:latin typeface="Arial"/>
                <a:cs typeface="Arial"/>
              </a:rPr>
              <a:t>Digital </a:t>
            </a:r>
            <a:r>
              <a:rPr sz="700" spc="-5" dirty="0">
                <a:solidFill>
                  <a:srgbClr val="363740"/>
                </a:solidFill>
                <a:latin typeface="Arial"/>
                <a:cs typeface="Arial"/>
              </a:rPr>
              <a:t>Business</a:t>
            </a:r>
            <a:r>
              <a:rPr sz="700" spc="-100" dirty="0">
                <a:solidFill>
                  <a:srgbClr val="363740"/>
                </a:solidFill>
                <a:latin typeface="Arial"/>
                <a:cs typeface="Arial"/>
              </a:rPr>
              <a:t> </a:t>
            </a:r>
            <a:r>
              <a:rPr sz="700" spc="15" dirty="0">
                <a:solidFill>
                  <a:srgbClr val="363740"/>
                </a:solidFill>
                <a:latin typeface="Arial"/>
                <a:cs typeface="Arial"/>
              </a:rPr>
              <a:t>Agility</a:t>
            </a:r>
            <a:endParaRPr sz="700">
              <a:latin typeface="Arial"/>
              <a:cs typeface="Arial"/>
            </a:endParaRPr>
          </a:p>
          <a:p>
            <a:pPr marL="122555" indent="-109855">
              <a:lnSpc>
                <a:spcPct val="100000"/>
              </a:lnSpc>
              <a:spcBef>
                <a:spcPts val="85"/>
              </a:spcBef>
              <a:buChar char="•"/>
              <a:tabLst>
                <a:tab pos="123189" algn="l"/>
              </a:tabLst>
            </a:pPr>
            <a:r>
              <a:rPr sz="700" dirty="0">
                <a:solidFill>
                  <a:srgbClr val="363740"/>
                </a:solidFill>
                <a:latin typeface="Arial"/>
                <a:cs typeface="Arial"/>
              </a:rPr>
              <a:t>Hyperawareness</a:t>
            </a:r>
            <a:endParaRPr sz="700">
              <a:latin typeface="Arial"/>
              <a:cs typeface="Arial"/>
            </a:endParaRPr>
          </a:p>
          <a:p>
            <a:pPr marL="122555" indent="-109855">
              <a:lnSpc>
                <a:spcPct val="100000"/>
              </a:lnSpc>
              <a:spcBef>
                <a:spcPts val="135"/>
              </a:spcBef>
              <a:buChar char="•"/>
              <a:tabLst>
                <a:tab pos="123189" algn="l"/>
              </a:tabLst>
            </a:pPr>
            <a:r>
              <a:rPr sz="700" spc="5" dirty="0">
                <a:solidFill>
                  <a:srgbClr val="363740"/>
                </a:solidFill>
                <a:latin typeface="Arial"/>
                <a:cs typeface="Arial"/>
              </a:rPr>
              <a:t>Informed </a:t>
            </a:r>
            <a:r>
              <a:rPr sz="700" spc="-5" dirty="0">
                <a:solidFill>
                  <a:srgbClr val="363740"/>
                </a:solidFill>
                <a:latin typeface="Arial"/>
                <a:cs typeface="Arial"/>
              </a:rPr>
              <a:t>Decision</a:t>
            </a:r>
            <a:r>
              <a:rPr sz="700" spc="-85" dirty="0">
                <a:solidFill>
                  <a:srgbClr val="363740"/>
                </a:solidFill>
                <a:latin typeface="Arial"/>
                <a:cs typeface="Arial"/>
              </a:rPr>
              <a:t> </a:t>
            </a:r>
            <a:r>
              <a:rPr sz="700" dirty="0">
                <a:solidFill>
                  <a:srgbClr val="363740"/>
                </a:solidFill>
                <a:latin typeface="Arial"/>
                <a:cs typeface="Arial"/>
              </a:rPr>
              <a:t>Making</a:t>
            </a:r>
            <a:endParaRPr sz="700">
              <a:latin typeface="Arial"/>
              <a:cs typeface="Arial"/>
            </a:endParaRPr>
          </a:p>
          <a:p>
            <a:pPr marL="122555" indent="-109855">
              <a:lnSpc>
                <a:spcPct val="100000"/>
              </a:lnSpc>
              <a:spcBef>
                <a:spcPts val="135"/>
              </a:spcBef>
              <a:buChar char="•"/>
              <a:tabLst>
                <a:tab pos="123189" algn="l"/>
              </a:tabLst>
            </a:pPr>
            <a:r>
              <a:rPr sz="700" spc="-15" dirty="0">
                <a:solidFill>
                  <a:srgbClr val="363740"/>
                </a:solidFill>
                <a:latin typeface="Arial"/>
                <a:cs typeface="Arial"/>
              </a:rPr>
              <a:t>Fast</a:t>
            </a:r>
            <a:r>
              <a:rPr sz="700" spc="-85" dirty="0">
                <a:solidFill>
                  <a:srgbClr val="363740"/>
                </a:solidFill>
                <a:latin typeface="Arial"/>
                <a:cs typeface="Arial"/>
              </a:rPr>
              <a:t> </a:t>
            </a:r>
            <a:r>
              <a:rPr sz="700" spc="-5" dirty="0">
                <a:solidFill>
                  <a:srgbClr val="363740"/>
                </a:solidFill>
                <a:latin typeface="Arial"/>
                <a:cs typeface="Arial"/>
              </a:rPr>
              <a:t>Execution</a:t>
            </a:r>
            <a:endParaRPr sz="700">
              <a:latin typeface="Arial"/>
              <a:cs typeface="Arial"/>
            </a:endParaRPr>
          </a:p>
          <a:p>
            <a:pPr marL="122555" indent="-109855">
              <a:lnSpc>
                <a:spcPct val="100000"/>
              </a:lnSpc>
              <a:spcBef>
                <a:spcPts val="135"/>
              </a:spcBef>
              <a:buChar char="•"/>
              <a:tabLst>
                <a:tab pos="123189" algn="l"/>
              </a:tabLst>
            </a:pPr>
            <a:r>
              <a:rPr sz="700" spc="-10" dirty="0">
                <a:solidFill>
                  <a:srgbClr val="363740"/>
                </a:solidFill>
                <a:latin typeface="Arial"/>
                <a:cs typeface="Arial"/>
              </a:rPr>
              <a:t>The </a:t>
            </a:r>
            <a:r>
              <a:rPr sz="700" spc="10" dirty="0">
                <a:solidFill>
                  <a:srgbClr val="363740"/>
                </a:solidFill>
                <a:latin typeface="Arial"/>
                <a:cs typeface="Arial"/>
              </a:rPr>
              <a:t>Digital </a:t>
            </a:r>
            <a:r>
              <a:rPr sz="700" spc="-5" dirty="0">
                <a:solidFill>
                  <a:srgbClr val="363740"/>
                </a:solidFill>
                <a:latin typeface="Arial"/>
                <a:cs typeface="Arial"/>
              </a:rPr>
              <a:t>Orchestra &amp; </a:t>
            </a:r>
            <a:r>
              <a:rPr sz="700" spc="5" dirty="0">
                <a:solidFill>
                  <a:srgbClr val="363740"/>
                </a:solidFill>
                <a:latin typeface="Arial"/>
                <a:cs typeface="Arial"/>
              </a:rPr>
              <a:t>Org</a:t>
            </a:r>
            <a:r>
              <a:rPr sz="700" spc="-85" dirty="0">
                <a:solidFill>
                  <a:srgbClr val="363740"/>
                </a:solidFill>
                <a:latin typeface="Arial"/>
                <a:cs typeface="Arial"/>
              </a:rPr>
              <a:t> </a:t>
            </a:r>
            <a:r>
              <a:rPr sz="700" spc="-15" dirty="0">
                <a:solidFill>
                  <a:srgbClr val="363740"/>
                </a:solidFill>
                <a:latin typeface="Arial"/>
                <a:cs typeface="Arial"/>
              </a:rPr>
              <a:t>Resources</a:t>
            </a:r>
            <a:endParaRPr sz="700">
              <a:latin typeface="Arial"/>
              <a:cs typeface="Arial"/>
            </a:endParaRPr>
          </a:p>
          <a:p>
            <a:pPr marL="122555" indent="-109855">
              <a:lnSpc>
                <a:spcPct val="100000"/>
              </a:lnSpc>
              <a:spcBef>
                <a:spcPts val="135"/>
              </a:spcBef>
              <a:buChar char="•"/>
              <a:tabLst>
                <a:tab pos="123189" algn="l"/>
              </a:tabLst>
            </a:pPr>
            <a:r>
              <a:rPr sz="700" spc="-30" dirty="0">
                <a:solidFill>
                  <a:srgbClr val="363740"/>
                </a:solidFill>
                <a:latin typeface="Arial"/>
                <a:cs typeface="Arial"/>
              </a:rPr>
              <a:t>Ex: </a:t>
            </a:r>
            <a:r>
              <a:rPr sz="700" spc="-15" dirty="0">
                <a:solidFill>
                  <a:srgbClr val="363740"/>
                </a:solidFill>
                <a:latin typeface="Arial"/>
                <a:cs typeface="Arial"/>
              </a:rPr>
              <a:t>GE/Insurance</a:t>
            </a:r>
            <a:r>
              <a:rPr sz="700" spc="-40" dirty="0">
                <a:solidFill>
                  <a:srgbClr val="363740"/>
                </a:solidFill>
                <a:latin typeface="Arial"/>
                <a:cs typeface="Arial"/>
              </a:rPr>
              <a:t> </a:t>
            </a:r>
            <a:r>
              <a:rPr sz="700" spc="10" dirty="0">
                <a:solidFill>
                  <a:srgbClr val="363740"/>
                </a:solidFill>
                <a:latin typeface="Arial"/>
                <a:cs typeface="Arial"/>
              </a:rPr>
              <a:t>Industry</a:t>
            </a:r>
            <a:endParaRPr sz="700">
              <a:latin typeface="Arial"/>
              <a:cs typeface="Arial"/>
            </a:endParaRPr>
          </a:p>
          <a:p>
            <a:pPr marL="122555" indent="-109855">
              <a:lnSpc>
                <a:spcPct val="100000"/>
              </a:lnSpc>
              <a:spcBef>
                <a:spcPts val="135"/>
              </a:spcBef>
              <a:buChar char="•"/>
              <a:tabLst>
                <a:tab pos="123189" algn="l"/>
              </a:tabLst>
            </a:pPr>
            <a:r>
              <a:rPr sz="700" spc="10" dirty="0">
                <a:solidFill>
                  <a:srgbClr val="363740"/>
                </a:solidFill>
                <a:latin typeface="Arial"/>
                <a:cs typeface="Arial"/>
              </a:rPr>
              <a:t>Digital</a:t>
            </a:r>
            <a:r>
              <a:rPr sz="700" spc="-30" dirty="0">
                <a:solidFill>
                  <a:srgbClr val="363740"/>
                </a:solidFill>
                <a:latin typeface="Arial"/>
                <a:cs typeface="Arial"/>
              </a:rPr>
              <a:t> </a:t>
            </a:r>
            <a:r>
              <a:rPr sz="700" spc="5" dirty="0">
                <a:solidFill>
                  <a:srgbClr val="363740"/>
                </a:solidFill>
                <a:latin typeface="Arial"/>
                <a:cs typeface="Arial"/>
              </a:rPr>
              <a:t>Disruption:</a:t>
            </a:r>
            <a:r>
              <a:rPr sz="700" spc="-30" dirty="0">
                <a:solidFill>
                  <a:srgbClr val="363740"/>
                </a:solidFill>
                <a:latin typeface="Arial"/>
                <a:cs typeface="Arial"/>
              </a:rPr>
              <a:t> </a:t>
            </a:r>
            <a:r>
              <a:rPr sz="700" spc="10" dirty="0">
                <a:solidFill>
                  <a:srgbClr val="363740"/>
                </a:solidFill>
                <a:latin typeface="Arial"/>
                <a:cs typeface="Arial"/>
              </a:rPr>
              <a:t>Bringing</a:t>
            </a:r>
            <a:r>
              <a:rPr sz="700" spc="-30" dirty="0">
                <a:solidFill>
                  <a:srgbClr val="363740"/>
                </a:solidFill>
                <a:latin typeface="Arial"/>
                <a:cs typeface="Arial"/>
              </a:rPr>
              <a:t> </a:t>
            </a:r>
            <a:r>
              <a:rPr sz="700" spc="25" dirty="0">
                <a:solidFill>
                  <a:srgbClr val="363740"/>
                </a:solidFill>
                <a:latin typeface="Arial"/>
                <a:cs typeface="Arial"/>
              </a:rPr>
              <a:t>it</a:t>
            </a:r>
            <a:r>
              <a:rPr sz="700" spc="-30" dirty="0">
                <a:solidFill>
                  <a:srgbClr val="363740"/>
                </a:solidFill>
                <a:latin typeface="Arial"/>
                <a:cs typeface="Arial"/>
              </a:rPr>
              <a:t> </a:t>
            </a:r>
            <a:r>
              <a:rPr sz="700" spc="-5" dirty="0">
                <a:solidFill>
                  <a:srgbClr val="363740"/>
                </a:solidFill>
                <a:latin typeface="Arial"/>
                <a:cs typeface="Arial"/>
              </a:rPr>
              <a:t>Together</a:t>
            </a:r>
            <a:endParaRPr sz="700">
              <a:latin typeface="Arial"/>
              <a:cs typeface="Arial"/>
            </a:endParaRPr>
          </a:p>
          <a:p>
            <a:pPr marL="122555" indent="-109855">
              <a:lnSpc>
                <a:spcPct val="100000"/>
              </a:lnSpc>
              <a:spcBef>
                <a:spcPts val="135"/>
              </a:spcBef>
              <a:buChar char="•"/>
              <a:tabLst>
                <a:tab pos="123189" algn="l"/>
              </a:tabLst>
            </a:pPr>
            <a:r>
              <a:rPr sz="700" spc="-10" dirty="0">
                <a:solidFill>
                  <a:srgbClr val="363740"/>
                </a:solidFill>
                <a:latin typeface="Arial"/>
                <a:cs typeface="Arial"/>
              </a:rPr>
              <a:t>The </a:t>
            </a:r>
            <a:r>
              <a:rPr sz="700" dirty="0">
                <a:solidFill>
                  <a:srgbClr val="363740"/>
                </a:solidFill>
                <a:latin typeface="Arial"/>
                <a:cs typeface="Arial"/>
              </a:rPr>
              <a:t>Fujiﬁlm</a:t>
            </a:r>
            <a:r>
              <a:rPr sz="700" spc="-60" dirty="0">
                <a:solidFill>
                  <a:srgbClr val="363740"/>
                </a:solidFill>
                <a:latin typeface="Arial"/>
                <a:cs typeface="Arial"/>
              </a:rPr>
              <a:t> </a:t>
            </a:r>
            <a:r>
              <a:rPr sz="700" spc="5" dirty="0">
                <a:solidFill>
                  <a:srgbClr val="363740"/>
                </a:solidFill>
                <a:latin typeface="Arial"/>
                <a:cs typeface="Arial"/>
              </a:rPr>
              <a:t>Story</a:t>
            </a:r>
            <a:endParaRPr sz="700">
              <a:latin typeface="Arial"/>
              <a:cs typeface="Arial"/>
            </a:endParaRPr>
          </a:p>
        </p:txBody>
      </p:sp>
      <p:sp>
        <p:nvSpPr>
          <p:cNvPr id="24" name="object 24"/>
          <p:cNvSpPr txBox="1"/>
          <p:nvPr/>
        </p:nvSpPr>
        <p:spPr>
          <a:xfrm>
            <a:off x="5889798" y="3642025"/>
            <a:ext cx="2664460" cy="712470"/>
          </a:xfrm>
          <a:prstGeom prst="rect">
            <a:avLst/>
          </a:prstGeom>
        </p:spPr>
        <p:txBody>
          <a:bodyPr vert="horz" wrap="square" lIns="0" tIns="0" rIns="0" bIns="0" rtlCol="0">
            <a:spAutoFit/>
          </a:bodyPr>
          <a:lstStyle/>
          <a:p>
            <a:pPr marL="12700" marR="5080">
              <a:lnSpc>
                <a:spcPct val="107100"/>
              </a:lnSpc>
            </a:pPr>
            <a:r>
              <a:rPr sz="700" spc="-10" dirty="0">
                <a:solidFill>
                  <a:srgbClr val="363740"/>
                </a:solidFill>
                <a:latin typeface="Arial"/>
                <a:cs typeface="Arial"/>
              </a:rPr>
              <a:t>The</a:t>
            </a:r>
            <a:r>
              <a:rPr sz="700" spc="-20" dirty="0">
                <a:solidFill>
                  <a:srgbClr val="363740"/>
                </a:solidFill>
                <a:latin typeface="Arial"/>
                <a:cs typeface="Arial"/>
              </a:rPr>
              <a:t> </a:t>
            </a:r>
            <a:r>
              <a:rPr sz="700" spc="5" dirty="0">
                <a:solidFill>
                  <a:srgbClr val="363740"/>
                </a:solidFill>
                <a:latin typeface="Arial"/>
                <a:cs typeface="Arial"/>
              </a:rPr>
              <a:t>ﬁnal</a:t>
            </a:r>
            <a:r>
              <a:rPr sz="700" spc="-20" dirty="0">
                <a:solidFill>
                  <a:srgbClr val="363740"/>
                </a:solidFill>
                <a:latin typeface="Arial"/>
                <a:cs typeface="Arial"/>
              </a:rPr>
              <a:t> </a:t>
            </a:r>
            <a:r>
              <a:rPr sz="700" dirty="0">
                <a:solidFill>
                  <a:srgbClr val="363740"/>
                </a:solidFill>
                <a:latin typeface="Arial"/>
                <a:cs typeface="Arial"/>
              </a:rPr>
              <a:t>module</a:t>
            </a:r>
            <a:r>
              <a:rPr sz="700" spc="-20" dirty="0">
                <a:solidFill>
                  <a:srgbClr val="363740"/>
                </a:solidFill>
                <a:latin typeface="Arial"/>
                <a:cs typeface="Arial"/>
              </a:rPr>
              <a:t> </a:t>
            </a:r>
            <a:r>
              <a:rPr sz="700" spc="-5" dirty="0">
                <a:solidFill>
                  <a:srgbClr val="363740"/>
                </a:solidFill>
                <a:latin typeface="Arial"/>
                <a:cs typeface="Arial"/>
              </a:rPr>
              <a:t>concludes</a:t>
            </a:r>
            <a:r>
              <a:rPr sz="700" spc="-20" dirty="0">
                <a:solidFill>
                  <a:srgbClr val="363740"/>
                </a:solidFill>
                <a:latin typeface="Arial"/>
                <a:cs typeface="Arial"/>
              </a:rPr>
              <a:t> </a:t>
            </a:r>
            <a:r>
              <a:rPr sz="700" spc="10" dirty="0">
                <a:solidFill>
                  <a:srgbClr val="363740"/>
                </a:solidFill>
                <a:latin typeface="Arial"/>
                <a:cs typeface="Arial"/>
              </a:rPr>
              <a:t>the</a:t>
            </a:r>
            <a:r>
              <a:rPr sz="700" spc="-20" dirty="0">
                <a:solidFill>
                  <a:srgbClr val="363740"/>
                </a:solidFill>
                <a:latin typeface="Arial"/>
                <a:cs typeface="Arial"/>
              </a:rPr>
              <a:t> </a:t>
            </a:r>
            <a:r>
              <a:rPr sz="700" spc="-5" dirty="0">
                <a:solidFill>
                  <a:srgbClr val="363740"/>
                </a:solidFill>
                <a:latin typeface="Arial"/>
                <a:cs typeface="Arial"/>
              </a:rPr>
              <a:t>experience</a:t>
            </a:r>
            <a:r>
              <a:rPr sz="700" spc="-20" dirty="0">
                <a:solidFill>
                  <a:srgbClr val="363740"/>
                </a:solidFill>
                <a:latin typeface="Arial"/>
                <a:cs typeface="Arial"/>
              </a:rPr>
              <a:t> </a:t>
            </a:r>
            <a:r>
              <a:rPr sz="700" spc="35" dirty="0">
                <a:solidFill>
                  <a:srgbClr val="363740"/>
                </a:solidFill>
                <a:latin typeface="Arial"/>
                <a:cs typeface="Arial"/>
              </a:rPr>
              <a:t>with</a:t>
            </a:r>
            <a:r>
              <a:rPr sz="700" spc="-20" dirty="0">
                <a:solidFill>
                  <a:srgbClr val="363740"/>
                </a:solidFill>
                <a:latin typeface="Arial"/>
                <a:cs typeface="Arial"/>
              </a:rPr>
              <a:t> </a:t>
            </a:r>
            <a:r>
              <a:rPr sz="700" spc="-5" dirty="0">
                <a:solidFill>
                  <a:srgbClr val="363740"/>
                </a:solidFill>
                <a:latin typeface="Arial"/>
                <a:cs typeface="Arial"/>
              </a:rPr>
              <a:t>an</a:t>
            </a:r>
            <a:r>
              <a:rPr sz="700" spc="-20" dirty="0">
                <a:solidFill>
                  <a:srgbClr val="363740"/>
                </a:solidFill>
                <a:latin typeface="Arial"/>
                <a:cs typeface="Arial"/>
              </a:rPr>
              <a:t> </a:t>
            </a:r>
            <a:r>
              <a:rPr sz="700" spc="10" dirty="0">
                <a:solidFill>
                  <a:srgbClr val="363740"/>
                </a:solidFill>
                <a:latin typeface="Arial"/>
                <a:cs typeface="Arial"/>
              </a:rPr>
              <a:t>overview</a:t>
            </a:r>
            <a:r>
              <a:rPr sz="700" spc="-20" dirty="0">
                <a:solidFill>
                  <a:srgbClr val="363740"/>
                </a:solidFill>
                <a:latin typeface="Arial"/>
                <a:cs typeface="Arial"/>
              </a:rPr>
              <a:t> </a:t>
            </a:r>
            <a:r>
              <a:rPr sz="700" spc="10" dirty="0">
                <a:solidFill>
                  <a:srgbClr val="363740"/>
                </a:solidFill>
                <a:latin typeface="Arial"/>
                <a:cs typeface="Arial"/>
              </a:rPr>
              <a:t>of</a:t>
            </a:r>
            <a:r>
              <a:rPr sz="700" spc="-20" dirty="0">
                <a:solidFill>
                  <a:srgbClr val="363740"/>
                </a:solidFill>
                <a:latin typeface="Arial"/>
                <a:cs typeface="Arial"/>
              </a:rPr>
              <a:t> </a:t>
            </a:r>
            <a:r>
              <a:rPr sz="700" spc="10" dirty="0">
                <a:solidFill>
                  <a:srgbClr val="363740"/>
                </a:solidFill>
                <a:latin typeface="Arial"/>
                <a:cs typeface="Arial"/>
              </a:rPr>
              <a:t>the  </a:t>
            </a:r>
            <a:r>
              <a:rPr sz="700" dirty="0">
                <a:solidFill>
                  <a:srgbClr val="363740"/>
                </a:solidFill>
                <a:latin typeface="Arial"/>
                <a:cs typeface="Arial"/>
              </a:rPr>
              <a:t>three </a:t>
            </a:r>
            <a:r>
              <a:rPr sz="700" spc="-10" dirty="0">
                <a:solidFill>
                  <a:srgbClr val="363740"/>
                </a:solidFill>
                <a:latin typeface="Arial"/>
                <a:cs typeface="Arial"/>
              </a:rPr>
              <a:t>key </a:t>
            </a:r>
            <a:r>
              <a:rPr sz="700" dirty="0">
                <a:solidFill>
                  <a:srgbClr val="363740"/>
                </a:solidFill>
                <a:latin typeface="Arial"/>
                <a:cs typeface="Arial"/>
              </a:rPr>
              <a:t>components </a:t>
            </a:r>
            <a:r>
              <a:rPr sz="700" spc="10" dirty="0">
                <a:solidFill>
                  <a:srgbClr val="363740"/>
                </a:solidFill>
                <a:latin typeface="Arial"/>
                <a:cs typeface="Arial"/>
              </a:rPr>
              <a:t>of digital </a:t>
            </a:r>
            <a:r>
              <a:rPr sz="700" spc="-5" dirty="0">
                <a:solidFill>
                  <a:srgbClr val="363740"/>
                </a:solidFill>
                <a:latin typeface="Arial"/>
                <a:cs typeface="Arial"/>
              </a:rPr>
              <a:t>business </a:t>
            </a:r>
            <a:r>
              <a:rPr sz="700" spc="10" dirty="0">
                <a:solidFill>
                  <a:srgbClr val="363740"/>
                </a:solidFill>
                <a:latin typeface="Arial"/>
                <a:cs typeface="Arial"/>
              </a:rPr>
              <a:t>agility </a:t>
            </a:r>
            <a:r>
              <a:rPr sz="700" spc="-40" dirty="0">
                <a:solidFill>
                  <a:srgbClr val="363740"/>
                </a:solidFill>
                <a:latin typeface="Arial"/>
                <a:cs typeface="Arial"/>
              </a:rPr>
              <a:t>– </a:t>
            </a:r>
            <a:r>
              <a:rPr sz="700" dirty="0">
                <a:solidFill>
                  <a:srgbClr val="363740"/>
                </a:solidFill>
                <a:latin typeface="Arial"/>
                <a:cs typeface="Arial"/>
              </a:rPr>
              <a:t>capabilities  </a:t>
            </a:r>
            <a:r>
              <a:rPr sz="700" spc="-10" dirty="0">
                <a:solidFill>
                  <a:srgbClr val="363740"/>
                </a:solidFill>
                <a:latin typeface="Arial"/>
                <a:cs typeface="Arial"/>
              </a:rPr>
              <a:t>necessary </a:t>
            </a:r>
            <a:r>
              <a:rPr sz="700" spc="20" dirty="0">
                <a:solidFill>
                  <a:srgbClr val="363740"/>
                </a:solidFill>
                <a:latin typeface="Arial"/>
                <a:cs typeface="Arial"/>
              </a:rPr>
              <a:t>to </a:t>
            </a:r>
            <a:r>
              <a:rPr sz="700" dirty="0">
                <a:solidFill>
                  <a:srgbClr val="363740"/>
                </a:solidFill>
                <a:latin typeface="Arial"/>
                <a:cs typeface="Arial"/>
              </a:rPr>
              <a:t>survive and </a:t>
            </a:r>
            <a:r>
              <a:rPr sz="700" spc="5" dirty="0">
                <a:solidFill>
                  <a:srgbClr val="363740"/>
                </a:solidFill>
                <a:latin typeface="Arial"/>
                <a:cs typeface="Arial"/>
              </a:rPr>
              <a:t>thrive in disruptive </a:t>
            </a:r>
            <a:r>
              <a:rPr sz="700" spc="-5" dirty="0">
                <a:solidFill>
                  <a:srgbClr val="363740"/>
                </a:solidFill>
                <a:latin typeface="Arial"/>
                <a:cs typeface="Arial"/>
              </a:rPr>
              <a:t>times. </a:t>
            </a:r>
            <a:r>
              <a:rPr sz="700" spc="-10" dirty="0">
                <a:solidFill>
                  <a:srgbClr val="363740"/>
                </a:solidFill>
                <a:latin typeface="Arial"/>
                <a:cs typeface="Arial"/>
              </a:rPr>
              <a:t>Finally, </a:t>
            </a:r>
            <a:r>
              <a:rPr sz="700" spc="-20" dirty="0">
                <a:solidFill>
                  <a:srgbClr val="363740"/>
                </a:solidFill>
                <a:latin typeface="Arial"/>
                <a:cs typeface="Arial"/>
              </a:rPr>
              <a:t>a  </a:t>
            </a:r>
            <a:r>
              <a:rPr sz="700" dirty="0">
                <a:solidFill>
                  <a:srgbClr val="363740"/>
                </a:solidFill>
                <a:latin typeface="Arial"/>
                <a:cs typeface="Arial"/>
              </a:rPr>
              <a:t>conceptual </a:t>
            </a:r>
            <a:r>
              <a:rPr sz="700" spc="10" dirty="0">
                <a:solidFill>
                  <a:srgbClr val="363740"/>
                </a:solidFill>
                <a:latin typeface="Arial"/>
                <a:cs typeface="Arial"/>
              </a:rPr>
              <a:t>tool </a:t>
            </a:r>
            <a:r>
              <a:rPr sz="700" spc="-40" dirty="0">
                <a:solidFill>
                  <a:srgbClr val="363740"/>
                </a:solidFill>
                <a:latin typeface="Arial"/>
                <a:cs typeface="Arial"/>
              </a:rPr>
              <a:t>– </a:t>
            </a:r>
            <a:r>
              <a:rPr sz="700" spc="10" dirty="0">
                <a:solidFill>
                  <a:srgbClr val="363740"/>
                </a:solidFill>
                <a:latin typeface="Arial"/>
                <a:cs typeface="Arial"/>
              </a:rPr>
              <a:t>the Digital </a:t>
            </a:r>
            <a:r>
              <a:rPr sz="700" spc="-5" dirty="0">
                <a:solidFill>
                  <a:srgbClr val="363740"/>
                </a:solidFill>
                <a:latin typeface="Arial"/>
                <a:cs typeface="Arial"/>
              </a:rPr>
              <a:t>Orchestra </a:t>
            </a:r>
            <a:r>
              <a:rPr sz="700" spc="-40" dirty="0">
                <a:solidFill>
                  <a:srgbClr val="363740"/>
                </a:solidFill>
                <a:latin typeface="Arial"/>
                <a:cs typeface="Arial"/>
              </a:rPr>
              <a:t>– </a:t>
            </a:r>
            <a:r>
              <a:rPr sz="700" spc="-5" dirty="0">
                <a:solidFill>
                  <a:srgbClr val="363740"/>
                </a:solidFill>
                <a:latin typeface="Arial"/>
                <a:cs typeface="Arial"/>
              </a:rPr>
              <a:t>is </a:t>
            </a:r>
            <a:r>
              <a:rPr sz="700" spc="5" dirty="0">
                <a:solidFill>
                  <a:srgbClr val="363740"/>
                </a:solidFill>
                <a:latin typeface="Arial"/>
                <a:cs typeface="Arial"/>
              </a:rPr>
              <a:t>introduced </a:t>
            </a:r>
            <a:r>
              <a:rPr sz="700" spc="20" dirty="0">
                <a:solidFill>
                  <a:srgbClr val="363740"/>
                </a:solidFill>
                <a:latin typeface="Arial"/>
                <a:cs typeface="Arial"/>
              </a:rPr>
              <a:t>to </a:t>
            </a:r>
            <a:r>
              <a:rPr sz="700" dirty="0">
                <a:solidFill>
                  <a:srgbClr val="363740"/>
                </a:solidFill>
                <a:latin typeface="Arial"/>
                <a:cs typeface="Arial"/>
              </a:rPr>
              <a:t>help</a:t>
            </a:r>
            <a:r>
              <a:rPr sz="700" spc="-125" dirty="0">
                <a:solidFill>
                  <a:srgbClr val="363740"/>
                </a:solidFill>
                <a:latin typeface="Arial"/>
                <a:cs typeface="Arial"/>
              </a:rPr>
              <a:t> </a:t>
            </a:r>
            <a:r>
              <a:rPr sz="700" spc="10" dirty="0">
                <a:solidFill>
                  <a:srgbClr val="363740"/>
                </a:solidFill>
                <a:latin typeface="Arial"/>
                <a:cs typeface="Arial"/>
              </a:rPr>
              <a:t>bring  together the </a:t>
            </a:r>
            <a:r>
              <a:rPr sz="700" spc="-10" dirty="0">
                <a:solidFill>
                  <a:srgbClr val="363740"/>
                </a:solidFill>
                <a:latin typeface="Arial"/>
                <a:cs typeface="Arial"/>
              </a:rPr>
              <a:t>experience’s key </a:t>
            </a:r>
            <a:r>
              <a:rPr sz="700" spc="-5" dirty="0">
                <a:solidFill>
                  <a:srgbClr val="363740"/>
                </a:solidFill>
                <a:latin typeface="Arial"/>
                <a:cs typeface="Arial"/>
              </a:rPr>
              <a:t>elements </a:t>
            </a:r>
            <a:r>
              <a:rPr sz="700" spc="10" dirty="0">
                <a:solidFill>
                  <a:srgbClr val="363740"/>
                </a:solidFill>
                <a:latin typeface="Arial"/>
                <a:cs typeface="Arial"/>
              </a:rPr>
              <a:t>for </a:t>
            </a:r>
            <a:r>
              <a:rPr sz="700" dirty="0">
                <a:solidFill>
                  <a:srgbClr val="363740"/>
                </a:solidFill>
                <a:latin typeface="Arial"/>
                <a:cs typeface="Arial"/>
              </a:rPr>
              <a:t>practical execution </a:t>
            </a:r>
            <a:r>
              <a:rPr sz="700" spc="5" dirty="0">
                <a:solidFill>
                  <a:srgbClr val="363740"/>
                </a:solidFill>
                <a:latin typeface="Arial"/>
                <a:cs typeface="Arial"/>
              </a:rPr>
              <a:t>in  </a:t>
            </a:r>
            <a:r>
              <a:rPr sz="700" dirty="0">
                <a:solidFill>
                  <a:srgbClr val="363740"/>
                </a:solidFill>
                <a:latin typeface="Arial"/>
                <a:cs typeface="Arial"/>
              </a:rPr>
              <a:t>addressing </a:t>
            </a:r>
            <a:r>
              <a:rPr sz="700" spc="10" dirty="0">
                <a:solidFill>
                  <a:srgbClr val="363740"/>
                </a:solidFill>
                <a:latin typeface="Arial"/>
                <a:cs typeface="Arial"/>
              </a:rPr>
              <a:t>real-world</a:t>
            </a:r>
            <a:r>
              <a:rPr sz="700" spc="-45" dirty="0">
                <a:solidFill>
                  <a:srgbClr val="363740"/>
                </a:solidFill>
                <a:latin typeface="Arial"/>
                <a:cs typeface="Arial"/>
              </a:rPr>
              <a:t> </a:t>
            </a:r>
            <a:r>
              <a:rPr sz="700" spc="-10" dirty="0">
                <a:solidFill>
                  <a:srgbClr val="363740"/>
                </a:solidFill>
                <a:latin typeface="Arial"/>
                <a:cs typeface="Arial"/>
              </a:rPr>
              <a:t>challenges.</a:t>
            </a:r>
            <a:endParaRPr sz="700">
              <a:latin typeface="Arial"/>
              <a:cs typeface="Arial"/>
            </a:endParaRPr>
          </a:p>
        </p:txBody>
      </p:sp>
      <p:sp>
        <p:nvSpPr>
          <p:cNvPr id="25" name="object 25"/>
          <p:cNvSpPr txBox="1"/>
          <p:nvPr/>
        </p:nvSpPr>
        <p:spPr>
          <a:xfrm>
            <a:off x="1531325" y="4796644"/>
            <a:ext cx="4360545" cy="238125"/>
          </a:xfrm>
          <a:prstGeom prst="rect">
            <a:avLst/>
          </a:prstGeom>
        </p:spPr>
        <p:txBody>
          <a:bodyPr vert="horz" wrap="square" lIns="0" tIns="0" rIns="0" bIns="0" rtlCol="0">
            <a:spAutoFit/>
          </a:bodyPr>
          <a:lstStyle/>
          <a:p>
            <a:pPr marL="25400">
              <a:lnSpc>
                <a:spcPts val="835"/>
              </a:lnSpc>
            </a:pPr>
            <a:r>
              <a:rPr sz="700" spc="40" dirty="0">
                <a:solidFill>
                  <a:srgbClr val="363740"/>
                </a:solidFill>
                <a:latin typeface="Arial"/>
                <a:cs typeface="Arial"/>
              </a:rPr>
              <a:t>*</a:t>
            </a:r>
            <a:r>
              <a:rPr sz="700" spc="-15" dirty="0">
                <a:solidFill>
                  <a:srgbClr val="363740"/>
                </a:solidFill>
                <a:latin typeface="Arial"/>
                <a:cs typeface="Arial"/>
              </a:rPr>
              <a:t> </a:t>
            </a:r>
            <a:r>
              <a:rPr sz="700" dirty="0">
                <a:solidFill>
                  <a:srgbClr val="363740"/>
                </a:solidFill>
                <a:latin typeface="Arial"/>
                <a:cs typeface="Arial"/>
              </a:rPr>
              <a:t>Module</a:t>
            </a:r>
            <a:r>
              <a:rPr sz="700" spc="-15" dirty="0">
                <a:solidFill>
                  <a:srgbClr val="363740"/>
                </a:solidFill>
                <a:latin typeface="Arial"/>
                <a:cs typeface="Arial"/>
              </a:rPr>
              <a:t> </a:t>
            </a:r>
            <a:r>
              <a:rPr sz="700" spc="10" dirty="0">
                <a:solidFill>
                  <a:srgbClr val="363740"/>
                </a:solidFill>
                <a:latin typeface="Arial"/>
                <a:cs typeface="Arial"/>
              </a:rPr>
              <a:t>=</a:t>
            </a:r>
            <a:r>
              <a:rPr sz="700" spc="-15" dirty="0">
                <a:solidFill>
                  <a:srgbClr val="363740"/>
                </a:solidFill>
                <a:latin typeface="Arial"/>
                <a:cs typeface="Arial"/>
              </a:rPr>
              <a:t> </a:t>
            </a:r>
            <a:r>
              <a:rPr sz="700" spc="30" dirty="0">
                <a:solidFill>
                  <a:srgbClr val="363740"/>
                </a:solidFill>
                <a:latin typeface="Arial"/>
                <a:cs typeface="Arial"/>
              </a:rPr>
              <a:t>1</a:t>
            </a:r>
            <a:r>
              <a:rPr sz="700" spc="-15" dirty="0">
                <a:solidFill>
                  <a:srgbClr val="363740"/>
                </a:solidFill>
                <a:latin typeface="Arial"/>
                <a:cs typeface="Arial"/>
              </a:rPr>
              <a:t> </a:t>
            </a:r>
            <a:r>
              <a:rPr sz="700" spc="5" dirty="0">
                <a:solidFill>
                  <a:srgbClr val="363740"/>
                </a:solidFill>
                <a:latin typeface="Arial"/>
                <a:cs typeface="Arial"/>
              </a:rPr>
              <a:t>Week</a:t>
            </a:r>
            <a:r>
              <a:rPr sz="700" spc="-15" dirty="0">
                <a:solidFill>
                  <a:srgbClr val="363740"/>
                </a:solidFill>
                <a:latin typeface="Arial"/>
                <a:cs typeface="Arial"/>
              </a:rPr>
              <a:t> </a:t>
            </a:r>
            <a:r>
              <a:rPr sz="700" spc="10" dirty="0">
                <a:solidFill>
                  <a:srgbClr val="363740"/>
                </a:solidFill>
                <a:latin typeface="Arial"/>
                <a:cs typeface="Arial"/>
              </a:rPr>
              <a:t>**Live</a:t>
            </a:r>
            <a:r>
              <a:rPr sz="700" spc="-15" dirty="0">
                <a:solidFill>
                  <a:srgbClr val="363740"/>
                </a:solidFill>
                <a:latin typeface="Arial"/>
                <a:cs typeface="Arial"/>
              </a:rPr>
              <a:t> </a:t>
            </a:r>
            <a:r>
              <a:rPr sz="700" spc="-10" dirty="0">
                <a:solidFill>
                  <a:srgbClr val="363740"/>
                </a:solidFill>
                <a:latin typeface="Arial"/>
                <a:cs typeface="Arial"/>
              </a:rPr>
              <a:t>Events</a:t>
            </a:r>
            <a:r>
              <a:rPr sz="700" spc="-15" dirty="0">
                <a:solidFill>
                  <a:srgbClr val="363740"/>
                </a:solidFill>
                <a:latin typeface="Arial"/>
                <a:cs typeface="Arial"/>
              </a:rPr>
              <a:t> </a:t>
            </a:r>
            <a:r>
              <a:rPr sz="700" dirty="0">
                <a:solidFill>
                  <a:srgbClr val="363740"/>
                </a:solidFill>
                <a:latin typeface="Arial"/>
                <a:cs typeface="Arial"/>
              </a:rPr>
              <a:t>may</a:t>
            </a:r>
            <a:r>
              <a:rPr sz="700" spc="-15" dirty="0">
                <a:solidFill>
                  <a:srgbClr val="363740"/>
                </a:solidFill>
                <a:latin typeface="Arial"/>
                <a:cs typeface="Arial"/>
              </a:rPr>
              <a:t> </a:t>
            </a:r>
            <a:r>
              <a:rPr sz="700" spc="-5" dirty="0">
                <a:solidFill>
                  <a:srgbClr val="363740"/>
                </a:solidFill>
                <a:latin typeface="Arial"/>
                <a:cs typeface="Arial"/>
              </a:rPr>
              <a:t>be</a:t>
            </a:r>
            <a:r>
              <a:rPr sz="700" spc="-15" dirty="0">
                <a:solidFill>
                  <a:srgbClr val="363740"/>
                </a:solidFill>
                <a:latin typeface="Arial"/>
                <a:cs typeface="Arial"/>
              </a:rPr>
              <a:t> </a:t>
            </a:r>
            <a:r>
              <a:rPr sz="700" dirty="0">
                <a:solidFill>
                  <a:srgbClr val="363740"/>
                </a:solidFill>
                <a:latin typeface="Arial"/>
                <a:cs typeface="Arial"/>
              </a:rPr>
              <a:t>subject</a:t>
            </a:r>
            <a:r>
              <a:rPr sz="700" spc="-15" dirty="0">
                <a:solidFill>
                  <a:srgbClr val="363740"/>
                </a:solidFill>
                <a:latin typeface="Arial"/>
                <a:cs typeface="Arial"/>
              </a:rPr>
              <a:t> </a:t>
            </a:r>
            <a:r>
              <a:rPr sz="700" spc="20" dirty="0">
                <a:solidFill>
                  <a:srgbClr val="363740"/>
                </a:solidFill>
                <a:latin typeface="Arial"/>
                <a:cs typeface="Arial"/>
              </a:rPr>
              <a:t>to</a:t>
            </a:r>
            <a:r>
              <a:rPr sz="700" spc="-15" dirty="0">
                <a:solidFill>
                  <a:srgbClr val="363740"/>
                </a:solidFill>
                <a:latin typeface="Arial"/>
                <a:cs typeface="Arial"/>
              </a:rPr>
              <a:t> </a:t>
            </a:r>
            <a:r>
              <a:rPr sz="700" spc="-5" dirty="0">
                <a:solidFill>
                  <a:srgbClr val="363740"/>
                </a:solidFill>
                <a:latin typeface="Arial"/>
                <a:cs typeface="Arial"/>
              </a:rPr>
              <a:t>change</a:t>
            </a:r>
            <a:endParaRPr sz="700">
              <a:latin typeface="Arial"/>
              <a:cs typeface="Arial"/>
            </a:endParaRPr>
          </a:p>
          <a:p>
            <a:pPr marL="12700">
              <a:lnSpc>
                <a:spcPts val="835"/>
              </a:lnSpc>
            </a:pPr>
            <a:r>
              <a:rPr sz="700" spc="-30" dirty="0">
                <a:solidFill>
                  <a:srgbClr val="363740"/>
                </a:solidFill>
                <a:latin typeface="Arial"/>
                <a:cs typeface="Arial"/>
              </a:rPr>
              <a:t>NOTE: </a:t>
            </a:r>
            <a:r>
              <a:rPr sz="700" spc="5" dirty="0">
                <a:solidFill>
                  <a:srgbClr val="363740"/>
                </a:solidFill>
                <a:latin typeface="Arial"/>
                <a:cs typeface="Arial"/>
              </a:rPr>
              <a:t>Orientation </a:t>
            </a:r>
            <a:r>
              <a:rPr sz="700" dirty="0">
                <a:solidFill>
                  <a:srgbClr val="363740"/>
                </a:solidFill>
                <a:latin typeface="Arial"/>
                <a:cs typeface="Arial"/>
              </a:rPr>
              <a:t>Pre-Requisite </a:t>
            </a:r>
            <a:r>
              <a:rPr sz="700" spc="20" dirty="0">
                <a:solidFill>
                  <a:srgbClr val="363740"/>
                </a:solidFill>
                <a:latin typeface="Arial"/>
                <a:cs typeface="Arial"/>
              </a:rPr>
              <a:t>Work </a:t>
            </a:r>
            <a:r>
              <a:rPr sz="700" spc="15" dirty="0">
                <a:solidFill>
                  <a:srgbClr val="363740"/>
                </a:solidFill>
                <a:latin typeface="Arial"/>
                <a:cs typeface="Arial"/>
              </a:rPr>
              <a:t>(90 </a:t>
            </a:r>
            <a:r>
              <a:rPr sz="700" dirty="0">
                <a:solidFill>
                  <a:srgbClr val="363740"/>
                </a:solidFill>
                <a:latin typeface="Arial"/>
                <a:cs typeface="Arial"/>
              </a:rPr>
              <a:t>minutes) and </a:t>
            </a:r>
            <a:r>
              <a:rPr sz="700" spc="-10" dirty="0">
                <a:solidFill>
                  <a:srgbClr val="363740"/>
                </a:solidFill>
                <a:latin typeface="Arial"/>
                <a:cs typeface="Arial"/>
              </a:rPr>
              <a:t>Final </a:t>
            </a:r>
            <a:r>
              <a:rPr sz="700" dirty="0">
                <a:solidFill>
                  <a:srgbClr val="363740"/>
                </a:solidFill>
                <a:latin typeface="Arial"/>
                <a:cs typeface="Arial"/>
              </a:rPr>
              <a:t>Presentation </a:t>
            </a:r>
            <a:r>
              <a:rPr sz="700" spc="10" dirty="0">
                <a:solidFill>
                  <a:srgbClr val="363740"/>
                </a:solidFill>
                <a:latin typeface="Arial"/>
                <a:cs typeface="Arial"/>
              </a:rPr>
              <a:t>at </a:t>
            </a:r>
            <a:r>
              <a:rPr sz="700" dirty="0">
                <a:solidFill>
                  <a:srgbClr val="363740"/>
                </a:solidFill>
                <a:latin typeface="Arial"/>
                <a:cs typeface="Arial"/>
              </a:rPr>
              <a:t>end </a:t>
            </a:r>
            <a:r>
              <a:rPr sz="700" spc="10" dirty="0">
                <a:solidFill>
                  <a:srgbClr val="363740"/>
                </a:solidFill>
                <a:latin typeface="Arial"/>
                <a:cs typeface="Arial"/>
              </a:rPr>
              <a:t>of </a:t>
            </a:r>
            <a:r>
              <a:rPr sz="700" spc="-5" dirty="0">
                <a:solidFill>
                  <a:srgbClr val="363740"/>
                </a:solidFill>
                <a:latin typeface="Arial"/>
                <a:cs typeface="Arial"/>
              </a:rPr>
              <a:t>experience </a:t>
            </a:r>
            <a:r>
              <a:rPr sz="700" spc="15" dirty="0">
                <a:solidFill>
                  <a:srgbClr val="363740"/>
                </a:solidFill>
                <a:latin typeface="Arial"/>
                <a:cs typeface="Arial"/>
              </a:rPr>
              <a:t>(90</a:t>
            </a:r>
            <a:r>
              <a:rPr sz="700" spc="-110" dirty="0">
                <a:solidFill>
                  <a:srgbClr val="363740"/>
                </a:solidFill>
                <a:latin typeface="Arial"/>
                <a:cs typeface="Arial"/>
              </a:rPr>
              <a:t> </a:t>
            </a:r>
            <a:r>
              <a:rPr sz="700" spc="-5" dirty="0">
                <a:solidFill>
                  <a:srgbClr val="363740"/>
                </a:solidFill>
                <a:latin typeface="Arial"/>
                <a:cs typeface="Arial"/>
              </a:rPr>
              <a:t>minutes).</a:t>
            </a:r>
            <a:endParaRPr sz="700">
              <a:latin typeface="Arial"/>
              <a:cs typeface="Arial"/>
            </a:endParaRPr>
          </a:p>
        </p:txBody>
      </p:sp>
      <p:sp>
        <p:nvSpPr>
          <p:cNvPr id="26" name="object 26"/>
          <p:cNvSpPr/>
          <p:nvPr/>
        </p:nvSpPr>
        <p:spPr>
          <a:xfrm>
            <a:off x="0" y="0"/>
            <a:ext cx="1375874" cy="5143499"/>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06902" y="341956"/>
            <a:ext cx="3426460" cy="304800"/>
          </a:xfrm>
          <a:prstGeom prst="rect">
            <a:avLst/>
          </a:prstGeom>
        </p:spPr>
        <p:txBody>
          <a:bodyPr vert="horz" wrap="square" lIns="0" tIns="0" rIns="0" bIns="0" rtlCol="0">
            <a:spAutoFit/>
          </a:bodyPr>
          <a:lstStyle/>
          <a:p>
            <a:pPr marL="12700">
              <a:lnSpc>
                <a:spcPct val="100000"/>
              </a:lnSpc>
            </a:pPr>
            <a:r>
              <a:rPr b="0" spc="30" dirty="0">
                <a:solidFill>
                  <a:srgbClr val="214078"/>
                </a:solidFill>
                <a:latin typeface="Arial"/>
                <a:cs typeface="Arial"/>
              </a:rPr>
              <a:t>Driving Digital</a:t>
            </a:r>
            <a:r>
              <a:rPr b="0" spc="-125" dirty="0">
                <a:solidFill>
                  <a:srgbClr val="214078"/>
                </a:solidFill>
                <a:latin typeface="Arial"/>
                <a:cs typeface="Arial"/>
              </a:rPr>
              <a:t> </a:t>
            </a:r>
            <a:r>
              <a:rPr b="0" dirty="0">
                <a:solidFill>
                  <a:srgbClr val="214078"/>
                </a:solidFill>
                <a:latin typeface="Arial"/>
                <a:cs typeface="Arial"/>
              </a:rPr>
              <a:t>Transformation</a:t>
            </a:r>
          </a:p>
        </p:txBody>
      </p:sp>
      <p:sp>
        <p:nvSpPr>
          <p:cNvPr id="3" name="object 3"/>
          <p:cNvSpPr/>
          <p:nvPr/>
        </p:nvSpPr>
        <p:spPr>
          <a:xfrm>
            <a:off x="7877223" y="86721"/>
            <a:ext cx="1090001" cy="927822"/>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1741297" y="1315380"/>
            <a:ext cx="1054100" cy="0"/>
          </a:xfrm>
          <a:custGeom>
            <a:avLst/>
            <a:gdLst/>
            <a:ahLst/>
            <a:cxnLst/>
            <a:rect l="l" t="t" r="r" b="b"/>
            <a:pathLst>
              <a:path w="1054100">
                <a:moveTo>
                  <a:pt x="0" y="0"/>
                </a:moveTo>
                <a:lnTo>
                  <a:pt x="1053674" y="0"/>
                </a:lnTo>
              </a:path>
            </a:pathLst>
          </a:custGeom>
          <a:ln w="12699">
            <a:solidFill>
              <a:srgbClr val="D8D8D8"/>
            </a:solidFill>
          </a:ln>
        </p:spPr>
        <p:txBody>
          <a:bodyPr wrap="square" lIns="0" tIns="0" rIns="0" bIns="0" rtlCol="0"/>
          <a:lstStyle/>
          <a:p>
            <a:endParaRPr/>
          </a:p>
        </p:txBody>
      </p:sp>
      <p:sp>
        <p:nvSpPr>
          <p:cNvPr id="5" name="object 5"/>
          <p:cNvSpPr/>
          <p:nvPr/>
        </p:nvSpPr>
        <p:spPr>
          <a:xfrm>
            <a:off x="2985472" y="1315380"/>
            <a:ext cx="2740660" cy="0"/>
          </a:xfrm>
          <a:custGeom>
            <a:avLst/>
            <a:gdLst/>
            <a:ahLst/>
            <a:cxnLst/>
            <a:rect l="l" t="t" r="r" b="b"/>
            <a:pathLst>
              <a:path w="2740660">
                <a:moveTo>
                  <a:pt x="0" y="0"/>
                </a:moveTo>
                <a:lnTo>
                  <a:pt x="2740424" y="0"/>
                </a:lnTo>
              </a:path>
            </a:pathLst>
          </a:custGeom>
          <a:ln w="12699">
            <a:solidFill>
              <a:srgbClr val="D8D8D8"/>
            </a:solidFill>
          </a:ln>
        </p:spPr>
        <p:txBody>
          <a:bodyPr wrap="square" lIns="0" tIns="0" rIns="0" bIns="0" rtlCol="0"/>
          <a:lstStyle/>
          <a:p>
            <a:endParaRPr/>
          </a:p>
        </p:txBody>
      </p:sp>
      <p:sp>
        <p:nvSpPr>
          <p:cNvPr id="6" name="object 6"/>
          <p:cNvSpPr/>
          <p:nvPr/>
        </p:nvSpPr>
        <p:spPr>
          <a:xfrm>
            <a:off x="5916397" y="1315380"/>
            <a:ext cx="1294765" cy="0"/>
          </a:xfrm>
          <a:custGeom>
            <a:avLst/>
            <a:gdLst/>
            <a:ahLst/>
            <a:cxnLst/>
            <a:rect l="l" t="t" r="r" b="b"/>
            <a:pathLst>
              <a:path w="1294765">
                <a:moveTo>
                  <a:pt x="0" y="0"/>
                </a:moveTo>
                <a:lnTo>
                  <a:pt x="1294649" y="0"/>
                </a:lnTo>
              </a:path>
            </a:pathLst>
          </a:custGeom>
          <a:ln w="12699">
            <a:solidFill>
              <a:srgbClr val="D8D8D8"/>
            </a:solidFill>
          </a:ln>
        </p:spPr>
        <p:txBody>
          <a:bodyPr wrap="square" lIns="0" tIns="0" rIns="0" bIns="0" rtlCol="0"/>
          <a:lstStyle/>
          <a:p>
            <a:endParaRPr/>
          </a:p>
        </p:txBody>
      </p:sp>
      <p:sp>
        <p:nvSpPr>
          <p:cNvPr id="7" name="object 7"/>
          <p:cNvSpPr/>
          <p:nvPr/>
        </p:nvSpPr>
        <p:spPr>
          <a:xfrm>
            <a:off x="7412697" y="1315380"/>
            <a:ext cx="1294765" cy="0"/>
          </a:xfrm>
          <a:custGeom>
            <a:avLst/>
            <a:gdLst/>
            <a:ahLst/>
            <a:cxnLst/>
            <a:rect l="l" t="t" r="r" b="b"/>
            <a:pathLst>
              <a:path w="1294765">
                <a:moveTo>
                  <a:pt x="0" y="0"/>
                </a:moveTo>
                <a:lnTo>
                  <a:pt x="1294649" y="0"/>
                </a:lnTo>
              </a:path>
            </a:pathLst>
          </a:custGeom>
          <a:ln w="12699">
            <a:solidFill>
              <a:srgbClr val="D8D8D8"/>
            </a:solidFill>
          </a:ln>
        </p:spPr>
        <p:txBody>
          <a:bodyPr wrap="square" lIns="0" tIns="0" rIns="0" bIns="0" rtlCol="0"/>
          <a:lstStyle/>
          <a:p>
            <a:endParaRPr/>
          </a:p>
        </p:txBody>
      </p:sp>
      <p:sp>
        <p:nvSpPr>
          <p:cNvPr id="8" name="object 8"/>
          <p:cNvSpPr/>
          <p:nvPr/>
        </p:nvSpPr>
        <p:spPr>
          <a:xfrm>
            <a:off x="1741297" y="2399130"/>
            <a:ext cx="1054100" cy="0"/>
          </a:xfrm>
          <a:custGeom>
            <a:avLst/>
            <a:gdLst/>
            <a:ahLst/>
            <a:cxnLst/>
            <a:rect l="l" t="t" r="r" b="b"/>
            <a:pathLst>
              <a:path w="1054100">
                <a:moveTo>
                  <a:pt x="0" y="0"/>
                </a:moveTo>
                <a:lnTo>
                  <a:pt x="1053674" y="0"/>
                </a:lnTo>
              </a:path>
            </a:pathLst>
          </a:custGeom>
          <a:ln w="12699">
            <a:solidFill>
              <a:srgbClr val="D8D8D8"/>
            </a:solidFill>
          </a:ln>
        </p:spPr>
        <p:txBody>
          <a:bodyPr wrap="square" lIns="0" tIns="0" rIns="0" bIns="0" rtlCol="0"/>
          <a:lstStyle/>
          <a:p>
            <a:endParaRPr/>
          </a:p>
        </p:txBody>
      </p:sp>
      <p:sp>
        <p:nvSpPr>
          <p:cNvPr id="9" name="object 9"/>
          <p:cNvSpPr/>
          <p:nvPr/>
        </p:nvSpPr>
        <p:spPr>
          <a:xfrm>
            <a:off x="2985472" y="2399130"/>
            <a:ext cx="2740660" cy="0"/>
          </a:xfrm>
          <a:custGeom>
            <a:avLst/>
            <a:gdLst/>
            <a:ahLst/>
            <a:cxnLst/>
            <a:rect l="l" t="t" r="r" b="b"/>
            <a:pathLst>
              <a:path w="2740660">
                <a:moveTo>
                  <a:pt x="0" y="0"/>
                </a:moveTo>
                <a:lnTo>
                  <a:pt x="2740424" y="0"/>
                </a:lnTo>
              </a:path>
            </a:pathLst>
          </a:custGeom>
          <a:ln w="12699">
            <a:solidFill>
              <a:srgbClr val="D8D8D8"/>
            </a:solidFill>
          </a:ln>
        </p:spPr>
        <p:txBody>
          <a:bodyPr wrap="square" lIns="0" tIns="0" rIns="0" bIns="0" rtlCol="0"/>
          <a:lstStyle/>
          <a:p>
            <a:endParaRPr/>
          </a:p>
        </p:txBody>
      </p:sp>
      <p:sp>
        <p:nvSpPr>
          <p:cNvPr id="10" name="object 10"/>
          <p:cNvSpPr/>
          <p:nvPr/>
        </p:nvSpPr>
        <p:spPr>
          <a:xfrm>
            <a:off x="5916397" y="2399130"/>
            <a:ext cx="1294765" cy="0"/>
          </a:xfrm>
          <a:custGeom>
            <a:avLst/>
            <a:gdLst/>
            <a:ahLst/>
            <a:cxnLst/>
            <a:rect l="l" t="t" r="r" b="b"/>
            <a:pathLst>
              <a:path w="1294765">
                <a:moveTo>
                  <a:pt x="0" y="0"/>
                </a:moveTo>
                <a:lnTo>
                  <a:pt x="1294649" y="0"/>
                </a:lnTo>
              </a:path>
            </a:pathLst>
          </a:custGeom>
          <a:ln w="12699">
            <a:solidFill>
              <a:srgbClr val="D8D8D8"/>
            </a:solidFill>
          </a:ln>
        </p:spPr>
        <p:txBody>
          <a:bodyPr wrap="square" lIns="0" tIns="0" rIns="0" bIns="0" rtlCol="0"/>
          <a:lstStyle/>
          <a:p>
            <a:endParaRPr/>
          </a:p>
        </p:txBody>
      </p:sp>
      <p:sp>
        <p:nvSpPr>
          <p:cNvPr id="11" name="object 11"/>
          <p:cNvSpPr/>
          <p:nvPr/>
        </p:nvSpPr>
        <p:spPr>
          <a:xfrm>
            <a:off x="7412697" y="2399130"/>
            <a:ext cx="1294765" cy="0"/>
          </a:xfrm>
          <a:custGeom>
            <a:avLst/>
            <a:gdLst/>
            <a:ahLst/>
            <a:cxnLst/>
            <a:rect l="l" t="t" r="r" b="b"/>
            <a:pathLst>
              <a:path w="1294765">
                <a:moveTo>
                  <a:pt x="0" y="0"/>
                </a:moveTo>
                <a:lnTo>
                  <a:pt x="1294649" y="0"/>
                </a:lnTo>
              </a:path>
            </a:pathLst>
          </a:custGeom>
          <a:ln w="12699">
            <a:solidFill>
              <a:srgbClr val="D8D8D8"/>
            </a:solidFill>
          </a:ln>
        </p:spPr>
        <p:txBody>
          <a:bodyPr wrap="square" lIns="0" tIns="0" rIns="0" bIns="0" rtlCol="0"/>
          <a:lstStyle/>
          <a:p>
            <a:endParaRPr/>
          </a:p>
        </p:txBody>
      </p:sp>
      <p:sp>
        <p:nvSpPr>
          <p:cNvPr id="12" name="object 12"/>
          <p:cNvSpPr/>
          <p:nvPr/>
        </p:nvSpPr>
        <p:spPr>
          <a:xfrm>
            <a:off x="1741297" y="3340005"/>
            <a:ext cx="1054100" cy="0"/>
          </a:xfrm>
          <a:custGeom>
            <a:avLst/>
            <a:gdLst/>
            <a:ahLst/>
            <a:cxnLst/>
            <a:rect l="l" t="t" r="r" b="b"/>
            <a:pathLst>
              <a:path w="1054100">
                <a:moveTo>
                  <a:pt x="0" y="0"/>
                </a:moveTo>
                <a:lnTo>
                  <a:pt x="1053674" y="0"/>
                </a:lnTo>
              </a:path>
            </a:pathLst>
          </a:custGeom>
          <a:ln w="12699">
            <a:solidFill>
              <a:srgbClr val="D8D8D8"/>
            </a:solidFill>
          </a:ln>
        </p:spPr>
        <p:txBody>
          <a:bodyPr wrap="square" lIns="0" tIns="0" rIns="0" bIns="0" rtlCol="0"/>
          <a:lstStyle/>
          <a:p>
            <a:endParaRPr/>
          </a:p>
        </p:txBody>
      </p:sp>
      <p:sp>
        <p:nvSpPr>
          <p:cNvPr id="13" name="object 13"/>
          <p:cNvSpPr/>
          <p:nvPr/>
        </p:nvSpPr>
        <p:spPr>
          <a:xfrm>
            <a:off x="2985472" y="3340005"/>
            <a:ext cx="2740660" cy="0"/>
          </a:xfrm>
          <a:custGeom>
            <a:avLst/>
            <a:gdLst/>
            <a:ahLst/>
            <a:cxnLst/>
            <a:rect l="l" t="t" r="r" b="b"/>
            <a:pathLst>
              <a:path w="2740660">
                <a:moveTo>
                  <a:pt x="0" y="0"/>
                </a:moveTo>
                <a:lnTo>
                  <a:pt x="2740424" y="0"/>
                </a:lnTo>
              </a:path>
            </a:pathLst>
          </a:custGeom>
          <a:ln w="12699">
            <a:solidFill>
              <a:srgbClr val="D8D8D8"/>
            </a:solidFill>
          </a:ln>
        </p:spPr>
        <p:txBody>
          <a:bodyPr wrap="square" lIns="0" tIns="0" rIns="0" bIns="0" rtlCol="0"/>
          <a:lstStyle/>
          <a:p>
            <a:endParaRPr/>
          </a:p>
        </p:txBody>
      </p:sp>
      <p:sp>
        <p:nvSpPr>
          <p:cNvPr id="14" name="object 14"/>
          <p:cNvSpPr/>
          <p:nvPr/>
        </p:nvSpPr>
        <p:spPr>
          <a:xfrm>
            <a:off x="5916397" y="3340005"/>
            <a:ext cx="1294765" cy="0"/>
          </a:xfrm>
          <a:custGeom>
            <a:avLst/>
            <a:gdLst/>
            <a:ahLst/>
            <a:cxnLst/>
            <a:rect l="l" t="t" r="r" b="b"/>
            <a:pathLst>
              <a:path w="1294765">
                <a:moveTo>
                  <a:pt x="0" y="0"/>
                </a:moveTo>
                <a:lnTo>
                  <a:pt x="1294649" y="0"/>
                </a:lnTo>
              </a:path>
            </a:pathLst>
          </a:custGeom>
          <a:ln w="12699">
            <a:solidFill>
              <a:srgbClr val="D8D8D8"/>
            </a:solidFill>
          </a:ln>
        </p:spPr>
        <p:txBody>
          <a:bodyPr wrap="square" lIns="0" tIns="0" rIns="0" bIns="0" rtlCol="0"/>
          <a:lstStyle/>
          <a:p>
            <a:endParaRPr/>
          </a:p>
        </p:txBody>
      </p:sp>
      <p:sp>
        <p:nvSpPr>
          <p:cNvPr id="15" name="object 15"/>
          <p:cNvSpPr/>
          <p:nvPr/>
        </p:nvSpPr>
        <p:spPr>
          <a:xfrm>
            <a:off x="7412697" y="3340005"/>
            <a:ext cx="1294765" cy="0"/>
          </a:xfrm>
          <a:custGeom>
            <a:avLst/>
            <a:gdLst/>
            <a:ahLst/>
            <a:cxnLst/>
            <a:rect l="l" t="t" r="r" b="b"/>
            <a:pathLst>
              <a:path w="1294765">
                <a:moveTo>
                  <a:pt x="0" y="0"/>
                </a:moveTo>
                <a:lnTo>
                  <a:pt x="1294649" y="0"/>
                </a:lnTo>
              </a:path>
            </a:pathLst>
          </a:custGeom>
          <a:ln w="12699">
            <a:solidFill>
              <a:srgbClr val="D8D8D8"/>
            </a:solidFill>
          </a:ln>
        </p:spPr>
        <p:txBody>
          <a:bodyPr wrap="square" lIns="0" tIns="0" rIns="0" bIns="0" rtlCol="0"/>
          <a:lstStyle/>
          <a:p>
            <a:endParaRPr/>
          </a:p>
        </p:txBody>
      </p:sp>
      <p:sp>
        <p:nvSpPr>
          <p:cNvPr id="16" name="object 16"/>
          <p:cNvSpPr/>
          <p:nvPr/>
        </p:nvSpPr>
        <p:spPr>
          <a:xfrm>
            <a:off x="1741297" y="4138005"/>
            <a:ext cx="1054100" cy="0"/>
          </a:xfrm>
          <a:custGeom>
            <a:avLst/>
            <a:gdLst/>
            <a:ahLst/>
            <a:cxnLst/>
            <a:rect l="l" t="t" r="r" b="b"/>
            <a:pathLst>
              <a:path w="1054100">
                <a:moveTo>
                  <a:pt x="0" y="0"/>
                </a:moveTo>
                <a:lnTo>
                  <a:pt x="1053674" y="0"/>
                </a:lnTo>
              </a:path>
            </a:pathLst>
          </a:custGeom>
          <a:ln w="12699">
            <a:solidFill>
              <a:srgbClr val="D8D8D8"/>
            </a:solidFill>
          </a:ln>
        </p:spPr>
        <p:txBody>
          <a:bodyPr wrap="square" lIns="0" tIns="0" rIns="0" bIns="0" rtlCol="0"/>
          <a:lstStyle/>
          <a:p>
            <a:endParaRPr/>
          </a:p>
        </p:txBody>
      </p:sp>
      <p:sp>
        <p:nvSpPr>
          <p:cNvPr id="17" name="object 17"/>
          <p:cNvSpPr/>
          <p:nvPr/>
        </p:nvSpPr>
        <p:spPr>
          <a:xfrm>
            <a:off x="2985472" y="4138005"/>
            <a:ext cx="2740660" cy="0"/>
          </a:xfrm>
          <a:custGeom>
            <a:avLst/>
            <a:gdLst/>
            <a:ahLst/>
            <a:cxnLst/>
            <a:rect l="l" t="t" r="r" b="b"/>
            <a:pathLst>
              <a:path w="2740660">
                <a:moveTo>
                  <a:pt x="0" y="0"/>
                </a:moveTo>
                <a:lnTo>
                  <a:pt x="2740424" y="0"/>
                </a:lnTo>
              </a:path>
            </a:pathLst>
          </a:custGeom>
          <a:ln w="12699">
            <a:solidFill>
              <a:srgbClr val="D8D8D8"/>
            </a:solidFill>
          </a:ln>
        </p:spPr>
        <p:txBody>
          <a:bodyPr wrap="square" lIns="0" tIns="0" rIns="0" bIns="0" rtlCol="0"/>
          <a:lstStyle/>
          <a:p>
            <a:endParaRPr/>
          </a:p>
        </p:txBody>
      </p:sp>
      <p:sp>
        <p:nvSpPr>
          <p:cNvPr id="18" name="object 18"/>
          <p:cNvSpPr/>
          <p:nvPr/>
        </p:nvSpPr>
        <p:spPr>
          <a:xfrm>
            <a:off x="5916397" y="4138005"/>
            <a:ext cx="1294765" cy="0"/>
          </a:xfrm>
          <a:custGeom>
            <a:avLst/>
            <a:gdLst/>
            <a:ahLst/>
            <a:cxnLst/>
            <a:rect l="l" t="t" r="r" b="b"/>
            <a:pathLst>
              <a:path w="1294765">
                <a:moveTo>
                  <a:pt x="0" y="0"/>
                </a:moveTo>
                <a:lnTo>
                  <a:pt x="1294649" y="0"/>
                </a:lnTo>
              </a:path>
            </a:pathLst>
          </a:custGeom>
          <a:ln w="12699">
            <a:solidFill>
              <a:srgbClr val="D8D8D8"/>
            </a:solidFill>
          </a:ln>
        </p:spPr>
        <p:txBody>
          <a:bodyPr wrap="square" lIns="0" tIns="0" rIns="0" bIns="0" rtlCol="0"/>
          <a:lstStyle/>
          <a:p>
            <a:endParaRPr/>
          </a:p>
        </p:txBody>
      </p:sp>
      <p:sp>
        <p:nvSpPr>
          <p:cNvPr id="19" name="object 19"/>
          <p:cNvSpPr/>
          <p:nvPr/>
        </p:nvSpPr>
        <p:spPr>
          <a:xfrm>
            <a:off x="7412697" y="4138005"/>
            <a:ext cx="1294765" cy="0"/>
          </a:xfrm>
          <a:custGeom>
            <a:avLst/>
            <a:gdLst/>
            <a:ahLst/>
            <a:cxnLst/>
            <a:rect l="l" t="t" r="r" b="b"/>
            <a:pathLst>
              <a:path w="1294765">
                <a:moveTo>
                  <a:pt x="0" y="0"/>
                </a:moveTo>
                <a:lnTo>
                  <a:pt x="1294649" y="0"/>
                </a:lnTo>
              </a:path>
            </a:pathLst>
          </a:custGeom>
          <a:ln w="12699">
            <a:solidFill>
              <a:srgbClr val="D8D8D8"/>
            </a:solidFill>
          </a:ln>
        </p:spPr>
        <p:txBody>
          <a:bodyPr wrap="square" lIns="0" tIns="0" rIns="0" bIns="0" rtlCol="0"/>
          <a:lstStyle/>
          <a:p>
            <a:endParaRPr/>
          </a:p>
        </p:txBody>
      </p:sp>
      <p:sp>
        <p:nvSpPr>
          <p:cNvPr id="20" name="object 20"/>
          <p:cNvSpPr txBox="1"/>
          <p:nvPr/>
        </p:nvSpPr>
        <p:spPr>
          <a:xfrm>
            <a:off x="1706902" y="787219"/>
            <a:ext cx="1976120" cy="465455"/>
          </a:xfrm>
          <a:prstGeom prst="rect">
            <a:avLst/>
          </a:prstGeom>
        </p:spPr>
        <p:txBody>
          <a:bodyPr vert="horz" wrap="square" lIns="0" tIns="0" rIns="0" bIns="0" rtlCol="0">
            <a:spAutoFit/>
          </a:bodyPr>
          <a:lstStyle/>
          <a:p>
            <a:pPr marL="12700">
              <a:lnSpc>
                <a:spcPct val="100000"/>
              </a:lnSpc>
            </a:pPr>
            <a:r>
              <a:rPr sz="1200" spc="-5" dirty="0">
                <a:solidFill>
                  <a:srgbClr val="214078"/>
                </a:solidFill>
                <a:latin typeface="Arial"/>
                <a:cs typeface="Arial"/>
              </a:rPr>
              <a:t>Project</a:t>
            </a:r>
            <a:r>
              <a:rPr sz="1200" spc="-90" dirty="0">
                <a:solidFill>
                  <a:srgbClr val="214078"/>
                </a:solidFill>
                <a:latin typeface="Arial"/>
                <a:cs typeface="Arial"/>
              </a:rPr>
              <a:t> </a:t>
            </a:r>
            <a:r>
              <a:rPr sz="1200" spc="-15" dirty="0">
                <a:solidFill>
                  <a:srgbClr val="214078"/>
                </a:solidFill>
                <a:latin typeface="Arial"/>
                <a:cs typeface="Arial"/>
              </a:rPr>
              <a:t>Examples</a:t>
            </a:r>
            <a:endParaRPr sz="1200">
              <a:latin typeface="Arial"/>
              <a:cs typeface="Arial"/>
            </a:endParaRPr>
          </a:p>
          <a:p>
            <a:pPr marL="38735">
              <a:lnSpc>
                <a:spcPct val="100000"/>
              </a:lnSpc>
              <a:spcBef>
                <a:spcPts val="1260"/>
              </a:spcBef>
              <a:tabLst>
                <a:tab pos="1282700" algn="l"/>
              </a:tabLst>
            </a:pPr>
            <a:r>
              <a:rPr sz="800" b="1" spc="-75" dirty="0">
                <a:solidFill>
                  <a:srgbClr val="363740"/>
                </a:solidFill>
                <a:latin typeface="Arial Black"/>
                <a:cs typeface="Arial Black"/>
              </a:rPr>
              <a:t>NAME	DESCRIPTION</a:t>
            </a:r>
            <a:endParaRPr sz="800">
              <a:latin typeface="Arial Black"/>
              <a:cs typeface="Arial Black"/>
            </a:endParaRPr>
          </a:p>
        </p:txBody>
      </p:sp>
      <p:sp>
        <p:nvSpPr>
          <p:cNvPr id="21" name="object 21"/>
          <p:cNvSpPr txBox="1"/>
          <p:nvPr/>
        </p:nvSpPr>
        <p:spPr>
          <a:xfrm>
            <a:off x="5908446" y="985531"/>
            <a:ext cx="931544" cy="295275"/>
          </a:xfrm>
          <a:prstGeom prst="rect">
            <a:avLst/>
          </a:prstGeom>
        </p:spPr>
        <p:txBody>
          <a:bodyPr vert="horz" wrap="square" lIns="0" tIns="0" rIns="0" bIns="0" rtlCol="0">
            <a:spAutoFit/>
          </a:bodyPr>
          <a:lstStyle/>
          <a:p>
            <a:pPr marL="12700" marR="5080">
              <a:lnSpc>
                <a:spcPct val="109400"/>
              </a:lnSpc>
            </a:pPr>
            <a:r>
              <a:rPr sz="800" b="1" spc="-95" dirty="0">
                <a:solidFill>
                  <a:srgbClr val="363740"/>
                </a:solidFill>
                <a:latin typeface="Arial Black"/>
                <a:cs typeface="Arial Black"/>
              </a:rPr>
              <a:t>PROJECTED  </a:t>
            </a:r>
            <a:r>
              <a:rPr sz="800" b="1" spc="-80" dirty="0">
                <a:solidFill>
                  <a:srgbClr val="363740"/>
                </a:solidFill>
                <a:latin typeface="Arial Black"/>
                <a:cs typeface="Arial Black"/>
              </a:rPr>
              <a:t>BUSINESS</a:t>
            </a:r>
            <a:r>
              <a:rPr sz="800" b="1" spc="-135" dirty="0">
                <a:solidFill>
                  <a:srgbClr val="363740"/>
                </a:solidFill>
                <a:latin typeface="Arial Black"/>
                <a:cs typeface="Arial Black"/>
              </a:rPr>
              <a:t> </a:t>
            </a:r>
            <a:r>
              <a:rPr sz="800" b="1" spc="-85" dirty="0">
                <a:solidFill>
                  <a:srgbClr val="363740"/>
                </a:solidFill>
                <a:latin typeface="Arial Black"/>
                <a:cs typeface="Arial Black"/>
              </a:rPr>
              <a:t>IMPACT</a:t>
            </a:r>
            <a:endParaRPr sz="800">
              <a:latin typeface="Arial Black"/>
              <a:cs typeface="Arial Black"/>
            </a:endParaRPr>
          </a:p>
        </p:txBody>
      </p:sp>
      <p:sp>
        <p:nvSpPr>
          <p:cNvPr id="22" name="object 22"/>
          <p:cNvSpPr txBox="1"/>
          <p:nvPr/>
        </p:nvSpPr>
        <p:spPr>
          <a:xfrm>
            <a:off x="7404747" y="985531"/>
            <a:ext cx="972819" cy="295275"/>
          </a:xfrm>
          <a:prstGeom prst="rect">
            <a:avLst/>
          </a:prstGeom>
        </p:spPr>
        <p:txBody>
          <a:bodyPr vert="horz" wrap="square" lIns="0" tIns="0" rIns="0" bIns="0" rtlCol="0">
            <a:spAutoFit/>
          </a:bodyPr>
          <a:lstStyle/>
          <a:p>
            <a:pPr marL="12700" marR="5080">
              <a:lnSpc>
                <a:spcPct val="109400"/>
              </a:lnSpc>
            </a:pPr>
            <a:r>
              <a:rPr sz="800" b="1" spc="-95" dirty="0">
                <a:solidFill>
                  <a:srgbClr val="363740"/>
                </a:solidFill>
                <a:latin typeface="Arial Black"/>
                <a:cs typeface="Arial Black"/>
              </a:rPr>
              <a:t>PROJECTED  </a:t>
            </a:r>
            <a:r>
              <a:rPr sz="800" b="1" spc="-70" dirty="0">
                <a:solidFill>
                  <a:srgbClr val="363740"/>
                </a:solidFill>
                <a:latin typeface="Arial Black"/>
                <a:cs typeface="Arial Black"/>
              </a:rPr>
              <a:t>FINANCIAL</a:t>
            </a:r>
            <a:r>
              <a:rPr sz="800" b="1" spc="-135" dirty="0">
                <a:solidFill>
                  <a:srgbClr val="363740"/>
                </a:solidFill>
                <a:latin typeface="Arial Black"/>
                <a:cs typeface="Arial Black"/>
              </a:rPr>
              <a:t> </a:t>
            </a:r>
            <a:r>
              <a:rPr sz="800" b="1" spc="-85" dirty="0">
                <a:solidFill>
                  <a:srgbClr val="363740"/>
                </a:solidFill>
                <a:latin typeface="Arial Black"/>
                <a:cs typeface="Arial Black"/>
              </a:rPr>
              <a:t>IMPACT</a:t>
            </a:r>
            <a:endParaRPr sz="800">
              <a:latin typeface="Arial Black"/>
              <a:cs typeface="Arial Black"/>
            </a:endParaRPr>
          </a:p>
        </p:txBody>
      </p:sp>
      <p:sp>
        <p:nvSpPr>
          <p:cNvPr id="23" name="object 23"/>
          <p:cNvSpPr txBox="1"/>
          <p:nvPr/>
        </p:nvSpPr>
        <p:spPr>
          <a:xfrm>
            <a:off x="1733347" y="1337971"/>
            <a:ext cx="814069" cy="457200"/>
          </a:xfrm>
          <a:prstGeom prst="rect">
            <a:avLst/>
          </a:prstGeom>
        </p:spPr>
        <p:txBody>
          <a:bodyPr vert="horz" wrap="square" lIns="0" tIns="0" rIns="0" bIns="0" rtlCol="0">
            <a:spAutoFit/>
          </a:bodyPr>
          <a:lstStyle/>
          <a:p>
            <a:pPr marL="12700" marR="5080" algn="just">
              <a:lnSpc>
                <a:spcPct val="117200"/>
              </a:lnSpc>
            </a:pPr>
            <a:r>
              <a:rPr sz="800" b="1" spc="-70" dirty="0">
                <a:solidFill>
                  <a:srgbClr val="214078"/>
                </a:solidFill>
                <a:latin typeface="Arial Black"/>
                <a:cs typeface="Arial Black"/>
              </a:rPr>
              <a:t>Worksite</a:t>
            </a:r>
            <a:r>
              <a:rPr sz="800" b="1" spc="-100" dirty="0">
                <a:solidFill>
                  <a:srgbClr val="214078"/>
                </a:solidFill>
                <a:latin typeface="Arial Black"/>
                <a:cs typeface="Arial Black"/>
              </a:rPr>
              <a:t> </a:t>
            </a:r>
            <a:r>
              <a:rPr sz="800" b="1" spc="-80" dirty="0">
                <a:solidFill>
                  <a:srgbClr val="214078"/>
                </a:solidFill>
                <a:latin typeface="Arial Black"/>
                <a:cs typeface="Arial Black"/>
              </a:rPr>
              <a:t>Beneﬁt  </a:t>
            </a:r>
            <a:r>
              <a:rPr sz="800" b="1" spc="-85" dirty="0">
                <a:solidFill>
                  <a:srgbClr val="214078"/>
                </a:solidFill>
                <a:latin typeface="Arial Black"/>
                <a:cs typeface="Arial Black"/>
              </a:rPr>
              <a:t>Service</a:t>
            </a:r>
            <a:r>
              <a:rPr sz="800" b="1" spc="-114" dirty="0">
                <a:solidFill>
                  <a:srgbClr val="214078"/>
                </a:solidFill>
                <a:latin typeface="Arial Black"/>
                <a:cs typeface="Arial Black"/>
              </a:rPr>
              <a:t> </a:t>
            </a:r>
            <a:r>
              <a:rPr sz="800" b="1" spc="-85" dirty="0">
                <a:solidFill>
                  <a:srgbClr val="214078"/>
                </a:solidFill>
                <a:latin typeface="Arial Black"/>
                <a:cs typeface="Arial Black"/>
              </a:rPr>
              <a:t>Logistics  </a:t>
            </a:r>
            <a:r>
              <a:rPr sz="800" b="1" spc="-80" dirty="0">
                <a:solidFill>
                  <a:srgbClr val="214078"/>
                </a:solidFill>
                <a:latin typeface="Arial Black"/>
                <a:cs typeface="Arial Black"/>
              </a:rPr>
              <a:t>Transformation</a:t>
            </a:r>
            <a:endParaRPr sz="800">
              <a:latin typeface="Arial Black"/>
              <a:cs typeface="Arial Black"/>
            </a:endParaRPr>
          </a:p>
        </p:txBody>
      </p:sp>
      <p:sp>
        <p:nvSpPr>
          <p:cNvPr id="24" name="object 24"/>
          <p:cNvSpPr txBox="1"/>
          <p:nvPr/>
        </p:nvSpPr>
        <p:spPr>
          <a:xfrm>
            <a:off x="2977522" y="1337971"/>
            <a:ext cx="2705100" cy="885825"/>
          </a:xfrm>
          <a:prstGeom prst="rect">
            <a:avLst/>
          </a:prstGeom>
        </p:spPr>
        <p:txBody>
          <a:bodyPr vert="horz" wrap="square" lIns="0" tIns="0" rIns="0" bIns="0" rtlCol="0">
            <a:spAutoFit/>
          </a:bodyPr>
          <a:lstStyle/>
          <a:p>
            <a:pPr marL="12700" marR="5080">
              <a:lnSpc>
                <a:spcPct val="117200"/>
              </a:lnSpc>
            </a:pPr>
            <a:r>
              <a:rPr sz="800" spc="45" dirty="0">
                <a:solidFill>
                  <a:srgbClr val="363740"/>
                </a:solidFill>
                <a:latin typeface="Arial"/>
                <a:cs typeface="Arial"/>
              </a:rPr>
              <a:t>A</a:t>
            </a:r>
            <a:r>
              <a:rPr sz="800" spc="-25" dirty="0">
                <a:solidFill>
                  <a:srgbClr val="363740"/>
                </a:solidFill>
                <a:latin typeface="Arial"/>
                <a:cs typeface="Arial"/>
              </a:rPr>
              <a:t> </a:t>
            </a:r>
            <a:r>
              <a:rPr sz="800" spc="5" dirty="0">
                <a:solidFill>
                  <a:srgbClr val="363740"/>
                </a:solidFill>
                <a:latin typeface="Arial"/>
                <a:cs typeface="Arial"/>
              </a:rPr>
              <a:t>Director</a:t>
            </a:r>
            <a:r>
              <a:rPr sz="800" spc="-25" dirty="0">
                <a:solidFill>
                  <a:srgbClr val="363740"/>
                </a:solidFill>
                <a:latin typeface="Arial"/>
                <a:cs typeface="Arial"/>
              </a:rPr>
              <a:t> </a:t>
            </a:r>
            <a:r>
              <a:rPr sz="800" spc="15" dirty="0">
                <a:solidFill>
                  <a:srgbClr val="363740"/>
                </a:solidFill>
                <a:latin typeface="Arial"/>
                <a:cs typeface="Arial"/>
              </a:rPr>
              <a:t>of</a:t>
            </a:r>
            <a:r>
              <a:rPr sz="800" spc="-25" dirty="0">
                <a:solidFill>
                  <a:srgbClr val="363740"/>
                </a:solidFill>
                <a:latin typeface="Arial"/>
                <a:cs typeface="Arial"/>
              </a:rPr>
              <a:t> </a:t>
            </a:r>
            <a:r>
              <a:rPr sz="800" spc="10" dirty="0">
                <a:solidFill>
                  <a:srgbClr val="363740"/>
                </a:solidFill>
                <a:latin typeface="Arial"/>
                <a:cs typeface="Arial"/>
              </a:rPr>
              <a:t>Acquisition</a:t>
            </a:r>
            <a:r>
              <a:rPr sz="800" spc="-25" dirty="0">
                <a:solidFill>
                  <a:srgbClr val="363740"/>
                </a:solidFill>
                <a:latin typeface="Arial"/>
                <a:cs typeface="Arial"/>
              </a:rPr>
              <a:t> </a:t>
            </a:r>
            <a:r>
              <a:rPr sz="800" spc="5" dirty="0">
                <a:solidFill>
                  <a:srgbClr val="363740"/>
                </a:solidFill>
                <a:latin typeface="Arial"/>
                <a:cs typeface="Arial"/>
              </a:rPr>
              <a:t>Strategy</a:t>
            </a:r>
            <a:r>
              <a:rPr sz="800" spc="-25" dirty="0">
                <a:solidFill>
                  <a:srgbClr val="363740"/>
                </a:solidFill>
                <a:latin typeface="Arial"/>
                <a:cs typeface="Arial"/>
              </a:rPr>
              <a:t> </a:t>
            </a:r>
            <a:r>
              <a:rPr sz="800" spc="10" dirty="0">
                <a:solidFill>
                  <a:srgbClr val="363740"/>
                </a:solidFill>
                <a:latin typeface="Arial"/>
                <a:cs typeface="Arial"/>
              </a:rPr>
              <a:t>at</a:t>
            </a:r>
            <a:r>
              <a:rPr sz="800" spc="-25" dirty="0">
                <a:solidFill>
                  <a:srgbClr val="363740"/>
                </a:solidFill>
                <a:latin typeface="Arial"/>
                <a:cs typeface="Arial"/>
              </a:rPr>
              <a:t> </a:t>
            </a:r>
            <a:r>
              <a:rPr sz="800" spc="-10" dirty="0">
                <a:solidFill>
                  <a:srgbClr val="363740"/>
                </a:solidFill>
                <a:latin typeface="Arial"/>
                <a:cs typeface="Arial"/>
              </a:rPr>
              <a:t>an</a:t>
            </a:r>
            <a:r>
              <a:rPr sz="800" spc="-25" dirty="0">
                <a:solidFill>
                  <a:srgbClr val="363740"/>
                </a:solidFill>
                <a:latin typeface="Arial"/>
                <a:cs typeface="Arial"/>
              </a:rPr>
              <a:t> </a:t>
            </a:r>
            <a:r>
              <a:rPr sz="800" spc="-5" dirty="0">
                <a:solidFill>
                  <a:srgbClr val="363740"/>
                </a:solidFill>
                <a:latin typeface="Arial"/>
                <a:cs typeface="Arial"/>
              </a:rPr>
              <a:t>insurance</a:t>
            </a:r>
            <a:r>
              <a:rPr sz="800" spc="-25" dirty="0">
                <a:solidFill>
                  <a:srgbClr val="363740"/>
                </a:solidFill>
                <a:latin typeface="Arial"/>
                <a:cs typeface="Arial"/>
              </a:rPr>
              <a:t> </a:t>
            </a:r>
            <a:r>
              <a:rPr sz="800" dirty="0">
                <a:solidFill>
                  <a:srgbClr val="363740"/>
                </a:solidFill>
                <a:latin typeface="Arial"/>
                <a:cs typeface="Arial"/>
              </a:rPr>
              <a:t>company  proposed </a:t>
            </a:r>
            <a:r>
              <a:rPr sz="800" spc="10" dirty="0">
                <a:solidFill>
                  <a:srgbClr val="363740"/>
                </a:solidFill>
                <a:latin typeface="Arial"/>
                <a:cs typeface="Arial"/>
              </a:rPr>
              <a:t>the </a:t>
            </a:r>
            <a:r>
              <a:rPr sz="800" spc="5" dirty="0">
                <a:solidFill>
                  <a:srgbClr val="363740"/>
                </a:solidFill>
                <a:latin typeface="Arial"/>
                <a:cs typeface="Arial"/>
              </a:rPr>
              <a:t>development </a:t>
            </a:r>
            <a:r>
              <a:rPr sz="800" spc="15" dirty="0">
                <a:solidFill>
                  <a:srgbClr val="363740"/>
                </a:solidFill>
                <a:latin typeface="Arial"/>
                <a:cs typeface="Arial"/>
              </a:rPr>
              <a:t>of </a:t>
            </a:r>
            <a:r>
              <a:rPr sz="800" spc="-25" dirty="0">
                <a:solidFill>
                  <a:srgbClr val="363740"/>
                </a:solidFill>
                <a:latin typeface="Arial"/>
                <a:cs typeface="Arial"/>
              </a:rPr>
              <a:t>a </a:t>
            </a:r>
            <a:r>
              <a:rPr sz="800" spc="5" dirty="0">
                <a:solidFill>
                  <a:srgbClr val="363740"/>
                </a:solidFill>
                <a:latin typeface="Arial"/>
                <a:cs typeface="Arial"/>
              </a:rPr>
              <a:t>technology </a:t>
            </a:r>
            <a:r>
              <a:rPr sz="800" spc="10" dirty="0">
                <a:solidFill>
                  <a:srgbClr val="363740"/>
                </a:solidFill>
                <a:latin typeface="Arial"/>
                <a:cs typeface="Arial"/>
              </a:rPr>
              <a:t>tool </a:t>
            </a:r>
            <a:r>
              <a:rPr sz="800" spc="20" dirty="0">
                <a:solidFill>
                  <a:srgbClr val="363740"/>
                </a:solidFill>
                <a:latin typeface="Arial"/>
                <a:cs typeface="Arial"/>
              </a:rPr>
              <a:t>to </a:t>
            </a:r>
            <a:r>
              <a:rPr sz="800" spc="-10" dirty="0">
                <a:solidFill>
                  <a:srgbClr val="363740"/>
                </a:solidFill>
                <a:latin typeface="Arial"/>
                <a:cs typeface="Arial"/>
              </a:rPr>
              <a:t>easily  </a:t>
            </a:r>
            <a:r>
              <a:rPr sz="800" spc="15" dirty="0">
                <a:solidFill>
                  <a:srgbClr val="363740"/>
                </a:solidFill>
                <a:latin typeface="Arial"/>
                <a:cs typeface="Arial"/>
              </a:rPr>
              <a:t>identify </a:t>
            </a:r>
            <a:r>
              <a:rPr sz="800" spc="5" dirty="0">
                <a:solidFill>
                  <a:srgbClr val="363740"/>
                </a:solidFill>
                <a:latin typeface="Arial"/>
                <a:cs typeface="Arial"/>
              </a:rPr>
              <a:t>agent </a:t>
            </a:r>
            <a:r>
              <a:rPr sz="800" spc="-5" dirty="0">
                <a:solidFill>
                  <a:srgbClr val="363740"/>
                </a:solidFill>
                <a:latin typeface="Arial"/>
                <a:cs typeface="Arial"/>
              </a:rPr>
              <a:t>specialization, </a:t>
            </a:r>
            <a:r>
              <a:rPr sz="800" dirty="0">
                <a:solidFill>
                  <a:srgbClr val="363740"/>
                </a:solidFill>
                <a:latin typeface="Arial"/>
                <a:cs typeface="Arial"/>
              </a:rPr>
              <a:t>expertise, </a:t>
            </a:r>
            <a:r>
              <a:rPr sz="800" spc="-5" dirty="0">
                <a:solidFill>
                  <a:srgbClr val="363740"/>
                </a:solidFill>
                <a:latin typeface="Arial"/>
                <a:cs typeface="Arial"/>
              </a:rPr>
              <a:t>location, </a:t>
            </a:r>
            <a:r>
              <a:rPr sz="800" dirty="0">
                <a:solidFill>
                  <a:srgbClr val="363740"/>
                </a:solidFill>
                <a:latin typeface="Arial"/>
                <a:cs typeface="Arial"/>
              </a:rPr>
              <a:t>and  </a:t>
            </a:r>
            <a:r>
              <a:rPr sz="800" spc="5" dirty="0">
                <a:solidFill>
                  <a:srgbClr val="363740"/>
                </a:solidFill>
                <a:latin typeface="Arial"/>
                <a:cs typeface="Arial"/>
              </a:rPr>
              <a:t>availability </a:t>
            </a:r>
            <a:r>
              <a:rPr sz="800" spc="20" dirty="0">
                <a:solidFill>
                  <a:srgbClr val="363740"/>
                </a:solidFill>
                <a:latin typeface="Arial"/>
                <a:cs typeface="Arial"/>
              </a:rPr>
              <a:t>to </a:t>
            </a:r>
            <a:r>
              <a:rPr sz="800" spc="-10" dirty="0">
                <a:solidFill>
                  <a:srgbClr val="363740"/>
                </a:solidFill>
                <a:latin typeface="Arial"/>
                <a:cs typeface="Arial"/>
              </a:rPr>
              <a:t>increase revenue </a:t>
            </a:r>
            <a:r>
              <a:rPr sz="800" spc="10" dirty="0">
                <a:solidFill>
                  <a:srgbClr val="363740"/>
                </a:solidFill>
                <a:latin typeface="Arial"/>
                <a:cs typeface="Arial"/>
              </a:rPr>
              <a:t>through </a:t>
            </a:r>
            <a:r>
              <a:rPr sz="800" spc="-5" dirty="0">
                <a:solidFill>
                  <a:srgbClr val="363740"/>
                </a:solidFill>
                <a:latin typeface="Arial"/>
                <a:cs typeface="Arial"/>
              </a:rPr>
              <a:t>service </a:t>
            </a:r>
            <a:r>
              <a:rPr sz="800" dirty="0">
                <a:solidFill>
                  <a:srgbClr val="363740"/>
                </a:solidFill>
                <a:latin typeface="Arial"/>
                <a:cs typeface="Arial"/>
              </a:rPr>
              <a:t>and </a:t>
            </a:r>
            <a:r>
              <a:rPr sz="800" spc="-15" dirty="0">
                <a:solidFill>
                  <a:srgbClr val="363740"/>
                </a:solidFill>
                <a:latin typeface="Arial"/>
                <a:cs typeface="Arial"/>
              </a:rPr>
              <a:t>sales  </a:t>
            </a:r>
            <a:r>
              <a:rPr sz="800" spc="10" dirty="0">
                <a:solidFill>
                  <a:srgbClr val="363740"/>
                </a:solidFill>
                <a:latin typeface="Arial"/>
                <a:cs typeface="Arial"/>
              </a:rPr>
              <a:t>optimization </a:t>
            </a:r>
            <a:r>
              <a:rPr sz="800" spc="15" dirty="0">
                <a:solidFill>
                  <a:srgbClr val="363740"/>
                </a:solidFill>
                <a:latin typeface="Arial"/>
                <a:cs typeface="Arial"/>
              </a:rPr>
              <a:t>for </a:t>
            </a:r>
            <a:r>
              <a:rPr sz="800" spc="10" dirty="0">
                <a:solidFill>
                  <a:srgbClr val="363740"/>
                </a:solidFill>
                <a:latin typeface="Arial"/>
                <a:cs typeface="Arial"/>
              </a:rPr>
              <a:t>their </a:t>
            </a:r>
            <a:r>
              <a:rPr sz="800" spc="-5" dirty="0">
                <a:solidFill>
                  <a:srgbClr val="363740"/>
                </a:solidFill>
                <a:latin typeface="Arial"/>
                <a:cs typeface="Arial"/>
              </a:rPr>
              <a:t>customers, </a:t>
            </a:r>
            <a:r>
              <a:rPr sz="800" spc="-10" dirty="0">
                <a:solidFill>
                  <a:srgbClr val="363740"/>
                </a:solidFill>
                <a:latin typeface="Arial"/>
                <a:cs typeface="Arial"/>
              </a:rPr>
              <a:t>accounts, </a:t>
            </a:r>
            <a:r>
              <a:rPr sz="800" dirty="0">
                <a:solidFill>
                  <a:srgbClr val="363740"/>
                </a:solidFill>
                <a:latin typeface="Arial"/>
                <a:cs typeface="Arial"/>
              </a:rPr>
              <a:t>and broker  partners.</a:t>
            </a:r>
            <a:endParaRPr sz="800">
              <a:latin typeface="Arial"/>
              <a:cs typeface="Arial"/>
            </a:endParaRPr>
          </a:p>
        </p:txBody>
      </p:sp>
      <p:sp>
        <p:nvSpPr>
          <p:cNvPr id="25" name="object 25"/>
          <p:cNvSpPr txBox="1"/>
          <p:nvPr/>
        </p:nvSpPr>
        <p:spPr>
          <a:xfrm>
            <a:off x="5908446" y="1358941"/>
            <a:ext cx="1280795" cy="150495"/>
          </a:xfrm>
          <a:prstGeom prst="rect">
            <a:avLst/>
          </a:prstGeom>
        </p:spPr>
        <p:txBody>
          <a:bodyPr vert="horz" wrap="square" lIns="0" tIns="0" rIns="0" bIns="0" rtlCol="0">
            <a:spAutoFit/>
          </a:bodyPr>
          <a:lstStyle/>
          <a:p>
            <a:pPr marL="12700">
              <a:lnSpc>
                <a:spcPct val="100000"/>
              </a:lnSpc>
            </a:pPr>
            <a:r>
              <a:rPr sz="800" spc="-10" dirty="0">
                <a:solidFill>
                  <a:srgbClr val="363740"/>
                </a:solidFill>
                <a:latin typeface="Arial"/>
                <a:cs typeface="Arial"/>
              </a:rPr>
              <a:t>Increased </a:t>
            </a:r>
            <a:r>
              <a:rPr sz="800" spc="-5" dirty="0">
                <a:solidFill>
                  <a:srgbClr val="363740"/>
                </a:solidFill>
                <a:latin typeface="Arial"/>
                <a:cs typeface="Arial"/>
              </a:rPr>
              <a:t>Customer</a:t>
            </a:r>
            <a:r>
              <a:rPr sz="800" spc="-60" dirty="0">
                <a:solidFill>
                  <a:srgbClr val="363740"/>
                </a:solidFill>
                <a:latin typeface="Arial"/>
                <a:cs typeface="Arial"/>
              </a:rPr>
              <a:t> </a:t>
            </a:r>
            <a:r>
              <a:rPr sz="800" dirty="0">
                <a:solidFill>
                  <a:srgbClr val="363740"/>
                </a:solidFill>
                <a:latin typeface="Arial"/>
                <a:cs typeface="Arial"/>
              </a:rPr>
              <a:t>Loyalty</a:t>
            </a:r>
            <a:endParaRPr sz="800">
              <a:latin typeface="Arial"/>
              <a:cs typeface="Arial"/>
            </a:endParaRPr>
          </a:p>
        </p:txBody>
      </p:sp>
      <p:sp>
        <p:nvSpPr>
          <p:cNvPr id="26" name="object 26"/>
          <p:cNvSpPr txBox="1"/>
          <p:nvPr/>
        </p:nvSpPr>
        <p:spPr>
          <a:xfrm>
            <a:off x="7404747" y="1358941"/>
            <a:ext cx="475615" cy="150495"/>
          </a:xfrm>
          <a:prstGeom prst="rect">
            <a:avLst/>
          </a:prstGeom>
        </p:spPr>
        <p:txBody>
          <a:bodyPr vert="horz" wrap="square" lIns="0" tIns="0" rIns="0" bIns="0" rtlCol="0">
            <a:spAutoFit/>
          </a:bodyPr>
          <a:lstStyle/>
          <a:p>
            <a:pPr marL="12700">
              <a:lnSpc>
                <a:spcPct val="100000"/>
              </a:lnSpc>
            </a:pPr>
            <a:r>
              <a:rPr sz="800" spc="25" dirty="0">
                <a:solidFill>
                  <a:srgbClr val="363740"/>
                </a:solidFill>
                <a:latin typeface="Arial"/>
                <a:cs typeface="Arial"/>
              </a:rPr>
              <a:t>$400,000</a:t>
            </a:r>
            <a:endParaRPr sz="800">
              <a:latin typeface="Arial"/>
              <a:cs typeface="Arial"/>
            </a:endParaRPr>
          </a:p>
        </p:txBody>
      </p:sp>
      <p:sp>
        <p:nvSpPr>
          <p:cNvPr id="27" name="object 27"/>
          <p:cNvSpPr txBox="1"/>
          <p:nvPr/>
        </p:nvSpPr>
        <p:spPr>
          <a:xfrm>
            <a:off x="1733347" y="2421721"/>
            <a:ext cx="1003935" cy="314325"/>
          </a:xfrm>
          <a:prstGeom prst="rect">
            <a:avLst/>
          </a:prstGeom>
        </p:spPr>
        <p:txBody>
          <a:bodyPr vert="horz" wrap="square" lIns="0" tIns="0" rIns="0" bIns="0" rtlCol="0">
            <a:spAutoFit/>
          </a:bodyPr>
          <a:lstStyle/>
          <a:p>
            <a:pPr marL="12700" marR="5080">
              <a:lnSpc>
                <a:spcPct val="117200"/>
              </a:lnSpc>
            </a:pPr>
            <a:r>
              <a:rPr sz="800" b="1" spc="-80" dirty="0">
                <a:solidFill>
                  <a:srgbClr val="214078"/>
                </a:solidFill>
                <a:latin typeface="Arial Black"/>
                <a:cs typeface="Arial Black"/>
              </a:rPr>
              <a:t>Transforming </a:t>
            </a:r>
            <a:r>
              <a:rPr sz="800" b="1" spc="-65" dirty="0">
                <a:solidFill>
                  <a:srgbClr val="214078"/>
                </a:solidFill>
                <a:latin typeface="Arial Black"/>
                <a:cs typeface="Arial Black"/>
              </a:rPr>
              <a:t>Supply  </a:t>
            </a:r>
            <a:r>
              <a:rPr sz="800" b="1" spc="-80" dirty="0">
                <a:solidFill>
                  <a:srgbClr val="214078"/>
                </a:solidFill>
                <a:latin typeface="Arial Black"/>
                <a:cs typeface="Arial Black"/>
              </a:rPr>
              <a:t>Chain</a:t>
            </a:r>
            <a:r>
              <a:rPr sz="800" b="1" spc="-105" dirty="0">
                <a:solidFill>
                  <a:srgbClr val="214078"/>
                </a:solidFill>
                <a:latin typeface="Arial Black"/>
                <a:cs typeface="Arial Black"/>
              </a:rPr>
              <a:t> </a:t>
            </a:r>
            <a:r>
              <a:rPr sz="800" b="1" spc="-80" dirty="0">
                <a:solidFill>
                  <a:srgbClr val="214078"/>
                </a:solidFill>
                <a:latin typeface="Arial Black"/>
                <a:cs typeface="Arial Black"/>
              </a:rPr>
              <a:t>Trading</a:t>
            </a:r>
            <a:endParaRPr sz="800">
              <a:latin typeface="Arial Black"/>
              <a:cs typeface="Arial Black"/>
            </a:endParaRPr>
          </a:p>
        </p:txBody>
      </p:sp>
      <p:sp>
        <p:nvSpPr>
          <p:cNvPr id="28" name="object 28"/>
          <p:cNvSpPr txBox="1"/>
          <p:nvPr/>
        </p:nvSpPr>
        <p:spPr>
          <a:xfrm>
            <a:off x="2977522" y="2421721"/>
            <a:ext cx="2582545" cy="742950"/>
          </a:xfrm>
          <a:prstGeom prst="rect">
            <a:avLst/>
          </a:prstGeom>
        </p:spPr>
        <p:txBody>
          <a:bodyPr vert="horz" wrap="square" lIns="0" tIns="0" rIns="0" bIns="0" rtlCol="0">
            <a:spAutoFit/>
          </a:bodyPr>
          <a:lstStyle/>
          <a:p>
            <a:pPr marL="12700" marR="5080">
              <a:lnSpc>
                <a:spcPct val="117200"/>
              </a:lnSpc>
            </a:pPr>
            <a:r>
              <a:rPr sz="800" spc="45" dirty="0">
                <a:solidFill>
                  <a:srgbClr val="363740"/>
                </a:solidFill>
                <a:latin typeface="Arial"/>
                <a:cs typeface="Arial"/>
              </a:rPr>
              <a:t>A </a:t>
            </a:r>
            <a:r>
              <a:rPr sz="800" spc="-10" dirty="0">
                <a:solidFill>
                  <a:srgbClr val="363740"/>
                </a:solidFill>
                <a:latin typeface="Arial"/>
                <a:cs typeface="Arial"/>
              </a:rPr>
              <a:t>Senior </a:t>
            </a:r>
            <a:r>
              <a:rPr sz="800" spc="-15" dirty="0">
                <a:solidFill>
                  <a:srgbClr val="363740"/>
                </a:solidFill>
                <a:latin typeface="Arial"/>
                <a:cs typeface="Arial"/>
              </a:rPr>
              <a:t>IT </a:t>
            </a:r>
            <a:r>
              <a:rPr sz="800" spc="5" dirty="0">
                <a:solidFill>
                  <a:srgbClr val="363740"/>
                </a:solidFill>
                <a:latin typeface="Arial"/>
                <a:cs typeface="Arial"/>
              </a:rPr>
              <a:t>Director </a:t>
            </a:r>
            <a:r>
              <a:rPr sz="800" spc="10" dirty="0">
                <a:solidFill>
                  <a:srgbClr val="363740"/>
                </a:solidFill>
                <a:latin typeface="Arial"/>
                <a:cs typeface="Arial"/>
              </a:rPr>
              <a:t>at </a:t>
            </a:r>
            <a:r>
              <a:rPr sz="800" spc="-25" dirty="0">
                <a:solidFill>
                  <a:srgbClr val="363740"/>
                </a:solidFill>
                <a:latin typeface="Arial"/>
                <a:cs typeface="Arial"/>
              </a:rPr>
              <a:t>a </a:t>
            </a:r>
            <a:r>
              <a:rPr sz="800" spc="-5" dirty="0">
                <a:solidFill>
                  <a:srgbClr val="363740"/>
                </a:solidFill>
                <a:latin typeface="Arial"/>
                <a:cs typeface="Arial"/>
              </a:rPr>
              <a:t>consumer </a:t>
            </a:r>
            <a:r>
              <a:rPr sz="800" spc="5" dirty="0">
                <a:solidFill>
                  <a:srgbClr val="363740"/>
                </a:solidFill>
                <a:latin typeface="Arial"/>
                <a:cs typeface="Arial"/>
              </a:rPr>
              <a:t>products </a:t>
            </a:r>
            <a:r>
              <a:rPr sz="800" dirty="0">
                <a:solidFill>
                  <a:srgbClr val="363740"/>
                </a:solidFill>
                <a:latin typeface="Arial"/>
                <a:cs typeface="Arial"/>
              </a:rPr>
              <a:t>company  </a:t>
            </a:r>
            <a:r>
              <a:rPr sz="800" spc="5" dirty="0">
                <a:solidFill>
                  <a:srgbClr val="363740"/>
                </a:solidFill>
                <a:latin typeface="Arial"/>
                <a:cs typeface="Arial"/>
              </a:rPr>
              <a:t>implemented </a:t>
            </a:r>
            <a:r>
              <a:rPr sz="800" dirty="0">
                <a:solidFill>
                  <a:srgbClr val="363740"/>
                </a:solidFill>
                <a:latin typeface="Arial"/>
                <a:cs typeface="Arial"/>
              </a:rPr>
              <a:t>technologies </a:t>
            </a:r>
            <a:r>
              <a:rPr sz="800" spc="20" dirty="0">
                <a:solidFill>
                  <a:srgbClr val="363740"/>
                </a:solidFill>
                <a:latin typeface="Arial"/>
                <a:cs typeface="Arial"/>
              </a:rPr>
              <a:t>that would </a:t>
            </a:r>
            <a:r>
              <a:rPr sz="800" spc="15" dirty="0">
                <a:solidFill>
                  <a:srgbClr val="363740"/>
                </a:solidFill>
                <a:latin typeface="Arial"/>
                <a:cs typeface="Arial"/>
              </a:rPr>
              <a:t>allow </a:t>
            </a:r>
            <a:r>
              <a:rPr sz="800" dirty="0">
                <a:solidFill>
                  <a:srgbClr val="363740"/>
                </a:solidFill>
                <a:latin typeface="Arial"/>
                <a:cs typeface="Arial"/>
              </a:rPr>
              <a:t>his </a:t>
            </a:r>
            <a:r>
              <a:rPr sz="800" spc="5" dirty="0">
                <a:solidFill>
                  <a:srgbClr val="363740"/>
                </a:solidFill>
                <a:latin typeface="Arial"/>
                <a:cs typeface="Arial"/>
              </a:rPr>
              <a:t>team </a:t>
            </a:r>
            <a:r>
              <a:rPr sz="800" spc="20" dirty="0">
                <a:solidFill>
                  <a:srgbClr val="363740"/>
                </a:solidFill>
                <a:latin typeface="Arial"/>
                <a:cs typeface="Arial"/>
              </a:rPr>
              <a:t>to  </a:t>
            </a:r>
            <a:r>
              <a:rPr sz="800" spc="5" dirty="0">
                <a:solidFill>
                  <a:srgbClr val="363740"/>
                </a:solidFill>
                <a:latin typeface="Arial"/>
                <a:cs typeface="Arial"/>
              </a:rPr>
              <a:t>automate </a:t>
            </a:r>
            <a:r>
              <a:rPr sz="800" dirty="0">
                <a:solidFill>
                  <a:srgbClr val="363740"/>
                </a:solidFill>
                <a:latin typeface="Arial"/>
                <a:cs typeface="Arial"/>
              </a:rPr>
              <a:t>and </a:t>
            </a:r>
            <a:r>
              <a:rPr sz="800" spc="-10" dirty="0">
                <a:solidFill>
                  <a:srgbClr val="363740"/>
                </a:solidFill>
                <a:latin typeface="Arial"/>
                <a:cs typeface="Arial"/>
              </a:rPr>
              <a:t>reduce </a:t>
            </a:r>
            <a:r>
              <a:rPr sz="800" spc="10" dirty="0">
                <a:solidFill>
                  <a:srgbClr val="363740"/>
                </a:solidFill>
                <a:latin typeface="Arial"/>
                <a:cs typeface="Arial"/>
              </a:rPr>
              <a:t>their </a:t>
            </a:r>
            <a:r>
              <a:rPr sz="800" spc="-10" dirty="0">
                <a:solidFill>
                  <a:srgbClr val="363740"/>
                </a:solidFill>
                <a:latin typeface="Arial"/>
                <a:cs typeface="Arial"/>
              </a:rPr>
              <a:t>reliance </a:t>
            </a:r>
            <a:r>
              <a:rPr sz="800" dirty="0">
                <a:solidFill>
                  <a:srgbClr val="363740"/>
                </a:solidFill>
                <a:latin typeface="Arial"/>
                <a:cs typeface="Arial"/>
              </a:rPr>
              <a:t>on </a:t>
            </a:r>
            <a:r>
              <a:rPr sz="800" spc="-5" dirty="0">
                <a:solidFill>
                  <a:srgbClr val="363740"/>
                </a:solidFill>
                <a:latin typeface="Arial"/>
                <a:cs typeface="Arial"/>
              </a:rPr>
              <a:t>manual </a:t>
            </a:r>
            <a:r>
              <a:rPr sz="800" spc="5" dirty="0">
                <a:solidFill>
                  <a:srgbClr val="363740"/>
                </a:solidFill>
                <a:latin typeface="Arial"/>
                <a:cs typeface="Arial"/>
              </a:rPr>
              <a:t>data</a:t>
            </a:r>
            <a:r>
              <a:rPr sz="800" spc="-120" dirty="0">
                <a:solidFill>
                  <a:srgbClr val="363740"/>
                </a:solidFill>
                <a:latin typeface="Arial"/>
                <a:cs typeface="Arial"/>
              </a:rPr>
              <a:t> </a:t>
            </a:r>
            <a:r>
              <a:rPr sz="800" spc="15" dirty="0">
                <a:solidFill>
                  <a:srgbClr val="363740"/>
                </a:solidFill>
                <a:latin typeface="Arial"/>
                <a:cs typeface="Arial"/>
              </a:rPr>
              <a:t>entry  </a:t>
            </a:r>
            <a:r>
              <a:rPr sz="800" dirty="0">
                <a:solidFill>
                  <a:srgbClr val="363740"/>
                </a:solidFill>
                <a:latin typeface="Arial"/>
                <a:cs typeface="Arial"/>
              </a:rPr>
              <a:t>and </a:t>
            </a:r>
            <a:r>
              <a:rPr sz="800" spc="5" dirty="0">
                <a:solidFill>
                  <a:srgbClr val="363740"/>
                </a:solidFill>
                <a:latin typeface="Arial"/>
                <a:cs typeface="Arial"/>
              </a:rPr>
              <a:t>extend </a:t>
            </a:r>
            <a:r>
              <a:rPr sz="800" spc="10" dirty="0">
                <a:solidFill>
                  <a:srgbClr val="363740"/>
                </a:solidFill>
                <a:latin typeface="Arial"/>
                <a:cs typeface="Arial"/>
              </a:rPr>
              <a:t>the digital </a:t>
            </a:r>
            <a:r>
              <a:rPr sz="800" spc="-5" dirty="0">
                <a:solidFill>
                  <a:srgbClr val="363740"/>
                </a:solidFill>
                <a:latin typeface="Arial"/>
                <a:cs typeface="Arial"/>
              </a:rPr>
              <a:t>experience back </a:t>
            </a:r>
            <a:r>
              <a:rPr sz="800" spc="15" dirty="0">
                <a:solidFill>
                  <a:srgbClr val="363740"/>
                </a:solidFill>
                <a:latin typeface="Arial"/>
                <a:cs typeface="Arial"/>
              </a:rPr>
              <a:t>into </a:t>
            </a:r>
            <a:r>
              <a:rPr sz="800" spc="10" dirty="0">
                <a:solidFill>
                  <a:srgbClr val="363740"/>
                </a:solidFill>
                <a:latin typeface="Arial"/>
                <a:cs typeface="Arial"/>
              </a:rPr>
              <a:t>their </a:t>
            </a:r>
            <a:r>
              <a:rPr sz="800" spc="-10" dirty="0">
                <a:solidFill>
                  <a:srgbClr val="363740"/>
                </a:solidFill>
                <a:latin typeface="Arial"/>
                <a:cs typeface="Arial"/>
              </a:rPr>
              <a:t>key  </a:t>
            </a:r>
            <a:r>
              <a:rPr sz="800" spc="-5" dirty="0">
                <a:solidFill>
                  <a:srgbClr val="363740"/>
                </a:solidFill>
                <a:latin typeface="Arial"/>
                <a:cs typeface="Arial"/>
              </a:rPr>
              <a:t>suppliers.</a:t>
            </a:r>
            <a:endParaRPr sz="800">
              <a:latin typeface="Arial"/>
              <a:cs typeface="Arial"/>
            </a:endParaRPr>
          </a:p>
        </p:txBody>
      </p:sp>
      <p:sp>
        <p:nvSpPr>
          <p:cNvPr id="29" name="object 29"/>
          <p:cNvSpPr txBox="1"/>
          <p:nvPr/>
        </p:nvSpPr>
        <p:spPr>
          <a:xfrm>
            <a:off x="5908446" y="2421721"/>
            <a:ext cx="853440" cy="314325"/>
          </a:xfrm>
          <a:prstGeom prst="rect">
            <a:avLst/>
          </a:prstGeom>
        </p:spPr>
        <p:txBody>
          <a:bodyPr vert="horz" wrap="square" lIns="0" tIns="0" rIns="0" bIns="0" rtlCol="0">
            <a:spAutoFit/>
          </a:bodyPr>
          <a:lstStyle/>
          <a:p>
            <a:pPr marL="12700" marR="5080">
              <a:lnSpc>
                <a:spcPct val="117200"/>
              </a:lnSpc>
            </a:pPr>
            <a:r>
              <a:rPr sz="800" dirty="0">
                <a:solidFill>
                  <a:srgbClr val="363740"/>
                </a:solidFill>
                <a:latin typeface="Arial"/>
                <a:cs typeface="Arial"/>
              </a:rPr>
              <a:t>Improved</a:t>
            </a:r>
            <a:r>
              <a:rPr sz="800" spc="-80" dirty="0">
                <a:solidFill>
                  <a:srgbClr val="363740"/>
                </a:solidFill>
                <a:latin typeface="Arial"/>
                <a:cs typeface="Arial"/>
              </a:rPr>
              <a:t> </a:t>
            </a:r>
            <a:r>
              <a:rPr sz="800" dirty="0">
                <a:solidFill>
                  <a:srgbClr val="363740"/>
                </a:solidFill>
                <a:latin typeface="Arial"/>
                <a:cs typeface="Arial"/>
              </a:rPr>
              <a:t>Supplier  Relationships</a:t>
            </a:r>
            <a:endParaRPr sz="800">
              <a:latin typeface="Arial"/>
              <a:cs typeface="Arial"/>
            </a:endParaRPr>
          </a:p>
        </p:txBody>
      </p:sp>
      <p:sp>
        <p:nvSpPr>
          <p:cNvPr id="30" name="object 30"/>
          <p:cNvSpPr txBox="1"/>
          <p:nvPr/>
        </p:nvSpPr>
        <p:spPr>
          <a:xfrm>
            <a:off x="7404747" y="2442691"/>
            <a:ext cx="621030" cy="150495"/>
          </a:xfrm>
          <a:prstGeom prst="rect">
            <a:avLst/>
          </a:prstGeom>
        </p:spPr>
        <p:txBody>
          <a:bodyPr vert="horz" wrap="square" lIns="0" tIns="0" rIns="0" bIns="0" rtlCol="0">
            <a:spAutoFit/>
          </a:bodyPr>
          <a:lstStyle/>
          <a:p>
            <a:pPr marL="12700">
              <a:lnSpc>
                <a:spcPct val="100000"/>
              </a:lnSpc>
            </a:pPr>
            <a:r>
              <a:rPr sz="800" spc="20" dirty="0">
                <a:solidFill>
                  <a:srgbClr val="363740"/>
                </a:solidFill>
                <a:latin typeface="Arial"/>
                <a:cs typeface="Arial"/>
              </a:rPr>
              <a:t>$22,500,000</a:t>
            </a:r>
            <a:endParaRPr sz="800">
              <a:latin typeface="Arial"/>
              <a:cs typeface="Arial"/>
            </a:endParaRPr>
          </a:p>
        </p:txBody>
      </p:sp>
      <p:sp>
        <p:nvSpPr>
          <p:cNvPr id="31" name="object 31"/>
          <p:cNvSpPr txBox="1"/>
          <p:nvPr/>
        </p:nvSpPr>
        <p:spPr>
          <a:xfrm>
            <a:off x="1733347" y="3362596"/>
            <a:ext cx="912494" cy="314325"/>
          </a:xfrm>
          <a:prstGeom prst="rect">
            <a:avLst/>
          </a:prstGeom>
        </p:spPr>
        <p:txBody>
          <a:bodyPr vert="horz" wrap="square" lIns="0" tIns="0" rIns="0" bIns="0" rtlCol="0">
            <a:spAutoFit/>
          </a:bodyPr>
          <a:lstStyle/>
          <a:p>
            <a:pPr marL="12700" marR="5080">
              <a:lnSpc>
                <a:spcPct val="117200"/>
              </a:lnSpc>
            </a:pPr>
            <a:r>
              <a:rPr sz="800" b="1" spc="-85" dirty="0">
                <a:solidFill>
                  <a:srgbClr val="214078"/>
                </a:solidFill>
                <a:latin typeface="Arial Black"/>
                <a:cs typeface="Arial Black"/>
              </a:rPr>
              <a:t>Earn </a:t>
            </a:r>
            <a:r>
              <a:rPr sz="800" b="1" spc="-170" dirty="0">
                <a:solidFill>
                  <a:srgbClr val="214078"/>
                </a:solidFill>
                <a:latin typeface="Arial Black"/>
                <a:cs typeface="Arial Black"/>
              </a:rPr>
              <a:t>&amp; </a:t>
            </a:r>
            <a:r>
              <a:rPr sz="800" b="1" spc="-15" dirty="0">
                <a:solidFill>
                  <a:srgbClr val="214078"/>
                </a:solidFill>
                <a:latin typeface="Arial Black"/>
                <a:cs typeface="Arial Black"/>
              </a:rPr>
              <a:t>Win</a:t>
            </a:r>
            <a:r>
              <a:rPr sz="800" b="1" spc="-45" dirty="0">
                <a:solidFill>
                  <a:srgbClr val="214078"/>
                </a:solidFill>
                <a:latin typeface="Arial Black"/>
                <a:cs typeface="Arial Black"/>
              </a:rPr>
              <a:t> </a:t>
            </a:r>
            <a:r>
              <a:rPr sz="800" b="1" spc="-90" dirty="0">
                <a:solidFill>
                  <a:srgbClr val="214078"/>
                </a:solidFill>
                <a:latin typeface="Arial Black"/>
                <a:cs typeface="Arial Black"/>
              </a:rPr>
              <a:t>Market  </a:t>
            </a:r>
            <a:r>
              <a:rPr sz="800" b="1" spc="-65" dirty="0">
                <a:solidFill>
                  <a:srgbClr val="214078"/>
                </a:solidFill>
                <a:latin typeface="Arial Black"/>
                <a:cs typeface="Arial Black"/>
              </a:rPr>
              <a:t>through</a:t>
            </a:r>
            <a:r>
              <a:rPr sz="800" b="1" spc="-140" dirty="0">
                <a:solidFill>
                  <a:srgbClr val="214078"/>
                </a:solidFill>
                <a:latin typeface="Arial Black"/>
                <a:cs typeface="Arial Black"/>
              </a:rPr>
              <a:t> </a:t>
            </a:r>
            <a:r>
              <a:rPr sz="800" b="1" spc="-60" dirty="0">
                <a:solidFill>
                  <a:srgbClr val="214078"/>
                </a:solidFill>
                <a:latin typeface="Arial Black"/>
                <a:cs typeface="Arial Black"/>
              </a:rPr>
              <a:t>Digital</a:t>
            </a:r>
            <a:endParaRPr sz="800">
              <a:latin typeface="Arial Black"/>
              <a:cs typeface="Arial Black"/>
            </a:endParaRPr>
          </a:p>
        </p:txBody>
      </p:sp>
      <p:sp>
        <p:nvSpPr>
          <p:cNvPr id="32" name="object 32"/>
          <p:cNvSpPr txBox="1"/>
          <p:nvPr/>
        </p:nvSpPr>
        <p:spPr>
          <a:xfrm>
            <a:off x="2977522" y="3362596"/>
            <a:ext cx="2458085" cy="600075"/>
          </a:xfrm>
          <a:prstGeom prst="rect">
            <a:avLst/>
          </a:prstGeom>
        </p:spPr>
        <p:txBody>
          <a:bodyPr vert="horz" wrap="square" lIns="0" tIns="0" rIns="0" bIns="0" rtlCol="0">
            <a:spAutoFit/>
          </a:bodyPr>
          <a:lstStyle/>
          <a:p>
            <a:pPr marL="12700" marR="5080">
              <a:lnSpc>
                <a:spcPct val="117200"/>
              </a:lnSpc>
            </a:pPr>
            <a:r>
              <a:rPr sz="800" spc="45" dirty="0">
                <a:solidFill>
                  <a:srgbClr val="363740"/>
                </a:solidFill>
                <a:latin typeface="Arial"/>
                <a:cs typeface="Arial"/>
              </a:rPr>
              <a:t>A </a:t>
            </a:r>
            <a:r>
              <a:rPr sz="800" spc="-15" dirty="0">
                <a:solidFill>
                  <a:srgbClr val="363740"/>
                </a:solidFill>
                <a:latin typeface="Arial"/>
                <a:cs typeface="Arial"/>
              </a:rPr>
              <a:t>Finance </a:t>
            </a:r>
            <a:r>
              <a:rPr sz="800" dirty="0">
                <a:solidFill>
                  <a:srgbClr val="363740"/>
                </a:solidFill>
                <a:latin typeface="Arial"/>
                <a:cs typeface="Arial"/>
              </a:rPr>
              <a:t>Controller </a:t>
            </a:r>
            <a:r>
              <a:rPr sz="800" spc="10" dirty="0">
                <a:solidFill>
                  <a:srgbClr val="363740"/>
                </a:solidFill>
                <a:latin typeface="Arial"/>
                <a:cs typeface="Arial"/>
              </a:rPr>
              <a:t>at </a:t>
            </a:r>
            <a:r>
              <a:rPr sz="800" spc="-10" dirty="0">
                <a:solidFill>
                  <a:srgbClr val="363740"/>
                </a:solidFill>
                <a:latin typeface="Arial"/>
                <a:cs typeface="Arial"/>
              </a:rPr>
              <a:t>an </a:t>
            </a:r>
            <a:r>
              <a:rPr sz="800" spc="5" dirty="0">
                <a:solidFill>
                  <a:srgbClr val="363740"/>
                </a:solidFill>
                <a:latin typeface="Arial"/>
                <a:cs typeface="Arial"/>
              </a:rPr>
              <a:t>agriculture </a:t>
            </a:r>
            <a:r>
              <a:rPr sz="800" dirty="0">
                <a:solidFill>
                  <a:srgbClr val="363740"/>
                </a:solidFill>
                <a:latin typeface="Arial"/>
                <a:cs typeface="Arial"/>
              </a:rPr>
              <a:t>company  </a:t>
            </a:r>
            <a:r>
              <a:rPr sz="800" spc="5" dirty="0">
                <a:solidFill>
                  <a:srgbClr val="363740"/>
                </a:solidFill>
                <a:latin typeface="Arial"/>
                <a:cs typeface="Arial"/>
              </a:rPr>
              <a:t>implemented </a:t>
            </a:r>
            <a:r>
              <a:rPr sz="800" dirty="0">
                <a:solidFill>
                  <a:srgbClr val="363740"/>
                </a:solidFill>
                <a:latin typeface="Arial"/>
                <a:cs typeface="Arial"/>
              </a:rPr>
              <a:t>his </a:t>
            </a:r>
            <a:r>
              <a:rPr sz="800" spc="10" dirty="0">
                <a:solidFill>
                  <a:srgbClr val="363740"/>
                </a:solidFill>
                <a:latin typeface="Arial"/>
                <a:cs typeface="Arial"/>
              </a:rPr>
              <a:t>digital </a:t>
            </a:r>
            <a:r>
              <a:rPr sz="800" spc="5" dirty="0">
                <a:solidFill>
                  <a:srgbClr val="363740"/>
                </a:solidFill>
                <a:latin typeface="Arial"/>
                <a:cs typeface="Arial"/>
              </a:rPr>
              <a:t>project </a:t>
            </a:r>
            <a:r>
              <a:rPr sz="800" dirty="0">
                <a:solidFill>
                  <a:srgbClr val="363740"/>
                </a:solidFill>
                <a:latin typeface="Arial"/>
                <a:cs typeface="Arial"/>
              </a:rPr>
              <a:t>around </a:t>
            </a:r>
            <a:r>
              <a:rPr sz="800" spc="5" dirty="0">
                <a:solidFill>
                  <a:srgbClr val="363740"/>
                </a:solidFill>
                <a:latin typeface="Arial"/>
                <a:cs typeface="Arial"/>
              </a:rPr>
              <a:t>Competitor  </a:t>
            </a:r>
            <a:r>
              <a:rPr sz="800" dirty="0">
                <a:solidFill>
                  <a:srgbClr val="363740"/>
                </a:solidFill>
                <a:latin typeface="Arial"/>
                <a:cs typeface="Arial"/>
              </a:rPr>
              <a:t>Benchmarking </a:t>
            </a:r>
            <a:r>
              <a:rPr sz="800" spc="20" dirty="0">
                <a:solidFill>
                  <a:srgbClr val="363740"/>
                </a:solidFill>
                <a:latin typeface="Arial"/>
                <a:cs typeface="Arial"/>
              </a:rPr>
              <a:t>to </a:t>
            </a:r>
            <a:r>
              <a:rPr sz="800" dirty="0">
                <a:solidFill>
                  <a:srgbClr val="363740"/>
                </a:solidFill>
                <a:latin typeface="Arial"/>
                <a:cs typeface="Arial"/>
              </a:rPr>
              <a:t>generate hyperawareness </a:t>
            </a:r>
            <a:r>
              <a:rPr sz="800" spc="10" dirty="0">
                <a:solidFill>
                  <a:srgbClr val="363740"/>
                </a:solidFill>
                <a:latin typeface="Arial"/>
                <a:cs typeface="Arial"/>
              </a:rPr>
              <a:t>about</a:t>
            </a:r>
            <a:r>
              <a:rPr sz="800" spc="-155" dirty="0">
                <a:solidFill>
                  <a:srgbClr val="363740"/>
                </a:solidFill>
                <a:latin typeface="Arial"/>
                <a:cs typeface="Arial"/>
              </a:rPr>
              <a:t> </a:t>
            </a:r>
            <a:r>
              <a:rPr sz="800" spc="10" dirty="0">
                <a:solidFill>
                  <a:srgbClr val="363740"/>
                </a:solidFill>
                <a:latin typeface="Arial"/>
                <a:cs typeface="Arial"/>
              </a:rPr>
              <a:t>the  </a:t>
            </a:r>
            <a:r>
              <a:rPr sz="800" dirty="0">
                <a:solidFill>
                  <a:srgbClr val="363740"/>
                </a:solidFill>
                <a:latin typeface="Arial"/>
                <a:cs typeface="Arial"/>
              </a:rPr>
              <a:t>organization’s</a:t>
            </a:r>
            <a:r>
              <a:rPr sz="800" spc="-65" dirty="0">
                <a:solidFill>
                  <a:srgbClr val="363740"/>
                </a:solidFill>
                <a:latin typeface="Arial"/>
                <a:cs typeface="Arial"/>
              </a:rPr>
              <a:t> </a:t>
            </a:r>
            <a:r>
              <a:rPr sz="800" dirty="0">
                <a:solidFill>
                  <a:srgbClr val="363740"/>
                </a:solidFill>
                <a:latin typeface="Arial"/>
                <a:cs typeface="Arial"/>
              </a:rPr>
              <a:t>competitors.</a:t>
            </a:r>
            <a:endParaRPr sz="800">
              <a:latin typeface="Arial"/>
              <a:cs typeface="Arial"/>
            </a:endParaRPr>
          </a:p>
        </p:txBody>
      </p:sp>
      <p:sp>
        <p:nvSpPr>
          <p:cNvPr id="33" name="object 33"/>
          <p:cNvSpPr txBox="1"/>
          <p:nvPr/>
        </p:nvSpPr>
        <p:spPr>
          <a:xfrm>
            <a:off x="5908446" y="3362596"/>
            <a:ext cx="930910" cy="314325"/>
          </a:xfrm>
          <a:prstGeom prst="rect">
            <a:avLst/>
          </a:prstGeom>
        </p:spPr>
        <p:txBody>
          <a:bodyPr vert="horz" wrap="square" lIns="0" tIns="0" rIns="0" bIns="0" rtlCol="0">
            <a:spAutoFit/>
          </a:bodyPr>
          <a:lstStyle/>
          <a:p>
            <a:pPr marL="12700" marR="5080">
              <a:lnSpc>
                <a:spcPct val="117200"/>
              </a:lnSpc>
            </a:pPr>
            <a:r>
              <a:rPr sz="800" spc="-10" dirty="0">
                <a:solidFill>
                  <a:srgbClr val="363740"/>
                </a:solidFill>
                <a:latin typeface="Arial"/>
                <a:cs typeface="Arial"/>
              </a:rPr>
              <a:t>Increased</a:t>
            </a:r>
            <a:r>
              <a:rPr sz="800" spc="-95" dirty="0">
                <a:solidFill>
                  <a:srgbClr val="363740"/>
                </a:solidFill>
                <a:latin typeface="Arial"/>
                <a:cs typeface="Arial"/>
              </a:rPr>
              <a:t> </a:t>
            </a:r>
            <a:r>
              <a:rPr sz="800" spc="-10" dirty="0">
                <a:solidFill>
                  <a:srgbClr val="363740"/>
                </a:solidFill>
                <a:latin typeface="Arial"/>
                <a:cs typeface="Arial"/>
              </a:rPr>
              <a:t>Employee  </a:t>
            </a:r>
            <a:r>
              <a:rPr sz="800" spc="10" dirty="0">
                <a:solidFill>
                  <a:srgbClr val="363740"/>
                </a:solidFill>
                <a:latin typeface="Arial"/>
                <a:cs typeface="Arial"/>
              </a:rPr>
              <a:t>Productivity</a:t>
            </a:r>
            <a:endParaRPr sz="800">
              <a:latin typeface="Arial"/>
              <a:cs typeface="Arial"/>
            </a:endParaRPr>
          </a:p>
        </p:txBody>
      </p:sp>
      <p:sp>
        <p:nvSpPr>
          <p:cNvPr id="34" name="object 34"/>
          <p:cNvSpPr txBox="1"/>
          <p:nvPr/>
        </p:nvSpPr>
        <p:spPr>
          <a:xfrm>
            <a:off x="7404747" y="3383566"/>
            <a:ext cx="475615" cy="150495"/>
          </a:xfrm>
          <a:prstGeom prst="rect">
            <a:avLst/>
          </a:prstGeom>
        </p:spPr>
        <p:txBody>
          <a:bodyPr vert="horz" wrap="square" lIns="0" tIns="0" rIns="0" bIns="0" rtlCol="0">
            <a:spAutoFit/>
          </a:bodyPr>
          <a:lstStyle/>
          <a:p>
            <a:pPr marL="12700">
              <a:lnSpc>
                <a:spcPct val="100000"/>
              </a:lnSpc>
            </a:pPr>
            <a:r>
              <a:rPr sz="800" spc="25" dirty="0">
                <a:solidFill>
                  <a:srgbClr val="363740"/>
                </a:solidFill>
                <a:latin typeface="Arial"/>
                <a:cs typeface="Arial"/>
              </a:rPr>
              <a:t>$600,000</a:t>
            </a:r>
            <a:endParaRPr sz="800">
              <a:latin typeface="Arial"/>
              <a:cs typeface="Arial"/>
            </a:endParaRPr>
          </a:p>
        </p:txBody>
      </p:sp>
      <p:sp>
        <p:nvSpPr>
          <p:cNvPr id="35" name="object 35"/>
          <p:cNvSpPr txBox="1"/>
          <p:nvPr/>
        </p:nvSpPr>
        <p:spPr>
          <a:xfrm>
            <a:off x="1733347" y="4160596"/>
            <a:ext cx="995680" cy="600075"/>
          </a:xfrm>
          <a:prstGeom prst="rect">
            <a:avLst/>
          </a:prstGeom>
        </p:spPr>
        <p:txBody>
          <a:bodyPr vert="horz" wrap="square" lIns="0" tIns="0" rIns="0" bIns="0" rtlCol="0">
            <a:spAutoFit/>
          </a:bodyPr>
          <a:lstStyle/>
          <a:p>
            <a:pPr marL="12700" marR="5080">
              <a:lnSpc>
                <a:spcPct val="117200"/>
              </a:lnSpc>
            </a:pPr>
            <a:r>
              <a:rPr sz="800" b="1" spc="-60" dirty="0">
                <a:solidFill>
                  <a:srgbClr val="214078"/>
                </a:solidFill>
                <a:latin typeface="Arial Black"/>
                <a:cs typeface="Arial Black"/>
              </a:rPr>
              <a:t>High </a:t>
            </a:r>
            <a:r>
              <a:rPr sz="800" b="1" spc="-65" dirty="0">
                <a:solidFill>
                  <a:srgbClr val="214078"/>
                </a:solidFill>
                <a:latin typeface="Arial Black"/>
                <a:cs typeface="Arial Black"/>
              </a:rPr>
              <a:t>Wealth  </a:t>
            </a:r>
            <a:r>
              <a:rPr sz="800" b="1" spc="-85" dirty="0">
                <a:solidFill>
                  <a:srgbClr val="214078"/>
                </a:solidFill>
                <a:latin typeface="Arial Black"/>
                <a:cs typeface="Arial Black"/>
              </a:rPr>
              <a:t>Audience </a:t>
            </a:r>
            <a:r>
              <a:rPr sz="800" b="1" spc="-75" dirty="0">
                <a:solidFill>
                  <a:srgbClr val="214078"/>
                </a:solidFill>
                <a:latin typeface="Arial Black"/>
                <a:cs typeface="Arial Black"/>
              </a:rPr>
              <a:t>Cultivation  </a:t>
            </a:r>
            <a:r>
              <a:rPr sz="800" b="1" spc="-65" dirty="0">
                <a:solidFill>
                  <a:srgbClr val="214078"/>
                </a:solidFill>
                <a:latin typeface="Arial Black"/>
                <a:cs typeface="Arial Black"/>
              </a:rPr>
              <a:t>through </a:t>
            </a:r>
            <a:r>
              <a:rPr sz="800" b="1" spc="-90" dirty="0">
                <a:solidFill>
                  <a:srgbClr val="214078"/>
                </a:solidFill>
                <a:latin typeface="Arial Black"/>
                <a:cs typeface="Arial Black"/>
              </a:rPr>
              <a:t>Enhanced  </a:t>
            </a:r>
            <a:r>
              <a:rPr sz="800" b="1" spc="-60" dirty="0">
                <a:solidFill>
                  <a:srgbClr val="214078"/>
                </a:solidFill>
                <a:latin typeface="Arial Black"/>
                <a:cs typeface="Arial Black"/>
              </a:rPr>
              <a:t>Digital</a:t>
            </a:r>
            <a:r>
              <a:rPr sz="800" b="1" spc="-120" dirty="0">
                <a:solidFill>
                  <a:srgbClr val="214078"/>
                </a:solidFill>
                <a:latin typeface="Arial Black"/>
                <a:cs typeface="Arial Black"/>
              </a:rPr>
              <a:t> </a:t>
            </a:r>
            <a:r>
              <a:rPr sz="800" b="1" spc="-95" dirty="0">
                <a:solidFill>
                  <a:srgbClr val="214078"/>
                </a:solidFill>
                <a:latin typeface="Arial Black"/>
                <a:cs typeface="Arial Black"/>
              </a:rPr>
              <a:t>Experiences</a:t>
            </a:r>
            <a:endParaRPr sz="800">
              <a:latin typeface="Arial Black"/>
              <a:cs typeface="Arial Black"/>
            </a:endParaRPr>
          </a:p>
        </p:txBody>
      </p:sp>
      <p:sp>
        <p:nvSpPr>
          <p:cNvPr id="36" name="object 36"/>
          <p:cNvSpPr txBox="1"/>
          <p:nvPr/>
        </p:nvSpPr>
        <p:spPr>
          <a:xfrm>
            <a:off x="2977522" y="4160596"/>
            <a:ext cx="2710180" cy="600075"/>
          </a:xfrm>
          <a:prstGeom prst="rect">
            <a:avLst/>
          </a:prstGeom>
        </p:spPr>
        <p:txBody>
          <a:bodyPr vert="horz" wrap="square" lIns="0" tIns="0" rIns="0" bIns="0" rtlCol="0">
            <a:spAutoFit/>
          </a:bodyPr>
          <a:lstStyle/>
          <a:p>
            <a:pPr marL="12700" marR="5080">
              <a:lnSpc>
                <a:spcPct val="117200"/>
              </a:lnSpc>
            </a:pPr>
            <a:r>
              <a:rPr sz="800" spc="45" dirty="0">
                <a:solidFill>
                  <a:srgbClr val="363740"/>
                </a:solidFill>
                <a:latin typeface="Arial"/>
                <a:cs typeface="Arial"/>
              </a:rPr>
              <a:t>A </a:t>
            </a:r>
            <a:r>
              <a:rPr sz="800" spc="-5" dirty="0">
                <a:solidFill>
                  <a:srgbClr val="363740"/>
                </a:solidFill>
                <a:latin typeface="Arial"/>
                <a:cs typeface="Arial"/>
              </a:rPr>
              <a:t>Chief </a:t>
            </a:r>
            <a:r>
              <a:rPr sz="800" dirty="0">
                <a:solidFill>
                  <a:srgbClr val="363740"/>
                </a:solidFill>
                <a:latin typeface="Arial"/>
                <a:cs typeface="Arial"/>
              </a:rPr>
              <a:t>Development </a:t>
            </a:r>
            <a:r>
              <a:rPr sz="800" spc="5" dirty="0">
                <a:solidFill>
                  <a:srgbClr val="363740"/>
                </a:solidFill>
                <a:latin typeface="Arial"/>
                <a:cs typeface="Arial"/>
              </a:rPr>
              <a:t>Ofﬁcer </a:t>
            </a:r>
            <a:r>
              <a:rPr sz="800" spc="10" dirty="0">
                <a:solidFill>
                  <a:srgbClr val="363740"/>
                </a:solidFill>
                <a:latin typeface="Arial"/>
                <a:cs typeface="Arial"/>
              </a:rPr>
              <a:t>at </a:t>
            </a:r>
            <a:r>
              <a:rPr sz="800" spc="-25" dirty="0">
                <a:solidFill>
                  <a:srgbClr val="363740"/>
                </a:solidFill>
                <a:latin typeface="Arial"/>
                <a:cs typeface="Arial"/>
              </a:rPr>
              <a:t>a </a:t>
            </a:r>
            <a:r>
              <a:rPr sz="800" spc="15" dirty="0">
                <a:solidFill>
                  <a:srgbClr val="363740"/>
                </a:solidFill>
                <a:latin typeface="Arial"/>
                <a:cs typeface="Arial"/>
              </a:rPr>
              <a:t>nonproﬁt </a:t>
            </a:r>
            <a:r>
              <a:rPr sz="800" spc="5" dirty="0">
                <a:solidFill>
                  <a:srgbClr val="363740"/>
                </a:solidFill>
                <a:latin typeface="Arial"/>
                <a:cs typeface="Arial"/>
              </a:rPr>
              <a:t>organization  </a:t>
            </a:r>
            <a:r>
              <a:rPr sz="800" dirty="0">
                <a:solidFill>
                  <a:srgbClr val="363740"/>
                </a:solidFill>
                <a:latin typeface="Arial"/>
                <a:cs typeface="Arial"/>
              </a:rPr>
              <a:t>explored</a:t>
            </a:r>
            <a:r>
              <a:rPr sz="800" spc="-25" dirty="0">
                <a:solidFill>
                  <a:srgbClr val="363740"/>
                </a:solidFill>
                <a:latin typeface="Arial"/>
                <a:cs typeface="Arial"/>
              </a:rPr>
              <a:t> </a:t>
            </a:r>
            <a:r>
              <a:rPr sz="800" spc="10" dirty="0">
                <a:solidFill>
                  <a:srgbClr val="363740"/>
                </a:solidFill>
                <a:latin typeface="Arial"/>
                <a:cs typeface="Arial"/>
              </a:rPr>
              <a:t>options</a:t>
            </a:r>
            <a:r>
              <a:rPr sz="800" spc="-25" dirty="0">
                <a:solidFill>
                  <a:srgbClr val="363740"/>
                </a:solidFill>
                <a:latin typeface="Arial"/>
                <a:cs typeface="Arial"/>
              </a:rPr>
              <a:t> </a:t>
            </a:r>
            <a:r>
              <a:rPr sz="800" spc="20" dirty="0">
                <a:solidFill>
                  <a:srgbClr val="363740"/>
                </a:solidFill>
                <a:latin typeface="Arial"/>
                <a:cs typeface="Arial"/>
              </a:rPr>
              <a:t>to</a:t>
            </a:r>
            <a:r>
              <a:rPr sz="800" spc="-25" dirty="0">
                <a:solidFill>
                  <a:srgbClr val="363740"/>
                </a:solidFill>
                <a:latin typeface="Arial"/>
                <a:cs typeface="Arial"/>
              </a:rPr>
              <a:t> </a:t>
            </a:r>
            <a:r>
              <a:rPr sz="800" spc="-10" dirty="0">
                <a:solidFill>
                  <a:srgbClr val="363740"/>
                </a:solidFill>
                <a:latin typeface="Arial"/>
                <a:cs typeface="Arial"/>
              </a:rPr>
              <a:t>leverage</a:t>
            </a:r>
            <a:r>
              <a:rPr sz="800" spc="-25" dirty="0">
                <a:solidFill>
                  <a:srgbClr val="363740"/>
                </a:solidFill>
                <a:latin typeface="Arial"/>
                <a:cs typeface="Arial"/>
              </a:rPr>
              <a:t> </a:t>
            </a:r>
            <a:r>
              <a:rPr sz="800" spc="5" dirty="0">
                <a:solidFill>
                  <a:srgbClr val="363740"/>
                </a:solidFill>
                <a:latin typeface="Arial"/>
                <a:cs typeface="Arial"/>
              </a:rPr>
              <a:t>technology</a:t>
            </a:r>
            <a:r>
              <a:rPr sz="800" spc="-25" dirty="0">
                <a:solidFill>
                  <a:srgbClr val="363740"/>
                </a:solidFill>
                <a:latin typeface="Arial"/>
                <a:cs typeface="Arial"/>
              </a:rPr>
              <a:t> </a:t>
            </a:r>
            <a:r>
              <a:rPr sz="800" spc="20" dirty="0">
                <a:solidFill>
                  <a:srgbClr val="363740"/>
                </a:solidFill>
                <a:latin typeface="Arial"/>
                <a:cs typeface="Arial"/>
              </a:rPr>
              <a:t>to</a:t>
            </a:r>
            <a:r>
              <a:rPr sz="800" spc="-25" dirty="0">
                <a:solidFill>
                  <a:srgbClr val="363740"/>
                </a:solidFill>
                <a:latin typeface="Arial"/>
                <a:cs typeface="Arial"/>
              </a:rPr>
              <a:t> </a:t>
            </a:r>
            <a:r>
              <a:rPr sz="800" spc="5" dirty="0">
                <a:solidFill>
                  <a:srgbClr val="363740"/>
                </a:solidFill>
                <a:latin typeface="Arial"/>
                <a:cs typeface="Arial"/>
              </a:rPr>
              <a:t>complement</a:t>
            </a:r>
            <a:r>
              <a:rPr sz="800" spc="-25" dirty="0">
                <a:solidFill>
                  <a:srgbClr val="363740"/>
                </a:solidFill>
                <a:latin typeface="Arial"/>
                <a:cs typeface="Arial"/>
              </a:rPr>
              <a:t> </a:t>
            </a:r>
            <a:r>
              <a:rPr sz="800" spc="10" dirty="0">
                <a:solidFill>
                  <a:srgbClr val="363740"/>
                </a:solidFill>
                <a:latin typeface="Arial"/>
                <a:cs typeface="Arial"/>
              </a:rPr>
              <a:t>the  </a:t>
            </a:r>
            <a:r>
              <a:rPr sz="800" dirty="0">
                <a:solidFill>
                  <a:srgbClr val="363740"/>
                </a:solidFill>
                <a:latin typeface="Arial"/>
                <a:cs typeface="Arial"/>
              </a:rPr>
              <a:t>relational </a:t>
            </a:r>
            <a:r>
              <a:rPr sz="800" spc="25" dirty="0">
                <a:solidFill>
                  <a:srgbClr val="363740"/>
                </a:solidFill>
                <a:latin typeface="Arial"/>
                <a:cs typeface="Arial"/>
              </a:rPr>
              <a:t>work </a:t>
            </a:r>
            <a:r>
              <a:rPr sz="800" spc="15" dirty="0">
                <a:solidFill>
                  <a:srgbClr val="363740"/>
                </a:solidFill>
                <a:latin typeface="Arial"/>
                <a:cs typeface="Arial"/>
              </a:rPr>
              <a:t>of </a:t>
            </a:r>
            <a:r>
              <a:rPr sz="800" dirty="0">
                <a:solidFill>
                  <a:srgbClr val="363740"/>
                </a:solidFill>
                <a:latin typeface="Arial"/>
                <a:cs typeface="Arial"/>
              </a:rPr>
              <a:t>her </a:t>
            </a:r>
            <a:r>
              <a:rPr sz="800" spc="-5" dirty="0">
                <a:solidFill>
                  <a:srgbClr val="363740"/>
                </a:solidFill>
                <a:latin typeface="Arial"/>
                <a:cs typeface="Arial"/>
              </a:rPr>
              <a:t>team, </a:t>
            </a:r>
            <a:r>
              <a:rPr sz="800" spc="-20" dirty="0">
                <a:solidFill>
                  <a:srgbClr val="363740"/>
                </a:solidFill>
                <a:latin typeface="Arial"/>
                <a:cs typeface="Arial"/>
              </a:rPr>
              <a:t>as </a:t>
            </a:r>
            <a:r>
              <a:rPr sz="800" spc="-25" dirty="0">
                <a:solidFill>
                  <a:srgbClr val="363740"/>
                </a:solidFill>
                <a:latin typeface="Arial"/>
                <a:cs typeface="Arial"/>
              </a:rPr>
              <a:t>a </a:t>
            </a:r>
            <a:r>
              <a:rPr sz="800" spc="5" dirty="0">
                <a:solidFill>
                  <a:srgbClr val="363740"/>
                </a:solidFill>
                <a:latin typeface="Arial"/>
                <a:cs typeface="Arial"/>
              </a:rPr>
              <a:t>pilot, </a:t>
            </a:r>
            <a:r>
              <a:rPr sz="800" spc="20" dirty="0">
                <a:solidFill>
                  <a:srgbClr val="363740"/>
                </a:solidFill>
                <a:latin typeface="Arial"/>
                <a:cs typeface="Arial"/>
              </a:rPr>
              <a:t>to </a:t>
            </a:r>
            <a:r>
              <a:rPr sz="800" spc="-10" dirty="0">
                <a:solidFill>
                  <a:srgbClr val="363740"/>
                </a:solidFill>
                <a:latin typeface="Arial"/>
                <a:cs typeface="Arial"/>
              </a:rPr>
              <a:t>increase </a:t>
            </a:r>
            <a:r>
              <a:rPr sz="800" dirty="0">
                <a:solidFill>
                  <a:srgbClr val="363740"/>
                </a:solidFill>
                <a:latin typeface="Arial"/>
                <a:cs typeface="Arial"/>
              </a:rPr>
              <a:t>customer  </a:t>
            </a:r>
            <a:r>
              <a:rPr sz="800" spc="-10" dirty="0">
                <a:solidFill>
                  <a:srgbClr val="363740"/>
                </a:solidFill>
                <a:latin typeface="Arial"/>
                <a:cs typeface="Arial"/>
              </a:rPr>
              <a:t>value </a:t>
            </a:r>
            <a:r>
              <a:rPr sz="800" dirty="0">
                <a:solidFill>
                  <a:srgbClr val="363740"/>
                </a:solidFill>
                <a:latin typeface="Arial"/>
                <a:cs typeface="Arial"/>
              </a:rPr>
              <a:t>and</a:t>
            </a:r>
            <a:r>
              <a:rPr sz="800" spc="-80" dirty="0">
                <a:solidFill>
                  <a:srgbClr val="363740"/>
                </a:solidFill>
                <a:latin typeface="Arial"/>
                <a:cs typeface="Arial"/>
              </a:rPr>
              <a:t> </a:t>
            </a:r>
            <a:r>
              <a:rPr sz="800" spc="-10" dirty="0">
                <a:solidFill>
                  <a:srgbClr val="363740"/>
                </a:solidFill>
                <a:latin typeface="Arial"/>
                <a:cs typeface="Arial"/>
              </a:rPr>
              <a:t>experience.</a:t>
            </a:r>
            <a:endParaRPr sz="800">
              <a:latin typeface="Arial"/>
              <a:cs typeface="Arial"/>
            </a:endParaRPr>
          </a:p>
        </p:txBody>
      </p:sp>
      <p:sp>
        <p:nvSpPr>
          <p:cNvPr id="37" name="object 37"/>
          <p:cNvSpPr txBox="1"/>
          <p:nvPr/>
        </p:nvSpPr>
        <p:spPr>
          <a:xfrm>
            <a:off x="5908446" y="4181566"/>
            <a:ext cx="1280795" cy="150495"/>
          </a:xfrm>
          <a:prstGeom prst="rect">
            <a:avLst/>
          </a:prstGeom>
        </p:spPr>
        <p:txBody>
          <a:bodyPr vert="horz" wrap="square" lIns="0" tIns="0" rIns="0" bIns="0" rtlCol="0">
            <a:spAutoFit/>
          </a:bodyPr>
          <a:lstStyle/>
          <a:p>
            <a:pPr marL="12700">
              <a:lnSpc>
                <a:spcPct val="100000"/>
              </a:lnSpc>
            </a:pPr>
            <a:r>
              <a:rPr sz="800" spc="-10" dirty="0">
                <a:solidFill>
                  <a:srgbClr val="363740"/>
                </a:solidFill>
                <a:latin typeface="Arial"/>
                <a:cs typeface="Arial"/>
              </a:rPr>
              <a:t>Increased </a:t>
            </a:r>
            <a:r>
              <a:rPr sz="800" spc="-5" dirty="0">
                <a:solidFill>
                  <a:srgbClr val="363740"/>
                </a:solidFill>
                <a:latin typeface="Arial"/>
                <a:cs typeface="Arial"/>
              </a:rPr>
              <a:t>Customer</a:t>
            </a:r>
            <a:r>
              <a:rPr sz="800" spc="-60" dirty="0">
                <a:solidFill>
                  <a:srgbClr val="363740"/>
                </a:solidFill>
                <a:latin typeface="Arial"/>
                <a:cs typeface="Arial"/>
              </a:rPr>
              <a:t> </a:t>
            </a:r>
            <a:r>
              <a:rPr sz="800" dirty="0">
                <a:solidFill>
                  <a:srgbClr val="363740"/>
                </a:solidFill>
                <a:latin typeface="Arial"/>
                <a:cs typeface="Arial"/>
              </a:rPr>
              <a:t>Loyalty</a:t>
            </a:r>
            <a:endParaRPr sz="800">
              <a:latin typeface="Arial"/>
              <a:cs typeface="Arial"/>
            </a:endParaRPr>
          </a:p>
        </p:txBody>
      </p:sp>
      <p:sp>
        <p:nvSpPr>
          <p:cNvPr id="38" name="object 38"/>
          <p:cNvSpPr txBox="1"/>
          <p:nvPr/>
        </p:nvSpPr>
        <p:spPr>
          <a:xfrm>
            <a:off x="7404747" y="4181566"/>
            <a:ext cx="560070" cy="150495"/>
          </a:xfrm>
          <a:prstGeom prst="rect">
            <a:avLst/>
          </a:prstGeom>
        </p:spPr>
        <p:txBody>
          <a:bodyPr vert="horz" wrap="square" lIns="0" tIns="0" rIns="0" bIns="0" rtlCol="0">
            <a:spAutoFit/>
          </a:bodyPr>
          <a:lstStyle/>
          <a:p>
            <a:pPr marL="12700">
              <a:lnSpc>
                <a:spcPct val="100000"/>
              </a:lnSpc>
            </a:pPr>
            <a:r>
              <a:rPr sz="800" spc="20" dirty="0">
                <a:solidFill>
                  <a:srgbClr val="363740"/>
                </a:solidFill>
                <a:latin typeface="Arial"/>
                <a:cs typeface="Arial"/>
              </a:rPr>
              <a:t>$8,500,000</a:t>
            </a:r>
            <a:endParaRPr sz="800">
              <a:latin typeface="Arial"/>
              <a:cs typeface="Arial"/>
            </a:endParaRPr>
          </a:p>
        </p:txBody>
      </p:sp>
      <p:sp>
        <p:nvSpPr>
          <p:cNvPr id="39" name="object 39"/>
          <p:cNvSpPr/>
          <p:nvPr/>
        </p:nvSpPr>
        <p:spPr>
          <a:xfrm>
            <a:off x="0" y="0"/>
            <a:ext cx="1375874" cy="5143499"/>
          </a:xfrm>
          <a:prstGeom prst="rect">
            <a:avLst/>
          </a:prstGeom>
          <a:blipFill>
            <a:blip r:embed="rId3" cstate="print"/>
            <a:stretch>
              <a:fillRect/>
            </a:stretch>
          </a:blipFill>
        </p:spPr>
        <p:txBody>
          <a:bodyPr wrap="square" lIns="0" tIns="0" rIns="0" bIns="0" rtlCol="0"/>
          <a:lstStyle/>
          <a:p>
            <a:endParaRPr/>
          </a:p>
        </p:txBody>
      </p:sp>
      <p:sp>
        <p:nvSpPr>
          <p:cNvPr id="40" name="object 40"/>
          <p:cNvSpPr txBox="1">
            <a:spLocks noGrp="1"/>
          </p:cNvSpPr>
          <p:nvPr>
            <p:ph type="sldNum" sz="quarter" idx="7"/>
          </p:nvPr>
        </p:nvSpPr>
        <p:spPr>
          <a:prstGeom prst="rect">
            <a:avLst/>
          </a:prstGeom>
        </p:spPr>
        <p:txBody>
          <a:bodyPr vert="horz" wrap="square" lIns="0" tIns="13970" rIns="0" bIns="0" rtlCol="0">
            <a:spAutoFit/>
          </a:bodyPr>
          <a:lstStyle/>
          <a:p>
            <a:pPr marL="25400">
              <a:lnSpc>
                <a:spcPct val="100000"/>
              </a:lnSpc>
              <a:spcBef>
                <a:spcPts val="110"/>
              </a:spcBef>
            </a:pPr>
            <a:fld id="{81D60167-4931-47E6-BA6A-407CBD079E47}" type="slidenum">
              <a:rPr spc="35" dirty="0"/>
              <a:t>19</a:t>
            </a:fld>
            <a:endParaRPr spc="35"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5" name="Title 1"/>
          <p:cNvSpPr>
            <a:spLocks noGrp="1"/>
          </p:cNvSpPr>
          <p:nvPr>
            <p:ph type="title" idx="4294967295"/>
          </p:nvPr>
        </p:nvSpPr>
        <p:spPr>
          <a:xfrm>
            <a:off x="2494198" y="721593"/>
            <a:ext cx="3725465" cy="436959"/>
          </a:xfrm>
        </p:spPr>
        <p:txBody>
          <a:bodyPr>
            <a:normAutofit/>
          </a:bodyPr>
          <a:lstStyle/>
          <a:p>
            <a:r>
              <a:rPr lang="en-US" b="1" cap="all" dirty="0">
                <a:solidFill>
                  <a:srgbClr val="5395A3"/>
                </a:solidFill>
                <a:latin typeface="Century Gothic" panose="020B0502020202020204" pitchFamily="34" charset="0"/>
                <a:cs typeface="Arial" charset="0"/>
              </a:rPr>
              <a:t>How does it work?</a:t>
            </a:r>
            <a:endParaRPr lang="en-US" dirty="0"/>
          </a:p>
        </p:txBody>
      </p:sp>
      <p:pic>
        <p:nvPicPr>
          <p:cNvPr id="24" name="Graphic 23">
            <a:extLst>
              <a:ext uri="{FF2B5EF4-FFF2-40B4-BE49-F238E27FC236}">
                <a16:creationId xmlns:a16="http://schemas.microsoft.com/office/drawing/2014/main" id="{396DAAC2-8BCE-4845-AFF4-DA4FF7664B0E}"/>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114300" y="205837"/>
            <a:ext cx="2540982" cy="479963"/>
          </a:xfrm>
          <a:prstGeom prst="rect">
            <a:avLst/>
          </a:prstGeom>
        </p:spPr>
      </p:pic>
      <p:pic>
        <p:nvPicPr>
          <p:cNvPr id="30" name="Google Shape;394;p48">
            <a:extLst>
              <a:ext uri="{FF2B5EF4-FFF2-40B4-BE49-F238E27FC236}">
                <a16:creationId xmlns:a16="http://schemas.microsoft.com/office/drawing/2014/main" id="{27E0B67E-DCC6-4BCC-81F2-C1E25A9135F6}"/>
              </a:ext>
            </a:extLst>
          </p:cNvPr>
          <p:cNvPicPr preferRelativeResize="0"/>
          <p:nvPr/>
        </p:nvPicPr>
        <p:blipFill rotWithShape="1">
          <a:blip r:embed="rId6">
            <a:alphaModFix/>
          </a:blip>
          <a:stretch/>
        </p:blipFill>
        <p:spPr>
          <a:xfrm>
            <a:off x="694446" y="802964"/>
            <a:ext cx="1587076" cy="345983"/>
          </a:xfrm>
          <a:prstGeom prst="rect">
            <a:avLst/>
          </a:prstGeom>
          <a:noFill/>
          <a:ln>
            <a:noFill/>
          </a:ln>
        </p:spPr>
      </p:pic>
      <p:sp>
        <p:nvSpPr>
          <p:cNvPr id="12" name="TextBox 11">
            <a:extLst>
              <a:ext uri="{FF2B5EF4-FFF2-40B4-BE49-F238E27FC236}">
                <a16:creationId xmlns:a16="http://schemas.microsoft.com/office/drawing/2014/main" id="{16266054-255B-4EA8-8B5D-5EF07FADA58D}"/>
              </a:ext>
            </a:extLst>
          </p:cNvPr>
          <p:cNvSpPr txBox="1"/>
          <p:nvPr/>
        </p:nvSpPr>
        <p:spPr>
          <a:xfrm>
            <a:off x="687228" y="1314450"/>
            <a:ext cx="4303030" cy="2769989"/>
          </a:xfrm>
          <a:prstGeom prst="rect">
            <a:avLst/>
          </a:prstGeom>
          <a:noFill/>
        </p:spPr>
        <p:txBody>
          <a:bodyPr wrap="square" rtlCol="0">
            <a:spAutoFit/>
          </a:bodyPr>
          <a:lstStyle/>
          <a:p>
            <a:pPr marL="173831" indent="-173831" defTabSz="685800">
              <a:spcBef>
                <a:spcPts val="900"/>
              </a:spcBef>
              <a:buFont typeface="+mj-lt"/>
              <a:buAutoNum type="arabicPeriod"/>
            </a:pPr>
            <a:r>
              <a:rPr lang="en-US" sz="1200" dirty="0">
                <a:solidFill>
                  <a:srgbClr val="000000">
                    <a:lumMod val="65000"/>
                    <a:lumOff val="35000"/>
                  </a:srgbClr>
                </a:solidFill>
                <a:latin typeface="Calibri"/>
              </a:rPr>
              <a:t>Visit </a:t>
            </a:r>
            <a:r>
              <a:rPr lang="en-US" sz="1200" dirty="0">
                <a:solidFill>
                  <a:srgbClr val="000000">
                    <a:lumMod val="65000"/>
                    <a:lumOff val="35000"/>
                  </a:srgbClr>
                </a:solidFill>
                <a:latin typeface="Calibri"/>
                <a:hlinkClick r:id="rId7"/>
              </a:rPr>
              <a:t>https</a:t>
            </a:r>
            <a:r>
              <a:rPr lang="en-US" sz="1200" dirty="0">
                <a:solidFill>
                  <a:srgbClr val="000000">
                    <a:lumMod val="65000"/>
                    <a:lumOff val="35000"/>
                  </a:srgbClr>
                </a:solidFill>
                <a:latin typeface="Calibri"/>
                <a:hlinkClick r:id="rId7"/>
              </a:rPr>
              <a:t>://</a:t>
            </a:r>
            <a:r>
              <a:rPr lang="en-US" sz="1200" dirty="0">
                <a:solidFill>
                  <a:srgbClr val="000000">
                    <a:lumMod val="65000"/>
                    <a:lumOff val="35000"/>
                  </a:srgbClr>
                </a:solidFill>
                <a:latin typeface="Calibri"/>
                <a:hlinkClick r:id="rId7"/>
              </a:rPr>
              <a:t>platform.execonline.com/p3/register/42eaa809-4f76-4e74-ab49-eb3689cd22d7</a:t>
            </a:r>
            <a:r>
              <a:rPr lang="en-US" sz="1200" dirty="0">
                <a:solidFill>
                  <a:srgbClr val="000000">
                    <a:lumMod val="65000"/>
                    <a:lumOff val="35000"/>
                  </a:srgbClr>
                </a:solidFill>
                <a:latin typeface="Calibri"/>
              </a:rPr>
              <a:t> </a:t>
            </a:r>
            <a:r>
              <a:rPr lang="en-US" sz="1200" spc="-49" dirty="0">
                <a:solidFill>
                  <a:srgbClr val="000000">
                    <a:lumMod val="65000"/>
                    <a:lumOff val="35000"/>
                  </a:srgbClr>
                </a:solidFill>
                <a:latin typeface="Calibri"/>
                <a:cs typeface="Calibri"/>
              </a:rPr>
              <a:t>and </a:t>
            </a:r>
            <a:r>
              <a:rPr lang="en-US" sz="1200" spc="-49" dirty="0">
                <a:solidFill>
                  <a:srgbClr val="000000">
                    <a:lumMod val="65000"/>
                    <a:lumOff val="35000"/>
                  </a:srgbClr>
                </a:solidFill>
                <a:latin typeface="Calibri"/>
                <a:cs typeface="Calibri"/>
              </a:rPr>
              <a:t>explore all the different </a:t>
            </a:r>
            <a:br>
              <a:rPr lang="en-US" sz="1200" spc="-49" dirty="0">
                <a:solidFill>
                  <a:srgbClr val="000000">
                    <a:lumMod val="65000"/>
                    <a:lumOff val="35000"/>
                  </a:srgbClr>
                </a:solidFill>
                <a:latin typeface="Calibri"/>
                <a:cs typeface="Calibri"/>
              </a:rPr>
            </a:br>
            <a:r>
              <a:rPr lang="en-US" sz="1200" spc="-49" dirty="0">
                <a:solidFill>
                  <a:srgbClr val="000000">
                    <a:lumMod val="65000"/>
                    <a:lumOff val="35000"/>
                  </a:srgbClr>
                </a:solidFill>
                <a:latin typeface="Calibri"/>
                <a:cs typeface="Calibri"/>
              </a:rPr>
              <a:t>Training </a:t>
            </a:r>
            <a:r>
              <a:rPr lang="en-US" sz="1200" spc="-49" dirty="0">
                <a:solidFill>
                  <a:srgbClr val="000000">
                    <a:lumMod val="65000"/>
                    <a:lumOff val="35000"/>
                  </a:srgbClr>
                </a:solidFill>
                <a:latin typeface="Calibri"/>
                <a:cs typeface="Calibri"/>
              </a:rPr>
              <a:t>Programs Bioventus University has to offer and register using </a:t>
            </a:r>
            <a:br>
              <a:rPr lang="en-US" sz="1200" spc="-49" dirty="0">
                <a:solidFill>
                  <a:srgbClr val="000000">
                    <a:lumMod val="65000"/>
                    <a:lumOff val="35000"/>
                  </a:srgbClr>
                </a:solidFill>
                <a:latin typeface="Calibri"/>
                <a:cs typeface="Calibri"/>
              </a:rPr>
            </a:br>
            <a:r>
              <a:rPr lang="en-US" sz="1200" spc="-49" dirty="0">
                <a:solidFill>
                  <a:srgbClr val="000000">
                    <a:lumMod val="65000"/>
                    <a:lumOff val="35000"/>
                  </a:srgbClr>
                </a:solidFill>
                <a:latin typeface="Calibri"/>
                <a:cs typeface="Calibri"/>
              </a:rPr>
              <a:t>your Bioventus Email Address</a:t>
            </a:r>
          </a:p>
          <a:p>
            <a:pPr marL="173831" indent="-173831" defTabSz="685800">
              <a:spcBef>
                <a:spcPts val="900"/>
              </a:spcBef>
              <a:buFont typeface="+mj-lt"/>
              <a:buAutoNum type="arabicPeriod"/>
            </a:pPr>
            <a:r>
              <a:rPr lang="en-US" sz="1200" spc="-49" dirty="0">
                <a:solidFill>
                  <a:srgbClr val="000000">
                    <a:lumMod val="65000"/>
                    <a:lumOff val="35000"/>
                  </a:srgbClr>
                </a:solidFill>
                <a:latin typeface="Calibri"/>
                <a:cs typeface="Calibri"/>
              </a:rPr>
              <a:t>Once Registered, you can search for any training of interest and learn </a:t>
            </a:r>
            <a:br>
              <a:rPr lang="en-US" sz="1200" spc="-49" dirty="0">
                <a:solidFill>
                  <a:srgbClr val="000000">
                    <a:lumMod val="65000"/>
                    <a:lumOff val="35000"/>
                  </a:srgbClr>
                </a:solidFill>
                <a:latin typeface="Calibri"/>
                <a:cs typeface="Calibri"/>
              </a:rPr>
            </a:br>
            <a:r>
              <a:rPr lang="en-US" sz="1200" spc="-49" dirty="0">
                <a:solidFill>
                  <a:srgbClr val="000000">
                    <a:lumMod val="65000"/>
                    <a:lumOff val="35000"/>
                  </a:srgbClr>
                </a:solidFill>
                <a:latin typeface="Calibri"/>
                <a:cs typeface="Calibri"/>
              </a:rPr>
              <a:t>more about the training itself</a:t>
            </a:r>
          </a:p>
          <a:p>
            <a:pPr marL="173831" indent="-173831" defTabSz="685800">
              <a:spcBef>
                <a:spcPts val="900"/>
              </a:spcBef>
              <a:buFont typeface="+mj-lt"/>
              <a:buAutoNum type="arabicPeriod"/>
            </a:pPr>
            <a:r>
              <a:rPr lang="en-US" sz="1200" spc="-49" dirty="0">
                <a:solidFill>
                  <a:srgbClr val="000000">
                    <a:lumMod val="65000"/>
                    <a:lumOff val="35000"/>
                  </a:srgbClr>
                </a:solidFill>
                <a:latin typeface="Calibri"/>
                <a:cs typeface="Calibri"/>
              </a:rPr>
              <a:t>To ensure you are choosing the right training for your goals watch </a:t>
            </a:r>
            <a:br>
              <a:rPr lang="en-US" sz="1200" spc="-49" dirty="0">
                <a:solidFill>
                  <a:srgbClr val="000000">
                    <a:lumMod val="65000"/>
                    <a:lumOff val="35000"/>
                  </a:srgbClr>
                </a:solidFill>
                <a:latin typeface="Calibri"/>
                <a:cs typeface="Calibri"/>
              </a:rPr>
            </a:br>
            <a:r>
              <a:rPr lang="en-US" sz="1200" spc="-49" dirty="0">
                <a:solidFill>
                  <a:srgbClr val="000000">
                    <a:lumMod val="65000"/>
                    <a:lumOff val="35000"/>
                  </a:srgbClr>
                </a:solidFill>
                <a:latin typeface="Calibri"/>
                <a:cs typeface="Calibri"/>
              </a:rPr>
              <a:t>previews and choose from course offerings</a:t>
            </a:r>
          </a:p>
          <a:p>
            <a:pPr marL="173831" indent="-173831" defTabSz="685800">
              <a:spcBef>
                <a:spcPts val="900"/>
              </a:spcBef>
              <a:buFont typeface="+mj-lt"/>
              <a:buAutoNum type="arabicPeriod"/>
            </a:pPr>
            <a:r>
              <a:rPr lang="en-US" sz="1200" spc="-49" dirty="0">
                <a:solidFill>
                  <a:srgbClr val="000000">
                    <a:lumMod val="65000"/>
                    <a:lumOff val="35000"/>
                  </a:srgbClr>
                </a:solidFill>
                <a:latin typeface="Calibri"/>
                <a:cs typeface="Calibri"/>
              </a:rPr>
              <a:t>Choose the date you want to start your program</a:t>
            </a:r>
          </a:p>
          <a:p>
            <a:pPr marL="173831" indent="-173831" defTabSz="685800">
              <a:spcBef>
                <a:spcPts val="900"/>
              </a:spcBef>
              <a:buFont typeface="+mj-lt"/>
              <a:buAutoNum type="arabicPeriod"/>
            </a:pPr>
            <a:r>
              <a:rPr lang="en-US" sz="1200" spc="-49" dirty="0">
                <a:solidFill>
                  <a:srgbClr val="000000">
                    <a:lumMod val="65000"/>
                    <a:lumOff val="35000"/>
                  </a:srgbClr>
                </a:solidFill>
                <a:latin typeface="Calibri"/>
                <a:cs typeface="Calibri"/>
              </a:rPr>
              <a:t>You will participate and complete your training on the same platform</a:t>
            </a:r>
          </a:p>
          <a:p>
            <a:pPr marL="257175" indent="-257175" defTabSz="685800">
              <a:buFont typeface="+mj-lt"/>
              <a:buAutoNum type="arabicPeriod"/>
            </a:pPr>
            <a:endParaRPr lang="en-US" sz="1200" spc="-49" dirty="0">
              <a:solidFill>
                <a:srgbClr val="000000">
                  <a:lumMod val="65000"/>
                  <a:lumOff val="35000"/>
                </a:srgbClr>
              </a:solidFill>
              <a:latin typeface="Calibri"/>
              <a:cs typeface="Calibri"/>
            </a:endParaRPr>
          </a:p>
          <a:p>
            <a:pPr defTabSz="685800"/>
            <a:endParaRPr lang="en-US" sz="1200" dirty="0">
              <a:solidFill>
                <a:srgbClr val="000000">
                  <a:lumMod val="65000"/>
                  <a:lumOff val="35000"/>
                </a:srgbClr>
              </a:solidFill>
              <a:latin typeface="Calibri"/>
            </a:endParaRPr>
          </a:p>
        </p:txBody>
      </p:sp>
      <p:sp>
        <p:nvSpPr>
          <p:cNvPr id="13" name="object 3">
            <a:extLst>
              <a:ext uri="{FF2B5EF4-FFF2-40B4-BE49-F238E27FC236}">
                <a16:creationId xmlns:a16="http://schemas.microsoft.com/office/drawing/2014/main" id="{DB57F317-A153-45FE-BF16-C8B2C3093126}"/>
              </a:ext>
            </a:extLst>
          </p:cNvPr>
          <p:cNvSpPr/>
          <p:nvPr/>
        </p:nvSpPr>
        <p:spPr>
          <a:xfrm>
            <a:off x="4990258" y="720877"/>
            <a:ext cx="1810592" cy="1303053"/>
          </a:xfrm>
          <a:prstGeom prst="rect">
            <a:avLst/>
          </a:prstGeom>
          <a:blipFill>
            <a:blip r:embed="rId8" cstate="print"/>
            <a:stretch>
              <a:fillRect/>
            </a:stretch>
          </a:blipFill>
          <a:ln>
            <a:solidFill>
              <a:schemeClr val="bg1"/>
            </a:solidFill>
          </a:ln>
        </p:spPr>
        <p:txBody>
          <a:bodyPr wrap="square" lIns="0" tIns="0" rIns="0" bIns="0" rtlCol="0"/>
          <a:lstStyle/>
          <a:p>
            <a:pPr defTabSz="685800"/>
            <a:endParaRPr sz="1350">
              <a:solidFill>
                <a:srgbClr val="3D1152"/>
              </a:solidFill>
              <a:latin typeface="Calibri"/>
            </a:endParaRPr>
          </a:p>
        </p:txBody>
      </p:sp>
      <p:sp>
        <p:nvSpPr>
          <p:cNvPr id="14" name="object 3">
            <a:extLst>
              <a:ext uri="{FF2B5EF4-FFF2-40B4-BE49-F238E27FC236}">
                <a16:creationId xmlns:a16="http://schemas.microsoft.com/office/drawing/2014/main" id="{BA4345C0-FD2D-4A39-B00C-891122ABCBB2}"/>
              </a:ext>
            </a:extLst>
          </p:cNvPr>
          <p:cNvSpPr/>
          <p:nvPr/>
        </p:nvSpPr>
        <p:spPr>
          <a:xfrm>
            <a:off x="5407440" y="1345665"/>
            <a:ext cx="1793461" cy="1204265"/>
          </a:xfrm>
          <a:prstGeom prst="rect">
            <a:avLst/>
          </a:prstGeom>
          <a:blipFill>
            <a:blip r:embed="rId9" cstate="print"/>
            <a:stretch>
              <a:fillRect/>
            </a:stretch>
          </a:blipFill>
          <a:ln>
            <a:solidFill>
              <a:schemeClr val="bg1"/>
            </a:solidFill>
          </a:ln>
        </p:spPr>
        <p:txBody>
          <a:bodyPr wrap="square" lIns="0" tIns="0" rIns="0" bIns="0" rtlCol="0"/>
          <a:lstStyle/>
          <a:p>
            <a:pPr defTabSz="685800"/>
            <a:endParaRPr sz="1350">
              <a:solidFill>
                <a:srgbClr val="3D1152"/>
              </a:solidFill>
              <a:latin typeface="Calibri"/>
            </a:endParaRPr>
          </a:p>
        </p:txBody>
      </p:sp>
      <p:sp>
        <p:nvSpPr>
          <p:cNvPr id="15" name="object 3">
            <a:extLst>
              <a:ext uri="{FF2B5EF4-FFF2-40B4-BE49-F238E27FC236}">
                <a16:creationId xmlns:a16="http://schemas.microsoft.com/office/drawing/2014/main" id="{E1F03BE7-CAB9-44AF-8A70-766D67C3EFB1}"/>
              </a:ext>
            </a:extLst>
          </p:cNvPr>
          <p:cNvSpPr/>
          <p:nvPr/>
        </p:nvSpPr>
        <p:spPr>
          <a:xfrm>
            <a:off x="5871313" y="1902806"/>
            <a:ext cx="2021571" cy="1292953"/>
          </a:xfrm>
          <a:prstGeom prst="rect">
            <a:avLst/>
          </a:prstGeom>
          <a:blipFill>
            <a:blip r:embed="rId10" cstate="print"/>
            <a:stretch>
              <a:fillRect/>
            </a:stretch>
          </a:blipFill>
          <a:ln>
            <a:solidFill>
              <a:schemeClr val="bg1"/>
            </a:solidFill>
          </a:ln>
        </p:spPr>
        <p:txBody>
          <a:bodyPr wrap="square" lIns="0" tIns="0" rIns="0" bIns="0" rtlCol="0"/>
          <a:lstStyle/>
          <a:p>
            <a:pPr defTabSz="685800"/>
            <a:endParaRPr sz="1350">
              <a:solidFill>
                <a:srgbClr val="3D1152"/>
              </a:solidFill>
              <a:latin typeface="Calibri"/>
            </a:endParaRPr>
          </a:p>
        </p:txBody>
      </p:sp>
      <p:sp>
        <p:nvSpPr>
          <p:cNvPr id="16" name="object 3">
            <a:extLst>
              <a:ext uri="{FF2B5EF4-FFF2-40B4-BE49-F238E27FC236}">
                <a16:creationId xmlns:a16="http://schemas.microsoft.com/office/drawing/2014/main" id="{3DB623E1-3AC6-477B-8359-31BA4607438D}"/>
              </a:ext>
            </a:extLst>
          </p:cNvPr>
          <p:cNvSpPr/>
          <p:nvPr/>
        </p:nvSpPr>
        <p:spPr>
          <a:xfrm>
            <a:off x="6203798" y="2628265"/>
            <a:ext cx="2114550" cy="1288436"/>
          </a:xfrm>
          <a:prstGeom prst="rect">
            <a:avLst/>
          </a:prstGeom>
          <a:blipFill>
            <a:blip r:embed="rId11" cstate="print"/>
            <a:stretch>
              <a:fillRect/>
            </a:stretch>
          </a:blipFill>
          <a:ln>
            <a:solidFill>
              <a:schemeClr val="bg1"/>
            </a:solidFill>
          </a:ln>
        </p:spPr>
        <p:txBody>
          <a:bodyPr wrap="square" lIns="0" tIns="0" rIns="0" bIns="0" rtlCol="0"/>
          <a:lstStyle/>
          <a:p>
            <a:pPr defTabSz="685800"/>
            <a:endParaRPr sz="1350">
              <a:solidFill>
                <a:srgbClr val="3D1152"/>
              </a:solidFill>
              <a:latin typeface="Calibri"/>
            </a:endParaRPr>
          </a:p>
        </p:txBody>
      </p:sp>
      <p:sp>
        <p:nvSpPr>
          <p:cNvPr id="17" name="object 3">
            <a:extLst>
              <a:ext uri="{FF2B5EF4-FFF2-40B4-BE49-F238E27FC236}">
                <a16:creationId xmlns:a16="http://schemas.microsoft.com/office/drawing/2014/main" id="{C13FD1A4-F7AA-4355-BA47-A3BB132764BD}"/>
              </a:ext>
            </a:extLst>
          </p:cNvPr>
          <p:cNvSpPr/>
          <p:nvPr/>
        </p:nvSpPr>
        <p:spPr>
          <a:xfrm>
            <a:off x="6743701" y="3504573"/>
            <a:ext cx="2140199" cy="1353177"/>
          </a:xfrm>
          <a:prstGeom prst="rect">
            <a:avLst/>
          </a:prstGeom>
          <a:blipFill>
            <a:blip r:embed="rId12" cstate="print"/>
            <a:stretch>
              <a:fillRect/>
            </a:stretch>
          </a:blipFill>
          <a:ln>
            <a:solidFill>
              <a:schemeClr val="bg1"/>
            </a:solidFill>
          </a:ln>
        </p:spPr>
        <p:txBody>
          <a:bodyPr wrap="square" lIns="0" tIns="0" rIns="0" bIns="0" rtlCol="0"/>
          <a:lstStyle/>
          <a:p>
            <a:pPr defTabSz="685800"/>
            <a:endParaRPr sz="1350">
              <a:solidFill>
                <a:srgbClr val="3D1152"/>
              </a:solidFill>
              <a:latin typeface="Calibri"/>
            </a:endParaRPr>
          </a:p>
        </p:txBody>
      </p:sp>
    </p:spTree>
    <p:extLst>
      <p:ext uri="{BB962C8B-B14F-4D97-AF65-F5344CB8AC3E}">
        <p14:creationId xmlns:p14="http://schemas.microsoft.com/office/powerpoint/2010/main" val="3691030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2">
                                            <p:txEl>
                                              <p:pRg st="0" end="0"/>
                                            </p:txEl>
                                          </p:spTgt>
                                        </p:tgtEl>
                                        <p:attrNameLst>
                                          <p:attrName>style.visibility</p:attrName>
                                        </p:attrNameLst>
                                      </p:cBhvr>
                                      <p:to>
                                        <p:strVal val="visible"/>
                                      </p:to>
                                    </p:set>
                                    <p:animEffect transition="in" filter="fade">
                                      <p:cBhvr>
                                        <p:cTn id="13" dur="500"/>
                                        <p:tgtEl>
                                          <p:spTgt spid="12">
                                            <p:txEl>
                                              <p:pRg st="0" end="0"/>
                                            </p:txEl>
                                          </p:spTgt>
                                        </p:tgtEl>
                                      </p:cBhvr>
                                    </p:animEffect>
                                  </p:childTnLst>
                                </p:cTn>
                              </p:par>
                              <p:par>
                                <p:cTn id="14" presetID="42"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1000"/>
                                        <p:tgtEl>
                                          <p:spTgt spid="13"/>
                                        </p:tgtEl>
                                      </p:cBhvr>
                                    </p:animEffect>
                                    <p:anim calcmode="lin" valueType="num">
                                      <p:cBhvr>
                                        <p:cTn id="17" dur="1000" fill="hold"/>
                                        <p:tgtEl>
                                          <p:spTgt spid="13"/>
                                        </p:tgtEl>
                                        <p:attrNameLst>
                                          <p:attrName>ppt_x</p:attrName>
                                        </p:attrNameLst>
                                      </p:cBhvr>
                                      <p:tavLst>
                                        <p:tav tm="0">
                                          <p:val>
                                            <p:strVal val="#ppt_x"/>
                                          </p:val>
                                        </p:tav>
                                        <p:tav tm="100000">
                                          <p:val>
                                            <p:strVal val="#ppt_x"/>
                                          </p:val>
                                        </p:tav>
                                      </p:tavLst>
                                    </p:anim>
                                    <p:anim calcmode="lin" valueType="num">
                                      <p:cBhvr>
                                        <p:cTn id="18" dur="1000" fill="hold"/>
                                        <p:tgtEl>
                                          <p:spTgt spid="13"/>
                                        </p:tgtEl>
                                        <p:attrNameLst>
                                          <p:attrName>ppt_y</p:attrName>
                                        </p:attrNameLst>
                                      </p:cBhvr>
                                      <p:tavLst>
                                        <p:tav tm="0">
                                          <p:val>
                                            <p:strVal val="#ppt_y+.1"/>
                                          </p:val>
                                        </p:tav>
                                        <p:tav tm="100000">
                                          <p:val>
                                            <p:strVal val="#ppt_y"/>
                                          </p:val>
                                        </p:tav>
                                      </p:tavLst>
                                    </p:anim>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12">
                                            <p:txEl>
                                              <p:pRg st="1" end="1"/>
                                            </p:txEl>
                                          </p:spTgt>
                                        </p:tgtEl>
                                        <p:attrNameLst>
                                          <p:attrName>style.visibility</p:attrName>
                                        </p:attrNameLst>
                                      </p:cBhvr>
                                      <p:to>
                                        <p:strVal val="visible"/>
                                      </p:to>
                                    </p:set>
                                    <p:animEffect transition="in" filter="fade">
                                      <p:cBhvr>
                                        <p:cTn id="22" dur="500"/>
                                        <p:tgtEl>
                                          <p:spTgt spid="12">
                                            <p:txEl>
                                              <p:pRg st="1" end="1"/>
                                            </p:txEl>
                                          </p:spTgt>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1000"/>
                                        <p:tgtEl>
                                          <p:spTgt spid="14"/>
                                        </p:tgtEl>
                                      </p:cBhvr>
                                    </p:animEffect>
                                    <p:anim calcmode="lin" valueType="num">
                                      <p:cBhvr>
                                        <p:cTn id="26" dur="1000" fill="hold"/>
                                        <p:tgtEl>
                                          <p:spTgt spid="14"/>
                                        </p:tgtEl>
                                        <p:attrNameLst>
                                          <p:attrName>ppt_x</p:attrName>
                                        </p:attrNameLst>
                                      </p:cBhvr>
                                      <p:tavLst>
                                        <p:tav tm="0">
                                          <p:val>
                                            <p:strVal val="#ppt_x"/>
                                          </p:val>
                                        </p:tav>
                                        <p:tav tm="100000">
                                          <p:val>
                                            <p:strVal val="#ppt_x"/>
                                          </p:val>
                                        </p:tav>
                                      </p:tavLst>
                                    </p:anim>
                                    <p:anim calcmode="lin" valueType="num">
                                      <p:cBhvr>
                                        <p:cTn id="27" dur="1000" fill="hold"/>
                                        <p:tgtEl>
                                          <p:spTgt spid="14"/>
                                        </p:tgtEl>
                                        <p:attrNameLst>
                                          <p:attrName>ppt_y</p:attrName>
                                        </p:attrNameLst>
                                      </p:cBhvr>
                                      <p:tavLst>
                                        <p:tav tm="0">
                                          <p:val>
                                            <p:strVal val="#ppt_y+.1"/>
                                          </p:val>
                                        </p:tav>
                                        <p:tav tm="100000">
                                          <p:val>
                                            <p:strVal val="#ppt_y"/>
                                          </p:val>
                                        </p:tav>
                                      </p:tavLst>
                                    </p:anim>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12">
                                            <p:txEl>
                                              <p:pRg st="2" end="2"/>
                                            </p:txEl>
                                          </p:spTgt>
                                        </p:tgtEl>
                                        <p:attrNameLst>
                                          <p:attrName>style.visibility</p:attrName>
                                        </p:attrNameLst>
                                      </p:cBhvr>
                                      <p:to>
                                        <p:strVal val="visible"/>
                                      </p:to>
                                    </p:set>
                                    <p:animEffect transition="in" filter="fade">
                                      <p:cBhvr>
                                        <p:cTn id="31" dur="500"/>
                                        <p:tgtEl>
                                          <p:spTgt spid="12">
                                            <p:txEl>
                                              <p:pRg st="2" end="2"/>
                                            </p:txEl>
                                          </p:spTgt>
                                        </p:tgtEl>
                                      </p:cBhvr>
                                    </p:animEffect>
                                  </p:childTnLst>
                                </p:cTn>
                              </p:par>
                              <p:par>
                                <p:cTn id="32" presetID="42" presetClass="entr" presetSubtype="0"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1000"/>
                                        <p:tgtEl>
                                          <p:spTgt spid="15"/>
                                        </p:tgtEl>
                                      </p:cBhvr>
                                    </p:animEffect>
                                    <p:anim calcmode="lin" valueType="num">
                                      <p:cBhvr>
                                        <p:cTn id="35" dur="1000" fill="hold"/>
                                        <p:tgtEl>
                                          <p:spTgt spid="15"/>
                                        </p:tgtEl>
                                        <p:attrNameLst>
                                          <p:attrName>ppt_x</p:attrName>
                                        </p:attrNameLst>
                                      </p:cBhvr>
                                      <p:tavLst>
                                        <p:tav tm="0">
                                          <p:val>
                                            <p:strVal val="#ppt_x"/>
                                          </p:val>
                                        </p:tav>
                                        <p:tav tm="100000">
                                          <p:val>
                                            <p:strVal val="#ppt_x"/>
                                          </p:val>
                                        </p:tav>
                                      </p:tavLst>
                                    </p:anim>
                                    <p:anim calcmode="lin" valueType="num">
                                      <p:cBhvr>
                                        <p:cTn id="36" dur="1000" fill="hold"/>
                                        <p:tgtEl>
                                          <p:spTgt spid="15"/>
                                        </p:tgtEl>
                                        <p:attrNameLst>
                                          <p:attrName>ppt_y</p:attrName>
                                        </p:attrNameLst>
                                      </p:cBhvr>
                                      <p:tavLst>
                                        <p:tav tm="0">
                                          <p:val>
                                            <p:strVal val="#ppt_y+.1"/>
                                          </p:val>
                                        </p:tav>
                                        <p:tav tm="100000">
                                          <p:val>
                                            <p:strVal val="#ppt_y"/>
                                          </p:val>
                                        </p:tav>
                                      </p:tavLst>
                                    </p:anim>
                                  </p:childTnLst>
                                </p:cTn>
                              </p:par>
                            </p:childTnLst>
                          </p:cTn>
                        </p:par>
                        <p:par>
                          <p:cTn id="37" fill="hold">
                            <p:stCondLst>
                              <p:cond delay="4000"/>
                            </p:stCondLst>
                            <p:childTnLst>
                              <p:par>
                                <p:cTn id="38" presetID="10" presetClass="entr" presetSubtype="0" fill="hold" nodeType="afterEffect">
                                  <p:stCondLst>
                                    <p:cond delay="0"/>
                                  </p:stCondLst>
                                  <p:childTnLst>
                                    <p:set>
                                      <p:cBhvr>
                                        <p:cTn id="39" dur="1" fill="hold">
                                          <p:stCondLst>
                                            <p:cond delay="0"/>
                                          </p:stCondLst>
                                        </p:cTn>
                                        <p:tgtEl>
                                          <p:spTgt spid="12">
                                            <p:txEl>
                                              <p:pRg st="3" end="3"/>
                                            </p:txEl>
                                          </p:spTgt>
                                        </p:tgtEl>
                                        <p:attrNameLst>
                                          <p:attrName>style.visibility</p:attrName>
                                        </p:attrNameLst>
                                      </p:cBhvr>
                                      <p:to>
                                        <p:strVal val="visible"/>
                                      </p:to>
                                    </p:set>
                                    <p:animEffect transition="in" filter="fade">
                                      <p:cBhvr>
                                        <p:cTn id="40" dur="500"/>
                                        <p:tgtEl>
                                          <p:spTgt spid="12">
                                            <p:txEl>
                                              <p:pRg st="3" end="3"/>
                                            </p:txEl>
                                          </p:spTgt>
                                        </p:tgtEl>
                                      </p:cBhvr>
                                    </p:animEffect>
                                  </p:childTnLst>
                                </p:cTn>
                              </p:par>
                              <p:par>
                                <p:cTn id="41" presetID="42" presetClass="entr" presetSubtype="0"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fade">
                                      <p:cBhvr>
                                        <p:cTn id="43" dur="1000"/>
                                        <p:tgtEl>
                                          <p:spTgt spid="16"/>
                                        </p:tgtEl>
                                      </p:cBhvr>
                                    </p:animEffect>
                                    <p:anim calcmode="lin" valueType="num">
                                      <p:cBhvr>
                                        <p:cTn id="44" dur="1000" fill="hold"/>
                                        <p:tgtEl>
                                          <p:spTgt spid="16"/>
                                        </p:tgtEl>
                                        <p:attrNameLst>
                                          <p:attrName>ppt_x</p:attrName>
                                        </p:attrNameLst>
                                      </p:cBhvr>
                                      <p:tavLst>
                                        <p:tav tm="0">
                                          <p:val>
                                            <p:strVal val="#ppt_x"/>
                                          </p:val>
                                        </p:tav>
                                        <p:tav tm="100000">
                                          <p:val>
                                            <p:strVal val="#ppt_x"/>
                                          </p:val>
                                        </p:tav>
                                      </p:tavLst>
                                    </p:anim>
                                    <p:anim calcmode="lin" valueType="num">
                                      <p:cBhvr>
                                        <p:cTn id="45" dur="1000" fill="hold"/>
                                        <p:tgtEl>
                                          <p:spTgt spid="16"/>
                                        </p:tgtEl>
                                        <p:attrNameLst>
                                          <p:attrName>ppt_y</p:attrName>
                                        </p:attrNameLst>
                                      </p:cBhvr>
                                      <p:tavLst>
                                        <p:tav tm="0">
                                          <p:val>
                                            <p:strVal val="#ppt_y+.1"/>
                                          </p:val>
                                        </p:tav>
                                        <p:tav tm="100000">
                                          <p:val>
                                            <p:strVal val="#ppt_y"/>
                                          </p:val>
                                        </p:tav>
                                      </p:tavLst>
                                    </p:anim>
                                  </p:childTnLst>
                                </p:cTn>
                              </p:par>
                            </p:childTnLst>
                          </p:cTn>
                        </p:par>
                        <p:par>
                          <p:cTn id="46" fill="hold">
                            <p:stCondLst>
                              <p:cond delay="5000"/>
                            </p:stCondLst>
                            <p:childTnLst>
                              <p:par>
                                <p:cTn id="47" presetID="10" presetClass="entr" presetSubtype="0" fill="hold" nodeType="afterEffect">
                                  <p:stCondLst>
                                    <p:cond delay="0"/>
                                  </p:stCondLst>
                                  <p:childTnLst>
                                    <p:set>
                                      <p:cBhvr>
                                        <p:cTn id="48" dur="1" fill="hold">
                                          <p:stCondLst>
                                            <p:cond delay="0"/>
                                          </p:stCondLst>
                                        </p:cTn>
                                        <p:tgtEl>
                                          <p:spTgt spid="12">
                                            <p:txEl>
                                              <p:pRg st="4" end="4"/>
                                            </p:txEl>
                                          </p:spTgt>
                                        </p:tgtEl>
                                        <p:attrNameLst>
                                          <p:attrName>style.visibility</p:attrName>
                                        </p:attrNameLst>
                                      </p:cBhvr>
                                      <p:to>
                                        <p:strVal val="visible"/>
                                      </p:to>
                                    </p:set>
                                    <p:animEffect transition="in" filter="fade">
                                      <p:cBhvr>
                                        <p:cTn id="49" dur="500"/>
                                        <p:tgtEl>
                                          <p:spTgt spid="12">
                                            <p:txEl>
                                              <p:pRg st="4" end="4"/>
                                            </p:txEl>
                                          </p:spTgt>
                                        </p:tgtEl>
                                      </p:cBhvr>
                                    </p:animEffect>
                                  </p:childTnLst>
                                </p:cTn>
                              </p:par>
                              <p:par>
                                <p:cTn id="50" presetID="42" presetClass="entr" presetSubtype="0" fill="hold" grpId="0" nodeType="with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fade">
                                      <p:cBhvr>
                                        <p:cTn id="52" dur="1000"/>
                                        <p:tgtEl>
                                          <p:spTgt spid="17"/>
                                        </p:tgtEl>
                                      </p:cBhvr>
                                    </p:animEffect>
                                    <p:anim calcmode="lin" valueType="num">
                                      <p:cBhvr>
                                        <p:cTn id="53" dur="1000" fill="hold"/>
                                        <p:tgtEl>
                                          <p:spTgt spid="17"/>
                                        </p:tgtEl>
                                        <p:attrNameLst>
                                          <p:attrName>ppt_x</p:attrName>
                                        </p:attrNameLst>
                                      </p:cBhvr>
                                      <p:tavLst>
                                        <p:tav tm="0">
                                          <p:val>
                                            <p:strVal val="#ppt_x"/>
                                          </p:val>
                                        </p:tav>
                                        <p:tav tm="100000">
                                          <p:val>
                                            <p:strVal val="#ppt_x"/>
                                          </p:val>
                                        </p:tav>
                                      </p:tavLst>
                                    </p:anim>
                                    <p:anim calcmode="lin" valueType="num">
                                      <p:cBhvr>
                                        <p:cTn id="5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14" grpId="0" animBg="1"/>
      <p:bldP spid="15" grpId="0" animBg="1"/>
      <p:bldP spid="16" grpId="0" animBg="1"/>
      <p:bldP spid="1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31880" y="2690095"/>
            <a:ext cx="6583680" cy="487680"/>
          </a:xfrm>
          <a:prstGeom prst="rect">
            <a:avLst/>
          </a:prstGeom>
        </p:spPr>
        <p:txBody>
          <a:bodyPr vert="horz" wrap="square" lIns="0" tIns="0" rIns="0" bIns="0" rtlCol="0">
            <a:spAutoFit/>
          </a:bodyPr>
          <a:lstStyle/>
          <a:p>
            <a:pPr marL="12700">
              <a:lnSpc>
                <a:spcPct val="100000"/>
              </a:lnSpc>
            </a:pPr>
            <a:r>
              <a:rPr sz="3200" spc="-5" dirty="0">
                <a:solidFill>
                  <a:srgbClr val="D4463E"/>
                </a:solidFill>
                <a:latin typeface="Arial"/>
                <a:cs typeface="Arial"/>
              </a:rPr>
              <a:t>Selling </a:t>
            </a:r>
            <a:r>
              <a:rPr sz="3200" spc="25" dirty="0">
                <a:solidFill>
                  <a:srgbClr val="D4463E"/>
                </a:solidFill>
                <a:latin typeface="Arial"/>
                <a:cs typeface="Arial"/>
              </a:rPr>
              <a:t>Through </a:t>
            </a:r>
            <a:r>
              <a:rPr sz="3200" spc="-5" dirty="0">
                <a:solidFill>
                  <a:srgbClr val="D4463E"/>
                </a:solidFill>
                <a:latin typeface="Arial"/>
                <a:cs typeface="Arial"/>
              </a:rPr>
              <a:t>Customer</a:t>
            </a:r>
            <a:r>
              <a:rPr sz="3200" spc="-245" dirty="0">
                <a:solidFill>
                  <a:srgbClr val="D4463E"/>
                </a:solidFill>
                <a:latin typeface="Arial"/>
                <a:cs typeface="Arial"/>
              </a:rPr>
              <a:t> </a:t>
            </a:r>
            <a:r>
              <a:rPr sz="3200" spc="25" dirty="0">
                <a:solidFill>
                  <a:srgbClr val="D4463E"/>
                </a:solidFill>
                <a:latin typeface="Arial"/>
                <a:cs typeface="Arial"/>
              </a:rPr>
              <a:t>Centricity</a:t>
            </a:r>
            <a:endParaRPr sz="3200">
              <a:latin typeface="Arial"/>
              <a:cs typeface="Arial"/>
            </a:endParaRPr>
          </a:p>
        </p:txBody>
      </p:sp>
      <p:sp>
        <p:nvSpPr>
          <p:cNvPr id="4" name="object 4"/>
          <p:cNvSpPr txBox="1">
            <a:spLocks noGrp="1"/>
          </p:cNvSpPr>
          <p:nvPr>
            <p:ph type="sldNum" sz="quarter" idx="7"/>
          </p:nvPr>
        </p:nvSpPr>
        <p:spPr>
          <a:prstGeom prst="rect">
            <a:avLst/>
          </a:prstGeom>
        </p:spPr>
        <p:txBody>
          <a:bodyPr vert="horz" wrap="square" lIns="0" tIns="13970" rIns="0" bIns="0" rtlCol="0">
            <a:spAutoFit/>
          </a:bodyPr>
          <a:lstStyle/>
          <a:p>
            <a:pPr marL="25400">
              <a:lnSpc>
                <a:spcPct val="100000"/>
              </a:lnSpc>
              <a:spcBef>
                <a:spcPts val="110"/>
              </a:spcBef>
            </a:pPr>
            <a:fld id="{81D60167-4931-47E6-BA6A-407CBD079E47}" type="slidenum">
              <a:rPr spc="35" dirty="0"/>
              <a:t>20</a:t>
            </a:fld>
            <a:endParaRPr spc="35" dirty="0"/>
          </a:p>
        </p:txBody>
      </p:sp>
      <p:sp>
        <p:nvSpPr>
          <p:cNvPr id="3" name="object 3"/>
          <p:cNvSpPr txBox="1"/>
          <p:nvPr/>
        </p:nvSpPr>
        <p:spPr>
          <a:xfrm>
            <a:off x="831880" y="3387408"/>
            <a:ext cx="1802764" cy="167640"/>
          </a:xfrm>
          <a:prstGeom prst="rect">
            <a:avLst/>
          </a:prstGeom>
        </p:spPr>
        <p:txBody>
          <a:bodyPr vert="horz" wrap="square" lIns="0" tIns="0" rIns="0" bIns="0" rtlCol="0">
            <a:spAutoFit/>
          </a:bodyPr>
          <a:lstStyle/>
          <a:p>
            <a:pPr marL="12700">
              <a:lnSpc>
                <a:spcPct val="100000"/>
              </a:lnSpc>
            </a:pPr>
            <a:r>
              <a:rPr sz="1100" spc="40" dirty="0">
                <a:solidFill>
                  <a:srgbClr val="363740"/>
                </a:solidFill>
                <a:latin typeface="Arial"/>
                <a:cs typeface="Arial"/>
              </a:rPr>
              <a:t>Wharton </a:t>
            </a:r>
            <a:r>
              <a:rPr sz="1100" spc="-10" dirty="0">
                <a:solidFill>
                  <a:srgbClr val="363740"/>
                </a:solidFill>
                <a:latin typeface="Arial"/>
                <a:cs typeface="Arial"/>
              </a:rPr>
              <a:t>School </a:t>
            </a:r>
            <a:r>
              <a:rPr sz="1100" spc="25" dirty="0">
                <a:solidFill>
                  <a:srgbClr val="363740"/>
                </a:solidFill>
                <a:latin typeface="Arial"/>
                <a:cs typeface="Arial"/>
              </a:rPr>
              <a:t>of</a:t>
            </a:r>
            <a:r>
              <a:rPr sz="1100" spc="-160" dirty="0">
                <a:solidFill>
                  <a:srgbClr val="363740"/>
                </a:solidFill>
                <a:latin typeface="Arial"/>
                <a:cs typeface="Arial"/>
              </a:rPr>
              <a:t> </a:t>
            </a:r>
            <a:r>
              <a:rPr sz="1100" spc="-10" dirty="0">
                <a:solidFill>
                  <a:srgbClr val="363740"/>
                </a:solidFill>
                <a:latin typeface="Arial"/>
                <a:cs typeface="Arial"/>
              </a:rPr>
              <a:t>Business</a:t>
            </a:r>
            <a:endParaRPr sz="1100">
              <a:latin typeface="Arial"/>
              <a:cs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06902" y="341956"/>
            <a:ext cx="4124960" cy="304800"/>
          </a:xfrm>
          <a:prstGeom prst="rect">
            <a:avLst/>
          </a:prstGeom>
        </p:spPr>
        <p:txBody>
          <a:bodyPr vert="horz" wrap="square" lIns="0" tIns="0" rIns="0" bIns="0" rtlCol="0">
            <a:spAutoFit/>
          </a:bodyPr>
          <a:lstStyle/>
          <a:p>
            <a:pPr marL="12700">
              <a:lnSpc>
                <a:spcPct val="100000"/>
              </a:lnSpc>
            </a:pPr>
            <a:r>
              <a:rPr b="0" spc="-5" dirty="0">
                <a:solidFill>
                  <a:srgbClr val="3B6A99"/>
                </a:solidFill>
                <a:latin typeface="Arial"/>
                <a:cs typeface="Arial"/>
              </a:rPr>
              <a:t>Selling </a:t>
            </a:r>
            <a:r>
              <a:rPr b="0" spc="15" dirty="0">
                <a:solidFill>
                  <a:srgbClr val="3B6A99"/>
                </a:solidFill>
                <a:latin typeface="Arial"/>
                <a:cs typeface="Arial"/>
              </a:rPr>
              <a:t>Through </a:t>
            </a:r>
            <a:r>
              <a:rPr b="0" spc="-5" dirty="0">
                <a:solidFill>
                  <a:srgbClr val="3B6A99"/>
                </a:solidFill>
                <a:latin typeface="Arial"/>
                <a:cs typeface="Arial"/>
              </a:rPr>
              <a:t>Customer</a:t>
            </a:r>
            <a:r>
              <a:rPr b="0" spc="-150" dirty="0">
                <a:solidFill>
                  <a:srgbClr val="3B6A99"/>
                </a:solidFill>
                <a:latin typeface="Arial"/>
                <a:cs typeface="Arial"/>
              </a:rPr>
              <a:t> </a:t>
            </a:r>
            <a:r>
              <a:rPr b="0" spc="15" dirty="0">
                <a:solidFill>
                  <a:srgbClr val="3B6A99"/>
                </a:solidFill>
                <a:latin typeface="Arial"/>
                <a:cs typeface="Arial"/>
              </a:rPr>
              <a:t>Centricity</a:t>
            </a:r>
          </a:p>
        </p:txBody>
      </p:sp>
      <p:sp>
        <p:nvSpPr>
          <p:cNvPr id="3" name="object 3"/>
          <p:cNvSpPr txBox="1"/>
          <p:nvPr/>
        </p:nvSpPr>
        <p:spPr>
          <a:xfrm>
            <a:off x="1706902" y="787219"/>
            <a:ext cx="7110730" cy="1038860"/>
          </a:xfrm>
          <a:prstGeom prst="rect">
            <a:avLst/>
          </a:prstGeom>
        </p:spPr>
        <p:txBody>
          <a:bodyPr vert="horz" wrap="square" lIns="0" tIns="0" rIns="0" bIns="0" rtlCol="0">
            <a:spAutoFit/>
          </a:bodyPr>
          <a:lstStyle/>
          <a:p>
            <a:pPr marL="12700" algn="just">
              <a:lnSpc>
                <a:spcPct val="100000"/>
              </a:lnSpc>
            </a:pPr>
            <a:r>
              <a:rPr sz="1200" spc="-15" dirty="0">
                <a:solidFill>
                  <a:srgbClr val="3B6A99"/>
                </a:solidFill>
                <a:latin typeface="Arial"/>
                <a:cs typeface="Arial"/>
              </a:rPr>
              <a:t>Experience</a:t>
            </a:r>
            <a:r>
              <a:rPr sz="1200" spc="-90" dirty="0">
                <a:solidFill>
                  <a:srgbClr val="3B6A99"/>
                </a:solidFill>
                <a:latin typeface="Arial"/>
                <a:cs typeface="Arial"/>
              </a:rPr>
              <a:t> </a:t>
            </a:r>
            <a:r>
              <a:rPr sz="1200" spc="15" dirty="0">
                <a:solidFill>
                  <a:srgbClr val="3B6A99"/>
                </a:solidFill>
                <a:latin typeface="Arial"/>
                <a:cs typeface="Arial"/>
              </a:rPr>
              <a:t>Overview</a:t>
            </a:r>
            <a:endParaRPr sz="1200">
              <a:latin typeface="Arial"/>
              <a:cs typeface="Arial"/>
            </a:endParaRPr>
          </a:p>
          <a:p>
            <a:pPr marL="24765" marR="5080" algn="just">
              <a:lnSpc>
                <a:spcPct val="117200"/>
              </a:lnSpc>
              <a:spcBef>
                <a:spcPts val="1110"/>
              </a:spcBef>
            </a:pPr>
            <a:r>
              <a:rPr sz="800" spc="-15" dirty="0">
                <a:solidFill>
                  <a:srgbClr val="363740"/>
                </a:solidFill>
                <a:latin typeface="Arial"/>
                <a:cs typeface="Arial"/>
              </a:rPr>
              <a:t>Enable sales </a:t>
            </a:r>
            <a:r>
              <a:rPr sz="800" spc="-10" dirty="0">
                <a:solidFill>
                  <a:srgbClr val="363740"/>
                </a:solidFill>
                <a:latin typeface="Arial"/>
                <a:cs typeface="Arial"/>
              </a:rPr>
              <a:t>leaders </a:t>
            </a:r>
            <a:r>
              <a:rPr sz="800" dirty="0">
                <a:solidFill>
                  <a:srgbClr val="363740"/>
                </a:solidFill>
                <a:latin typeface="Arial"/>
                <a:cs typeface="Arial"/>
              </a:rPr>
              <a:t>and </a:t>
            </a:r>
            <a:r>
              <a:rPr sz="800" spc="-5" dirty="0">
                <a:solidFill>
                  <a:srgbClr val="363740"/>
                </a:solidFill>
                <a:latin typeface="Arial"/>
                <a:cs typeface="Arial"/>
              </a:rPr>
              <a:t>professionals </a:t>
            </a:r>
            <a:r>
              <a:rPr sz="800" spc="20" dirty="0">
                <a:solidFill>
                  <a:srgbClr val="363740"/>
                </a:solidFill>
                <a:latin typeface="Arial"/>
                <a:cs typeface="Arial"/>
              </a:rPr>
              <a:t>to </a:t>
            </a:r>
            <a:r>
              <a:rPr sz="800" spc="-10" dirty="0">
                <a:solidFill>
                  <a:srgbClr val="363740"/>
                </a:solidFill>
                <a:latin typeface="Arial"/>
                <a:cs typeface="Arial"/>
              </a:rPr>
              <a:t>increase revenue </a:t>
            </a:r>
            <a:r>
              <a:rPr sz="800" dirty="0">
                <a:solidFill>
                  <a:srgbClr val="363740"/>
                </a:solidFill>
                <a:latin typeface="Arial"/>
                <a:cs typeface="Arial"/>
              </a:rPr>
              <a:t>and </a:t>
            </a:r>
            <a:r>
              <a:rPr sz="800" spc="-10" dirty="0">
                <a:solidFill>
                  <a:srgbClr val="363740"/>
                </a:solidFill>
                <a:latin typeface="Arial"/>
                <a:cs typeface="Arial"/>
              </a:rPr>
              <a:t>accelerate </a:t>
            </a:r>
            <a:r>
              <a:rPr sz="800" spc="30" dirty="0">
                <a:solidFill>
                  <a:srgbClr val="363740"/>
                </a:solidFill>
                <a:latin typeface="Arial"/>
                <a:cs typeface="Arial"/>
              </a:rPr>
              <a:t>growth </a:t>
            </a:r>
            <a:r>
              <a:rPr sz="800" spc="10" dirty="0">
                <a:solidFill>
                  <a:srgbClr val="363740"/>
                </a:solidFill>
                <a:latin typeface="Arial"/>
                <a:cs typeface="Arial"/>
              </a:rPr>
              <a:t>by </a:t>
            </a:r>
            <a:r>
              <a:rPr sz="800" spc="5" dirty="0">
                <a:solidFill>
                  <a:srgbClr val="363740"/>
                </a:solidFill>
                <a:latin typeface="Arial"/>
                <a:cs typeface="Arial"/>
              </a:rPr>
              <a:t>engaging in strategic customer-centric thinking. </a:t>
            </a:r>
            <a:r>
              <a:rPr sz="800" spc="-5" dirty="0">
                <a:solidFill>
                  <a:srgbClr val="363740"/>
                </a:solidFill>
                <a:latin typeface="Arial"/>
                <a:cs typeface="Arial"/>
              </a:rPr>
              <a:t>In </a:t>
            </a:r>
            <a:r>
              <a:rPr sz="800" dirty="0">
                <a:solidFill>
                  <a:srgbClr val="363740"/>
                </a:solidFill>
                <a:latin typeface="Arial"/>
                <a:cs typeface="Arial"/>
              </a:rPr>
              <a:t>today’s </a:t>
            </a:r>
            <a:r>
              <a:rPr sz="800" spc="-5" dirty="0">
                <a:solidFill>
                  <a:srgbClr val="363740"/>
                </a:solidFill>
                <a:latin typeface="Arial"/>
                <a:cs typeface="Arial"/>
              </a:rPr>
              <a:t>market,  </a:t>
            </a:r>
            <a:r>
              <a:rPr sz="800" spc="10" dirty="0">
                <a:solidFill>
                  <a:srgbClr val="363740"/>
                </a:solidFill>
                <a:latin typeface="Arial"/>
                <a:cs typeface="Arial"/>
              </a:rPr>
              <a:t>traditional product </a:t>
            </a:r>
            <a:r>
              <a:rPr sz="800" dirty="0">
                <a:solidFill>
                  <a:srgbClr val="363740"/>
                </a:solidFill>
                <a:latin typeface="Arial"/>
                <a:cs typeface="Arial"/>
              </a:rPr>
              <a:t>and </a:t>
            </a:r>
            <a:r>
              <a:rPr sz="800" spc="-10" dirty="0">
                <a:solidFill>
                  <a:srgbClr val="363740"/>
                </a:solidFill>
                <a:latin typeface="Arial"/>
                <a:cs typeface="Arial"/>
              </a:rPr>
              <a:t>even </a:t>
            </a:r>
            <a:r>
              <a:rPr sz="800" spc="5" dirty="0">
                <a:solidFill>
                  <a:srgbClr val="363740"/>
                </a:solidFill>
                <a:latin typeface="Arial"/>
                <a:cs typeface="Arial"/>
              </a:rPr>
              <a:t>solution </a:t>
            </a:r>
            <a:r>
              <a:rPr sz="800" dirty="0">
                <a:solidFill>
                  <a:srgbClr val="363740"/>
                </a:solidFill>
                <a:latin typeface="Arial"/>
                <a:cs typeface="Arial"/>
              </a:rPr>
              <a:t>selling </a:t>
            </a:r>
            <a:r>
              <a:rPr sz="800" spc="-5" dirty="0">
                <a:solidFill>
                  <a:srgbClr val="363740"/>
                </a:solidFill>
                <a:latin typeface="Arial"/>
                <a:cs typeface="Arial"/>
              </a:rPr>
              <a:t>approaches </a:t>
            </a:r>
            <a:r>
              <a:rPr sz="800" spc="10" dirty="0">
                <a:solidFill>
                  <a:srgbClr val="363740"/>
                </a:solidFill>
                <a:latin typeface="Arial"/>
                <a:cs typeface="Arial"/>
              </a:rPr>
              <a:t>don’t work. </a:t>
            </a:r>
            <a:r>
              <a:rPr sz="800" spc="-10" dirty="0">
                <a:solidFill>
                  <a:srgbClr val="363740"/>
                </a:solidFill>
                <a:latin typeface="Arial"/>
                <a:cs typeface="Arial"/>
              </a:rPr>
              <a:t>Instead, </a:t>
            </a:r>
            <a:r>
              <a:rPr sz="800" spc="-15" dirty="0">
                <a:solidFill>
                  <a:srgbClr val="363740"/>
                </a:solidFill>
                <a:latin typeface="Arial"/>
                <a:cs typeface="Arial"/>
              </a:rPr>
              <a:t>sales </a:t>
            </a:r>
            <a:r>
              <a:rPr sz="800" spc="-5" dirty="0">
                <a:solidFill>
                  <a:srgbClr val="363740"/>
                </a:solidFill>
                <a:latin typeface="Arial"/>
                <a:cs typeface="Arial"/>
              </a:rPr>
              <a:t>professionals require </a:t>
            </a:r>
            <a:r>
              <a:rPr sz="800" spc="-25" dirty="0">
                <a:solidFill>
                  <a:srgbClr val="363740"/>
                </a:solidFill>
                <a:latin typeface="Arial"/>
                <a:cs typeface="Arial"/>
              </a:rPr>
              <a:t>a </a:t>
            </a:r>
            <a:r>
              <a:rPr sz="800" spc="-5" dirty="0">
                <a:solidFill>
                  <a:srgbClr val="363740"/>
                </a:solidFill>
                <a:latin typeface="Arial"/>
                <a:cs typeface="Arial"/>
              </a:rPr>
              <a:t>deeper </a:t>
            </a:r>
            <a:r>
              <a:rPr sz="800" spc="5" dirty="0">
                <a:solidFill>
                  <a:srgbClr val="363740"/>
                </a:solidFill>
                <a:latin typeface="Arial"/>
                <a:cs typeface="Arial"/>
              </a:rPr>
              <a:t>understanding </a:t>
            </a:r>
            <a:r>
              <a:rPr sz="800" spc="15" dirty="0">
                <a:solidFill>
                  <a:srgbClr val="363740"/>
                </a:solidFill>
                <a:latin typeface="Arial"/>
                <a:cs typeface="Arial"/>
              </a:rPr>
              <a:t>of </a:t>
            </a:r>
            <a:r>
              <a:rPr sz="800" spc="10" dirty="0">
                <a:solidFill>
                  <a:srgbClr val="363740"/>
                </a:solidFill>
                <a:latin typeface="Arial"/>
                <a:cs typeface="Arial"/>
              </a:rPr>
              <a:t>their </a:t>
            </a:r>
            <a:r>
              <a:rPr sz="800" spc="-5" dirty="0">
                <a:solidFill>
                  <a:srgbClr val="363740"/>
                </a:solidFill>
                <a:latin typeface="Arial"/>
                <a:cs typeface="Arial"/>
              </a:rPr>
              <a:t>customers, </a:t>
            </a:r>
            <a:r>
              <a:rPr sz="800" spc="10" dirty="0">
                <a:solidFill>
                  <a:srgbClr val="363740"/>
                </a:solidFill>
                <a:latin typeface="Arial"/>
                <a:cs typeface="Arial"/>
              </a:rPr>
              <a:t>going  </a:t>
            </a:r>
            <a:r>
              <a:rPr sz="800" dirty="0">
                <a:solidFill>
                  <a:srgbClr val="363740"/>
                </a:solidFill>
                <a:latin typeface="Arial"/>
                <a:cs typeface="Arial"/>
              </a:rPr>
              <a:t>beyond </a:t>
            </a:r>
            <a:r>
              <a:rPr sz="800" spc="15" dirty="0">
                <a:solidFill>
                  <a:srgbClr val="363740"/>
                </a:solidFill>
                <a:latin typeface="Arial"/>
                <a:cs typeface="Arial"/>
              </a:rPr>
              <a:t>identifying </a:t>
            </a:r>
            <a:r>
              <a:rPr sz="800" spc="10" dirty="0">
                <a:solidFill>
                  <a:srgbClr val="363740"/>
                </a:solidFill>
                <a:latin typeface="Arial"/>
                <a:cs typeface="Arial"/>
              </a:rPr>
              <a:t>their </a:t>
            </a:r>
            <a:r>
              <a:rPr sz="800" dirty="0">
                <a:solidFill>
                  <a:srgbClr val="363740"/>
                </a:solidFill>
                <a:latin typeface="Arial"/>
                <a:cs typeface="Arial"/>
              </a:rPr>
              <a:t>customer’s </a:t>
            </a:r>
            <a:r>
              <a:rPr sz="800" spc="5" dirty="0">
                <a:solidFill>
                  <a:srgbClr val="363740"/>
                </a:solidFill>
                <a:latin typeface="Arial"/>
                <a:cs typeface="Arial"/>
              </a:rPr>
              <a:t>direct </a:t>
            </a:r>
            <a:r>
              <a:rPr sz="800" spc="-10" dirty="0">
                <a:solidFill>
                  <a:srgbClr val="363740"/>
                </a:solidFill>
                <a:latin typeface="Arial"/>
                <a:cs typeface="Arial"/>
              </a:rPr>
              <a:t>needs </a:t>
            </a:r>
            <a:r>
              <a:rPr sz="800" spc="20" dirty="0">
                <a:solidFill>
                  <a:srgbClr val="363740"/>
                </a:solidFill>
                <a:latin typeface="Arial"/>
                <a:cs typeface="Arial"/>
              </a:rPr>
              <a:t>to </a:t>
            </a:r>
            <a:r>
              <a:rPr sz="800" spc="-5" dirty="0">
                <a:solidFill>
                  <a:srgbClr val="363740"/>
                </a:solidFill>
                <a:latin typeface="Arial"/>
                <a:cs typeface="Arial"/>
              </a:rPr>
              <a:t>uncover </a:t>
            </a:r>
            <a:r>
              <a:rPr sz="800" spc="30" dirty="0">
                <a:solidFill>
                  <a:srgbClr val="363740"/>
                </a:solidFill>
                <a:latin typeface="Arial"/>
                <a:cs typeface="Arial"/>
              </a:rPr>
              <a:t>what </a:t>
            </a:r>
            <a:r>
              <a:rPr sz="800" spc="25" dirty="0">
                <a:solidFill>
                  <a:srgbClr val="363740"/>
                </a:solidFill>
                <a:latin typeface="Arial"/>
                <a:cs typeface="Arial"/>
              </a:rPr>
              <a:t>will </a:t>
            </a:r>
            <a:r>
              <a:rPr sz="800" spc="-10" dirty="0">
                <a:solidFill>
                  <a:srgbClr val="363740"/>
                </a:solidFill>
                <a:latin typeface="Arial"/>
                <a:cs typeface="Arial"/>
              </a:rPr>
              <a:t>make </a:t>
            </a:r>
            <a:r>
              <a:rPr sz="800" spc="10" dirty="0">
                <a:solidFill>
                  <a:srgbClr val="363740"/>
                </a:solidFill>
                <a:latin typeface="Arial"/>
                <a:cs typeface="Arial"/>
              </a:rPr>
              <a:t>them </a:t>
            </a:r>
            <a:r>
              <a:rPr sz="800" spc="-10" dirty="0">
                <a:solidFill>
                  <a:srgbClr val="363740"/>
                </a:solidFill>
                <a:latin typeface="Arial"/>
                <a:cs typeface="Arial"/>
              </a:rPr>
              <a:t>successful, </a:t>
            </a:r>
            <a:r>
              <a:rPr sz="800" spc="20" dirty="0">
                <a:solidFill>
                  <a:srgbClr val="363740"/>
                </a:solidFill>
                <a:latin typeface="Arial"/>
                <a:cs typeface="Arial"/>
              </a:rPr>
              <a:t>that </a:t>
            </a:r>
            <a:r>
              <a:rPr sz="800" spc="-20" dirty="0">
                <a:solidFill>
                  <a:srgbClr val="363740"/>
                </a:solidFill>
                <a:latin typeface="Arial"/>
                <a:cs typeface="Arial"/>
              </a:rPr>
              <a:t>is, </a:t>
            </a:r>
            <a:r>
              <a:rPr sz="800" spc="20" dirty="0">
                <a:solidFill>
                  <a:srgbClr val="363740"/>
                </a:solidFill>
                <a:latin typeface="Arial"/>
                <a:cs typeface="Arial"/>
              </a:rPr>
              <a:t>to </a:t>
            </a:r>
            <a:r>
              <a:rPr sz="800" spc="5" dirty="0">
                <a:solidFill>
                  <a:srgbClr val="363740"/>
                </a:solidFill>
                <a:latin typeface="Arial"/>
                <a:cs typeface="Arial"/>
              </a:rPr>
              <a:t>understand </a:t>
            </a:r>
            <a:r>
              <a:rPr sz="800" spc="10" dirty="0">
                <a:solidFill>
                  <a:srgbClr val="363740"/>
                </a:solidFill>
                <a:latin typeface="Arial"/>
                <a:cs typeface="Arial"/>
              </a:rPr>
              <a:t>the </a:t>
            </a:r>
            <a:r>
              <a:rPr sz="800" spc="-10" dirty="0">
                <a:solidFill>
                  <a:srgbClr val="363740"/>
                </a:solidFill>
                <a:latin typeface="Arial"/>
                <a:cs typeface="Arial"/>
              </a:rPr>
              <a:t>needs </a:t>
            </a:r>
            <a:r>
              <a:rPr sz="800" spc="15" dirty="0">
                <a:solidFill>
                  <a:srgbClr val="363740"/>
                </a:solidFill>
                <a:latin typeface="Arial"/>
                <a:cs typeface="Arial"/>
              </a:rPr>
              <a:t>of </a:t>
            </a:r>
            <a:r>
              <a:rPr sz="800" spc="10" dirty="0">
                <a:solidFill>
                  <a:srgbClr val="363740"/>
                </a:solidFill>
                <a:latin typeface="Arial"/>
                <a:cs typeface="Arial"/>
              </a:rPr>
              <a:t>their </a:t>
            </a:r>
            <a:r>
              <a:rPr sz="800" dirty="0">
                <a:solidFill>
                  <a:srgbClr val="363740"/>
                </a:solidFill>
                <a:latin typeface="Arial"/>
                <a:cs typeface="Arial"/>
              </a:rPr>
              <a:t>customer’s </a:t>
            </a:r>
            <a:r>
              <a:rPr sz="800" spc="-5" dirty="0">
                <a:solidFill>
                  <a:srgbClr val="363740"/>
                </a:solidFill>
                <a:latin typeface="Arial"/>
                <a:cs typeface="Arial"/>
              </a:rPr>
              <a:t>customers.  </a:t>
            </a:r>
            <a:r>
              <a:rPr sz="800" spc="5" dirty="0">
                <a:solidFill>
                  <a:srgbClr val="363740"/>
                </a:solidFill>
                <a:latin typeface="Arial"/>
                <a:cs typeface="Arial"/>
              </a:rPr>
              <a:t>Participants apply </a:t>
            </a:r>
            <a:r>
              <a:rPr sz="800" dirty="0">
                <a:solidFill>
                  <a:srgbClr val="363740"/>
                </a:solidFill>
                <a:latin typeface="Arial"/>
                <a:cs typeface="Arial"/>
              </a:rPr>
              <a:t>learnings </a:t>
            </a:r>
            <a:r>
              <a:rPr sz="800" spc="20" dirty="0">
                <a:solidFill>
                  <a:srgbClr val="363740"/>
                </a:solidFill>
                <a:latin typeface="Arial"/>
                <a:cs typeface="Arial"/>
              </a:rPr>
              <a:t>to </a:t>
            </a:r>
            <a:r>
              <a:rPr sz="800" spc="15" dirty="0">
                <a:solidFill>
                  <a:srgbClr val="363740"/>
                </a:solidFill>
                <a:latin typeface="Arial"/>
                <a:cs typeface="Arial"/>
              </a:rPr>
              <a:t>identify </a:t>
            </a:r>
            <a:r>
              <a:rPr sz="800" spc="10" dirty="0">
                <a:solidFill>
                  <a:srgbClr val="363740"/>
                </a:solidFill>
                <a:latin typeface="Arial"/>
                <a:cs typeface="Arial"/>
              </a:rPr>
              <a:t>their </a:t>
            </a:r>
            <a:r>
              <a:rPr sz="800" spc="15" dirty="0">
                <a:solidFill>
                  <a:srgbClr val="363740"/>
                </a:solidFill>
                <a:latin typeface="Arial"/>
                <a:cs typeface="Arial"/>
              </a:rPr>
              <a:t>highest-opportunity </a:t>
            </a:r>
            <a:r>
              <a:rPr sz="800" spc="-5" dirty="0">
                <a:solidFill>
                  <a:srgbClr val="363740"/>
                </a:solidFill>
                <a:latin typeface="Arial"/>
                <a:cs typeface="Arial"/>
              </a:rPr>
              <a:t>customers, </a:t>
            </a:r>
            <a:r>
              <a:rPr sz="800" dirty="0">
                <a:solidFill>
                  <a:srgbClr val="363740"/>
                </a:solidFill>
                <a:latin typeface="Arial"/>
                <a:cs typeface="Arial"/>
              </a:rPr>
              <a:t>determine </a:t>
            </a:r>
            <a:r>
              <a:rPr sz="800" spc="30" dirty="0">
                <a:solidFill>
                  <a:srgbClr val="363740"/>
                </a:solidFill>
                <a:latin typeface="Arial"/>
                <a:cs typeface="Arial"/>
              </a:rPr>
              <a:t>how </a:t>
            </a:r>
            <a:r>
              <a:rPr sz="800" spc="20" dirty="0">
                <a:solidFill>
                  <a:srgbClr val="363740"/>
                </a:solidFill>
                <a:latin typeface="Arial"/>
                <a:cs typeface="Arial"/>
              </a:rPr>
              <a:t>to </a:t>
            </a:r>
            <a:r>
              <a:rPr sz="800" spc="5" dirty="0">
                <a:solidFill>
                  <a:srgbClr val="363740"/>
                </a:solidFill>
                <a:latin typeface="Arial"/>
                <a:cs typeface="Arial"/>
              </a:rPr>
              <a:t>strategically </a:t>
            </a:r>
            <a:r>
              <a:rPr sz="800" spc="15" dirty="0">
                <a:solidFill>
                  <a:srgbClr val="363740"/>
                </a:solidFill>
                <a:latin typeface="Arial"/>
                <a:cs typeface="Arial"/>
              </a:rPr>
              <a:t>support </a:t>
            </a:r>
            <a:r>
              <a:rPr sz="800" dirty="0">
                <a:solidFill>
                  <a:srgbClr val="363740"/>
                </a:solidFill>
                <a:latin typeface="Arial"/>
                <a:cs typeface="Arial"/>
              </a:rPr>
              <a:t>them, and develop </a:t>
            </a:r>
            <a:r>
              <a:rPr sz="800" spc="10" dirty="0">
                <a:solidFill>
                  <a:srgbClr val="363740"/>
                </a:solidFill>
                <a:latin typeface="Arial"/>
                <a:cs typeface="Arial"/>
              </a:rPr>
              <a:t>impactful </a:t>
            </a:r>
            <a:r>
              <a:rPr sz="800" spc="-15" dirty="0">
                <a:solidFill>
                  <a:srgbClr val="363740"/>
                </a:solidFill>
                <a:latin typeface="Arial"/>
                <a:cs typeface="Arial"/>
              </a:rPr>
              <a:t>sales </a:t>
            </a:r>
            <a:r>
              <a:rPr sz="800" dirty="0">
                <a:solidFill>
                  <a:srgbClr val="363740"/>
                </a:solidFill>
                <a:latin typeface="Arial"/>
                <a:cs typeface="Arial"/>
              </a:rPr>
              <a:t>plans  </a:t>
            </a:r>
            <a:r>
              <a:rPr sz="800" spc="20" dirty="0">
                <a:solidFill>
                  <a:srgbClr val="363740"/>
                </a:solidFill>
                <a:latin typeface="Arial"/>
                <a:cs typeface="Arial"/>
              </a:rPr>
              <a:t>that </a:t>
            </a:r>
            <a:r>
              <a:rPr sz="800" dirty="0">
                <a:solidFill>
                  <a:srgbClr val="363740"/>
                </a:solidFill>
                <a:latin typeface="Arial"/>
                <a:cs typeface="Arial"/>
              </a:rPr>
              <a:t>deliver </a:t>
            </a:r>
            <a:r>
              <a:rPr sz="800" spc="5" dirty="0">
                <a:solidFill>
                  <a:srgbClr val="363740"/>
                </a:solidFill>
                <a:latin typeface="Arial"/>
                <a:cs typeface="Arial"/>
              </a:rPr>
              <a:t>improved</a:t>
            </a:r>
            <a:r>
              <a:rPr sz="800" spc="-135" dirty="0">
                <a:solidFill>
                  <a:srgbClr val="363740"/>
                </a:solidFill>
                <a:latin typeface="Arial"/>
                <a:cs typeface="Arial"/>
              </a:rPr>
              <a:t> </a:t>
            </a:r>
            <a:r>
              <a:rPr sz="800" spc="-15" dirty="0">
                <a:solidFill>
                  <a:srgbClr val="363740"/>
                </a:solidFill>
                <a:latin typeface="Arial"/>
                <a:cs typeface="Arial"/>
              </a:rPr>
              <a:t>value.</a:t>
            </a:r>
            <a:endParaRPr sz="800">
              <a:latin typeface="Arial"/>
              <a:cs typeface="Arial"/>
            </a:endParaRPr>
          </a:p>
        </p:txBody>
      </p:sp>
      <p:sp>
        <p:nvSpPr>
          <p:cNvPr id="4" name="object 4"/>
          <p:cNvSpPr txBox="1"/>
          <p:nvPr/>
        </p:nvSpPr>
        <p:spPr>
          <a:xfrm>
            <a:off x="1719650" y="2407877"/>
            <a:ext cx="1952625" cy="314325"/>
          </a:xfrm>
          <a:prstGeom prst="rect">
            <a:avLst/>
          </a:prstGeom>
        </p:spPr>
        <p:txBody>
          <a:bodyPr vert="horz" wrap="square" lIns="0" tIns="0" rIns="0" bIns="0" rtlCol="0">
            <a:spAutoFit/>
          </a:bodyPr>
          <a:lstStyle/>
          <a:p>
            <a:pPr marL="12700" marR="5080">
              <a:lnSpc>
                <a:spcPct val="117200"/>
              </a:lnSpc>
            </a:pPr>
            <a:r>
              <a:rPr sz="800" dirty="0">
                <a:solidFill>
                  <a:srgbClr val="363740"/>
                </a:solidFill>
                <a:latin typeface="Arial"/>
                <a:cs typeface="Arial"/>
              </a:rPr>
              <a:t>Map </a:t>
            </a:r>
            <a:r>
              <a:rPr sz="800" spc="5" dirty="0">
                <a:solidFill>
                  <a:srgbClr val="363740"/>
                </a:solidFill>
                <a:latin typeface="Arial"/>
                <a:cs typeface="Arial"/>
              </a:rPr>
              <a:t>your </a:t>
            </a:r>
            <a:r>
              <a:rPr sz="800" spc="-5" dirty="0">
                <a:solidFill>
                  <a:srgbClr val="363740"/>
                </a:solidFill>
                <a:latin typeface="Arial"/>
                <a:cs typeface="Arial"/>
              </a:rPr>
              <a:t>customers’ lifecycle </a:t>
            </a:r>
            <a:r>
              <a:rPr sz="800" dirty="0">
                <a:solidFill>
                  <a:srgbClr val="363740"/>
                </a:solidFill>
                <a:latin typeface="Arial"/>
                <a:cs typeface="Arial"/>
              </a:rPr>
              <a:t>journey</a:t>
            </a:r>
            <a:r>
              <a:rPr sz="800" spc="-105" dirty="0">
                <a:solidFill>
                  <a:srgbClr val="363740"/>
                </a:solidFill>
                <a:latin typeface="Arial"/>
                <a:cs typeface="Arial"/>
              </a:rPr>
              <a:t> </a:t>
            </a:r>
            <a:r>
              <a:rPr sz="800" spc="15" dirty="0">
                <a:solidFill>
                  <a:srgbClr val="363740"/>
                </a:solidFill>
                <a:latin typeface="Arial"/>
                <a:cs typeface="Arial"/>
              </a:rPr>
              <a:t>from  </a:t>
            </a:r>
            <a:r>
              <a:rPr sz="800" spc="10" dirty="0">
                <a:solidFill>
                  <a:srgbClr val="363740"/>
                </a:solidFill>
                <a:latin typeface="Arial"/>
                <a:cs typeface="Arial"/>
              </a:rPr>
              <a:t>initial </a:t>
            </a:r>
            <a:r>
              <a:rPr sz="800" spc="5" dirty="0">
                <a:solidFill>
                  <a:srgbClr val="363740"/>
                </a:solidFill>
                <a:latin typeface="Arial"/>
                <a:cs typeface="Arial"/>
              </a:rPr>
              <a:t>exploration </a:t>
            </a:r>
            <a:r>
              <a:rPr sz="800" spc="10" dirty="0">
                <a:solidFill>
                  <a:srgbClr val="363740"/>
                </a:solidFill>
                <a:latin typeface="Arial"/>
                <a:cs typeface="Arial"/>
              </a:rPr>
              <a:t>through</a:t>
            </a:r>
            <a:r>
              <a:rPr sz="800" spc="-85" dirty="0">
                <a:solidFill>
                  <a:srgbClr val="363740"/>
                </a:solidFill>
                <a:latin typeface="Arial"/>
                <a:cs typeface="Arial"/>
              </a:rPr>
              <a:t> </a:t>
            </a:r>
            <a:r>
              <a:rPr sz="800" spc="-10" dirty="0">
                <a:solidFill>
                  <a:srgbClr val="363740"/>
                </a:solidFill>
                <a:latin typeface="Arial"/>
                <a:cs typeface="Arial"/>
              </a:rPr>
              <a:t>repurchase</a:t>
            </a:r>
            <a:endParaRPr sz="800">
              <a:latin typeface="Arial"/>
              <a:cs typeface="Arial"/>
            </a:endParaRPr>
          </a:p>
        </p:txBody>
      </p:sp>
      <p:sp>
        <p:nvSpPr>
          <p:cNvPr id="5" name="object 5"/>
          <p:cNvSpPr txBox="1"/>
          <p:nvPr/>
        </p:nvSpPr>
        <p:spPr>
          <a:xfrm>
            <a:off x="1719650" y="2836502"/>
            <a:ext cx="2084070" cy="457200"/>
          </a:xfrm>
          <a:prstGeom prst="rect">
            <a:avLst/>
          </a:prstGeom>
        </p:spPr>
        <p:txBody>
          <a:bodyPr vert="horz" wrap="square" lIns="0" tIns="0" rIns="0" bIns="0" rtlCol="0">
            <a:spAutoFit/>
          </a:bodyPr>
          <a:lstStyle/>
          <a:p>
            <a:pPr marL="12700" marR="5080">
              <a:lnSpc>
                <a:spcPct val="117200"/>
              </a:lnSpc>
            </a:pPr>
            <a:r>
              <a:rPr sz="800" spc="-5" dirty="0">
                <a:solidFill>
                  <a:srgbClr val="363740"/>
                </a:solidFill>
                <a:latin typeface="Arial"/>
                <a:cs typeface="Arial"/>
              </a:rPr>
              <a:t>Uncover </a:t>
            </a:r>
            <a:r>
              <a:rPr sz="800" spc="10" dirty="0">
                <a:solidFill>
                  <a:srgbClr val="363740"/>
                </a:solidFill>
                <a:latin typeface="Arial"/>
                <a:cs typeface="Arial"/>
              </a:rPr>
              <a:t>opportunities </a:t>
            </a:r>
            <a:r>
              <a:rPr sz="800" spc="20" dirty="0">
                <a:solidFill>
                  <a:srgbClr val="363740"/>
                </a:solidFill>
                <a:latin typeface="Arial"/>
                <a:cs typeface="Arial"/>
              </a:rPr>
              <a:t>to </a:t>
            </a:r>
            <a:r>
              <a:rPr sz="800" dirty="0">
                <a:solidFill>
                  <a:srgbClr val="363740"/>
                </a:solidFill>
                <a:latin typeface="Arial"/>
                <a:cs typeface="Arial"/>
              </a:rPr>
              <a:t>develop </a:t>
            </a:r>
            <a:r>
              <a:rPr sz="800" spc="-25" dirty="0">
                <a:solidFill>
                  <a:srgbClr val="363740"/>
                </a:solidFill>
                <a:latin typeface="Arial"/>
                <a:cs typeface="Arial"/>
              </a:rPr>
              <a:t>a </a:t>
            </a:r>
            <a:r>
              <a:rPr sz="800" spc="-5" dirty="0">
                <a:solidFill>
                  <a:srgbClr val="363740"/>
                </a:solidFill>
                <a:latin typeface="Arial"/>
                <a:cs typeface="Arial"/>
              </a:rPr>
              <a:t>shared  </a:t>
            </a:r>
            <a:r>
              <a:rPr sz="800" spc="5" dirty="0">
                <a:solidFill>
                  <a:srgbClr val="363740"/>
                </a:solidFill>
                <a:latin typeface="Arial"/>
                <a:cs typeface="Arial"/>
              </a:rPr>
              <a:t>understanding</a:t>
            </a:r>
            <a:r>
              <a:rPr sz="800" spc="-25" dirty="0">
                <a:solidFill>
                  <a:srgbClr val="363740"/>
                </a:solidFill>
                <a:latin typeface="Arial"/>
                <a:cs typeface="Arial"/>
              </a:rPr>
              <a:t> </a:t>
            </a:r>
            <a:r>
              <a:rPr sz="800" spc="15" dirty="0">
                <a:solidFill>
                  <a:srgbClr val="363740"/>
                </a:solidFill>
                <a:latin typeface="Arial"/>
                <a:cs typeface="Arial"/>
              </a:rPr>
              <a:t>of</a:t>
            </a:r>
            <a:r>
              <a:rPr sz="800" spc="-25" dirty="0">
                <a:solidFill>
                  <a:srgbClr val="363740"/>
                </a:solidFill>
                <a:latin typeface="Arial"/>
                <a:cs typeface="Arial"/>
              </a:rPr>
              <a:t> </a:t>
            </a:r>
            <a:r>
              <a:rPr sz="800" spc="30" dirty="0">
                <a:solidFill>
                  <a:srgbClr val="363740"/>
                </a:solidFill>
                <a:latin typeface="Arial"/>
                <a:cs typeface="Arial"/>
              </a:rPr>
              <a:t>how</a:t>
            </a:r>
            <a:r>
              <a:rPr sz="800" spc="-25" dirty="0">
                <a:solidFill>
                  <a:srgbClr val="363740"/>
                </a:solidFill>
                <a:latin typeface="Arial"/>
                <a:cs typeface="Arial"/>
              </a:rPr>
              <a:t> </a:t>
            </a:r>
            <a:r>
              <a:rPr sz="800" spc="20" dirty="0">
                <a:solidFill>
                  <a:srgbClr val="363740"/>
                </a:solidFill>
                <a:latin typeface="Arial"/>
                <a:cs typeface="Arial"/>
              </a:rPr>
              <a:t>to</a:t>
            </a:r>
            <a:r>
              <a:rPr sz="800" spc="-25" dirty="0">
                <a:solidFill>
                  <a:srgbClr val="363740"/>
                </a:solidFill>
                <a:latin typeface="Arial"/>
                <a:cs typeface="Arial"/>
              </a:rPr>
              <a:t> </a:t>
            </a:r>
            <a:r>
              <a:rPr sz="800" dirty="0">
                <a:solidFill>
                  <a:srgbClr val="363740"/>
                </a:solidFill>
                <a:latin typeface="Arial"/>
                <a:cs typeface="Arial"/>
              </a:rPr>
              <a:t>help</a:t>
            </a:r>
            <a:r>
              <a:rPr sz="800" spc="-25" dirty="0">
                <a:solidFill>
                  <a:srgbClr val="363740"/>
                </a:solidFill>
                <a:latin typeface="Arial"/>
                <a:cs typeface="Arial"/>
              </a:rPr>
              <a:t> </a:t>
            </a:r>
            <a:r>
              <a:rPr sz="800" spc="5" dirty="0">
                <a:solidFill>
                  <a:srgbClr val="363740"/>
                </a:solidFill>
                <a:latin typeface="Arial"/>
                <a:cs typeface="Arial"/>
              </a:rPr>
              <a:t>your</a:t>
            </a:r>
            <a:r>
              <a:rPr sz="800" spc="-25" dirty="0">
                <a:solidFill>
                  <a:srgbClr val="363740"/>
                </a:solidFill>
                <a:latin typeface="Arial"/>
                <a:cs typeface="Arial"/>
              </a:rPr>
              <a:t> </a:t>
            </a:r>
            <a:r>
              <a:rPr sz="800" dirty="0">
                <a:solidFill>
                  <a:srgbClr val="363740"/>
                </a:solidFill>
                <a:latin typeface="Arial"/>
                <a:cs typeface="Arial"/>
              </a:rPr>
              <a:t>customers  </a:t>
            </a:r>
            <a:r>
              <a:rPr sz="800" spc="-10" dirty="0">
                <a:solidFill>
                  <a:srgbClr val="363740"/>
                </a:solidFill>
                <a:latin typeface="Arial"/>
                <a:cs typeface="Arial"/>
              </a:rPr>
              <a:t>achieve </a:t>
            </a:r>
            <a:r>
              <a:rPr sz="800" spc="10" dirty="0">
                <a:solidFill>
                  <a:srgbClr val="363740"/>
                </a:solidFill>
                <a:latin typeface="Arial"/>
                <a:cs typeface="Arial"/>
              </a:rPr>
              <a:t>their </a:t>
            </a:r>
            <a:r>
              <a:rPr sz="800" dirty="0">
                <a:solidFill>
                  <a:srgbClr val="363740"/>
                </a:solidFill>
                <a:latin typeface="Arial"/>
                <a:cs typeface="Arial"/>
              </a:rPr>
              <a:t>larger</a:t>
            </a:r>
            <a:r>
              <a:rPr sz="800" spc="-120" dirty="0">
                <a:solidFill>
                  <a:srgbClr val="363740"/>
                </a:solidFill>
                <a:latin typeface="Arial"/>
                <a:cs typeface="Arial"/>
              </a:rPr>
              <a:t> </a:t>
            </a:r>
            <a:r>
              <a:rPr sz="800" spc="-5" dirty="0">
                <a:solidFill>
                  <a:srgbClr val="363740"/>
                </a:solidFill>
                <a:latin typeface="Arial"/>
                <a:cs typeface="Arial"/>
              </a:rPr>
              <a:t>goals</a:t>
            </a:r>
            <a:endParaRPr sz="800">
              <a:latin typeface="Arial"/>
              <a:cs typeface="Arial"/>
            </a:endParaRPr>
          </a:p>
        </p:txBody>
      </p:sp>
      <p:sp>
        <p:nvSpPr>
          <p:cNvPr id="6" name="object 6"/>
          <p:cNvSpPr txBox="1"/>
          <p:nvPr/>
        </p:nvSpPr>
        <p:spPr>
          <a:xfrm>
            <a:off x="4074231" y="2413235"/>
            <a:ext cx="2162810" cy="457200"/>
          </a:xfrm>
          <a:prstGeom prst="rect">
            <a:avLst/>
          </a:prstGeom>
        </p:spPr>
        <p:txBody>
          <a:bodyPr vert="horz" wrap="square" lIns="0" tIns="0" rIns="0" bIns="0" rtlCol="0">
            <a:spAutoFit/>
          </a:bodyPr>
          <a:lstStyle/>
          <a:p>
            <a:pPr marL="12700" marR="5080">
              <a:lnSpc>
                <a:spcPct val="117200"/>
              </a:lnSpc>
            </a:pPr>
            <a:r>
              <a:rPr sz="800" dirty="0">
                <a:solidFill>
                  <a:srgbClr val="363740"/>
                </a:solidFill>
                <a:latin typeface="Arial"/>
                <a:cs typeface="Arial"/>
              </a:rPr>
              <a:t>Segment </a:t>
            </a:r>
            <a:r>
              <a:rPr sz="800" spc="5" dirty="0">
                <a:solidFill>
                  <a:srgbClr val="363740"/>
                </a:solidFill>
                <a:latin typeface="Arial"/>
                <a:cs typeface="Arial"/>
              </a:rPr>
              <a:t>your </a:t>
            </a:r>
            <a:r>
              <a:rPr sz="800" dirty="0">
                <a:solidFill>
                  <a:srgbClr val="363740"/>
                </a:solidFill>
                <a:latin typeface="Arial"/>
                <a:cs typeface="Arial"/>
              </a:rPr>
              <a:t>customers </a:t>
            </a:r>
            <a:r>
              <a:rPr sz="800" spc="5" dirty="0">
                <a:solidFill>
                  <a:srgbClr val="363740"/>
                </a:solidFill>
                <a:latin typeface="Arial"/>
                <a:cs typeface="Arial"/>
              </a:rPr>
              <a:t>or </a:t>
            </a:r>
            <a:r>
              <a:rPr sz="800" spc="-5" dirty="0">
                <a:solidFill>
                  <a:srgbClr val="363740"/>
                </a:solidFill>
                <a:latin typeface="Arial"/>
                <a:cs typeface="Arial"/>
              </a:rPr>
              <a:t>channels </a:t>
            </a:r>
            <a:r>
              <a:rPr sz="800" spc="20" dirty="0">
                <a:solidFill>
                  <a:srgbClr val="363740"/>
                </a:solidFill>
                <a:latin typeface="Arial"/>
                <a:cs typeface="Arial"/>
              </a:rPr>
              <a:t>to </a:t>
            </a:r>
            <a:r>
              <a:rPr sz="800" spc="10" dirty="0">
                <a:solidFill>
                  <a:srgbClr val="363740"/>
                </a:solidFill>
                <a:latin typeface="Arial"/>
                <a:cs typeface="Arial"/>
              </a:rPr>
              <a:t>target  </a:t>
            </a:r>
            <a:r>
              <a:rPr sz="800" dirty="0">
                <a:solidFill>
                  <a:srgbClr val="363740"/>
                </a:solidFill>
                <a:latin typeface="Arial"/>
                <a:cs typeface="Arial"/>
              </a:rPr>
              <a:t>those</a:t>
            </a:r>
            <a:r>
              <a:rPr sz="800" spc="-20" dirty="0">
                <a:solidFill>
                  <a:srgbClr val="363740"/>
                </a:solidFill>
                <a:latin typeface="Arial"/>
                <a:cs typeface="Arial"/>
              </a:rPr>
              <a:t> </a:t>
            </a:r>
            <a:r>
              <a:rPr sz="800" spc="30" dirty="0">
                <a:solidFill>
                  <a:srgbClr val="363740"/>
                </a:solidFill>
                <a:latin typeface="Arial"/>
                <a:cs typeface="Arial"/>
              </a:rPr>
              <a:t>who</a:t>
            </a:r>
            <a:r>
              <a:rPr sz="800" spc="-20" dirty="0">
                <a:solidFill>
                  <a:srgbClr val="363740"/>
                </a:solidFill>
                <a:latin typeface="Arial"/>
                <a:cs typeface="Arial"/>
              </a:rPr>
              <a:t> </a:t>
            </a:r>
            <a:r>
              <a:rPr sz="800" spc="10" dirty="0">
                <a:solidFill>
                  <a:srgbClr val="363740"/>
                </a:solidFill>
                <a:latin typeface="Arial"/>
                <a:cs typeface="Arial"/>
              </a:rPr>
              <a:t>offer</a:t>
            </a:r>
            <a:r>
              <a:rPr sz="800" spc="-20" dirty="0">
                <a:solidFill>
                  <a:srgbClr val="363740"/>
                </a:solidFill>
                <a:latin typeface="Arial"/>
                <a:cs typeface="Arial"/>
              </a:rPr>
              <a:t> </a:t>
            </a:r>
            <a:r>
              <a:rPr sz="800" spc="10" dirty="0">
                <a:solidFill>
                  <a:srgbClr val="363740"/>
                </a:solidFill>
                <a:latin typeface="Arial"/>
                <a:cs typeface="Arial"/>
              </a:rPr>
              <a:t>the</a:t>
            </a:r>
            <a:r>
              <a:rPr sz="800" spc="-20" dirty="0">
                <a:solidFill>
                  <a:srgbClr val="363740"/>
                </a:solidFill>
                <a:latin typeface="Arial"/>
                <a:cs typeface="Arial"/>
              </a:rPr>
              <a:t> </a:t>
            </a:r>
            <a:r>
              <a:rPr sz="800" spc="10" dirty="0">
                <a:solidFill>
                  <a:srgbClr val="363740"/>
                </a:solidFill>
                <a:latin typeface="Arial"/>
                <a:cs typeface="Arial"/>
              </a:rPr>
              <a:t>most</a:t>
            </a:r>
            <a:r>
              <a:rPr sz="800" spc="-20" dirty="0">
                <a:solidFill>
                  <a:srgbClr val="363740"/>
                </a:solidFill>
                <a:latin typeface="Arial"/>
                <a:cs typeface="Arial"/>
              </a:rPr>
              <a:t> </a:t>
            </a:r>
            <a:r>
              <a:rPr sz="800" spc="15" dirty="0">
                <a:solidFill>
                  <a:srgbClr val="363740"/>
                </a:solidFill>
                <a:latin typeface="Arial"/>
                <a:cs typeface="Arial"/>
              </a:rPr>
              <a:t>opportunity</a:t>
            </a:r>
            <a:r>
              <a:rPr sz="800" spc="-20" dirty="0">
                <a:solidFill>
                  <a:srgbClr val="363740"/>
                </a:solidFill>
                <a:latin typeface="Arial"/>
                <a:cs typeface="Arial"/>
              </a:rPr>
              <a:t> </a:t>
            </a:r>
            <a:r>
              <a:rPr sz="800" spc="-5" dirty="0">
                <a:solidFill>
                  <a:srgbClr val="363740"/>
                </a:solidFill>
                <a:latin typeface="Arial"/>
                <a:cs typeface="Arial"/>
              </a:rPr>
              <a:t>based</a:t>
            </a:r>
            <a:r>
              <a:rPr sz="800" spc="-20" dirty="0">
                <a:solidFill>
                  <a:srgbClr val="363740"/>
                </a:solidFill>
                <a:latin typeface="Arial"/>
                <a:cs typeface="Arial"/>
              </a:rPr>
              <a:t> </a:t>
            </a:r>
            <a:r>
              <a:rPr sz="800" dirty="0">
                <a:solidFill>
                  <a:srgbClr val="363740"/>
                </a:solidFill>
                <a:latin typeface="Arial"/>
                <a:cs typeface="Arial"/>
              </a:rPr>
              <a:t>on  market</a:t>
            </a:r>
            <a:r>
              <a:rPr sz="800" spc="-55" dirty="0">
                <a:solidFill>
                  <a:srgbClr val="363740"/>
                </a:solidFill>
                <a:latin typeface="Arial"/>
                <a:cs typeface="Arial"/>
              </a:rPr>
              <a:t> </a:t>
            </a:r>
            <a:r>
              <a:rPr sz="800" spc="-5" dirty="0">
                <a:solidFill>
                  <a:srgbClr val="363740"/>
                </a:solidFill>
                <a:latin typeface="Arial"/>
                <a:cs typeface="Arial"/>
              </a:rPr>
              <a:t>behaviors</a:t>
            </a:r>
            <a:endParaRPr sz="800">
              <a:latin typeface="Arial"/>
              <a:cs typeface="Arial"/>
            </a:endParaRPr>
          </a:p>
        </p:txBody>
      </p:sp>
      <p:sp>
        <p:nvSpPr>
          <p:cNvPr id="7" name="object 7"/>
          <p:cNvSpPr txBox="1"/>
          <p:nvPr/>
        </p:nvSpPr>
        <p:spPr>
          <a:xfrm>
            <a:off x="4074231" y="2984735"/>
            <a:ext cx="2131695" cy="457200"/>
          </a:xfrm>
          <a:prstGeom prst="rect">
            <a:avLst/>
          </a:prstGeom>
        </p:spPr>
        <p:txBody>
          <a:bodyPr vert="horz" wrap="square" lIns="0" tIns="0" rIns="0" bIns="0" rtlCol="0">
            <a:spAutoFit/>
          </a:bodyPr>
          <a:lstStyle/>
          <a:p>
            <a:pPr marL="12700" marR="5080" indent="26034">
              <a:lnSpc>
                <a:spcPct val="117200"/>
              </a:lnSpc>
            </a:pPr>
            <a:r>
              <a:rPr sz="800" dirty="0">
                <a:solidFill>
                  <a:srgbClr val="363740"/>
                </a:solidFill>
                <a:latin typeface="Arial"/>
                <a:cs typeface="Arial"/>
              </a:rPr>
              <a:t>Deﬁne </a:t>
            </a:r>
            <a:r>
              <a:rPr sz="800" spc="30" dirty="0">
                <a:solidFill>
                  <a:srgbClr val="363740"/>
                </a:solidFill>
                <a:latin typeface="Arial"/>
                <a:cs typeface="Arial"/>
              </a:rPr>
              <a:t>how </a:t>
            </a:r>
            <a:r>
              <a:rPr sz="800" spc="20" dirty="0">
                <a:solidFill>
                  <a:srgbClr val="363740"/>
                </a:solidFill>
                <a:latin typeface="Arial"/>
                <a:cs typeface="Arial"/>
              </a:rPr>
              <a:t>to </a:t>
            </a:r>
            <a:r>
              <a:rPr sz="800" spc="5" dirty="0">
                <a:solidFill>
                  <a:srgbClr val="363740"/>
                </a:solidFill>
                <a:latin typeface="Arial"/>
                <a:cs typeface="Arial"/>
              </a:rPr>
              <a:t>position </a:t>
            </a:r>
            <a:r>
              <a:rPr sz="800" dirty="0">
                <a:solidFill>
                  <a:srgbClr val="363740"/>
                </a:solidFill>
                <a:latin typeface="Arial"/>
                <a:cs typeface="Arial"/>
              </a:rPr>
              <a:t>yourself </a:t>
            </a:r>
            <a:r>
              <a:rPr sz="800" spc="20" dirty="0">
                <a:solidFill>
                  <a:srgbClr val="363740"/>
                </a:solidFill>
                <a:latin typeface="Arial"/>
                <a:cs typeface="Arial"/>
              </a:rPr>
              <a:t>to </a:t>
            </a:r>
            <a:r>
              <a:rPr sz="800" spc="-5" dirty="0">
                <a:solidFill>
                  <a:srgbClr val="363740"/>
                </a:solidFill>
                <a:latin typeface="Arial"/>
                <a:cs typeface="Arial"/>
              </a:rPr>
              <a:t>these  </a:t>
            </a:r>
            <a:r>
              <a:rPr sz="800" dirty="0">
                <a:solidFill>
                  <a:srgbClr val="363740"/>
                </a:solidFill>
                <a:latin typeface="Arial"/>
                <a:cs typeface="Arial"/>
              </a:rPr>
              <a:t>customers and </a:t>
            </a:r>
            <a:r>
              <a:rPr sz="800" spc="15" dirty="0">
                <a:solidFill>
                  <a:srgbClr val="363740"/>
                </a:solidFill>
                <a:latin typeface="Arial"/>
                <a:cs typeface="Arial"/>
              </a:rPr>
              <a:t>identify </a:t>
            </a:r>
            <a:r>
              <a:rPr sz="800" dirty="0">
                <a:solidFill>
                  <a:srgbClr val="363740"/>
                </a:solidFill>
                <a:latin typeface="Arial"/>
                <a:cs typeface="Arial"/>
              </a:rPr>
              <a:t>gaps and</a:t>
            </a:r>
            <a:r>
              <a:rPr sz="800" spc="-130" dirty="0">
                <a:solidFill>
                  <a:srgbClr val="363740"/>
                </a:solidFill>
                <a:latin typeface="Arial"/>
                <a:cs typeface="Arial"/>
              </a:rPr>
              <a:t> </a:t>
            </a:r>
            <a:r>
              <a:rPr sz="800" spc="10" dirty="0">
                <a:solidFill>
                  <a:srgbClr val="363740"/>
                </a:solidFill>
                <a:latin typeface="Arial"/>
                <a:cs typeface="Arial"/>
              </a:rPr>
              <a:t>opportunities  </a:t>
            </a:r>
            <a:r>
              <a:rPr sz="800" spc="-15" dirty="0">
                <a:solidFill>
                  <a:srgbClr val="363740"/>
                </a:solidFill>
                <a:latin typeface="Arial"/>
                <a:cs typeface="Arial"/>
              </a:rPr>
              <a:t>across </a:t>
            </a:r>
            <a:r>
              <a:rPr sz="800" spc="10" dirty="0">
                <a:solidFill>
                  <a:srgbClr val="363740"/>
                </a:solidFill>
                <a:latin typeface="Arial"/>
                <a:cs typeface="Arial"/>
              </a:rPr>
              <a:t>their </a:t>
            </a:r>
            <a:r>
              <a:rPr sz="800" spc="-5" dirty="0">
                <a:solidFill>
                  <a:srgbClr val="363740"/>
                </a:solidFill>
                <a:latin typeface="Arial"/>
                <a:cs typeface="Arial"/>
              </a:rPr>
              <a:t>purchasing/use</a:t>
            </a:r>
            <a:r>
              <a:rPr sz="800" spc="-75" dirty="0">
                <a:solidFill>
                  <a:srgbClr val="363740"/>
                </a:solidFill>
                <a:latin typeface="Arial"/>
                <a:cs typeface="Arial"/>
              </a:rPr>
              <a:t> </a:t>
            </a:r>
            <a:r>
              <a:rPr sz="800" spc="-5" dirty="0">
                <a:solidFill>
                  <a:srgbClr val="363740"/>
                </a:solidFill>
                <a:latin typeface="Arial"/>
                <a:cs typeface="Arial"/>
              </a:rPr>
              <a:t>lifecycle</a:t>
            </a:r>
            <a:endParaRPr sz="800">
              <a:latin typeface="Arial"/>
              <a:cs typeface="Arial"/>
            </a:endParaRPr>
          </a:p>
        </p:txBody>
      </p:sp>
      <p:sp>
        <p:nvSpPr>
          <p:cNvPr id="8" name="object 8"/>
          <p:cNvSpPr txBox="1"/>
          <p:nvPr/>
        </p:nvSpPr>
        <p:spPr>
          <a:xfrm>
            <a:off x="6459244" y="2407877"/>
            <a:ext cx="2251710" cy="314325"/>
          </a:xfrm>
          <a:prstGeom prst="rect">
            <a:avLst/>
          </a:prstGeom>
        </p:spPr>
        <p:txBody>
          <a:bodyPr vert="horz" wrap="square" lIns="0" tIns="0" rIns="0" bIns="0" rtlCol="0">
            <a:spAutoFit/>
          </a:bodyPr>
          <a:lstStyle/>
          <a:p>
            <a:pPr marL="12700" marR="5080">
              <a:lnSpc>
                <a:spcPct val="117200"/>
              </a:lnSpc>
            </a:pPr>
            <a:r>
              <a:rPr sz="800" spc="-10" dirty="0">
                <a:solidFill>
                  <a:srgbClr val="363740"/>
                </a:solidFill>
                <a:latin typeface="Arial"/>
                <a:cs typeface="Arial"/>
              </a:rPr>
              <a:t>Translate </a:t>
            </a:r>
            <a:r>
              <a:rPr sz="800" dirty="0">
                <a:solidFill>
                  <a:srgbClr val="363740"/>
                </a:solidFill>
                <a:latin typeface="Arial"/>
                <a:cs typeface="Arial"/>
              </a:rPr>
              <a:t>customer </a:t>
            </a:r>
            <a:r>
              <a:rPr sz="800" spc="10" dirty="0">
                <a:solidFill>
                  <a:srgbClr val="363740"/>
                </a:solidFill>
                <a:latin typeface="Arial"/>
                <a:cs typeface="Arial"/>
              </a:rPr>
              <a:t>insight </a:t>
            </a:r>
            <a:r>
              <a:rPr sz="800" spc="15" dirty="0">
                <a:solidFill>
                  <a:srgbClr val="363740"/>
                </a:solidFill>
                <a:latin typeface="Arial"/>
                <a:cs typeface="Arial"/>
              </a:rPr>
              <a:t>into </a:t>
            </a:r>
            <a:r>
              <a:rPr sz="800" spc="-25" dirty="0">
                <a:solidFill>
                  <a:srgbClr val="363740"/>
                </a:solidFill>
                <a:latin typeface="Arial"/>
                <a:cs typeface="Arial"/>
              </a:rPr>
              <a:t>a </a:t>
            </a:r>
            <a:r>
              <a:rPr sz="800" dirty="0">
                <a:solidFill>
                  <a:srgbClr val="363740"/>
                </a:solidFill>
                <a:latin typeface="Arial"/>
                <a:cs typeface="Arial"/>
              </a:rPr>
              <a:t>plan </a:t>
            </a:r>
            <a:r>
              <a:rPr sz="800" spc="15" dirty="0">
                <a:solidFill>
                  <a:srgbClr val="363740"/>
                </a:solidFill>
                <a:latin typeface="Arial"/>
                <a:cs typeface="Arial"/>
              </a:rPr>
              <a:t>of </a:t>
            </a:r>
            <a:r>
              <a:rPr sz="800" dirty="0">
                <a:solidFill>
                  <a:srgbClr val="363740"/>
                </a:solidFill>
                <a:latin typeface="Arial"/>
                <a:cs typeface="Arial"/>
              </a:rPr>
              <a:t>action</a:t>
            </a:r>
            <a:r>
              <a:rPr sz="800" spc="-135" dirty="0">
                <a:solidFill>
                  <a:srgbClr val="363740"/>
                </a:solidFill>
                <a:latin typeface="Arial"/>
                <a:cs typeface="Arial"/>
              </a:rPr>
              <a:t> </a:t>
            </a:r>
            <a:r>
              <a:rPr sz="800" spc="20" dirty="0">
                <a:solidFill>
                  <a:srgbClr val="363740"/>
                </a:solidFill>
                <a:latin typeface="Arial"/>
                <a:cs typeface="Arial"/>
              </a:rPr>
              <a:t>to  </a:t>
            </a:r>
            <a:r>
              <a:rPr sz="800" spc="-5" dirty="0">
                <a:solidFill>
                  <a:srgbClr val="363740"/>
                </a:solidFill>
                <a:latin typeface="Arial"/>
                <a:cs typeface="Arial"/>
              </a:rPr>
              <a:t>serve </a:t>
            </a:r>
            <a:r>
              <a:rPr sz="800" spc="-20" dirty="0">
                <a:solidFill>
                  <a:srgbClr val="363740"/>
                </a:solidFill>
                <a:latin typeface="Arial"/>
                <a:cs typeface="Arial"/>
              </a:rPr>
              <a:t>as </a:t>
            </a:r>
            <a:r>
              <a:rPr sz="800" spc="-25" dirty="0">
                <a:solidFill>
                  <a:srgbClr val="363740"/>
                </a:solidFill>
                <a:latin typeface="Arial"/>
                <a:cs typeface="Arial"/>
              </a:rPr>
              <a:t>a </a:t>
            </a:r>
            <a:r>
              <a:rPr sz="800" spc="10" dirty="0">
                <a:solidFill>
                  <a:srgbClr val="363740"/>
                </a:solidFill>
                <a:latin typeface="Arial"/>
                <a:cs typeface="Arial"/>
              </a:rPr>
              <a:t>trusted</a:t>
            </a:r>
            <a:r>
              <a:rPr sz="800" spc="-75" dirty="0">
                <a:solidFill>
                  <a:srgbClr val="363740"/>
                </a:solidFill>
                <a:latin typeface="Arial"/>
                <a:cs typeface="Arial"/>
              </a:rPr>
              <a:t> </a:t>
            </a:r>
            <a:r>
              <a:rPr sz="800" dirty="0">
                <a:solidFill>
                  <a:srgbClr val="363740"/>
                </a:solidFill>
                <a:latin typeface="Arial"/>
                <a:cs typeface="Arial"/>
              </a:rPr>
              <a:t>advisor</a:t>
            </a:r>
            <a:endParaRPr sz="800">
              <a:latin typeface="Arial"/>
              <a:cs typeface="Arial"/>
            </a:endParaRPr>
          </a:p>
        </p:txBody>
      </p:sp>
      <p:sp>
        <p:nvSpPr>
          <p:cNvPr id="9" name="object 9"/>
          <p:cNvSpPr txBox="1"/>
          <p:nvPr/>
        </p:nvSpPr>
        <p:spPr>
          <a:xfrm>
            <a:off x="6459244" y="2836502"/>
            <a:ext cx="2250440" cy="742950"/>
          </a:xfrm>
          <a:prstGeom prst="rect">
            <a:avLst/>
          </a:prstGeom>
        </p:spPr>
        <p:txBody>
          <a:bodyPr vert="horz" wrap="square" lIns="0" tIns="0" rIns="0" bIns="0" rtlCol="0">
            <a:spAutoFit/>
          </a:bodyPr>
          <a:lstStyle/>
          <a:p>
            <a:pPr marL="12700" marR="5080">
              <a:lnSpc>
                <a:spcPct val="117200"/>
              </a:lnSpc>
            </a:pPr>
            <a:r>
              <a:rPr sz="800" spc="-10" dirty="0">
                <a:solidFill>
                  <a:srgbClr val="363740"/>
                </a:solidFill>
                <a:latin typeface="Arial"/>
                <a:cs typeface="Arial"/>
              </a:rPr>
              <a:t>Explore </a:t>
            </a:r>
            <a:r>
              <a:rPr sz="800" spc="10" dirty="0">
                <a:solidFill>
                  <a:srgbClr val="363740"/>
                </a:solidFill>
                <a:latin typeface="Arial"/>
                <a:cs typeface="Arial"/>
              </a:rPr>
              <a:t>multiple </a:t>
            </a:r>
            <a:r>
              <a:rPr sz="800" spc="5" dirty="0">
                <a:solidFill>
                  <a:srgbClr val="363740"/>
                </a:solidFill>
                <a:latin typeface="Arial"/>
                <a:cs typeface="Arial"/>
              </a:rPr>
              <a:t>paths </a:t>
            </a:r>
            <a:r>
              <a:rPr sz="800" spc="20" dirty="0">
                <a:solidFill>
                  <a:srgbClr val="363740"/>
                </a:solidFill>
                <a:latin typeface="Arial"/>
                <a:cs typeface="Arial"/>
              </a:rPr>
              <a:t>to growth, </a:t>
            </a:r>
            <a:r>
              <a:rPr sz="800" spc="5" dirty="0">
                <a:solidFill>
                  <a:srgbClr val="363740"/>
                </a:solidFill>
                <a:latin typeface="Arial"/>
                <a:cs typeface="Arial"/>
              </a:rPr>
              <a:t>including  </a:t>
            </a:r>
            <a:r>
              <a:rPr sz="800" dirty="0">
                <a:solidFill>
                  <a:srgbClr val="363740"/>
                </a:solidFill>
                <a:latin typeface="Arial"/>
                <a:cs typeface="Arial"/>
              </a:rPr>
              <a:t>considering incremental </a:t>
            </a:r>
            <a:r>
              <a:rPr sz="800" spc="10" dirty="0">
                <a:solidFill>
                  <a:srgbClr val="363740"/>
                </a:solidFill>
                <a:latin typeface="Arial"/>
                <a:cs typeface="Arial"/>
              </a:rPr>
              <a:t>product </a:t>
            </a:r>
            <a:r>
              <a:rPr sz="800" spc="5" dirty="0">
                <a:solidFill>
                  <a:srgbClr val="363740"/>
                </a:solidFill>
                <a:latin typeface="Arial"/>
                <a:cs typeface="Arial"/>
              </a:rPr>
              <a:t>or </a:t>
            </a:r>
            <a:r>
              <a:rPr sz="800" spc="-5" dirty="0">
                <a:solidFill>
                  <a:srgbClr val="363740"/>
                </a:solidFill>
                <a:latin typeface="Arial"/>
                <a:cs typeface="Arial"/>
              </a:rPr>
              <a:t>service  </a:t>
            </a:r>
            <a:r>
              <a:rPr sz="800" spc="5" dirty="0">
                <a:solidFill>
                  <a:srgbClr val="363740"/>
                </a:solidFill>
                <a:latin typeface="Arial"/>
                <a:cs typeface="Arial"/>
              </a:rPr>
              <a:t>improvements </a:t>
            </a:r>
            <a:r>
              <a:rPr sz="800" spc="20" dirty="0">
                <a:solidFill>
                  <a:srgbClr val="363740"/>
                </a:solidFill>
                <a:latin typeface="Arial"/>
                <a:cs typeface="Arial"/>
              </a:rPr>
              <a:t>that </a:t>
            </a:r>
            <a:r>
              <a:rPr sz="800" spc="-5" dirty="0">
                <a:solidFill>
                  <a:srgbClr val="363740"/>
                </a:solidFill>
                <a:latin typeface="Arial"/>
                <a:cs typeface="Arial"/>
              </a:rPr>
              <a:t>create </a:t>
            </a:r>
            <a:r>
              <a:rPr sz="800" spc="10" dirty="0">
                <a:solidFill>
                  <a:srgbClr val="363740"/>
                </a:solidFill>
                <a:latin typeface="Arial"/>
                <a:cs typeface="Arial"/>
              </a:rPr>
              <a:t>disproportionate</a:t>
            </a:r>
            <a:r>
              <a:rPr sz="800" spc="-155" dirty="0">
                <a:solidFill>
                  <a:srgbClr val="363740"/>
                </a:solidFill>
                <a:latin typeface="Arial"/>
                <a:cs typeface="Arial"/>
              </a:rPr>
              <a:t> </a:t>
            </a:r>
            <a:r>
              <a:rPr sz="800" spc="-15" dirty="0">
                <a:solidFill>
                  <a:srgbClr val="363740"/>
                </a:solidFill>
                <a:latin typeface="Arial"/>
                <a:cs typeface="Arial"/>
              </a:rPr>
              <a:t>value.  </a:t>
            </a:r>
            <a:r>
              <a:rPr sz="800" spc="-5" dirty="0">
                <a:solidFill>
                  <a:srgbClr val="363740"/>
                </a:solidFill>
                <a:latin typeface="Arial"/>
                <a:cs typeface="Arial"/>
              </a:rPr>
              <a:t>Develop </a:t>
            </a:r>
            <a:r>
              <a:rPr sz="800" spc="-25" dirty="0">
                <a:solidFill>
                  <a:srgbClr val="363740"/>
                </a:solidFill>
                <a:latin typeface="Arial"/>
                <a:cs typeface="Arial"/>
              </a:rPr>
              <a:t>a </a:t>
            </a:r>
            <a:r>
              <a:rPr sz="800" spc="5" dirty="0">
                <a:solidFill>
                  <a:srgbClr val="363740"/>
                </a:solidFill>
                <a:latin typeface="Arial"/>
                <a:cs typeface="Arial"/>
              </a:rPr>
              <a:t>compelling </a:t>
            </a:r>
            <a:r>
              <a:rPr sz="800" spc="-5" dirty="0">
                <a:solidFill>
                  <a:srgbClr val="363740"/>
                </a:solidFill>
                <a:latin typeface="Arial"/>
                <a:cs typeface="Arial"/>
              </a:rPr>
              <a:t>business </a:t>
            </a:r>
            <a:r>
              <a:rPr sz="800" spc="-20" dirty="0">
                <a:solidFill>
                  <a:srgbClr val="363740"/>
                </a:solidFill>
                <a:latin typeface="Arial"/>
                <a:cs typeface="Arial"/>
              </a:rPr>
              <a:t>case </a:t>
            </a:r>
            <a:r>
              <a:rPr sz="800" spc="20" dirty="0">
                <a:solidFill>
                  <a:srgbClr val="363740"/>
                </a:solidFill>
                <a:latin typeface="Arial"/>
                <a:cs typeface="Arial"/>
              </a:rPr>
              <a:t>to </a:t>
            </a:r>
            <a:r>
              <a:rPr sz="800" dirty="0">
                <a:solidFill>
                  <a:srgbClr val="363740"/>
                </a:solidFill>
                <a:latin typeface="Arial"/>
                <a:cs typeface="Arial"/>
              </a:rPr>
              <a:t>mobilize  </a:t>
            </a:r>
            <a:r>
              <a:rPr sz="800" spc="15" dirty="0">
                <a:solidFill>
                  <a:srgbClr val="363740"/>
                </a:solidFill>
                <a:latin typeface="Arial"/>
                <a:cs typeface="Arial"/>
              </a:rPr>
              <a:t>support</a:t>
            </a:r>
            <a:endParaRPr sz="800">
              <a:latin typeface="Arial"/>
              <a:cs typeface="Arial"/>
            </a:endParaRPr>
          </a:p>
        </p:txBody>
      </p:sp>
      <p:sp>
        <p:nvSpPr>
          <p:cNvPr id="10" name="object 10"/>
          <p:cNvSpPr/>
          <p:nvPr/>
        </p:nvSpPr>
        <p:spPr>
          <a:xfrm>
            <a:off x="7316050" y="333333"/>
            <a:ext cx="1449894" cy="378331"/>
          </a:xfrm>
          <a:prstGeom prst="rect">
            <a:avLst/>
          </a:prstGeom>
          <a:blipFill>
            <a:blip r:embed="rId2" cstate="print"/>
            <a:stretch>
              <a:fillRect/>
            </a:stretch>
          </a:blipFill>
        </p:spPr>
        <p:txBody>
          <a:bodyPr wrap="square" lIns="0" tIns="0" rIns="0" bIns="0" rtlCol="0"/>
          <a:lstStyle/>
          <a:p>
            <a:endParaRPr/>
          </a:p>
        </p:txBody>
      </p:sp>
      <p:sp>
        <p:nvSpPr>
          <p:cNvPr id="11" name="object 11"/>
          <p:cNvSpPr/>
          <p:nvPr/>
        </p:nvSpPr>
        <p:spPr>
          <a:xfrm>
            <a:off x="0" y="0"/>
            <a:ext cx="1367862" cy="5143499"/>
          </a:xfrm>
          <a:prstGeom prst="rect">
            <a:avLst/>
          </a:prstGeom>
          <a:blipFill>
            <a:blip r:embed="rId3" cstate="print"/>
            <a:stretch>
              <a:fillRect/>
            </a:stretch>
          </a:blipFill>
        </p:spPr>
        <p:txBody>
          <a:bodyPr wrap="square" lIns="0" tIns="0" rIns="0" bIns="0" rtlCol="0"/>
          <a:lstStyle/>
          <a:p>
            <a:endParaRPr/>
          </a:p>
        </p:txBody>
      </p:sp>
      <p:sp>
        <p:nvSpPr>
          <p:cNvPr id="12" name="object 12"/>
          <p:cNvSpPr txBox="1"/>
          <p:nvPr/>
        </p:nvSpPr>
        <p:spPr>
          <a:xfrm>
            <a:off x="3425905" y="4639946"/>
            <a:ext cx="531495" cy="238125"/>
          </a:xfrm>
          <a:prstGeom prst="rect">
            <a:avLst/>
          </a:prstGeom>
        </p:spPr>
        <p:txBody>
          <a:bodyPr vert="horz" wrap="square" lIns="0" tIns="0" rIns="0" bIns="0" rtlCol="0">
            <a:spAutoFit/>
          </a:bodyPr>
          <a:lstStyle/>
          <a:p>
            <a:pPr marL="12700">
              <a:lnSpc>
                <a:spcPts val="835"/>
              </a:lnSpc>
            </a:pPr>
            <a:r>
              <a:rPr sz="700" b="1" spc="-114" dirty="0">
                <a:solidFill>
                  <a:srgbClr val="3B6A99"/>
                </a:solidFill>
                <a:latin typeface="Arial Black"/>
                <a:cs typeface="Arial Black"/>
              </a:rPr>
              <a:t>J</a:t>
            </a:r>
            <a:r>
              <a:rPr sz="700" b="1" spc="-150" dirty="0">
                <a:solidFill>
                  <a:srgbClr val="3B6A99"/>
                </a:solidFill>
                <a:latin typeface="Arial Black"/>
                <a:cs typeface="Arial Black"/>
              </a:rPr>
              <a:t>A</a:t>
            </a:r>
            <a:r>
              <a:rPr sz="700" b="1" spc="-55" dirty="0">
                <a:solidFill>
                  <a:srgbClr val="3B6A99"/>
                </a:solidFill>
                <a:latin typeface="Arial Black"/>
                <a:cs typeface="Arial Black"/>
              </a:rPr>
              <a:t>GMOHAN</a:t>
            </a:r>
            <a:endParaRPr sz="700">
              <a:latin typeface="Arial Black"/>
              <a:cs typeface="Arial Black"/>
            </a:endParaRPr>
          </a:p>
          <a:p>
            <a:pPr marL="100965">
              <a:lnSpc>
                <a:spcPts val="835"/>
              </a:lnSpc>
            </a:pPr>
            <a:r>
              <a:rPr sz="700" b="1" spc="-65" dirty="0">
                <a:solidFill>
                  <a:srgbClr val="3B6A99"/>
                </a:solidFill>
                <a:latin typeface="Arial Black"/>
                <a:cs typeface="Arial Black"/>
              </a:rPr>
              <a:t>S.</a:t>
            </a:r>
            <a:r>
              <a:rPr sz="700" b="1" spc="-130" dirty="0">
                <a:solidFill>
                  <a:srgbClr val="3B6A99"/>
                </a:solidFill>
                <a:latin typeface="Arial Black"/>
                <a:cs typeface="Arial Black"/>
              </a:rPr>
              <a:t> </a:t>
            </a:r>
            <a:r>
              <a:rPr sz="700" b="1" spc="-95" dirty="0">
                <a:solidFill>
                  <a:srgbClr val="3B6A99"/>
                </a:solidFill>
                <a:latin typeface="Arial Black"/>
                <a:cs typeface="Arial Black"/>
              </a:rPr>
              <a:t>RAJU</a:t>
            </a:r>
            <a:endParaRPr sz="700">
              <a:latin typeface="Arial Black"/>
              <a:cs typeface="Arial Black"/>
            </a:endParaRPr>
          </a:p>
        </p:txBody>
      </p:sp>
      <p:sp>
        <p:nvSpPr>
          <p:cNvPr id="13" name="object 13"/>
          <p:cNvSpPr/>
          <p:nvPr/>
        </p:nvSpPr>
        <p:spPr>
          <a:xfrm>
            <a:off x="3341025" y="3820864"/>
            <a:ext cx="687608" cy="687608"/>
          </a:xfrm>
          <a:prstGeom prst="rect">
            <a:avLst/>
          </a:prstGeom>
          <a:blipFill>
            <a:blip r:embed="rId4" cstate="print"/>
            <a:stretch>
              <a:fillRect/>
            </a:stretch>
          </a:blipFill>
        </p:spPr>
        <p:txBody>
          <a:bodyPr wrap="square" lIns="0" tIns="0" rIns="0" bIns="0" rtlCol="0"/>
          <a:lstStyle/>
          <a:p>
            <a:endParaRPr/>
          </a:p>
        </p:txBody>
      </p:sp>
      <p:sp>
        <p:nvSpPr>
          <p:cNvPr id="14" name="object 14"/>
          <p:cNvSpPr/>
          <p:nvPr/>
        </p:nvSpPr>
        <p:spPr>
          <a:xfrm>
            <a:off x="3321975" y="3801814"/>
            <a:ext cx="725805" cy="725805"/>
          </a:xfrm>
          <a:custGeom>
            <a:avLst/>
            <a:gdLst/>
            <a:ahLst/>
            <a:cxnLst/>
            <a:rect l="l" t="t" r="r" b="b"/>
            <a:pathLst>
              <a:path w="725804" h="725804">
                <a:moveTo>
                  <a:pt x="0" y="362854"/>
                </a:moveTo>
                <a:lnTo>
                  <a:pt x="3312" y="313617"/>
                </a:lnTo>
                <a:lnTo>
                  <a:pt x="12961" y="266393"/>
                </a:lnTo>
                <a:lnTo>
                  <a:pt x="28514" y="221615"/>
                </a:lnTo>
                <a:lnTo>
                  <a:pt x="49540" y="179714"/>
                </a:lnTo>
                <a:lnTo>
                  <a:pt x="75605" y="141124"/>
                </a:lnTo>
                <a:lnTo>
                  <a:pt x="106277" y="106277"/>
                </a:lnTo>
                <a:lnTo>
                  <a:pt x="141124" y="75605"/>
                </a:lnTo>
                <a:lnTo>
                  <a:pt x="179714" y="49540"/>
                </a:lnTo>
                <a:lnTo>
                  <a:pt x="221615" y="28514"/>
                </a:lnTo>
                <a:lnTo>
                  <a:pt x="266393" y="12961"/>
                </a:lnTo>
                <a:lnTo>
                  <a:pt x="313617" y="3312"/>
                </a:lnTo>
                <a:lnTo>
                  <a:pt x="362854" y="0"/>
                </a:lnTo>
                <a:lnTo>
                  <a:pt x="410549" y="3146"/>
                </a:lnTo>
                <a:lnTo>
                  <a:pt x="457023" y="12431"/>
                </a:lnTo>
                <a:lnTo>
                  <a:pt x="501712" y="27620"/>
                </a:lnTo>
                <a:lnTo>
                  <a:pt x="544053" y="48480"/>
                </a:lnTo>
                <a:lnTo>
                  <a:pt x="583480" y="74777"/>
                </a:lnTo>
                <a:lnTo>
                  <a:pt x="619431" y="106277"/>
                </a:lnTo>
                <a:lnTo>
                  <a:pt x="650931" y="142228"/>
                </a:lnTo>
                <a:lnTo>
                  <a:pt x="677228" y="181655"/>
                </a:lnTo>
                <a:lnTo>
                  <a:pt x="698088" y="223995"/>
                </a:lnTo>
                <a:lnTo>
                  <a:pt x="713277" y="268685"/>
                </a:lnTo>
                <a:lnTo>
                  <a:pt x="722561" y="315159"/>
                </a:lnTo>
                <a:lnTo>
                  <a:pt x="725708" y="362854"/>
                </a:lnTo>
                <a:lnTo>
                  <a:pt x="722396" y="412091"/>
                </a:lnTo>
                <a:lnTo>
                  <a:pt x="712747" y="459315"/>
                </a:lnTo>
                <a:lnTo>
                  <a:pt x="697193" y="504093"/>
                </a:lnTo>
                <a:lnTo>
                  <a:pt x="676168" y="545993"/>
                </a:lnTo>
                <a:lnTo>
                  <a:pt x="650103" y="584583"/>
                </a:lnTo>
                <a:lnTo>
                  <a:pt x="619431" y="619430"/>
                </a:lnTo>
                <a:lnTo>
                  <a:pt x="584583" y="650103"/>
                </a:lnTo>
                <a:lnTo>
                  <a:pt x="545993" y="676168"/>
                </a:lnTo>
                <a:lnTo>
                  <a:pt x="504093" y="697193"/>
                </a:lnTo>
                <a:lnTo>
                  <a:pt x="459315" y="712747"/>
                </a:lnTo>
                <a:lnTo>
                  <a:pt x="412091" y="722396"/>
                </a:lnTo>
                <a:lnTo>
                  <a:pt x="362854" y="725708"/>
                </a:lnTo>
                <a:lnTo>
                  <a:pt x="313617" y="722396"/>
                </a:lnTo>
                <a:lnTo>
                  <a:pt x="266393" y="712747"/>
                </a:lnTo>
                <a:lnTo>
                  <a:pt x="221615" y="697193"/>
                </a:lnTo>
                <a:lnTo>
                  <a:pt x="179714" y="676168"/>
                </a:lnTo>
                <a:lnTo>
                  <a:pt x="141124" y="650103"/>
                </a:lnTo>
                <a:lnTo>
                  <a:pt x="106277" y="619430"/>
                </a:lnTo>
                <a:lnTo>
                  <a:pt x="75605" y="584583"/>
                </a:lnTo>
                <a:lnTo>
                  <a:pt x="49540" y="545993"/>
                </a:lnTo>
                <a:lnTo>
                  <a:pt x="28514" y="504093"/>
                </a:lnTo>
                <a:lnTo>
                  <a:pt x="12961" y="459315"/>
                </a:lnTo>
                <a:lnTo>
                  <a:pt x="3312" y="412091"/>
                </a:lnTo>
                <a:lnTo>
                  <a:pt x="0" y="362854"/>
                </a:lnTo>
                <a:close/>
              </a:path>
            </a:pathLst>
          </a:custGeom>
          <a:ln w="38099">
            <a:solidFill>
              <a:srgbClr val="3B6A99"/>
            </a:solidFill>
          </a:ln>
        </p:spPr>
        <p:txBody>
          <a:bodyPr wrap="square" lIns="0" tIns="0" rIns="0" bIns="0" rtlCol="0"/>
          <a:lstStyle/>
          <a:p>
            <a:endParaRPr/>
          </a:p>
        </p:txBody>
      </p:sp>
      <p:sp>
        <p:nvSpPr>
          <p:cNvPr id="15" name="object 15"/>
          <p:cNvSpPr txBox="1"/>
          <p:nvPr/>
        </p:nvSpPr>
        <p:spPr>
          <a:xfrm>
            <a:off x="4469418" y="4645150"/>
            <a:ext cx="470534" cy="233679"/>
          </a:xfrm>
          <a:prstGeom prst="rect">
            <a:avLst/>
          </a:prstGeom>
        </p:spPr>
        <p:txBody>
          <a:bodyPr vert="horz" wrap="square" lIns="0" tIns="0" rIns="0" bIns="0" rtlCol="0">
            <a:spAutoFit/>
          </a:bodyPr>
          <a:lstStyle/>
          <a:p>
            <a:pPr marL="12700" marR="5080" indent="99695">
              <a:lnSpc>
                <a:spcPts val="830"/>
              </a:lnSpc>
            </a:pPr>
            <a:r>
              <a:rPr sz="700" b="1" spc="-85" dirty="0">
                <a:solidFill>
                  <a:srgbClr val="3B6A99"/>
                </a:solidFill>
                <a:latin typeface="Arial Black"/>
                <a:cs typeface="Arial Black"/>
              </a:rPr>
              <a:t>PATTI  </a:t>
            </a:r>
            <a:r>
              <a:rPr sz="700" b="1" spc="-50" dirty="0">
                <a:solidFill>
                  <a:srgbClr val="3B6A99"/>
                </a:solidFill>
                <a:latin typeface="Arial Black"/>
                <a:cs typeface="Arial Black"/>
              </a:rPr>
              <a:t>WILLIAMS</a:t>
            </a:r>
            <a:endParaRPr sz="700">
              <a:latin typeface="Arial Black"/>
              <a:cs typeface="Arial Black"/>
            </a:endParaRPr>
          </a:p>
        </p:txBody>
      </p:sp>
      <p:sp>
        <p:nvSpPr>
          <p:cNvPr id="16" name="object 16"/>
          <p:cNvSpPr/>
          <p:nvPr/>
        </p:nvSpPr>
        <p:spPr>
          <a:xfrm>
            <a:off x="4355010" y="3821690"/>
            <a:ext cx="685936" cy="685936"/>
          </a:xfrm>
          <a:prstGeom prst="rect">
            <a:avLst/>
          </a:prstGeom>
          <a:blipFill>
            <a:blip r:embed="rId5" cstate="print"/>
            <a:stretch>
              <a:fillRect/>
            </a:stretch>
          </a:blipFill>
        </p:spPr>
        <p:txBody>
          <a:bodyPr wrap="square" lIns="0" tIns="0" rIns="0" bIns="0" rtlCol="0"/>
          <a:lstStyle/>
          <a:p>
            <a:endParaRPr/>
          </a:p>
        </p:txBody>
      </p:sp>
      <p:sp>
        <p:nvSpPr>
          <p:cNvPr id="17" name="object 17"/>
          <p:cNvSpPr/>
          <p:nvPr/>
        </p:nvSpPr>
        <p:spPr>
          <a:xfrm>
            <a:off x="4335960" y="3802640"/>
            <a:ext cx="724535" cy="724535"/>
          </a:xfrm>
          <a:custGeom>
            <a:avLst/>
            <a:gdLst/>
            <a:ahLst/>
            <a:cxnLst/>
            <a:rect l="l" t="t" r="r" b="b"/>
            <a:pathLst>
              <a:path w="724535" h="724535">
                <a:moveTo>
                  <a:pt x="0" y="362018"/>
                </a:moveTo>
                <a:lnTo>
                  <a:pt x="3304" y="312894"/>
                </a:lnTo>
                <a:lnTo>
                  <a:pt x="12931" y="265779"/>
                </a:lnTo>
                <a:lnTo>
                  <a:pt x="28449" y="221104"/>
                </a:lnTo>
                <a:lnTo>
                  <a:pt x="49426" y="179300"/>
                </a:lnTo>
                <a:lnTo>
                  <a:pt x="75431" y="140799"/>
                </a:lnTo>
                <a:lnTo>
                  <a:pt x="106032" y="106032"/>
                </a:lnTo>
                <a:lnTo>
                  <a:pt x="140799" y="75430"/>
                </a:lnTo>
                <a:lnTo>
                  <a:pt x="179300" y="49426"/>
                </a:lnTo>
                <a:lnTo>
                  <a:pt x="221104" y="28449"/>
                </a:lnTo>
                <a:lnTo>
                  <a:pt x="265779" y="12931"/>
                </a:lnTo>
                <a:lnTo>
                  <a:pt x="312894" y="3304"/>
                </a:lnTo>
                <a:lnTo>
                  <a:pt x="362018" y="0"/>
                </a:lnTo>
                <a:lnTo>
                  <a:pt x="409603" y="3139"/>
                </a:lnTo>
                <a:lnTo>
                  <a:pt x="455970" y="12402"/>
                </a:lnTo>
                <a:lnTo>
                  <a:pt x="500556" y="27556"/>
                </a:lnTo>
                <a:lnTo>
                  <a:pt x="542799" y="48368"/>
                </a:lnTo>
                <a:lnTo>
                  <a:pt x="582136" y="74604"/>
                </a:lnTo>
                <a:lnTo>
                  <a:pt x="618003" y="106032"/>
                </a:lnTo>
                <a:lnTo>
                  <a:pt x="649431" y="141900"/>
                </a:lnTo>
                <a:lnTo>
                  <a:pt x="675668" y="181236"/>
                </a:lnTo>
                <a:lnTo>
                  <a:pt x="696479" y="223479"/>
                </a:lnTo>
                <a:lnTo>
                  <a:pt x="711633" y="268066"/>
                </a:lnTo>
                <a:lnTo>
                  <a:pt x="720897" y="314433"/>
                </a:lnTo>
                <a:lnTo>
                  <a:pt x="724036" y="362018"/>
                </a:lnTo>
                <a:lnTo>
                  <a:pt x="720731" y="411142"/>
                </a:lnTo>
                <a:lnTo>
                  <a:pt x="711105" y="458257"/>
                </a:lnTo>
                <a:lnTo>
                  <a:pt x="695587" y="502932"/>
                </a:lnTo>
                <a:lnTo>
                  <a:pt x="674610" y="544735"/>
                </a:lnTo>
                <a:lnTo>
                  <a:pt x="648605" y="583236"/>
                </a:lnTo>
                <a:lnTo>
                  <a:pt x="618003" y="618003"/>
                </a:lnTo>
                <a:lnTo>
                  <a:pt x="583236" y="648605"/>
                </a:lnTo>
                <a:lnTo>
                  <a:pt x="544735" y="674610"/>
                </a:lnTo>
                <a:lnTo>
                  <a:pt x="502932" y="695587"/>
                </a:lnTo>
                <a:lnTo>
                  <a:pt x="458257" y="711105"/>
                </a:lnTo>
                <a:lnTo>
                  <a:pt x="411142" y="720731"/>
                </a:lnTo>
                <a:lnTo>
                  <a:pt x="362018" y="724036"/>
                </a:lnTo>
                <a:lnTo>
                  <a:pt x="312894" y="720731"/>
                </a:lnTo>
                <a:lnTo>
                  <a:pt x="265779" y="711105"/>
                </a:lnTo>
                <a:lnTo>
                  <a:pt x="221104" y="695587"/>
                </a:lnTo>
                <a:lnTo>
                  <a:pt x="179300" y="674610"/>
                </a:lnTo>
                <a:lnTo>
                  <a:pt x="140799" y="648605"/>
                </a:lnTo>
                <a:lnTo>
                  <a:pt x="106032" y="618003"/>
                </a:lnTo>
                <a:lnTo>
                  <a:pt x="75431" y="583236"/>
                </a:lnTo>
                <a:lnTo>
                  <a:pt x="49426" y="544735"/>
                </a:lnTo>
                <a:lnTo>
                  <a:pt x="28449" y="502932"/>
                </a:lnTo>
                <a:lnTo>
                  <a:pt x="12931" y="458257"/>
                </a:lnTo>
                <a:lnTo>
                  <a:pt x="3304" y="411142"/>
                </a:lnTo>
                <a:lnTo>
                  <a:pt x="0" y="362018"/>
                </a:lnTo>
                <a:close/>
              </a:path>
            </a:pathLst>
          </a:custGeom>
          <a:ln w="38099">
            <a:solidFill>
              <a:srgbClr val="3B6A99"/>
            </a:solidFill>
          </a:ln>
        </p:spPr>
        <p:txBody>
          <a:bodyPr wrap="square" lIns="0" tIns="0" rIns="0" bIns="0" rtlCol="0"/>
          <a:lstStyle/>
          <a:p>
            <a:endParaRPr/>
          </a:p>
        </p:txBody>
      </p:sp>
      <p:sp>
        <p:nvSpPr>
          <p:cNvPr id="18" name="object 18"/>
          <p:cNvSpPr/>
          <p:nvPr/>
        </p:nvSpPr>
        <p:spPr>
          <a:xfrm>
            <a:off x="5367436" y="3819250"/>
            <a:ext cx="690767" cy="690767"/>
          </a:xfrm>
          <a:prstGeom prst="rect">
            <a:avLst/>
          </a:prstGeom>
          <a:blipFill>
            <a:blip r:embed="rId6" cstate="print"/>
            <a:stretch>
              <a:fillRect/>
            </a:stretch>
          </a:blipFill>
        </p:spPr>
        <p:txBody>
          <a:bodyPr wrap="square" lIns="0" tIns="0" rIns="0" bIns="0" rtlCol="0"/>
          <a:lstStyle/>
          <a:p>
            <a:endParaRPr/>
          </a:p>
        </p:txBody>
      </p:sp>
      <p:sp>
        <p:nvSpPr>
          <p:cNvPr id="19" name="object 19"/>
          <p:cNvSpPr/>
          <p:nvPr/>
        </p:nvSpPr>
        <p:spPr>
          <a:xfrm>
            <a:off x="5348386" y="3800199"/>
            <a:ext cx="728980" cy="728980"/>
          </a:xfrm>
          <a:custGeom>
            <a:avLst/>
            <a:gdLst/>
            <a:ahLst/>
            <a:cxnLst/>
            <a:rect l="l" t="t" r="r" b="b"/>
            <a:pathLst>
              <a:path w="728979" h="728979">
                <a:moveTo>
                  <a:pt x="0" y="364433"/>
                </a:moveTo>
                <a:lnTo>
                  <a:pt x="3326" y="314982"/>
                </a:lnTo>
                <a:lnTo>
                  <a:pt x="13017" y="267552"/>
                </a:lnTo>
                <a:lnTo>
                  <a:pt x="28639" y="222579"/>
                </a:lnTo>
                <a:lnTo>
                  <a:pt x="49755" y="180496"/>
                </a:lnTo>
                <a:lnTo>
                  <a:pt x="75934" y="141739"/>
                </a:lnTo>
                <a:lnTo>
                  <a:pt x="106740" y="106740"/>
                </a:lnTo>
                <a:lnTo>
                  <a:pt x="141739" y="75934"/>
                </a:lnTo>
                <a:lnTo>
                  <a:pt x="180497" y="49755"/>
                </a:lnTo>
                <a:lnTo>
                  <a:pt x="222579" y="28638"/>
                </a:lnTo>
                <a:lnTo>
                  <a:pt x="267552" y="13017"/>
                </a:lnTo>
                <a:lnTo>
                  <a:pt x="314982" y="3326"/>
                </a:lnTo>
                <a:lnTo>
                  <a:pt x="364433" y="0"/>
                </a:lnTo>
                <a:lnTo>
                  <a:pt x="412336" y="3160"/>
                </a:lnTo>
                <a:lnTo>
                  <a:pt x="459012" y="12485"/>
                </a:lnTo>
                <a:lnTo>
                  <a:pt x="503896" y="27740"/>
                </a:lnTo>
                <a:lnTo>
                  <a:pt x="546420" y="48691"/>
                </a:lnTo>
                <a:lnTo>
                  <a:pt x="586019" y="75102"/>
                </a:lnTo>
                <a:lnTo>
                  <a:pt x="622126" y="106740"/>
                </a:lnTo>
                <a:lnTo>
                  <a:pt x="653764" y="142847"/>
                </a:lnTo>
                <a:lnTo>
                  <a:pt x="680175" y="182446"/>
                </a:lnTo>
                <a:lnTo>
                  <a:pt x="701126" y="224970"/>
                </a:lnTo>
                <a:lnTo>
                  <a:pt x="716381" y="269854"/>
                </a:lnTo>
                <a:lnTo>
                  <a:pt x="725706" y="316531"/>
                </a:lnTo>
                <a:lnTo>
                  <a:pt x="728867" y="364433"/>
                </a:lnTo>
                <a:lnTo>
                  <a:pt x="725540" y="413885"/>
                </a:lnTo>
                <a:lnTo>
                  <a:pt x="715849" y="461314"/>
                </a:lnTo>
                <a:lnTo>
                  <a:pt x="700228" y="506287"/>
                </a:lnTo>
                <a:lnTo>
                  <a:pt x="679111" y="548370"/>
                </a:lnTo>
                <a:lnTo>
                  <a:pt x="652932" y="587128"/>
                </a:lnTo>
                <a:lnTo>
                  <a:pt x="622127" y="622127"/>
                </a:lnTo>
                <a:lnTo>
                  <a:pt x="587128" y="652932"/>
                </a:lnTo>
                <a:lnTo>
                  <a:pt x="548370" y="679111"/>
                </a:lnTo>
                <a:lnTo>
                  <a:pt x="506287" y="700228"/>
                </a:lnTo>
                <a:lnTo>
                  <a:pt x="461314" y="715849"/>
                </a:lnTo>
                <a:lnTo>
                  <a:pt x="413885" y="725540"/>
                </a:lnTo>
                <a:lnTo>
                  <a:pt x="364433" y="728867"/>
                </a:lnTo>
                <a:lnTo>
                  <a:pt x="314982" y="725540"/>
                </a:lnTo>
                <a:lnTo>
                  <a:pt x="267552" y="715849"/>
                </a:lnTo>
                <a:lnTo>
                  <a:pt x="222579" y="700228"/>
                </a:lnTo>
                <a:lnTo>
                  <a:pt x="180497" y="679111"/>
                </a:lnTo>
                <a:lnTo>
                  <a:pt x="141739" y="652932"/>
                </a:lnTo>
                <a:lnTo>
                  <a:pt x="106740" y="622127"/>
                </a:lnTo>
                <a:lnTo>
                  <a:pt x="75934" y="587128"/>
                </a:lnTo>
                <a:lnTo>
                  <a:pt x="49755" y="548370"/>
                </a:lnTo>
                <a:lnTo>
                  <a:pt x="28639" y="506287"/>
                </a:lnTo>
                <a:lnTo>
                  <a:pt x="13017" y="461314"/>
                </a:lnTo>
                <a:lnTo>
                  <a:pt x="3326" y="413885"/>
                </a:lnTo>
                <a:lnTo>
                  <a:pt x="0" y="364433"/>
                </a:lnTo>
                <a:close/>
              </a:path>
            </a:pathLst>
          </a:custGeom>
          <a:ln w="38099">
            <a:solidFill>
              <a:srgbClr val="3B6A99"/>
            </a:solidFill>
          </a:ln>
        </p:spPr>
        <p:txBody>
          <a:bodyPr wrap="square" lIns="0" tIns="0" rIns="0" bIns="0" rtlCol="0"/>
          <a:lstStyle/>
          <a:p>
            <a:endParaRPr/>
          </a:p>
        </p:txBody>
      </p:sp>
      <p:sp>
        <p:nvSpPr>
          <p:cNvPr id="20" name="object 20"/>
          <p:cNvSpPr txBox="1"/>
          <p:nvPr/>
        </p:nvSpPr>
        <p:spPr>
          <a:xfrm>
            <a:off x="5558383" y="4644518"/>
            <a:ext cx="321945" cy="233679"/>
          </a:xfrm>
          <a:prstGeom prst="rect">
            <a:avLst/>
          </a:prstGeom>
        </p:spPr>
        <p:txBody>
          <a:bodyPr vert="horz" wrap="square" lIns="0" tIns="0" rIns="0" bIns="0" rtlCol="0">
            <a:spAutoFit/>
          </a:bodyPr>
          <a:lstStyle/>
          <a:p>
            <a:pPr marL="12700" marR="5080" indent="52705">
              <a:lnSpc>
                <a:spcPts val="830"/>
              </a:lnSpc>
            </a:pPr>
            <a:r>
              <a:rPr sz="700" b="1" spc="-60" dirty="0">
                <a:solidFill>
                  <a:srgbClr val="3B6A99"/>
                </a:solidFill>
                <a:latin typeface="Arial Black"/>
                <a:cs typeface="Arial Black"/>
              </a:rPr>
              <a:t>BOB  </a:t>
            </a:r>
            <a:r>
              <a:rPr sz="700" b="1" spc="-95" dirty="0">
                <a:solidFill>
                  <a:srgbClr val="3B6A99"/>
                </a:solidFill>
                <a:latin typeface="Arial Black"/>
                <a:cs typeface="Arial Black"/>
              </a:rPr>
              <a:t>M</a:t>
            </a:r>
            <a:r>
              <a:rPr sz="700" b="1" spc="-80" dirty="0">
                <a:solidFill>
                  <a:srgbClr val="3B6A99"/>
                </a:solidFill>
                <a:latin typeface="Arial Black"/>
                <a:cs typeface="Arial Black"/>
              </a:rPr>
              <a:t>E</a:t>
            </a:r>
            <a:r>
              <a:rPr sz="700" b="1" spc="-90" dirty="0">
                <a:solidFill>
                  <a:srgbClr val="3B6A99"/>
                </a:solidFill>
                <a:latin typeface="Arial Black"/>
                <a:cs typeface="Arial Black"/>
              </a:rPr>
              <a:t>YER</a:t>
            </a:r>
            <a:endParaRPr sz="700">
              <a:latin typeface="Arial Black"/>
              <a:cs typeface="Arial Black"/>
            </a:endParaRPr>
          </a:p>
        </p:txBody>
      </p:sp>
      <p:sp>
        <p:nvSpPr>
          <p:cNvPr id="21" name="object 21"/>
          <p:cNvSpPr txBox="1"/>
          <p:nvPr/>
        </p:nvSpPr>
        <p:spPr>
          <a:xfrm>
            <a:off x="6536135" y="4644518"/>
            <a:ext cx="474345" cy="233679"/>
          </a:xfrm>
          <a:prstGeom prst="rect">
            <a:avLst/>
          </a:prstGeom>
        </p:spPr>
        <p:txBody>
          <a:bodyPr vert="horz" wrap="square" lIns="0" tIns="0" rIns="0" bIns="0" rtlCol="0">
            <a:spAutoFit/>
          </a:bodyPr>
          <a:lstStyle/>
          <a:p>
            <a:pPr marL="12700" marR="5080" indent="122555">
              <a:lnSpc>
                <a:spcPts val="830"/>
              </a:lnSpc>
            </a:pPr>
            <a:r>
              <a:rPr sz="700" b="1" spc="-40" dirty="0">
                <a:solidFill>
                  <a:srgbClr val="3B6A99"/>
                </a:solidFill>
                <a:latin typeface="Arial Black"/>
                <a:cs typeface="Arial Black"/>
              </a:rPr>
              <a:t>DON  </a:t>
            </a:r>
            <a:r>
              <a:rPr sz="700" b="1" spc="-75" dirty="0">
                <a:solidFill>
                  <a:srgbClr val="3B6A99"/>
                </a:solidFill>
                <a:latin typeface="Arial Black"/>
                <a:cs typeface="Arial Black"/>
              </a:rPr>
              <a:t>HUE</a:t>
            </a:r>
            <a:r>
              <a:rPr sz="700" b="1" spc="-55" dirty="0">
                <a:solidFill>
                  <a:srgbClr val="3B6A99"/>
                </a:solidFill>
                <a:latin typeface="Arial Black"/>
                <a:cs typeface="Arial Black"/>
              </a:rPr>
              <a:t>SMAN</a:t>
            </a:r>
            <a:endParaRPr sz="700">
              <a:latin typeface="Arial Black"/>
              <a:cs typeface="Arial Black"/>
            </a:endParaRPr>
          </a:p>
        </p:txBody>
      </p:sp>
      <p:sp>
        <p:nvSpPr>
          <p:cNvPr id="22" name="object 22"/>
          <p:cNvSpPr/>
          <p:nvPr/>
        </p:nvSpPr>
        <p:spPr>
          <a:xfrm>
            <a:off x="6421243" y="3820547"/>
            <a:ext cx="690953" cy="690952"/>
          </a:xfrm>
          <a:prstGeom prst="rect">
            <a:avLst/>
          </a:prstGeom>
          <a:blipFill>
            <a:blip r:embed="rId7" cstate="print"/>
            <a:stretch>
              <a:fillRect/>
            </a:stretch>
          </a:blipFill>
        </p:spPr>
        <p:txBody>
          <a:bodyPr wrap="square" lIns="0" tIns="0" rIns="0" bIns="0" rtlCol="0"/>
          <a:lstStyle/>
          <a:p>
            <a:endParaRPr/>
          </a:p>
        </p:txBody>
      </p:sp>
      <p:sp>
        <p:nvSpPr>
          <p:cNvPr id="23" name="object 23"/>
          <p:cNvSpPr/>
          <p:nvPr/>
        </p:nvSpPr>
        <p:spPr>
          <a:xfrm>
            <a:off x="6402193" y="3801497"/>
            <a:ext cx="729615" cy="729615"/>
          </a:xfrm>
          <a:custGeom>
            <a:avLst/>
            <a:gdLst/>
            <a:ahLst/>
            <a:cxnLst/>
            <a:rect l="l" t="t" r="r" b="b"/>
            <a:pathLst>
              <a:path w="729615" h="729614">
                <a:moveTo>
                  <a:pt x="0" y="364526"/>
                </a:moveTo>
                <a:lnTo>
                  <a:pt x="3327" y="315062"/>
                </a:lnTo>
                <a:lnTo>
                  <a:pt x="13021" y="267620"/>
                </a:lnTo>
                <a:lnTo>
                  <a:pt x="28646" y="222636"/>
                </a:lnTo>
                <a:lnTo>
                  <a:pt x="49768" y="180542"/>
                </a:lnTo>
                <a:lnTo>
                  <a:pt x="75953" y="141775"/>
                </a:lnTo>
                <a:lnTo>
                  <a:pt x="106767" y="106767"/>
                </a:lnTo>
                <a:lnTo>
                  <a:pt x="141775" y="75953"/>
                </a:lnTo>
                <a:lnTo>
                  <a:pt x="180543" y="49768"/>
                </a:lnTo>
                <a:lnTo>
                  <a:pt x="222636" y="28646"/>
                </a:lnTo>
                <a:lnTo>
                  <a:pt x="267621" y="13021"/>
                </a:lnTo>
                <a:lnTo>
                  <a:pt x="315062" y="3327"/>
                </a:lnTo>
                <a:lnTo>
                  <a:pt x="364526" y="0"/>
                </a:lnTo>
                <a:lnTo>
                  <a:pt x="412441" y="3161"/>
                </a:lnTo>
                <a:lnTo>
                  <a:pt x="459129" y="12488"/>
                </a:lnTo>
                <a:lnTo>
                  <a:pt x="504025" y="27747"/>
                </a:lnTo>
                <a:lnTo>
                  <a:pt x="546560" y="48703"/>
                </a:lnTo>
                <a:lnTo>
                  <a:pt x="586169" y="75121"/>
                </a:lnTo>
                <a:lnTo>
                  <a:pt x="622285" y="106766"/>
                </a:lnTo>
                <a:lnTo>
                  <a:pt x="653931" y="142883"/>
                </a:lnTo>
                <a:lnTo>
                  <a:pt x="680349" y="182492"/>
                </a:lnTo>
                <a:lnTo>
                  <a:pt x="701305" y="225028"/>
                </a:lnTo>
                <a:lnTo>
                  <a:pt x="716564" y="269923"/>
                </a:lnTo>
                <a:lnTo>
                  <a:pt x="725892" y="316611"/>
                </a:lnTo>
                <a:lnTo>
                  <a:pt x="729053" y="364526"/>
                </a:lnTo>
                <a:lnTo>
                  <a:pt x="725726" y="413990"/>
                </a:lnTo>
                <a:lnTo>
                  <a:pt x="716032" y="461432"/>
                </a:lnTo>
                <a:lnTo>
                  <a:pt x="700407" y="506416"/>
                </a:lnTo>
                <a:lnTo>
                  <a:pt x="679285" y="548509"/>
                </a:lnTo>
                <a:lnTo>
                  <a:pt x="653099" y="587277"/>
                </a:lnTo>
                <a:lnTo>
                  <a:pt x="622286" y="622285"/>
                </a:lnTo>
                <a:lnTo>
                  <a:pt x="587278" y="653099"/>
                </a:lnTo>
                <a:lnTo>
                  <a:pt x="548510" y="679284"/>
                </a:lnTo>
                <a:lnTo>
                  <a:pt x="506417" y="700406"/>
                </a:lnTo>
                <a:lnTo>
                  <a:pt x="461432" y="716031"/>
                </a:lnTo>
                <a:lnTo>
                  <a:pt x="413990" y="725725"/>
                </a:lnTo>
                <a:lnTo>
                  <a:pt x="364526" y="729052"/>
                </a:lnTo>
                <a:lnTo>
                  <a:pt x="315062" y="725725"/>
                </a:lnTo>
                <a:lnTo>
                  <a:pt x="267621" y="716031"/>
                </a:lnTo>
                <a:lnTo>
                  <a:pt x="222636" y="700406"/>
                </a:lnTo>
                <a:lnTo>
                  <a:pt x="180543" y="679284"/>
                </a:lnTo>
                <a:lnTo>
                  <a:pt x="141775" y="653099"/>
                </a:lnTo>
                <a:lnTo>
                  <a:pt x="106767" y="622285"/>
                </a:lnTo>
                <a:lnTo>
                  <a:pt x="75953" y="587277"/>
                </a:lnTo>
                <a:lnTo>
                  <a:pt x="49768" y="548509"/>
                </a:lnTo>
                <a:lnTo>
                  <a:pt x="28646" y="506416"/>
                </a:lnTo>
                <a:lnTo>
                  <a:pt x="13021" y="461432"/>
                </a:lnTo>
                <a:lnTo>
                  <a:pt x="3327" y="413990"/>
                </a:lnTo>
                <a:lnTo>
                  <a:pt x="0" y="364526"/>
                </a:lnTo>
                <a:close/>
              </a:path>
            </a:pathLst>
          </a:custGeom>
          <a:ln w="38099">
            <a:solidFill>
              <a:srgbClr val="3B6A99"/>
            </a:solidFill>
          </a:ln>
        </p:spPr>
        <p:txBody>
          <a:bodyPr wrap="square" lIns="0" tIns="0" rIns="0" bIns="0" rtlCol="0"/>
          <a:lstStyle/>
          <a:p>
            <a:endParaRPr/>
          </a:p>
        </p:txBody>
      </p:sp>
      <p:sp>
        <p:nvSpPr>
          <p:cNvPr id="24" name="object 24"/>
          <p:cNvSpPr txBox="1">
            <a:spLocks noGrp="1"/>
          </p:cNvSpPr>
          <p:nvPr>
            <p:ph type="sldNum" sz="quarter" idx="7"/>
          </p:nvPr>
        </p:nvSpPr>
        <p:spPr>
          <a:prstGeom prst="rect">
            <a:avLst/>
          </a:prstGeom>
        </p:spPr>
        <p:txBody>
          <a:bodyPr vert="horz" wrap="square" lIns="0" tIns="13970" rIns="0" bIns="0" rtlCol="0">
            <a:spAutoFit/>
          </a:bodyPr>
          <a:lstStyle/>
          <a:p>
            <a:pPr marL="25400">
              <a:lnSpc>
                <a:spcPct val="100000"/>
              </a:lnSpc>
              <a:spcBef>
                <a:spcPts val="110"/>
              </a:spcBef>
            </a:pPr>
            <a:fld id="{81D60167-4931-47E6-BA6A-407CBD079E47}" type="slidenum">
              <a:rPr spc="35" dirty="0"/>
              <a:t>21</a:t>
            </a:fld>
            <a:endParaRPr spc="35"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06902" y="341956"/>
            <a:ext cx="4124960" cy="304800"/>
          </a:xfrm>
          <a:prstGeom prst="rect">
            <a:avLst/>
          </a:prstGeom>
        </p:spPr>
        <p:txBody>
          <a:bodyPr vert="horz" wrap="square" lIns="0" tIns="0" rIns="0" bIns="0" rtlCol="0">
            <a:spAutoFit/>
          </a:bodyPr>
          <a:lstStyle/>
          <a:p>
            <a:pPr marL="12700">
              <a:lnSpc>
                <a:spcPct val="100000"/>
              </a:lnSpc>
            </a:pPr>
            <a:r>
              <a:rPr b="0" spc="-5" dirty="0">
                <a:solidFill>
                  <a:srgbClr val="3B6A99"/>
                </a:solidFill>
                <a:latin typeface="Arial"/>
                <a:cs typeface="Arial"/>
              </a:rPr>
              <a:t>Selling </a:t>
            </a:r>
            <a:r>
              <a:rPr b="0" spc="15" dirty="0">
                <a:solidFill>
                  <a:srgbClr val="3B6A99"/>
                </a:solidFill>
                <a:latin typeface="Arial"/>
                <a:cs typeface="Arial"/>
              </a:rPr>
              <a:t>Through </a:t>
            </a:r>
            <a:r>
              <a:rPr b="0" spc="-5" dirty="0">
                <a:solidFill>
                  <a:srgbClr val="3B6A99"/>
                </a:solidFill>
                <a:latin typeface="Arial"/>
                <a:cs typeface="Arial"/>
              </a:rPr>
              <a:t>Customer</a:t>
            </a:r>
            <a:r>
              <a:rPr b="0" spc="-150" dirty="0">
                <a:solidFill>
                  <a:srgbClr val="3B6A99"/>
                </a:solidFill>
                <a:latin typeface="Arial"/>
                <a:cs typeface="Arial"/>
              </a:rPr>
              <a:t> </a:t>
            </a:r>
            <a:r>
              <a:rPr b="0" spc="15" dirty="0">
                <a:solidFill>
                  <a:srgbClr val="3B6A99"/>
                </a:solidFill>
                <a:latin typeface="Arial"/>
                <a:cs typeface="Arial"/>
              </a:rPr>
              <a:t>Centricity</a:t>
            </a:r>
          </a:p>
        </p:txBody>
      </p:sp>
      <p:sp>
        <p:nvSpPr>
          <p:cNvPr id="3" name="object 3"/>
          <p:cNvSpPr/>
          <p:nvPr/>
        </p:nvSpPr>
        <p:spPr>
          <a:xfrm>
            <a:off x="7316050" y="333333"/>
            <a:ext cx="1449894" cy="378331"/>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0"/>
            <a:ext cx="1367862" cy="5143499"/>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1741298" y="1334706"/>
            <a:ext cx="2025650" cy="0"/>
          </a:xfrm>
          <a:custGeom>
            <a:avLst/>
            <a:gdLst/>
            <a:ahLst/>
            <a:cxnLst/>
            <a:rect l="l" t="t" r="r" b="b"/>
            <a:pathLst>
              <a:path w="2025650">
                <a:moveTo>
                  <a:pt x="0" y="0"/>
                </a:moveTo>
                <a:lnTo>
                  <a:pt x="2025599" y="0"/>
                </a:lnTo>
              </a:path>
            </a:pathLst>
          </a:custGeom>
          <a:ln w="12699">
            <a:solidFill>
              <a:srgbClr val="D8D8D8"/>
            </a:solidFill>
          </a:ln>
        </p:spPr>
        <p:txBody>
          <a:bodyPr wrap="square" lIns="0" tIns="0" rIns="0" bIns="0" rtlCol="0"/>
          <a:lstStyle/>
          <a:p>
            <a:endParaRPr/>
          </a:p>
        </p:txBody>
      </p:sp>
      <p:sp>
        <p:nvSpPr>
          <p:cNvPr id="6" name="object 6"/>
          <p:cNvSpPr/>
          <p:nvPr/>
        </p:nvSpPr>
        <p:spPr>
          <a:xfrm>
            <a:off x="3957398" y="1334706"/>
            <a:ext cx="1645920" cy="0"/>
          </a:xfrm>
          <a:custGeom>
            <a:avLst/>
            <a:gdLst/>
            <a:ahLst/>
            <a:cxnLst/>
            <a:rect l="l" t="t" r="r" b="b"/>
            <a:pathLst>
              <a:path w="1645920">
                <a:moveTo>
                  <a:pt x="0" y="0"/>
                </a:moveTo>
                <a:lnTo>
                  <a:pt x="1645749" y="0"/>
                </a:lnTo>
              </a:path>
            </a:pathLst>
          </a:custGeom>
          <a:ln w="12699">
            <a:solidFill>
              <a:srgbClr val="D8D8D8"/>
            </a:solidFill>
          </a:ln>
        </p:spPr>
        <p:txBody>
          <a:bodyPr wrap="square" lIns="0" tIns="0" rIns="0" bIns="0" rtlCol="0"/>
          <a:lstStyle/>
          <a:p>
            <a:endParaRPr/>
          </a:p>
        </p:txBody>
      </p:sp>
      <p:sp>
        <p:nvSpPr>
          <p:cNvPr id="7" name="object 7"/>
          <p:cNvSpPr/>
          <p:nvPr/>
        </p:nvSpPr>
        <p:spPr>
          <a:xfrm>
            <a:off x="5793648" y="1334706"/>
            <a:ext cx="2879725" cy="0"/>
          </a:xfrm>
          <a:custGeom>
            <a:avLst/>
            <a:gdLst/>
            <a:ahLst/>
            <a:cxnLst/>
            <a:rect l="l" t="t" r="r" b="b"/>
            <a:pathLst>
              <a:path w="2879725">
                <a:moveTo>
                  <a:pt x="0" y="0"/>
                </a:moveTo>
                <a:lnTo>
                  <a:pt x="2879574" y="0"/>
                </a:lnTo>
              </a:path>
            </a:pathLst>
          </a:custGeom>
          <a:ln w="12699">
            <a:solidFill>
              <a:srgbClr val="D8D8D8"/>
            </a:solidFill>
          </a:ln>
        </p:spPr>
        <p:txBody>
          <a:bodyPr wrap="square" lIns="0" tIns="0" rIns="0" bIns="0" rtlCol="0"/>
          <a:lstStyle/>
          <a:p>
            <a:endParaRPr/>
          </a:p>
        </p:txBody>
      </p:sp>
      <p:sp>
        <p:nvSpPr>
          <p:cNvPr id="8" name="object 8"/>
          <p:cNvSpPr/>
          <p:nvPr/>
        </p:nvSpPr>
        <p:spPr>
          <a:xfrm>
            <a:off x="1741298" y="2521830"/>
            <a:ext cx="2025650" cy="0"/>
          </a:xfrm>
          <a:custGeom>
            <a:avLst/>
            <a:gdLst/>
            <a:ahLst/>
            <a:cxnLst/>
            <a:rect l="l" t="t" r="r" b="b"/>
            <a:pathLst>
              <a:path w="2025650">
                <a:moveTo>
                  <a:pt x="0" y="0"/>
                </a:moveTo>
                <a:lnTo>
                  <a:pt x="2025599" y="0"/>
                </a:lnTo>
              </a:path>
            </a:pathLst>
          </a:custGeom>
          <a:ln w="12699">
            <a:solidFill>
              <a:srgbClr val="D8D8D8"/>
            </a:solidFill>
          </a:ln>
        </p:spPr>
        <p:txBody>
          <a:bodyPr wrap="square" lIns="0" tIns="0" rIns="0" bIns="0" rtlCol="0"/>
          <a:lstStyle/>
          <a:p>
            <a:endParaRPr/>
          </a:p>
        </p:txBody>
      </p:sp>
      <p:sp>
        <p:nvSpPr>
          <p:cNvPr id="9" name="object 9"/>
          <p:cNvSpPr/>
          <p:nvPr/>
        </p:nvSpPr>
        <p:spPr>
          <a:xfrm>
            <a:off x="3957398" y="2521830"/>
            <a:ext cx="1645920" cy="0"/>
          </a:xfrm>
          <a:custGeom>
            <a:avLst/>
            <a:gdLst/>
            <a:ahLst/>
            <a:cxnLst/>
            <a:rect l="l" t="t" r="r" b="b"/>
            <a:pathLst>
              <a:path w="1645920">
                <a:moveTo>
                  <a:pt x="0" y="0"/>
                </a:moveTo>
                <a:lnTo>
                  <a:pt x="1645749" y="0"/>
                </a:lnTo>
              </a:path>
            </a:pathLst>
          </a:custGeom>
          <a:ln w="12699">
            <a:solidFill>
              <a:srgbClr val="D8D8D8"/>
            </a:solidFill>
          </a:ln>
        </p:spPr>
        <p:txBody>
          <a:bodyPr wrap="square" lIns="0" tIns="0" rIns="0" bIns="0" rtlCol="0"/>
          <a:lstStyle/>
          <a:p>
            <a:endParaRPr/>
          </a:p>
        </p:txBody>
      </p:sp>
      <p:sp>
        <p:nvSpPr>
          <p:cNvPr id="10" name="object 10"/>
          <p:cNvSpPr/>
          <p:nvPr/>
        </p:nvSpPr>
        <p:spPr>
          <a:xfrm>
            <a:off x="5793648" y="2521830"/>
            <a:ext cx="2879725" cy="0"/>
          </a:xfrm>
          <a:custGeom>
            <a:avLst/>
            <a:gdLst/>
            <a:ahLst/>
            <a:cxnLst/>
            <a:rect l="l" t="t" r="r" b="b"/>
            <a:pathLst>
              <a:path w="2879725">
                <a:moveTo>
                  <a:pt x="0" y="0"/>
                </a:moveTo>
                <a:lnTo>
                  <a:pt x="2879574" y="0"/>
                </a:lnTo>
              </a:path>
            </a:pathLst>
          </a:custGeom>
          <a:ln w="12699">
            <a:solidFill>
              <a:srgbClr val="D8D8D8"/>
            </a:solidFill>
          </a:ln>
        </p:spPr>
        <p:txBody>
          <a:bodyPr wrap="square" lIns="0" tIns="0" rIns="0" bIns="0" rtlCol="0"/>
          <a:lstStyle/>
          <a:p>
            <a:endParaRPr/>
          </a:p>
        </p:txBody>
      </p:sp>
      <p:sp>
        <p:nvSpPr>
          <p:cNvPr id="11" name="object 11"/>
          <p:cNvSpPr/>
          <p:nvPr/>
        </p:nvSpPr>
        <p:spPr>
          <a:xfrm>
            <a:off x="1741298" y="3442256"/>
            <a:ext cx="2025650" cy="0"/>
          </a:xfrm>
          <a:custGeom>
            <a:avLst/>
            <a:gdLst/>
            <a:ahLst/>
            <a:cxnLst/>
            <a:rect l="l" t="t" r="r" b="b"/>
            <a:pathLst>
              <a:path w="2025650">
                <a:moveTo>
                  <a:pt x="0" y="0"/>
                </a:moveTo>
                <a:lnTo>
                  <a:pt x="2025599" y="0"/>
                </a:lnTo>
              </a:path>
            </a:pathLst>
          </a:custGeom>
          <a:ln w="12699">
            <a:solidFill>
              <a:srgbClr val="D8D8D8"/>
            </a:solidFill>
          </a:ln>
        </p:spPr>
        <p:txBody>
          <a:bodyPr wrap="square" lIns="0" tIns="0" rIns="0" bIns="0" rtlCol="0"/>
          <a:lstStyle/>
          <a:p>
            <a:endParaRPr/>
          </a:p>
        </p:txBody>
      </p:sp>
      <p:sp>
        <p:nvSpPr>
          <p:cNvPr id="12" name="object 12"/>
          <p:cNvSpPr/>
          <p:nvPr/>
        </p:nvSpPr>
        <p:spPr>
          <a:xfrm>
            <a:off x="3957398" y="3442256"/>
            <a:ext cx="1645920" cy="0"/>
          </a:xfrm>
          <a:custGeom>
            <a:avLst/>
            <a:gdLst/>
            <a:ahLst/>
            <a:cxnLst/>
            <a:rect l="l" t="t" r="r" b="b"/>
            <a:pathLst>
              <a:path w="1645920">
                <a:moveTo>
                  <a:pt x="0" y="0"/>
                </a:moveTo>
                <a:lnTo>
                  <a:pt x="1645749" y="0"/>
                </a:lnTo>
              </a:path>
            </a:pathLst>
          </a:custGeom>
          <a:ln w="12699">
            <a:solidFill>
              <a:srgbClr val="D8D8D8"/>
            </a:solidFill>
          </a:ln>
        </p:spPr>
        <p:txBody>
          <a:bodyPr wrap="square" lIns="0" tIns="0" rIns="0" bIns="0" rtlCol="0"/>
          <a:lstStyle/>
          <a:p>
            <a:endParaRPr/>
          </a:p>
        </p:txBody>
      </p:sp>
      <p:sp>
        <p:nvSpPr>
          <p:cNvPr id="13" name="object 13"/>
          <p:cNvSpPr/>
          <p:nvPr/>
        </p:nvSpPr>
        <p:spPr>
          <a:xfrm>
            <a:off x="5793648" y="3442256"/>
            <a:ext cx="2879725" cy="0"/>
          </a:xfrm>
          <a:custGeom>
            <a:avLst/>
            <a:gdLst/>
            <a:ahLst/>
            <a:cxnLst/>
            <a:rect l="l" t="t" r="r" b="b"/>
            <a:pathLst>
              <a:path w="2879725">
                <a:moveTo>
                  <a:pt x="0" y="0"/>
                </a:moveTo>
                <a:lnTo>
                  <a:pt x="2879574" y="0"/>
                </a:lnTo>
              </a:path>
            </a:pathLst>
          </a:custGeom>
          <a:ln w="12699">
            <a:solidFill>
              <a:srgbClr val="D8D8D8"/>
            </a:solidFill>
          </a:ln>
        </p:spPr>
        <p:txBody>
          <a:bodyPr wrap="square" lIns="0" tIns="0" rIns="0" bIns="0" rtlCol="0"/>
          <a:lstStyle/>
          <a:p>
            <a:endParaRPr/>
          </a:p>
        </p:txBody>
      </p:sp>
      <p:sp>
        <p:nvSpPr>
          <p:cNvPr id="14" name="object 14"/>
          <p:cNvSpPr txBox="1"/>
          <p:nvPr/>
        </p:nvSpPr>
        <p:spPr>
          <a:xfrm>
            <a:off x="1706900" y="787229"/>
            <a:ext cx="4838065" cy="476250"/>
          </a:xfrm>
          <a:prstGeom prst="rect">
            <a:avLst/>
          </a:prstGeom>
        </p:spPr>
        <p:txBody>
          <a:bodyPr vert="horz" wrap="square" lIns="0" tIns="0" rIns="0" bIns="0" rtlCol="0">
            <a:spAutoFit/>
          </a:bodyPr>
          <a:lstStyle/>
          <a:p>
            <a:pPr marL="12700">
              <a:lnSpc>
                <a:spcPct val="100000"/>
              </a:lnSpc>
            </a:pPr>
            <a:r>
              <a:rPr sz="1200" spc="-5" dirty="0">
                <a:solidFill>
                  <a:srgbClr val="3B6A99"/>
                </a:solidFill>
                <a:latin typeface="Arial"/>
                <a:cs typeface="Arial"/>
              </a:rPr>
              <a:t>Curriculum: </a:t>
            </a:r>
            <a:r>
              <a:rPr sz="1200" spc="10" dirty="0">
                <a:solidFill>
                  <a:srgbClr val="3B6A99"/>
                </a:solidFill>
                <a:latin typeface="Arial"/>
                <a:cs typeface="Arial"/>
              </a:rPr>
              <a:t>Week </a:t>
            </a:r>
            <a:r>
              <a:rPr sz="1200" spc="15" dirty="0">
                <a:solidFill>
                  <a:srgbClr val="3B6A99"/>
                </a:solidFill>
                <a:latin typeface="Arial"/>
                <a:cs typeface="Arial"/>
              </a:rPr>
              <a:t>by</a:t>
            </a:r>
            <a:r>
              <a:rPr sz="1200" spc="-145" dirty="0">
                <a:solidFill>
                  <a:srgbClr val="3B6A99"/>
                </a:solidFill>
                <a:latin typeface="Arial"/>
                <a:cs typeface="Arial"/>
              </a:rPr>
              <a:t> </a:t>
            </a:r>
            <a:r>
              <a:rPr sz="1200" spc="10" dirty="0">
                <a:solidFill>
                  <a:srgbClr val="3B6A99"/>
                </a:solidFill>
                <a:latin typeface="Arial"/>
                <a:cs typeface="Arial"/>
              </a:rPr>
              <a:t>Week</a:t>
            </a:r>
            <a:endParaRPr sz="1200">
              <a:latin typeface="Arial"/>
              <a:cs typeface="Arial"/>
            </a:endParaRPr>
          </a:p>
          <a:p>
            <a:pPr marL="38735">
              <a:lnSpc>
                <a:spcPct val="100000"/>
              </a:lnSpc>
              <a:spcBef>
                <a:spcPts val="1345"/>
              </a:spcBef>
              <a:tabLst>
                <a:tab pos="2254885" algn="l"/>
                <a:tab pos="4091304" algn="l"/>
              </a:tabLst>
            </a:pPr>
            <a:r>
              <a:rPr sz="800" b="1" spc="-75" dirty="0">
                <a:solidFill>
                  <a:srgbClr val="363740"/>
                </a:solidFill>
                <a:latin typeface="Arial Black"/>
                <a:cs typeface="Arial Black"/>
              </a:rPr>
              <a:t>MODULE	</a:t>
            </a:r>
            <a:r>
              <a:rPr sz="800" b="1" spc="-90" dirty="0">
                <a:solidFill>
                  <a:srgbClr val="363740"/>
                </a:solidFill>
                <a:latin typeface="Arial Black"/>
                <a:cs typeface="Arial Black"/>
              </a:rPr>
              <a:t>LECTURES</a:t>
            </a:r>
            <a:r>
              <a:rPr sz="800" b="1" spc="-45" dirty="0">
                <a:solidFill>
                  <a:srgbClr val="363740"/>
                </a:solidFill>
                <a:latin typeface="Arial Black"/>
                <a:cs typeface="Arial Black"/>
              </a:rPr>
              <a:t> </a:t>
            </a:r>
            <a:r>
              <a:rPr sz="800" b="1" spc="-55" dirty="0">
                <a:solidFill>
                  <a:srgbClr val="363740"/>
                </a:solidFill>
                <a:latin typeface="Arial Black"/>
                <a:cs typeface="Arial Black"/>
              </a:rPr>
              <a:t>[VIDEOS]	</a:t>
            </a:r>
            <a:r>
              <a:rPr sz="800" b="1" spc="-125" dirty="0">
                <a:solidFill>
                  <a:srgbClr val="363740"/>
                </a:solidFill>
                <a:latin typeface="Arial Black"/>
                <a:cs typeface="Arial Black"/>
              </a:rPr>
              <a:t>KEY</a:t>
            </a:r>
            <a:r>
              <a:rPr sz="800" b="1" spc="-114" dirty="0">
                <a:solidFill>
                  <a:srgbClr val="363740"/>
                </a:solidFill>
                <a:latin typeface="Arial Black"/>
                <a:cs typeface="Arial Black"/>
              </a:rPr>
              <a:t> </a:t>
            </a:r>
            <a:r>
              <a:rPr sz="800" b="1" spc="-80" dirty="0">
                <a:solidFill>
                  <a:srgbClr val="363740"/>
                </a:solidFill>
                <a:latin typeface="Arial Black"/>
                <a:cs typeface="Arial Black"/>
              </a:rPr>
              <a:t>LEARNING</a:t>
            </a:r>
            <a:endParaRPr sz="800">
              <a:latin typeface="Arial Black"/>
              <a:cs typeface="Arial Black"/>
            </a:endParaRPr>
          </a:p>
        </p:txBody>
      </p:sp>
      <p:sp>
        <p:nvSpPr>
          <p:cNvPr id="25" name="object 25"/>
          <p:cNvSpPr txBox="1">
            <a:spLocks noGrp="1"/>
          </p:cNvSpPr>
          <p:nvPr>
            <p:ph type="sldNum" sz="quarter" idx="7"/>
          </p:nvPr>
        </p:nvSpPr>
        <p:spPr>
          <a:prstGeom prst="rect">
            <a:avLst/>
          </a:prstGeom>
        </p:spPr>
        <p:txBody>
          <a:bodyPr vert="horz" wrap="square" lIns="0" tIns="13970" rIns="0" bIns="0" rtlCol="0">
            <a:spAutoFit/>
          </a:bodyPr>
          <a:lstStyle/>
          <a:p>
            <a:pPr marL="25400">
              <a:lnSpc>
                <a:spcPct val="100000"/>
              </a:lnSpc>
              <a:spcBef>
                <a:spcPts val="110"/>
              </a:spcBef>
            </a:pPr>
            <a:fld id="{81D60167-4931-47E6-BA6A-407CBD079E47}" type="slidenum">
              <a:rPr spc="35" dirty="0"/>
              <a:t>22</a:t>
            </a:fld>
            <a:endParaRPr spc="35" dirty="0"/>
          </a:p>
        </p:txBody>
      </p:sp>
      <p:sp>
        <p:nvSpPr>
          <p:cNvPr id="15" name="object 15"/>
          <p:cNvSpPr txBox="1"/>
          <p:nvPr/>
        </p:nvSpPr>
        <p:spPr>
          <a:xfrm>
            <a:off x="2136173" y="1378521"/>
            <a:ext cx="1232535" cy="274955"/>
          </a:xfrm>
          <a:prstGeom prst="rect">
            <a:avLst/>
          </a:prstGeom>
        </p:spPr>
        <p:txBody>
          <a:bodyPr vert="horz" wrap="square" lIns="0" tIns="0" rIns="0" bIns="0" rtlCol="0">
            <a:spAutoFit/>
          </a:bodyPr>
          <a:lstStyle/>
          <a:p>
            <a:pPr marL="12700">
              <a:lnSpc>
                <a:spcPct val="100000"/>
              </a:lnSpc>
            </a:pPr>
            <a:r>
              <a:rPr sz="750" b="1" spc="-70" dirty="0">
                <a:solidFill>
                  <a:srgbClr val="3B6A99"/>
                </a:solidFill>
                <a:latin typeface="Arial Black"/>
                <a:cs typeface="Arial Black"/>
              </a:rPr>
              <a:t>One: </a:t>
            </a:r>
            <a:r>
              <a:rPr sz="750" b="1" spc="-85" dirty="0">
                <a:solidFill>
                  <a:srgbClr val="3B6A99"/>
                </a:solidFill>
                <a:latin typeface="Arial Black"/>
                <a:cs typeface="Arial Black"/>
              </a:rPr>
              <a:t>The </a:t>
            </a:r>
            <a:r>
              <a:rPr sz="750" b="1" spc="-80" dirty="0">
                <a:solidFill>
                  <a:srgbClr val="3B6A99"/>
                </a:solidFill>
                <a:latin typeface="Arial Black"/>
                <a:cs typeface="Arial Black"/>
              </a:rPr>
              <a:t>Customer</a:t>
            </a:r>
            <a:r>
              <a:rPr sz="750" b="1" spc="-40" dirty="0">
                <a:solidFill>
                  <a:srgbClr val="3B6A99"/>
                </a:solidFill>
                <a:latin typeface="Arial Black"/>
                <a:cs typeface="Arial Black"/>
              </a:rPr>
              <a:t> </a:t>
            </a:r>
            <a:r>
              <a:rPr sz="750" b="1" spc="-95" dirty="0">
                <a:solidFill>
                  <a:srgbClr val="3B6A99"/>
                </a:solidFill>
                <a:latin typeface="Arial Black"/>
                <a:cs typeface="Arial Black"/>
              </a:rPr>
              <a:t>Journey</a:t>
            </a:r>
            <a:endParaRPr sz="750">
              <a:latin typeface="Arial Black"/>
              <a:cs typeface="Arial Black"/>
            </a:endParaRPr>
          </a:p>
          <a:p>
            <a:pPr marL="12700">
              <a:lnSpc>
                <a:spcPct val="100000"/>
              </a:lnSpc>
              <a:spcBef>
                <a:spcPts val="150"/>
              </a:spcBef>
            </a:pPr>
            <a:r>
              <a:rPr sz="750" spc="-5" dirty="0">
                <a:solidFill>
                  <a:srgbClr val="363740"/>
                </a:solidFill>
                <a:latin typeface="Arial"/>
                <a:cs typeface="Arial"/>
              </a:rPr>
              <a:t>Module: </a:t>
            </a:r>
            <a:r>
              <a:rPr sz="750" spc="25" dirty="0">
                <a:solidFill>
                  <a:srgbClr val="363740"/>
                </a:solidFill>
                <a:latin typeface="Arial"/>
                <a:cs typeface="Arial"/>
              </a:rPr>
              <a:t>~75</a:t>
            </a:r>
            <a:r>
              <a:rPr sz="750" spc="-110" dirty="0">
                <a:solidFill>
                  <a:srgbClr val="363740"/>
                </a:solidFill>
                <a:latin typeface="Arial"/>
                <a:cs typeface="Arial"/>
              </a:rPr>
              <a:t> </a:t>
            </a:r>
            <a:r>
              <a:rPr sz="750" spc="5" dirty="0">
                <a:solidFill>
                  <a:srgbClr val="363740"/>
                </a:solidFill>
                <a:latin typeface="Arial"/>
                <a:cs typeface="Arial"/>
              </a:rPr>
              <a:t>Minutes</a:t>
            </a:r>
            <a:endParaRPr sz="750">
              <a:latin typeface="Arial"/>
              <a:cs typeface="Arial"/>
            </a:endParaRPr>
          </a:p>
        </p:txBody>
      </p:sp>
      <p:sp>
        <p:nvSpPr>
          <p:cNvPr id="16" name="object 16"/>
          <p:cNvSpPr txBox="1"/>
          <p:nvPr/>
        </p:nvSpPr>
        <p:spPr>
          <a:xfrm>
            <a:off x="3937637" y="1378521"/>
            <a:ext cx="1525905" cy="808355"/>
          </a:xfrm>
          <a:prstGeom prst="rect">
            <a:avLst/>
          </a:prstGeom>
        </p:spPr>
        <p:txBody>
          <a:bodyPr vert="horz" wrap="square" lIns="0" tIns="0" rIns="0" bIns="0" rtlCol="0">
            <a:spAutoFit/>
          </a:bodyPr>
          <a:lstStyle/>
          <a:p>
            <a:pPr marL="125730" indent="-113030">
              <a:lnSpc>
                <a:spcPct val="100000"/>
              </a:lnSpc>
              <a:buChar char="•"/>
              <a:tabLst>
                <a:tab pos="126364" algn="l"/>
              </a:tabLst>
            </a:pPr>
            <a:r>
              <a:rPr sz="750" spc="5" dirty="0">
                <a:solidFill>
                  <a:srgbClr val="363740"/>
                </a:solidFill>
                <a:latin typeface="Arial"/>
                <a:cs typeface="Arial"/>
              </a:rPr>
              <a:t>Introduction </a:t>
            </a:r>
            <a:r>
              <a:rPr sz="750" spc="20" dirty="0">
                <a:solidFill>
                  <a:srgbClr val="363740"/>
                </a:solidFill>
                <a:latin typeface="Arial"/>
                <a:cs typeface="Arial"/>
              </a:rPr>
              <a:t>to</a:t>
            </a:r>
            <a:r>
              <a:rPr sz="750" spc="-75" dirty="0">
                <a:solidFill>
                  <a:srgbClr val="363740"/>
                </a:solidFill>
                <a:latin typeface="Arial"/>
                <a:cs typeface="Arial"/>
              </a:rPr>
              <a:t> </a:t>
            </a:r>
            <a:r>
              <a:rPr sz="750" spc="5" dirty="0">
                <a:solidFill>
                  <a:srgbClr val="363740"/>
                </a:solidFill>
                <a:latin typeface="Arial"/>
                <a:cs typeface="Arial"/>
              </a:rPr>
              <a:t>Positioning</a:t>
            </a:r>
            <a:endParaRPr sz="750">
              <a:latin typeface="Arial"/>
              <a:cs typeface="Arial"/>
            </a:endParaRPr>
          </a:p>
          <a:p>
            <a:pPr marL="125730" indent="-113030">
              <a:lnSpc>
                <a:spcPct val="100000"/>
              </a:lnSpc>
              <a:spcBef>
                <a:spcPts val="150"/>
              </a:spcBef>
              <a:buChar char="•"/>
              <a:tabLst>
                <a:tab pos="126364" algn="l"/>
              </a:tabLst>
            </a:pPr>
            <a:r>
              <a:rPr sz="750" spc="-10" dirty="0">
                <a:solidFill>
                  <a:srgbClr val="363740"/>
                </a:solidFill>
                <a:latin typeface="Arial"/>
                <a:cs typeface="Arial"/>
              </a:rPr>
              <a:t>The </a:t>
            </a:r>
            <a:r>
              <a:rPr sz="750" spc="-5" dirty="0">
                <a:solidFill>
                  <a:srgbClr val="363740"/>
                </a:solidFill>
                <a:latin typeface="Arial"/>
                <a:cs typeface="Arial"/>
              </a:rPr>
              <a:t>Customer</a:t>
            </a:r>
            <a:r>
              <a:rPr sz="750" spc="-65" dirty="0">
                <a:solidFill>
                  <a:srgbClr val="363740"/>
                </a:solidFill>
                <a:latin typeface="Arial"/>
                <a:cs typeface="Arial"/>
              </a:rPr>
              <a:t> </a:t>
            </a:r>
            <a:r>
              <a:rPr sz="750" spc="-10" dirty="0">
                <a:solidFill>
                  <a:srgbClr val="363740"/>
                </a:solidFill>
                <a:latin typeface="Arial"/>
                <a:cs typeface="Arial"/>
              </a:rPr>
              <a:t>Experience</a:t>
            </a:r>
            <a:endParaRPr sz="750">
              <a:latin typeface="Arial"/>
              <a:cs typeface="Arial"/>
            </a:endParaRPr>
          </a:p>
          <a:p>
            <a:pPr marL="125730" marR="5080" indent="-113030">
              <a:lnSpc>
                <a:spcPct val="116700"/>
              </a:lnSpc>
              <a:buChar char="•"/>
              <a:tabLst>
                <a:tab pos="126364" algn="l"/>
              </a:tabLst>
            </a:pPr>
            <a:r>
              <a:rPr sz="750" spc="-20" dirty="0">
                <a:solidFill>
                  <a:srgbClr val="363740"/>
                </a:solidFill>
                <a:latin typeface="Arial"/>
                <a:cs typeface="Arial"/>
              </a:rPr>
              <a:t>Journey </a:t>
            </a:r>
            <a:r>
              <a:rPr sz="750" spc="-15" dirty="0">
                <a:solidFill>
                  <a:srgbClr val="363740"/>
                </a:solidFill>
                <a:latin typeface="Arial"/>
                <a:cs typeface="Arial"/>
              </a:rPr>
              <a:t>Graphs, </a:t>
            </a:r>
            <a:r>
              <a:rPr sz="750" spc="-10" dirty="0">
                <a:solidFill>
                  <a:srgbClr val="363740"/>
                </a:solidFill>
                <a:latin typeface="Arial"/>
                <a:cs typeface="Arial"/>
              </a:rPr>
              <a:t>Pain </a:t>
            </a:r>
            <a:r>
              <a:rPr sz="750" spc="-5" dirty="0">
                <a:solidFill>
                  <a:srgbClr val="363740"/>
                </a:solidFill>
                <a:latin typeface="Arial"/>
                <a:cs typeface="Arial"/>
              </a:rPr>
              <a:t>Points,</a:t>
            </a:r>
            <a:r>
              <a:rPr sz="750" spc="-40" dirty="0">
                <a:solidFill>
                  <a:srgbClr val="363740"/>
                </a:solidFill>
                <a:latin typeface="Arial"/>
                <a:cs typeface="Arial"/>
              </a:rPr>
              <a:t> </a:t>
            </a:r>
            <a:r>
              <a:rPr sz="750" dirty="0">
                <a:solidFill>
                  <a:srgbClr val="363740"/>
                </a:solidFill>
                <a:latin typeface="Arial"/>
                <a:cs typeface="Arial"/>
              </a:rPr>
              <a:t>and  </a:t>
            </a:r>
            <a:r>
              <a:rPr sz="750" spc="5" dirty="0">
                <a:solidFill>
                  <a:srgbClr val="363740"/>
                </a:solidFill>
                <a:latin typeface="Arial"/>
                <a:cs typeface="Arial"/>
              </a:rPr>
              <a:t>Brand-Based</a:t>
            </a:r>
            <a:r>
              <a:rPr sz="750" spc="-105" dirty="0">
                <a:solidFill>
                  <a:srgbClr val="363740"/>
                </a:solidFill>
                <a:latin typeface="Arial"/>
                <a:cs typeface="Arial"/>
              </a:rPr>
              <a:t> </a:t>
            </a:r>
            <a:r>
              <a:rPr sz="750" dirty="0">
                <a:solidFill>
                  <a:srgbClr val="363740"/>
                </a:solidFill>
                <a:latin typeface="Arial"/>
                <a:cs typeface="Arial"/>
              </a:rPr>
              <a:t>Differences</a:t>
            </a:r>
            <a:endParaRPr sz="750">
              <a:latin typeface="Arial"/>
              <a:cs typeface="Arial"/>
            </a:endParaRPr>
          </a:p>
          <a:p>
            <a:pPr marL="125730" marR="155575" indent="-113030">
              <a:lnSpc>
                <a:spcPct val="116700"/>
              </a:lnSpc>
              <a:buChar char="•"/>
              <a:tabLst>
                <a:tab pos="126364" algn="l"/>
              </a:tabLst>
            </a:pPr>
            <a:r>
              <a:rPr sz="750" spc="5" dirty="0">
                <a:solidFill>
                  <a:srgbClr val="363740"/>
                </a:solidFill>
                <a:latin typeface="Arial"/>
                <a:cs typeface="Arial"/>
              </a:rPr>
              <a:t>Using </a:t>
            </a:r>
            <a:r>
              <a:rPr sz="750" spc="-5" dirty="0">
                <a:solidFill>
                  <a:srgbClr val="363740"/>
                </a:solidFill>
                <a:latin typeface="Arial"/>
                <a:cs typeface="Arial"/>
              </a:rPr>
              <a:t>Psychology </a:t>
            </a:r>
            <a:r>
              <a:rPr sz="750" spc="20" dirty="0">
                <a:solidFill>
                  <a:srgbClr val="363740"/>
                </a:solidFill>
                <a:latin typeface="Arial"/>
                <a:cs typeface="Arial"/>
              </a:rPr>
              <a:t>to</a:t>
            </a:r>
            <a:r>
              <a:rPr sz="750" spc="-105" dirty="0">
                <a:solidFill>
                  <a:srgbClr val="363740"/>
                </a:solidFill>
                <a:latin typeface="Arial"/>
                <a:cs typeface="Arial"/>
              </a:rPr>
              <a:t> </a:t>
            </a:r>
            <a:r>
              <a:rPr sz="750" dirty="0">
                <a:solidFill>
                  <a:srgbClr val="363740"/>
                </a:solidFill>
                <a:latin typeface="Arial"/>
                <a:cs typeface="Arial"/>
              </a:rPr>
              <a:t>Improve  </a:t>
            </a:r>
            <a:r>
              <a:rPr sz="750" spc="-20" dirty="0">
                <a:solidFill>
                  <a:srgbClr val="363740"/>
                </a:solidFill>
                <a:latin typeface="Arial"/>
                <a:cs typeface="Arial"/>
              </a:rPr>
              <a:t>Journeys</a:t>
            </a:r>
            <a:endParaRPr sz="750">
              <a:latin typeface="Arial"/>
              <a:cs typeface="Arial"/>
            </a:endParaRPr>
          </a:p>
        </p:txBody>
      </p:sp>
      <p:sp>
        <p:nvSpPr>
          <p:cNvPr id="17" name="object 17"/>
          <p:cNvSpPr txBox="1"/>
          <p:nvPr/>
        </p:nvSpPr>
        <p:spPr>
          <a:xfrm>
            <a:off x="5861898" y="1340383"/>
            <a:ext cx="2638425" cy="1094105"/>
          </a:xfrm>
          <a:prstGeom prst="rect">
            <a:avLst/>
          </a:prstGeom>
        </p:spPr>
        <p:txBody>
          <a:bodyPr vert="horz" wrap="square" lIns="0" tIns="0" rIns="0" bIns="0" rtlCol="0">
            <a:spAutoFit/>
          </a:bodyPr>
          <a:lstStyle/>
          <a:p>
            <a:pPr marL="12700" marR="5080">
              <a:lnSpc>
                <a:spcPct val="116700"/>
              </a:lnSpc>
            </a:pPr>
            <a:r>
              <a:rPr sz="750" spc="-5" dirty="0">
                <a:solidFill>
                  <a:srgbClr val="363740"/>
                </a:solidFill>
                <a:latin typeface="Arial"/>
                <a:cs typeface="Arial"/>
              </a:rPr>
              <a:t>In </a:t>
            </a:r>
            <a:r>
              <a:rPr sz="750" dirty="0">
                <a:solidFill>
                  <a:srgbClr val="363740"/>
                </a:solidFill>
                <a:latin typeface="Arial"/>
                <a:cs typeface="Arial"/>
              </a:rPr>
              <a:t>Module </a:t>
            </a:r>
            <a:r>
              <a:rPr sz="750" spc="-5" dirty="0">
                <a:solidFill>
                  <a:srgbClr val="363740"/>
                </a:solidFill>
                <a:latin typeface="Arial"/>
                <a:cs typeface="Arial"/>
              </a:rPr>
              <a:t>1, </a:t>
            </a:r>
            <a:r>
              <a:rPr sz="750" spc="15" dirty="0">
                <a:solidFill>
                  <a:srgbClr val="363740"/>
                </a:solidFill>
                <a:latin typeface="Arial"/>
                <a:cs typeface="Arial"/>
              </a:rPr>
              <a:t>Wharton’s </a:t>
            </a:r>
            <a:r>
              <a:rPr sz="750" spc="10" dirty="0">
                <a:solidFill>
                  <a:srgbClr val="363740"/>
                </a:solidFill>
                <a:latin typeface="Arial"/>
                <a:cs typeface="Arial"/>
              </a:rPr>
              <a:t>renowned </a:t>
            </a:r>
            <a:r>
              <a:rPr sz="750" spc="-5" dirty="0">
                <a:solidFill>
                  <a:srgbClr val="363740"/>
                </a:solidFill>
                <a:latin typeface="Arial"/>
                <a:cs typeface="Arial"/>
              </a:rPr>
              <a:t>business school</a:t>
            </a:r>
            <a:r>
              <a:rPr sz="750" spc="-100" dirty="0">
                <a:solidFill>
                  <a:srgbClr val="363740"/>
                </a:solidFill>
                <a:latin typeface="Arial"/>
                <a:cs typeface="Arial"/>
              </a:rPr>
              <a:t> </a:t>
            </a:r>
            <a:r>
              <a:rPr sz="750" spc="-5" dirty="0">
                <a:solidFill>
                  <a:srgbClr val="363740"/>
                </a:solidFill>
                <a:latin typeface="Arial"/>
                <a:cs typeface="Arial"/>
              </a:rPr>
              <a:t>professors  </a:t>
            </a:r>
            <a:r>
              <a:rPr sz="750" spc="25" dirty="0">
                <a:solidFill>
                  <a:srgbClr val="363740"/>
                </a:solidFill>
                <a:latin typeface="Arial"/>
                <a:cs typeface="Arial"/>
              </a:rPr>
              <a:t>will </a:t>
            </a:r>
            <a:r>
              <a:rPr sz="750" spc="5" dirty="0">
                <a:solidFill>
                  <a:srgbClr val="363740"/>
                </a:solidFill>
                <a:latin typeface="Arial"/>
                <a:cs typeface="Arial"/>
              </a:rPr>
              <a:t>introduce </a:t>
            </a:r>
            <a:r>
              <a:rPr sz="750" spc="30" dirty="0">
                <a:solidFill>
                  <a:srgbClr val="363740"/>
                </a:solidFill>
                <a:latin typeface="Arial"/>
                <a:cs typeface="Arial"/>
              </a:rPr>
              <a:t>what </a:t>
            </a:r>
            <a:r>
              <a:rPr sz="750" spc="25" dirty="0">
                <a:solidFill>
                  <a:srgbClr val="363740"/>
                </a:solidFill>
                <a:latin typeface="Arial"/>
                <a:cs typeface="Arial"/>
              </a:rPr>
              <a:t>it </a:t>
            </a:r>
            <a:r>
              <a:rPr sz="750" spc="-10" dirty="0">
                <a:solidFill>
                  <a:srgbClr val="363740"/>
                </a:solidFill>
                <a:latin typeface="Arial"/>
                <a:cs typeface="Arial"/>
              </a:rPr>
              <a:t>means </a:t>
            </a:r>
            <a:r>
              <a:rPr sz="750" spc="20" dirty="0">
                <a:solidFill>
                  <a:srgbClr val="363740"/>
                </a:solidFill>
                <a:latin typeface="Arial"/>
                <a:cs typeface="Arial"/>
              </a:rPr>
              <a:t>to </a:t>
            </a:r>
            <a:r>
              <a:rPr sz="750" spc="-5" dirty="0">
                <a:solidFill>
                  <a:srgbClr val="363740"/>
                </a:solidFill>
                <a:latin typeface="Arial"/>
                <a:cs typeface="Arial"/>
              </a:rPr>
              <a:t>be </a:t>
            </a:r>
            <a:r>
              <a:rPr sz="750" spc="5" dirty="0">
                <a:solidFill>
                  <a:srgbClr val="363740"/>
                </a:solidFill>
                <a:latin typeface="Arial"/>
                <a:cs typeface="Arial"/>
              </a:rPr>
              <a:t>“customer-centric” </a:t>
            </a:r>
            <a:r>
              <a:rPr sz="750" dirty="0">
                <a:solidFill>
                  <a:srgbClr val="363740"/>
                </a:solidFill>
                <a:latin typeface="Arial"/>
                <a:cs typeface="Arial"/>
              </a:rPr>
              <a:t>and  explain </a:t>
            </a:r>
            <a:r>
              <a:rPr sz="750" spc="35" dirty="0">
                <a:solidFill>
                  <a:srgbClr val="363740"/>
                </a:solidFill>
                <a:latin typeface="Arial"/>
                <a:cs typeface="Arial"/>
              </a:rPr>
              <a:t>why</a:t>
            </a:r>
            <a:r>
              <a:rPr sz="750" spc="-140" dirty="0">
                <a:solidFill>
                  <a:srgbClr val="363740"/>
                </a:solidFill>
                <a:latin typeface="Arial"/>
                <a:cs typeface="Arial"/>
              </a:rPr>
              <a:t> </a:t>
            </a:r>
            <a:r>
              <a:rPr sz="750" spc="10" dirty="0">
                <a:solidFill>
                  <a:srgbClr val="363740"/>
                </a:solidFill>
                <a:latin typeface="Arial"/>
                <a:cs typeface="Arial"/>
              </a:rPr>
              <a:t>this </a:t>
            </a:r>
            <a:r>
              <a:rPr sz="750" spc="5" dirty="0">
                <a:solidFill>
                  <a:srgbClr val="363740"/>
                </a:solidFill>
                <a:latin typeface="Arial"/>
                <a:cs typeface="Arial"/>
              </a:rPr>
              <a:t>mindset </a:t>
            </a:r>
            <a:r>
              <a:rPr sz="750" spc="-5" dirty="0">
                <a:solidFill>
                  <a:srgbClr val="363740"/>
                </a:solidFill>
                <a:latin typeface="Arial"/>
                <a:cs typeface="Arial"/>
              </a:rPr>
              <a:t>is essential </a:t>
            </a:r>
            <a:r>
              <a:rPr sz="750" spc="15" dirty="0">
                <a:solidFill>
                  <a:srgbClr val="363740"/>
                </a:solidFill>
                <a:latin typeface="Arial"/>
                <a:cs typeface="Arial"/>
              </a:rPr>
              <a:t>for </a:t>
            </a:r>
            <a:r>
              <a:rPr sz="750" spc="10" dirty="0">
                <a:solidFill>
                  <a:srgbClr val="363740"/>
                </a:solidFill>
                <a:latin typeface="Arial"/>
                <a:cs typeface="Arial"/>
              </a:rPr>
              <a:t>driving </a:t>
            </a:r>
            <a:r>
              <a:rPr sz="750" spc="15" dirty="0">
                <a:solidFill>
                  <a:srgbClr val="363740"/>
                </a:solidFill>
                <a:latin typeface="Arial"/>
                <a:cs typeface="Arial"/>
              </a:rPr>
              <a:t>growth.</a:t>
            </a:r>
            <a:endParaRPr sz="750">
              <a:latin typeface="Arial"/>
              <a:cs typeface="Arial"/>
            </a:endParaRPr>
          </a:p>
          <a:p>
            <a:pPr marL="12700" marR="61594">
              <a:lnSpc>
                <a:spcPct val="116700"/>
              </a:lnSpc>
            </a:pPr>
            <a:r>
              <a:rPr sz="750" spc="-5" dirty="0">
                <a:solidFill>
                  <a:srgbClr val="363740"/>
                </a:solidFill>
                <a:latin typeface="Arial"/>
                <a:cs typeface="Arial"/>
              </a:rPr>
              <a:t>Professor</a:t>
            </a:r>
            <a:r>
              <a:rPr sz="750" spc="-20" dirty="0">
                <a:solidFill>
                  <a:srgbClr val="363740"/>
                </a:solidFill>
                <a:latin typeface="Arial"/>
                <a:cs typeface="Arial"/>
              </a:rPr>
              <a:t> </a:t>
            </a:r>
            <a:r>
              <a:rPr sz="750" spc="10" dirty="0">
                <a:solidFill>
                  <a:srgbClr val="363740"/>
                </a:solidFill>
                <a:latin typeface="Arial"/>
                <a:cs typeface="Arial"/>
              </a:rPr>
              <a:t>Patti</a:t>
            </a:r>
            <a:r>
              <a:rPr sz="750" spc="-20" dirty="0">
                <a:solidFill>
                  <a:srgbClr val="363740"/>
                </a:solidFill>
                <a:latin typeface="Arial"/>
                <a:cs typeface="Arial"/>
              </a:rPr>
              <a:t> </a:t>
            </a:r>
            <a:r>
              <a:rPr sz="750" spc="15" dirty="0">
                <a:solidFill>
                  <a:srgbClr val="363740"/>
                </a:solidFill>
                <a:latin typeface="Arial"/>
                <a:cs typeface="Arial"/>
              </a:rPr>
              <a:t>Williams</a:t>
            </a:r>
            <a:r>
              <a:rPr sz="750" spc="-20" dirty="0">
                <a:solidFill>
                  <a:srgbClr val="363740"/>
                </a:solidFill>
                <a:latin typeface="Arial"/>
                <a:cs typeface="Arial"/>
              </a:rPr>
              <a:t> </a:t>
            </a:r>
            <a:r>
              <a:rPr sz="750" spc="25" dirty="0">
                <a:solidFill>
                  <a:srgbClr val="363740"/>
                </a:solidFill>
                <a:latin typeface="Arial"/>
                <a:cs typeface="Arial"/>
              </a:rPr>
              <a:t>will</a:t>
            </a:r>
            <a:r>
              <a:rPr sz="750" spc="-20" dirty="0">
                <a:solidFill>
                  <a:srgbClr val="363740"/>
                </a:solidFill>
                <a:latin typeface="Arial"/>
                <a:cs typeface="Arial"/>
              </a:rPr>
              <a:t> </a:t>
            </a:r>
            <a:r>
              <a:rPr sz="750" spc="-5" dirty="0">
                <a:solidFill>
                  <a:srgbClr val="363740"/>
                </a:solidFill>
                <a:latin typeface="Arial"/>
                <a:cs typeface="Arial"/>
              </a:rPr>
              <a:t>discuss</a:t>
            </a:r>
            <a:r>
              <a:rPr sz="750" spc="-20" dirty="0">
                <a:solidFill>
                  <a:srgbClr val="363740"/>
                </a:solidFill>
                <a:latin typeface="Arial"/>
                <a:cs typeface="Arial"/>
              </a:rPr>
              <a:t> a </a:t>
            </a:r>
            <a:r>
              <a:rPr sz="750" spc="5" dirty="0">
                <a:solidFill>
                  <a:srgbClr val="363740"/>
                </a:solidFill>
                <a:latin typeface="Arial"/>
                <a:cs typeface="Arial"/>
              </a:rPr>
              <a:t>paradigm</a:t>
            </a:r>
            <a:r>
              <a:rPr sz="750" spc="-20" dirty="0">
                <a:solidFill>
                  <a:srgbClr val="363740"/>
                </a:solidFill>
                <a:latin typeface="Arial"/>
                <a:cs typeface="Arial"/>
              </a:rPr>
              <a:t> </a:t>
            </a:r>
            <a:r>
              <a:rPr sz="750" spc="10" dirty="0">
                <a:solidFill>
                  <a:srgbClr val="363740"/>
                </a:solidFill>
                <a:latin typeface="Arial"/>
                <a:cs typeface="Arial"/>
              </a:rPr>
              <a:t>shift</a:t>
            </a:r>
            <a:r>
              <a:rPr sz="750" spc="-20" dirty="0">
                <a:solidFill>
                  <a:srgbClr val="363740"/>
                </a:solidFill>
                <a:latin typeface="Arial"/>
                <a:cs typeface="Arial"/>
              </a:rPr>
              <a:t> </a:t>
            </a:r>
            <a:r>
              <a:rPr sz="750" spc="5" dirty="0">
                <a:solidFill>
                  <a:srgbClr val="363740"/>
                </a:solidFill>
                <a:latin typeface="Arial"/>
                <a:cs typeface="Arial"/>
              </a:rPr>
              <a:t>in</a:t>
            </a:r>
            <a:r>
              <a:rPr sz="750" spc="-20" dirty="0">
                <a:solidFill>
                  <a:srgbClr val="363740"/>
                </a:solidFill>
                <a:latin typeface="Arial"/>
                <a:cs typeface="Arial"/>
              </a:rPr>
              <a:t> </a:t>
            </a:r>
            <a:r>
              <a:rPr sz="750" spc="30" dirty="0">
                <a:solidFill>
                  <a:srgbClr val="363740"/>
                </a:solidFill>
                <a:latin typeface="Arial"/>
                <a:cs typeface="Arial"/>
              </a:rPr>
              <a:t>how  </a:t>
            </a:r>
            <a:r>
              <a:rPr sz="750" dirty="0">
                <a:solidFill>
                  <a:srgbClr val="363740"/>
                </a:solidFill>
                <a:latin typeface="Arial"/>
                <a:cs typeface="Arial"/>
              </a:rPr>
              <a:t>organizations </a:t>
            </a:r>
            <a:r>
              <a:rPr sz="750" spc="20" dirty="0">
                <a:solidFill>
                  <a:srgbClr val="363740"/>
                </a:solidFill>
                <a:latin typeface="Arial"/>
                <a:cs typeface="Arial"/>
              </a:rPr>
              <a:t>view </a:t>
            </a:r>
            <a:r>
              <a:rPr sz="750" spc="10" dirty="0">
                <a:solidFill>
                  <a:srgbClr val="363740"/>
                </a:solidFill>
                <a:latin typeface="Arial"/>
                <a:cs typeface="Arial"/>
              </a:rPr>
              <a:t>their </a:t>
            </a:r>
            <a:r>
              <a:rPr sz="750" spc="-5" dirty="0">
                <a:solidFill>
                  <a:srgbClr val="363740"/>
                </a:solidFill>
                <a:latin typeface="Arial"/>
                <a:cs typeface="Arial"/>
              </a:rPr>
              <a:t>customers, </a:t>
            </a:r>
            <a:r>
              <a:rPr sz="750" dirty="0">
                <a:solidFill>
                  <a:srgbClr val="363740"/>
                </a:solidFill>
                <a:latin typeface="Arial"/>
                <a:cs typeface="Arial"/>
              </a:rPr>
              <a:t>and </a:t>
            </a:r>
            <a:r>
              <a:rPr sz="750" spc="-5" dirty="0">
                <a:solidFill>
                  <a:srgbClr val="363740"/>
                </a:solidFill>
                <a:latin typeface="Arial"/>
                <a:cs typeface="Arial"/>
              </a:rPr>
              <a:t>examine </a:t>
            </a:r>
            <a:r>
              <a:rPr sz="750" spc="10" dirty="0">
                <a:solidFill>
                  <a:srgbClr val="363740"/>
                </a:solidFill>
                <a:latin typeface="Arial"/>
                <a:cs typeface="Arial"/>
              </a:rPr>
              <a:t>the  </a:t>
            </a:r>
            <a:r>
              <a:rPr sz="750" spc="5" dirty="0">
                <a:solidFill>
                  <a:srgbClr val="363740"/>
                </a:solidFill>
                <a:latin typeface="Arial"/>
                <a:cs typeface="Arial"/>
              </a:rPr>
              <a:t>importance </a:t>
            </a:r>
            <a:r>
              <a:rPr sz="750" spc="15" dirty="0">
                <a:solidFill>
                  <a:srgbClr val="363740"/>
                </a:solidFill>
                <a:latin typeface="Arial"/>
                <a:cs typeface="Arial"/>
              </a:rPr>
              <a:t>of </a:t>
            </a:r>
            <a:r>
              <a:rPr sz="750" spc="10" dirty="0">
                <a:solidFill>
                  <a:srgbClr val="363740"/>
                </a:solidFill>
                <a:latin typeface="Arial"/>
                <a:cs typeface="Arial"/>
              </a:rPr>
              <a:t>the </a:t>
            </a:r>
            <a:r>
              <a:rPr sz="750" dirty="0">
                <a:solidFill>
                  <a:srgbClr val="363740"/>
                </a:solidFill>
                <a:latin typeface="Arial"/>
                <a:cs typeface="Arial"/>
              </a:rPr>
              <a:t>“customer </a:t>
            </a:r>
            <a:r>
              <a:rPr sz="750" spc="-5" dirty="0">
                <a:solidFill>
                  <a:srgbClr val="363740"/>
                </a:solidFill>
                <a:latin typeface="Arial"/>
                <a:cs typeface="Arial"/>
              </a:rPr>
              <a:t>journey.” </a:t>
            </a:r>
            <a:r>
              <a:rPr sz="750" spc="15" dirty="0">
                <a:solidFill>
                  <a:srgbClr val="363740"/>
                </a:solidFill>
                <a:latin typeface="Arial"/>
                <a:cs typeface="Arial"/>
              </a:rPr>
              <a:t>Williams </a:t>
            </a:r>
            <a:r>
              <a:rPr sz="750" spc="25" dirty="0">
                <a:solidFill>
                  <a:srgbClr val="363740"/>
                </a:solidFill>
                <a:latin typeface="Arial"/>
                <a:cs typeface="Arial"/>
              </a:rPr>
              <a:t>will </a:t>
            </a:r>
            <a:r>
              <a:rPr sz="750" spc="10" dirty="0">
                <a:solidFill>
                  <a:srgbClr val="363740"/>
                </a:solidFill>
                <a:latin typeface="Arial"/>
                <a:cs typeface="Arial"/>
              </a:rPr>
              <a:t>then  </a:t>
            </a:r>
            <a:r>
              <a:rPr sz="750" spc="5" dirty="0">
                <a:solidFill>
                  <a:srgbClr val="363740"/>
                </a:solidFill>
                <a:latin typeface="Arial"/>
                <a:cs typeface="Arial"/>
              </a:rPr>
              <a:t>introduce tools </a:t>
            </a:r>
            <a:r>
              <a:rPr sz="750" spc="20" dirty="0">
                <a:solidFill>
                  <a:srgbClr val="363740"/>
                </a:solidFill>
                <a:latin typeface="Arial"/>
                <a:cs typeface="Arial"/>
              </a:rPr>
              <a:t>to </a:t>
            </a:r>
            <a:r>
              <a:rPr sz="750" dirty="0">
                <a:solidFill>
                  <a:srgbClr val="363740"/>
                </a:solidFill>
                <a:latin typeface="Arial"/>
                <a:cs typeface="Arial"/>
              </a:rPr>
              <a:t>help you </a:t>
            </a:r>
            <a:r>
              <a:rPr sz="750" spc="10" dirty="0">
                <a:solidFill>
                  <a:srgbClr val="363740"/>
                </a:solidFill>
                <a:latin typeface="Arial"/>
                <a:cs typeface="Arial"/>
              </a:rPr>
              <a:t>pinpoint </a:t>
            </a:r>
            <a:r>
              <a:rPr sz="750" spc="5" dirty="0">
                <a:solidFill>
                  <a:srgbClr val="363740"/>
                </a:solidFill>
                <a:latin typeface="Arial"/>
                <a:cs typeface="Arial"/>
              </a:rPr>
              <a:t>your </a:t>
            </a:r>
            <a:r>
              <a:rPr sz="750" spc="-5" dirty="0">
                <a:solidFill>
                  <a:srgbClr val="363740"/>
                </a:solidFill>
                <a:latin typeface="Arial"/>
                <a:cs typeface="Arial"/>
              </a:rPr>
              <a:t>customers’ </a:t>
            </a:r>
            <a:r>
              <a:rPr sz="750" spc="-15" dirty="0">
                <a:solidFill>
                  <a:srgbClr val="363740"/>
                </a:solidFill>
                <a:latin typeface="Arial"/>
                <a:cs typeface="Arial"/>
              </a:rPr>
              <a:t>needs,  </a:t>
            </a:r>
            <a:r>
              <a:rPr sz="750" spc="-10" dirty="0">
                <a:solidFill>
                  <a:srgbClr val="363740"/>
                </a:solidFill>
                <a:latin typeface="Arial"/>
                <a:cs typeface="Arial"/>
              </a:rPr>
              <a:t>goals, </a:t>
            </a:r>
            <a:r>
              <a:rPr sz="750" dirty="0">
                <a:solidFill>
                  <a:srgbClr val="363740"/>
                </a:solidFill>
                <a:latin typeface="Arial"/>
                <a:cs typeface="Arial"/>
              </a:rPr>
              <a:t>and pain</a:t>
            </a:r>
            <a:r>
              <a:rPr sz="750" spc="-75" dirty="0">
                <a:solidFill>
                  <a:srgbClr val="363740"/>
                </a:solidFill>
                <a:latin typeface="Arial"/>
                <a:cs typeface="Arial"/>
              </a:rPr>
              <a:t> </a:t>
            </a:r>
            <a:r>
              <a:rPr sz="750" dirty="0">
                <a:solidFill>
                  <a:srgbClr val="363740"/>
                </a:solidFill>
                <a:latin typeface="Arial"/>
                <a:cs typeface="Arial"/>
              </a:rPr>
              <a:t>points.</a:t>
            </a:r>
            <a:endParaRPr sz="750">
              <a:latin typeface="Arial"/>
              <a:cs typeface="Arial"/>
            </a:endParaRPr>
          </a:p>
        </p:txBody>
      </p:sp>
      <p:sp>
        <p:nvSpPr>
          <p:cNvPr id="18" name="object 18"/>
          <p:cNvSpPr txBox="1"/>
          <p:nvPr/>
        </p:nvSpPr>
        <p:spPr>
          <a:xfrm>
            <a:off x="2136173" y="2565646"/>
            <a:ext cx="1510665" cy="408305"/>
          </a:xfrm>
          <a:prstGeom prst="rect">
            <a:avLst/>
          </a:prstGeom>
        </p:spPr>
        <p:txBody>
          <a:bodyPr vert="horz" wrap="square" lIns="0" tIns="0" rIns="0" bIns="0" rtlCol="0">
            <a:spAutoFit/>
          </a:bodyPr>
          <a:lstStyle/>
          <a:p>
            <a:pPr marL="12700">
              <a:lnSpc>
                <a:spcPct val="100000"/>
              </a:lnSpc>
            </a:pPr>
            <a:r>
              <a:rPr sz="750" b="1" spc="-90" dirty="0">
                <a:solidFill>
                  <a:srgbClr val="3B6A99"/>
                </a:solidFill>
                <a:latin typeface="Arial Black"/>
                <a:cs typeface="Arial Black"/>
              </a:rPr>
              <a:t>Two: </a:t>
            </a:r>
            <a:r>
              <a:rPr sz="750" b="1" spc="-75" dirty="0">
                <a:solidFill>
                  <a:srgbClr val="3B6A99"/>
                </a:solidFill>
                <a:latin typeface="Arial Black"/>
                <a:cs typeface="Arial Black"/>
              </a:rPr>
              <a:t>Segmentation </a:t>
            </a:r>
            <a:r>
              <a:rPr sz="750" b="1" spc="-70" dirty="0">
                <a:solidFill>
                  <a:srgbClr val="3B6A99"/>
                </a:solidFill>
                <a:latin typeface="Arial Black"/>
                <a:cs typeface="Arial Black"/>
              </a:rPr>
              <a:t>and</a:t>
            </a:r>
            <a:r>
              <a:rPr sz="750" b="1" spc="-40" dirty="0">
                <a:solidFill>
                  <a:srgbClr val="3B6A99"/>
                </a:solidFill>
                <a:latin typeface="Arial Black"/>
                <a:cs typeface="Arial Black"/>
              </a:rPr>
              <a:t> </a:t>
            </a:r>
            <a:r>
              <a:rPr sz="750" b="1" spc="-75" dirty="0">
                <a:solidFill>
                  <a:srgbClr val="3B6A99"/>
                </a:solidFill>
                <a:latin typeface="Arial Black"/>
                <a:cs typeface="Arial Black"/>
              </a:rPr>
              <a:t>Targeting</a:t>
            </a:r>
            <a:endParaRPr sz="750">
              <a:latin typeface="Arial Black"/>
              <a:cs typeface="Arial Black"/>
            </a:endParaRPr>
          </a:p>
          <a:p>
            <a:pPr marL="12700">
              <a:lnSpc>
                <a:spcPct val="100000"/>
              </a:lnSpc>
              <a:spcBef>
                <a:spcPts val="150"/>
              </a:spcBef>
            </a:pPr>
            <a:r>
              <a:rPr sz="750" spc="-5" dirty="0">
                <a:solidFill>
                  <a:srgbClr val="363740"/>
                </a:solidFill>
                <a:latin typeface="Arial"/>
                <a:cs typeface="Arial"/>
              </a:rPr>
              <a:t>Module: </a:t>
            </a:r>
            <a:r>
              <a:rPr sz="750" spc="25" dirty="0">
                <a:solidFill>
                  <a:srgbClr val="363740"/>
                </a:solidFill>
                <a:latin typeface="Arial"/>
                <a:cs typeface="Arial"/>
              </a:rPr>
              <a:t>~75</a:t>
            </a:r>
            <a:r>
              <a:rPr sz="750" spc="-110" dirty="0">
                <a:solidFill>
                  <a:srgbClr val="363740"/>
                </a:solidFill>
                <a:latin typeface="Arial"/>
                <a:cs typeface="Arial"/>
              </a:rPr>
              <a:t> </a:t>
            </a:r>
            <a:r>
              <a:rPr sz="750" spc="5" dirty="0">
                <a:solidFill>
                  <a:srgbClr val="363740"/>
                </a:solidFill>
                <a:latin typeface="Arial"/>
                <a:cs typeface="Arial"/>
              </a:rPr>
              <a:t>Minutes</a:t>
            </a:r>
            <a:endParaRPr sz="750">
              <a:latin typeface="Arial"/>
              <a:cs typeface="Arial"/>
            </a:endParaRPr>
          </a:p>
          <a:p>
            <a:pPr marL="12700">
              <a:lnSpc>
                <a:spcPct val="100000"/>
              </a:lnSpc>
              <a:spcBef>
                <a:spcPts val="150"/>
              </a:spcBef>
            </a:pPr>
            <a:r>
              <a:rPr sz="750" spc="-10" dirty="0">
                <a:solidFill>
                  <a:srgbClr val="363740"/>
                </a:solidFill>
                <a:latin typeface="Arial"/>
                <a:cs typeface="Arial"/>
              </a:rPr>
              <a:t>Live </a:t>
            </a:r>
            <a:r>
              <a:rPr sz="750" spc="10" dirty="0">
                <a:solidFill>
                  <a:srgbClr val="363740"/>
                </a:solidFill>
                <a:latin typeface="Arial"/>
                <a:cs typeface="Arial"/>
              </a:rPr>
              <a:t>Virtual </a:t>
            </a:r>
            <a:r>
              <a:rPr sz="750" spc="-15" dirty="0">
                <a:solidFill>
                  <a:srgbClr val="363740"/>
                </a:solidFill>
                <a:latin typeface="Arial"/>
                <a:cs typeface="Arial"/>
              </a:rPr>
              <a:t>Events: </a:t>
            </a:r>
            <a:r>
              <a:rPr sz="750" spc="30" dirty="0">
                <a:solidFill>
                  <a:srgbClr val="363740"/>
                </a:solidFill>
                <a:latin typeface="Arial"/>
                <a:cs typeface="Arial"/>
              </a:rPr>
              <a:t>60</a:t>
            </a:r>
            <a:r>
              <a:rPr sz="750" spc="-60" dirty="0">
                <a:solidFill>
                  <a:srgbClr val="363740"/>
                </a:solidFill>
                <a:latin typeface="Arial"/>
                <a:cs typeface="Arial"/>
              </a:rPr>
              <a:t> </a:t>
            </a:r>
            <a:r>
              <a:rPr sz="750" spc="5" dirty="0">
                <a:solidFill>
                  <a:srgbClr val="363740"/>
                </a:solidFill>
                <a:latin typeface="Arial"/>
                <a:cs typeface="Arial"/>
              </a:rPr>
              <a:t>Minutes</a:t>
            </a:r>
            <a:endParaRPr sz="750">
              <a:latin typeface="Arial"/>
              <a:cs typeface="Arial"/>
            </a:endParaRPr>
          </a:p>
        </p:txBody>
      </p:sp>
      <p:sp>
        <p:nvSpPr>
          <p:cNvPr id="19" name="object 19"/>
          <p:cNvSpPr txBox="1"/>
          <p:nvPr/>
        </p:nvSpPr>
        <p:spPr>
          <a:xfrm>
            <a:off x="3937637" y="2565646"/>
            <a:ext cx="1380490" cy="408305"/>
          </a:xfrm>
          <a:prstGeom prst="rect">
            <a:avLst/>
          </a:prstGeom>
        </p:spPr>
        <p:txBody>
          <a:bodyPr vert="horz" wrap="square" lIns="0" tIns="0" rIns="0" bIns="0" rtlCol="0">
            <a:spAutoFit/>
          </a:bodyPr>
          <a:lstStyle/>
          <a:p>
            <a:pPr marL="125730" indent="-113030">
              <a:lnSpc>
                <a:spcPct val="100000"/>
              </a:lnSpc>
              <a:buChar char="•"/>
              <a:tabLst>
                <a:tab pos="126364" algn="l"/>
              </a:tabLst>
            </a:pPr>
            <a:r>
              <a:rPr sz="750" spc="5" dirty="0">
                <a:solidFill>
                  <a:srgbClr val="363740"/>
                </a:solidFill>
                <a:latin typeface="Arial"/>
                <a:cs typeface="Arial"/>
              </a:rPr>
              <a:t>Introduction </a:t>
            </a:r>
            <a:r>
              <a:rPr sz="750" spc="20" dirty="0">
                <a:solidFill>
                  <a:srgbClr val="363740"/>
                </a:solidFill>
                <a:latin typeface="Arial"/>
                <a:cs typeface="Arial"/>
              </a:rPr>
              <a:t>to</a:t>
            </a:r>
            <a:r>
              <a:rPr sz="750" spc="-25" dirty="0">
                <a:solidFill>
                  <a:srgbClr val="363740"/>
                </a:solidFill>
                <a:latin typeface="Arial"/>
                <a:cs typeface="Arial"/>
              </a:rPr>
              <a:t> </a:t>
            </a:r>
            <a:r>
              <a:rPr sz="750" dirty="0">
                <a:solidFill>
                  <a:srgbClr val="363740"/>
                </a:solidFill>
                <a:latin typeface="Arial"/>
                <a:cs typeface="Arial"/>
              </a:rPr>
              <a:t>Segmentation</a:t>
            </a:r>
            <a:endParaRPr sz="750">
              <a:latin typeface="Arial"/>
              <a:cs typeface="Arial"/>
            </a:endParaRPr>
          </a:p>
          <a:p>
            <a:pPr marL="125730" indent="-113030">
              <a:lnSpc>
                <a:spcPct val="100000"/>
              </a:lnSpc>
              <a:spcBef>
                <a:spcPts val="150"/>
              </a:spcBef>
              <a:buChar char="•"/>
              <a:tabLst>
                <a:tab pos="126364" algn="l"/>
              </a:tabLst>
            </a:pPr>
            <a:r>
              <a:rPr sz="750" spc="5" dirty="0">
                <a:solidFill>
                  <a:srgbClr val="363740"/>
                </a:solidFill>
                <a:latin typeface="Arial"/>
                <a:cs typeface="Arial"/>
              </a:rPr>
              <a:t>Introduction </a:t>
            </a:r>
            <a:r>
              <a:rPr sz="750" spc="20" dirty="0">
                <a:solidFill>
                  <a:srgbClr val="363740"/>
                </a:solidFill>
                <a:latin typeface="Arial"/>
                <a:cs typeface="Arial"/>
              </a:rPr>
              <a:t>to</a:t>
            </a:r>
            <a:r>
              <a:rPr sz="750" spc="-35" dirty="0">
                <a:solidFill>
                  <a:srgbClr val="363740"/>
                </a:solidFill>
                <a:latin typeface="Arial"/>
                <a:cs typeface="Arial"/>
              </a:rPr>
              <a:t> </a:t>
            </a:r>
            <a:r>
              <a:rPr sz="750" spc="-5" dirty="0">
                <a:solidFill>
                  <a:srgbClr val="363740"/>
                </a:solidFill>
                <a:latin typeface="Arial"/>
                <a:cs typeface="Arial"/>
              </a:rPr>
              <a:t>Targeting</a:t>
            </a:r>
            <a:endParaRPr sz="750">
              <a:latin typeface="Arial"/>
              <a:cs typeface="Arial"/>
            </a:endParaRPr>
          </a:p>
          <a:p>
            <a:pPr marL="125730" indent="-113030">
              <a:lnSpc>
                <a:spcPct val="100000"/>
              </a:lnSpc>
              <a:spcBef>
                <a:spcPts val="150"/>
              </a:spcBef>
              <a:buChar char="•"/>
              <a:tabLst>
                <a:tab pos="126364" algn="l"/>
              </a:tabLst>
            </a:pPr>
            <a:r>
              <a:rPr sz="750" spc="-5" dirty="0">
                <a:solidFill>
                  <a:srgbClr val="363740"/>
                </a:solidFill>
                <a:latin typeface="Arial"/>
                <a:cs typeface="Arial"/>
              </a:rPr>
              <a:t>Customer </a:t>
            </a:r>
            <a:r>
              <a:rPr sz="750" spc="5" dirty="0">
                <a:solidFill>
                  <a:srgbClr val="363740"/>
                </a:solidFill>
                <a:latin typeface="Arial"/>
                <a:cs typeface="Arial"/>
              </a:rPr>
              <a:t>Lifetime</a:t>
            </a:r>
            <a:r>
              <a:rPr sz="750" spc="-70" dirty="0">
                <a:solidFill>
                  <a:srgbClr val="363740"/>
                </a:solidFill>
                <a:latin typeface="Arial"/>
                <a:cs typeface="Arial"/>
              </a:rPr>
              <a:t> </a:t>
            </a:r>
            <a:r>
              <a:rPr sz="750" spc="-15" dirty="0">
                <a:solidFill>
                  <a:srgbClr val="363740"/>
                </a:solidFill>
                <a:latin typeface="Arial"/>
                <a:cs typeface="Arial"/>
              </a:rPr>
              <a:t>Value</a:t>
            </a:r>
            <a:endParaRPr sz="750">
              <a:latin typeface="Arial"/>
              <a:cs typeface="Arial"/>
            </a:endParaRPr>
          </a:p>
        </p:txBody>
      </p:sp>
      <p:sp>
        <p:nvSpPr>
          <p:cNvPr id="20" name="object 20"/>
          <p:cNvSpPr txBox="1"/>
          <p:nvPr/>
        </p:nvSpPr>
        <p:spPr>
          <a:xfrm>
            <a:off x="5861898" y="2527508"/>
            <a:ext cx="2733675" cy="827405"/>
          </a:xfrm>
          <a:prstGeom prst="rect">
            <a:avLst/>
          </a:prstGeom>
        </p:spPr>
        <p:txBody>
          <a:bodyPr vert="horz" wrap="square" lIns="0" tIns="0" rIns="0" bIns="0" rtlCol="0">
            <a:spAutoFit/>
          </a:bodyPr>
          <a:lstStyle/>
          <a:p>
            <a:pPr marL="12700" marR="5080">
              <a:lnSpc>
                <a:spcPct val="116700"/>
              </a:lnSpc>
            </a:pPr>
            <a:r>
              <a:rPr sz="750" spc="-5" dirty="0">
                <a:solidFill>
                  <a:srgbClr val="363740"/>
                </a:solidFill>
                <a:latin typeface="Arial"/>
                <a:cs typeface="Arial"/>
              </a:rPr>
              <a:t>In </a:t>
            </a:r>
            <a:r>
              <a:rPr sz="750" dirty="0">
                <a:solidFill>
                  <a:srgbClr val="363740"/>
                </a:solidFill>
                <a:latin typeface="Arial"/>
                <a:cs typeface="Arial"/>
              </a:rPr>
              <a:t>Module </a:t>
            </a:r>
            <a:r>
              <a:rPr sz="750" spc="-5" dirty="0">
                <a:solidFill>
                  <a:srgbClr val="363740"/>
                </a:solidFill>
                <a:latin typeface="Arial"/>
                <a:cs typeface="Arial"/>
              </a:rPr>
              <a:t>2, </a:t>
            </a:r>
            <a:r>
              <a:rPr sz="750" dirty="0">
                <a:solidFill>
                  <a:srgbClr val="363740"/>
                </a:solidFill>
                <a:latin typeface="Arial"/>
                <a:cs typeface="Arial"/>
              </a:rPr>
              <a:t>you </a:t>
            </a:r>
            <a:r>
              <a:rPr sz="750" spc="25" dirty="0">
                <a:solidFill>
                  <a:srgbClr val="363740"/>
                </a:solidFill>
                <a:latin typeface="Arial"/>
                <a:cs typeface="Arial"/>
              </a:rPr>
              <a:t>will </a:t>
            </a:r>
            <a:r>
              <a:rPr sz="750" spc="-5" dirty="0">
                <a:solidFill>
                  <a:srgbClr val="363740"/>
                </a:solidFill>
                <a:latin typeface="Arial"/>
                <a:cs typeface="Arial"/>
              </a:rPr>
              <a:t>learn </a:t>
            </a:r>
            <a:r>
              <a:rPr sz="750" spc="30" dirty="0">
                <a:solidFill>
                  <a:srgbClr val="363740"/>
                </a:solidFill>
                <a:latin typeface="Arial"/>
                <a:cs typeface="Arial"/>
              </a:rPr>
              <a:t>how </a:t>
            </a:r>
            <a:r>
              <a:rPr sz="750" spc="20" dirty="0">
                <a:solidFill>
                  <a:srgbClr val="363740"/>
                </a:solidFill>
                <a:latin typeface="Arial"/>
                <a:cs typeface="Arial"/>
              </a:rPr>
              <a:t>to </a:t>
            </a:r>
            <a:r>
              <a:rPr sz="750" dirty="0">
                <a:solidFill>
                  <a:srgbClr val="363740"/>
                </a:solidFill>
                <a:latin typeface="Arial"/>
                <a:cs typeface="Arial"/>
              </a:rPr>
              <a:t>set </a:t>
            </a:r>
            <a:r>
              <a:rPr sz="750" spc="5" dirty="0">
                <a:solidFill>
                  <a:srgbClr val="363740"/>
                </a:solidFill>
                <a:latin typeface="Arial"/>
                <a:cs typeface="Arial"/>
              </a:rPr>
              <a:t>priorities </a:t>
            </a:r>
            <a:r>
              <a:rPr sz="750" spc="10" dirty="0">
                <a:solidFill>
                  <a:srgbClr val="363740"/>
                </a:solidFill>
                <a:latin typeface="Arial"/>
                <a:cs typeface="Arial"/>
              </a:rPr>
              <a:t>through  </a:t>
            </a:r>
            <a:r>
              <a:rPr sz="750" spc="5" dirty="0">
                <a:solidFill>
                  <a:srgbClr val="363740"/>
                </a:solidFill>
                <a:latin typeface="Arial"/>
                <a:cs typeface="Arial"/>
              </a:rPr>
              <a:t>segmenting your </a:t>
            </a:r>
            <a:r>
              <a:rPr sz="750" spc="-5" dirty="0">
                <a:solidFill>
                  <a:srgbClr val="363740"/>
                </a:solidFill>
                <a:latin typeface="Arial"/>
                <a:cs typeface="Arial"/>
              </a:rPr>
              <a:t>customers. Professor </a:t>
            </a:r>
            <a:r>
              <a:rPr sz="750" spc="5" dirty="0">
                <a:solidFill>
                  <a:srgbClr val="363740"/>
                </a:solidFill>
                <a:latin typeface="Arial"/>
                <a:cs typeface="Arial"/>
              </a:rPr>
              <a:t>Bob </a:t>
            </a:r>
            <a:r>
              <a:rPr sz="750" spc="-5" dirty="0">
                <a:solidFill>
                  <a:srgbClr val="363740"/>
                </a:solidFill>
                <a:latin typeface="Arial"/>
                <a:cs typeface="Arial"/>
              </a:rPr>
              <a:t>Meyer </a:t>
            </a:r>
            <a:r>
              <a:rPr sz="750" spc="25" dirty="0">
                <a:solidFill>
                  <a:srgbClr val="363740"/>
                </a:solidFill>
                <a:latin typeface="Arial"/>
                <a:cs typeface="Arial"/>
              </a:rPr>
              <a:t>will</a:t>
            </a:r>
            <a:r>
              <a:rPr sz="750" spc="-125" dirty="0">
                <a:solidFill>
                  <a:srgbClr val="363740"/>
                </a:solidFill>
                <a:latin typeface="Arial"/>
                <a:cs typeface="Arial"/>
              </a:rPr>
              <a:t> </a:t>
            </a:r>
            <a:r>
              <a:rPr sz="750" spc="5" dirty="0">
                <a:solidFill>
                  <a:srgbClr val="363740"/>
                </a:solidFill>
                <a:latin typeface="Arial"/>
                <a:cs typeface="Arial"/>
              </a:rPr>
              <a:t>introduce  </a:t>
            </a:r>
            <a:r>
              <a:rPr sz="750" spc="-20" dirty="0">
                <a:solidFill>
                  <a:srgbClr val="363740"/>
                </a:solidFill>
                <a:latin typeface="Arial"/>
                <a:cs typeface="Arial"/>
              </a:rPr>
              <a:t>a </a:t>
            </a:r>
            <a:r>
              <a:rPr sz="750" dirty="0">
                <a:solidFill>
                  <a:srgbClr val="363740"/>
                </a:solidFill>
                <a:latin typeface="Arial"/>
                <a:cs typeface="Arial"/>
              </a:rPr>
              <a:t>range </a:t>
            </a:r>
            <a:r>
              <a:rPr sz="750" spc="15" dirty="0">
                <a:solidFill>
                  <a:srgbClr val="363740"/>
                </a:solidFill>
                <a:latin typeface="Arial"/>
                <a:cs typeface="Arial"/>
              </a:rPr>
              <a:t>of </a:t>
            </a:r>
            <a:r>
              <a:rPr sz="750" spc="5" dirty="0">
                <a:solidFill>
                  <a:srgbClr val="363740"/>
                </a:solidFill>
                <a:latin typeface="Arial"/>
                <a:cs typeface="Arial"/>
              </a:rPr>
              <a:t>techniques—from data </a:t>
            </a:r>
            <a:r>
              <a:rPr sz="750" dirty="0">
                <a:solidFill>
                  <a:srgbClr val="363740"/>
                </a:solidFill>
                <a:latin typeface="Arial"/>
                <a:cs typeface="Arial"/>
              </a:rPr>
              <a:t>intensive </a:t>
            </a:r>
            <a:r>
              <a:rPr sz="750" spc="5" dirty="0">
                <a:solidFill>
                  <a:srgbClr val="363740"/>
                </a:solidFill>
                <a:latin typeface="Arial"/>
                <a:cs typeface="Arial"/>
              </a:rPr>
              <a:t>methods </a:t>
            </a:r>
            <a:r>
              <a:rPr sz="750" spc="20" dirty="0">
                <a:solidFill>
                  <a:srgbClr val="363740"/>
                </a:solidFill>
                <a:latin typeface="Arial"/>
                <a:cs typeface="Arial"/>
              </a:rPr>
              <a:t>to </a:t>
            </a:r>
            <a:r>
              <a:rPr sz="750" spc="-5" dirty="0">
                <a:solidFill>
                  <a:srgbClr val="363740"/>
                </a:solidFill>
                <a:latin typeface="Arial"/>
                <a:cs typeface="Arial"/>
              </a:rPr>
              <a:t>more  </a:t>
            </a:r>
            <a:r>
              <a:rPr sz="750" spc="15" dirty="0">
                <a:solidFill>
                  <a:srgbClr val="363740"/>
                </a:solidFill>
                <a:latin typeface="Arial"/>
                <a:cs typeface="Arial"/>
              </a:rPr>
              <a:t>“back-of-the-napkin” </a:t>
            </a:r>
            <a:r>
              <a:rPr sz="750" dirty="0">
                <a:solidFill>
                  <a:srgbClr val="363740"/>
                </a:solidFill>
                <a:latin typeface="Arial"/>
                <a:cs typeface="Arial"/>
              </a:rPr>
              <a:t>approaches—to help you segment </a:t>
            </a:r>
            <a:r>
              <a:rPr sz="750" spc="5" dirty="0">
                <a:solidFill>
                  <a:srgbClr val="363740"/>
                </a:solidFill>
                <a:latin typeface="Arial"/>
                <a:cs typeface="Arial"/>
              </a:rPr>
              <a:t>your  </a:t>
            </a:r>
            <a:r>
              <a:rPr sz="750" dirty="0">
                <a:solidFill>
                  <a:srgbClr val="363740"/>
                </a:solidFill>
                <a:latin typeface="Arial"/>
                <a:cs typeface="Arial"/>
              </a:rPr>
              <a:t>customer </a:t>
            </a:r>
            <a:r>
              <a:rPr sz="750" spc="-15" dirty="0">
                <a:solidFill>
                  <a:srgbClr val="363740"/>
                </a:solidFill>
                <a:latin typeface="Arial"/>
                <a:cs typeface="Arial"/>
              </a:rPr>
              <a:t>base. </a:t>
            </a:r>
            <a:r>
              <a:rPr sz="750" spc="-5" dirty="0">
                <a:solidFill>
                  <a:srgbClr val="363740"/>
                </a:solidFill>
                <a:latin typeface="Arial"/>
                <a:cs typeface="Arial"/>
              </a:rPr>
              <a:t>Professor Meyer </a:t>
            </a:r>
            <a:r>
              <a:rPr sz="750" spc="25" dirty="0">
                <a:solidFill>
                  <a:srgbClr val="363740"/>
                </a:solidFill>
                <a:latin typeface="Arial"/>
                <a:cs typeface="Arial"/>
              </a:rPr>
              <a:t>will </a:t>
            </a:r>
            <a:r>
              <a:rPr sz="750" spc="15" dirty="0">
                <a:solidFill>
                  <a:srgbClr val="363740"/>
                </a:solidFill>
                <a:latin typeface="Arial"/>
                <a:cs typeface="Arial"/>
              </a:rPr>
              <a:t>highlight </a:t>
            </a:r>
            <a:r>
              <a:rPr sz="750" spc="-10" dirty="0">
                <a:solidFill>
                  <a:srgbClr val="363740"/>
                </a:solidFill>
                <a:latin typeface="Arial"/>
                <a:cs typeface="Arial"/>
              </a:rPr>
              <a:t>key </a:t>
            </a:r>
            <a:r>
              <a:rPr sz="750" dirty="0">
                <a:solidFill>
                  <a:srgbClr val="363740"/>
                </a:solidFill>
                <a:latin typeface="Arial"/>
                <a:cs typeface="Arial"/>
              </a:rPr>
              <a:t>criteria you  </a:t>
            </a:r>
            <a:r>
              <a:rPr sz="750" spc="-10" dirty="0">
                <a:solidFill>
                  <a:srgbClr val="363740"/>
                </a:solidFill>
                <a:latin typeface="Arial"/>
                <a:cs typeface="Arial"/>
              </a:rPr>
              <a:t>can </a:t>
            </a:r>
            <a:r>
              <a:rPr sz="750" spc="-15" dirty="0">
                <a:solidFill>
                  <a:srgbClr val="363740"/>
                </a:solidFill>
                <a:latin typeface="Arial"/>
                <a:cs typeface="Arial"/>
              </a:rPr>
              <a:t>use </a:t>
            </a:r>
            <a:r>
              <a:rPr sz="750" spc="20" dirty="0">
                <a:solidFill>
                  <a:srgbClr val="363740"/>
                </a:solidFill>
                <a:latin typeface="Arial"/>
                <a:cs typeface="Arial"/>
              </a:rPr>
              <a:t>to </a:t>
            </a:r>
            <a:r>
              <a:rPr sz="750" spc="5" dirty="0">
                <a:solidFill>
                  <a:srgbClr val="363740"/>
                </a:solidFill>
                <a:latin typeface="Arial"/>
                <a:cs typeface="Arial"/>
              </a:rPr>
              <a:t>prioritize your </a:t>
            </a:r>
            <a:r>
              <a:rPr sz="750" spc="15" dirty="0">
                <a:solidFill>
                  <a:srgbClr val="363740"/>
                </a:solidFill>
                <a:latin typeface="Arial"/>
                <a:cs typeface="Arial"/>
              </a:rPr>
              <a:t>highest-opportunity</a:t>
            </a:r>
            <a:r>
              <a:rPr sz="750" spc="-90" dirty="0">
                <a:solidFill>
                  <a:srgbClr val="363740"/>
                </a:solidFill>
                <a:latin typeface="Arial"/>
                <a:cs typeface="Arial"/>
              </a:rPr>
              <a:t> </a:t>
            </a:r>
            <a:r>
              <a:rPr sz="750" spc="-5" dirty="0">
                <a:solidFill>
                  <a:srgbClr val="363740"/>
                </a:solidFill>
                <a:latin typeface="Arial"/>
                <a:cs typeface="Arial"/>
              </a:rPr>
              <a:t>customers.</a:t>
            </a:r>
            <a:endParaRPr sz="750">
              <a:latin typeface="Arial"/>
              <a:cs typeface="Arial"/>
            </a:endParaRPr>
          </a:p>
        </p:txBody>
      </p:sp>
      <p:sp>
        <p:nvSpPr>
          <p:cNvPr id="21" name="object 21"/>
          <p:cNvSpPr txBox="1"/>
          <p:nvPr/>
        </p:nvSpPr>
        <p:spPr>
          <a:xfrm>
            <a:off x="2136173" y="3466982"/>
            <a:ext cx="1244600" cy="427355"/>
          </a:xfrm>
          <a:prstGeom prst="rect">
            <a:avLst/>
          </a:prstGeom>
        </p:spPr>
        <p:txBody>
          <a:bodyPr vert="horz" wrap="square" lIns="0" tIns="0" rIns="0" bIns="0" rtlCol="0">
            <a:spAutoFit/>
          </a:bodyPr>
          <a:lstStyle/>
          <a:p>
            <a:pPr marL="12700" marR="5080">
              <a:lnSpc>
                <a:spcPct val="116700"/>
              </a:lnSpc>
            </a:pPr>
            <a:r>
              <a:rPr sz="750" b="1" spc="-80" dirty="0">
                <a:solidFill>
                  <a:srgbClr val="3B6A99"/>
                </a:solidFill>
                <a:latin typeface="Arial Black"/>
                <a:cs typeface="Arial Black"/>
              </a:rPr>
              <a:t>Three: </a:t>
            </a:r>
            <a:r>
              <a:rPr sz="750" b="1" spc="-85" dirty="0">
                <a:solidFill>
                  <a:srgbClr val="3B6A99"/>
                </a:solidFill>
                <a:latin typeface="Arial Black"/>
                <a:cs typeface="Arial Black"/>
              </a:rPr>
              <a:t>Sales </a:t>
            </a:r>
            <a:r>
              <a:rPr sz="750" b="1" spc="-80" dirty="0">
                <a:solidFill>
                  <a:srgbClr val="3B6A99"/>
                </a:solidFill>
                <a:latin typeface="Arial Black"/>
                <a:cs typeface="Arial Black"/>
              </a:rPr>
              <a:t>Messaging </a:t>
            </a:r>
            <a:r>
              <a:rPr sz="750" b="1" spc="-70" dirty="0">
                <a:solidFill>
                  <a:srgbClr val="3B6A99"/>
                </a:solidFill>
                <a:latin typeface="Arial Black"/>
                <a:cs typeface="Arial Black"/>
              </a:rPr>
              <a:t>and  </a:t>
            </a:r>
            <a:r>
              <a:rPr sz="750" b="1" spc="-65" dirty="0">
                <a:solidFill>
                  <a:srgbClr val="3B6A99"/>
                </a:solidFill>
                <a:latin typeface="Arial Black"/>
                <a:cs typeface="Arial Black"/>
              </a:rPr>
              <a:t>Growth</a:t>
            </a:r>
            <a:r>
              <a:rPr sz="750" b="1" spc="-135" dirty="0">
                <a:solidFill>
                  <a:srgbClr val="3B6A99"/>
                </a:solidFill>
                <a:latin typeface="Arial Black"/>
                <a:cs typeface="Arial Black"/>
              </a:rPr>
              <a:t> </a:t>
            </a:r>
            <a:r>
              <a:rPr sz="750" b="1" spc="-70" dirty="0">
                <a:solidFill>
                  <a:srgbClr val="3B6A99"/>
                </a:solidFill>
                <a:latin typeface="Arial Black"/>
                <a:cs typeface="Arial Black"/>
              </a:rPr>
              <a:t>Plan</a:t>
            </a:r>
            <a:endParaRPr sz="750">
              <a:latin typeface="Arial Black"/>
              <a:cs typeface="Arial Black"/>
            </a:endParaRPr>
          </a:p>
          <a:p>
            <a:pPr marL="12700">
              <a:lnSpc>
                <a:spcPct val="100000"/>
              </a:lnSpc>
              <a:spcBef>
                <a:spcPts val="150"/>
              </a:spcBef>
            </a:pPr>
            <a:r>
              <a:rPr sz="750" spc="-5" dirty="0">
                <a:solidFill>
                  <a:srgbClr val="363740"/>
                </a:solidFill>
                <a:latin typeface="Arial"/>
                <a:cs typeface="Arial"/>
              </a:rPr>
              <a:t>Module: </a:t>
            </a:r>
            <a:r>
              <a:rPr sz="750" spc="25" dirty="0">
                <a:solidFill>
                  <a:srgbClr val="363740"/>
                </a:solidFill>
                <a:latin typeface="Arial"/>
                <a:cs typeface="Arial"/>
              </a:rPr>
              <a:t>~75</a:t>
            </a:r>
            <a:r>
              <a:rPr sz="750" spc="-110" dirty="0">
                <a:solidFill>
                  <a:srgbClr val="363740"/>
                </a:solidFill>
                <a:latin typeface="Arial"/>
                <a:cs typeface="Arial"/>
              </a:rPr>
              <a:t> </a:t>
            </a:r>
            <a:r>
              <a:rPr sz="750" spc="5" dirty="0">
                <a:solidFill>
                  <a:srgbClr val="363740"/>
                </a:solidFill>
                <a:latin typeface="Arial"/>
                <a:cs typeface="Arial"/>
              </a:rPr>
              <a:t>Minutes</a:t>
            </a:r>
            <a:endParaRPr sz="750">
              <a:latin typeface="Arial"/>
              <a:cs typeface="Arial"/>
            </a:endParaRPr>
          </a:p>
        </p:txBody>
      </p:sp>
      <p:sp>
        <p:nvSpPr>
          <p:cNvPr id="22" name="object 22"/>
          <p:cNvSpPr txBox="1"/>
          <p:nvPr/>
        </p:nvSpPr>
        <p:spPr>
          <a:xfrm>
            <a:off x="3937637" y="3486071"/>
            <a:ext cx="1520825" cy="408305"/>
          </a:xfrm>
          <a:prstGeom prst="rect">
            <a:avLst/>
          </a:prstGeom>
        </p:spPr>
        <p:txBody>
          <a:bodyPr vert="horz" wrap="square" lIns="0" tIns="0" rIns="0" bIns="0" rtlCol="0">
            <a:spAutoFit/>
          </a:bodyPr>
          <a:lstStyle/>
          <a:p>
            <a:pPr marL="125730" indent="-113030">
              <a:lnSpc>
                <a:spcPct val="100000"/>
              </a:lnSpc>
              <a:buChar char="•"/>
              <a:tabLst>
                <a:tab pos="126364" algn="l"/>
              </a:tabLst>
            </a:pPr>
            <a:r>
              <a:rPr sz="750" spc="5" dirty="0">
                <a:solidFill>
                  <a:srgbClr val="363740"/>
                </a:solidFill>
                <a:latin typeface="Arial"/>
                <a:cs typeface="Arial"/>
              </a:rPr>
              <a:t>Crafting </a:t>
            </a:r>
            <a:r>
              <a:rPr sz="750" spc="-20" dirty="0">
                <a:solidFill>
                  <a:srgbClr val="363740"/>
                </a:solidFill>
                <a:latin typeface="Arial"/>
                <a:cs typeface="Arial"/>
              </a:rPr>
              <a:t>a </a:t>
            </a:r>
            <a:r>
              <a:rPr sz="750" spc="5" dirty="0">
                <a:solidFill>
                  <a:srgbClr val="363740"/>
                </a:solidFill>
                <a:latin typeface="Arial"/>
                <a:cs typeface="Arial"/>
              </a:rPr>
              <a:t>Positioning</a:t>
            </a:r>
            <a:r>
              <a:rPr sz="750" spc="-95" dirty="0">
                <a:solidFill>
                  <a:srgbClr val="363740"/>
                </a:solidFill>
                <a:latin typeface="Arial"/>
                <a:cs typeface="Arial"/>
              </a:rPr>
              <a:t> </a:t>
            </a:r>
            <a:r>
              <a:rPr sz="750" spc="5" dirty="0">
                <a:solidFill>
                  <a:srgbClr val="363740"/>
                </a:solidFill>
                <a:latin typeface="Arial"/>
                <a:cs typeface="Arial"/>
              </a:rPr>
              <a:t>Statement</a:t>
            </a:r>
            <a:endParaRPr sz="750">
              <a:latin typeface="Arial"/>
              <a:cs typeface="Arial"/>
            </a:endParaRPr>
          </a:p>
          <a:p>
            <a:pPr marL="125730" indent="-113030">
              <a:lnSpc>
                <a:spcPct val="100000"/>
              </a:lnSpc>
              <a:spcBef>
                <a:spcPts val="150"/>
              </a:spcBef>
              <a:buChar char="•"/>
              <a:tabLst>
                <a:tab pos="126364" algn="l"/>
              </a:tabLst>
            </a:pPr>
            <a:r>
              <a:rPr sz="750" spc="-10" dirty="0">
                <a:solidFill>
                  <a:srgbClr val="363740"/>
                </a:solidFill>
                <a:latin typeface="Arial"/>
                <a:cs typeface="Arial"/>
              </a:rPr>
              <a:t>The Chain</a:t>
            </a:r>
            <a:r>
              <a:rPr sz="750" spc="-85" dirty="0">
                <a:solidFill>
                  <a:srgbClr val="363740"/>
                </a:solidFill>
                <a:latin typeface="Arial"/>
                <a:cs typeface="Arial"/>
              </a:rPr>
              <a:t> </a:t>
            </a:r>
            <a:r>
              <a:rPr sz="750" dirty="0">
                <a:solidFill>
                  <a:srgbClr val="363740"/>
                </a:solidFill>
                <a:latin typeface="Arial"/>
                <a:cs typeface="Arial"/>
              </a:rPr>
              <a:t>Model</a:t>
            </a:r>
            <a:endParaRPr sz="750">
              <a:latin typeface="Arial"/>
              <a:cs typeface="Arial"/>
            </a:endParaRPr>
          </a:p>
          <a:p>
            <a:pPr marL="125730" indent="-113030">
              <a:lnSpc>
                <a:spcPct val="100000"/>
              </a:lnSpc>
              <a:spcBef>
                <a:spcPts val="150"/>
              </a:spcBef>
              <a:buChar char="•"/>
              <a:tabLst>
                <a:tab pos="126364" algn="l"/>
              </a:tabLst>
            </a:pPr>
            <a:r>
              <a:rPr sz="750" dirty="0">
                <a:solidFill>
                  <a:srgbClr val="363740"/>
                </a:solidFill>
                <a:latin typeface="Arial"/>
                <a:cs typeface="Arial"/>
              </a:rPr>
              <a:t>Communication and</a:t>
            </a:r>
            <a:r>
              <a:rPr sz="750" spc="-55" dirty="0">
                <a:solidFill>
                  <a:srgbClr val="363740"/>
                </a:solidFill>
                <a:latin typeface="Arial"/>
                <a:cs typeface="Arial"/>
              </a:rPr>
              <a:t> </a:t>
            </a:r>
            <a:r>
              <a:rPr sz="750" spc="-5" dirty="0">
                <a:solidFill>
                  <a:srgbClr val="363740"/>
                </a:solidFill>
                <a:latin typeface="Arial"/>
                <a:cs typeface="Arial"/>
              </a:rPr>
              <a:t>Messaging</a:t>
            </a:r>
            <a:endParaRPr sz="750">
              <a:latin typeface="Arial"/>
              <a:cs typeface="Arial"/>
            </a:endParaRPr>
          </a:p>
        </p:txBody>
      </p:sp>
      <p:sp>
        <p:nvSpPr>
          <p:cNvPr id="23" name="object 23"/>
          <p:cNvSpPr txBox="1"/>
          <p:nvPr/>
        </p:nvSpPr>
        <p:spPr>
          <a:xfrm>
            <a:off x="5861898" y="3447932"/>
            <a:ext cx="2692400" cy="560705"/>
          </a:xfrm>
          <a:prstGeom prst="rect">
            <a:avLst/>
          </a:prstGeom>
        </p:spPr>
        <p:txBody>
          <a:bodyPr vert="horz" wrap="square" lIns="0" tIns="0" rIns="0" bIns="0" rtlCol="0">
            <a:spAutoFit/>
          </a:bodyPr>
          <a:lstStyle/>
          <a:p>
            <a:pPr marL="12700" marR="5080">
              <a:lnSpc>
                <a:spcPct val="116700"/>
              </a:lnSpc>
            </a:pPr>
            <a:r>
              <a:rPr sz="750" spc="-40" dirty="0">
                <a:solidFill>
                  <a:srgbClr val="363740"/>
                </a:solidFill>
                <a:latin typeface="Arial"/>
                <a:cs typeface="Arial"/>
              </a:rPr>
              <a:t>You </a:t>
            </a:r>
            <a:r>
              <a:rPr sz="750" spc="25" dirty="0">
                <a:solidFill>
                  <a:srgbClr val="363740"/>
                </a:solidFill>
                <a:latin typeface="Arial"/>
                <a:cs typeface="Arial"/>
              </a:rPr>
              <a:t>will </a:t>
            </a:r>
            <a:r>
              <a:rPr sz="750" spc="-5" dirty="0">
                <a:solidFill>
                  <a:srgbClr val="363740"/>
                </a:solidFill>
                <a:latin typeface="Arial"/>
                <a:cs typeface="Arial"/>
              </a:rPr>
              <a:t>learn </a:t>
            </a:r>
            <a:r>
              <a:rPr sz="750" spc="35" dirty="0">
                <a:solidFill>
                  <a:srgbClr val="363740"/>
                </a:solidFill>
                <a:latin typeface="Arial"/>
                <a:cs typeface="Arial"/>
              </a:rPr>
              <a:t>why</a:t>
            </a:r>
            <a:r>
              <a:rPr sz="750" spc="-140" dirty="0">
                <a:solidFill>
                  <a:srgbClr val="363740"/>
                </a:solidFill>
                <a:latin typeface="Arial"/>
                <a:cs typeface="Arial"/>
              </a:rPr>
              <a:t> </a:t>
            </a:r>
            <a:r>
              <a:rPr sz="750" spc="15" dirty="0">
                <a:solidFill>
                  <a:srgbClr val="363740"/>
                </a:solidFill>
                <a:latin typeface="Arial"/>
                <a:cs typeface="Arial"/>
              </a:rPr>
              <a:t>“positioning” </a:t>
            </a:r>
            <a:r>
              <a:rPr sz="750" spc="-5" dirty="0">
                <a:solidFill>
                  <a:srgbClr val="363740"/>
                </a:solidFill>
                <a:latin typeface="Arial"/>
                <a:cs typeface="Arial"/>
              </a:rPr>
              <a:t>is crucial </a:t>
            </a:r>
            <a:r>
              <a:rPr sz="750" spc="20" dirty="0">
                <a:solidFill>
                  <a:srgbClr val="363740"/>
                </a:solidFill>
                <a:latin typeface="Arial"/>
                <a:cs typeface="Arial"/>
              </a:rPr>
              <a:t>to </a:t>
            </a:r>
            <a:r>
              <a:rPr sz="750" spc="5" dirty="0">
                <a:solidFill>
                  <a:srgbClr val="363740"/>
                </a:solidFill>
                <a:latin typeface="Arial"/>
                <a:cs typeface="Arial"/>
              </a:rPr>
              <a:t>effectively meeting  </a:t>
            </a:r>
            <a:r>
              <a:rPr sz="750" dirty="0">
                <a:solidFill>
                  <a:srgbClr val="363740"/>
                </a:solidFill>
                <a:latin typeface="Arial"/>
                <a:cs typeface="Arial"/>
              </a:rPr>
              <a:t>customer </a:t>
            </a:r>
            <a:r>
              <a:rPr sz="750" spc="-10" dirty="0">
                <a:solidFill>
                  <a:srgbClr val="363740"/>
                </a:solidFill>
                <a:latin typeface="Arial"/>
                <a:cs typeface="Arial"/>
              </a:rPr>
              <a:t>needs </a:t>
            </a:r>
            <a:r>
              <a:rPr sz="750" dirty="0">
                <a:solidFill>
                  <a:srgbClr val="363740"/>
                </a:solidFill>
                <a:latin typeface="Arial"/>
                <a:cs typeface="Arial"/>
              </a:rPr>
              <a:t>and </a:t>
            </a:r>
            <a:r>
              <a:rPr sz="750" spc="30" dirty="0">
                <a:solidFill>
                  <a:srgbClr val="363740"/>
                </a:solidFill>
                <a:latin typeface="Arial"/>
                <a:cs typeface="Arial"/>
              </a:rPr>
              <a:t>how </a:t>
            </a:r>
            <a:r>
              <a:rPr sz="750" spc="20" dirty="0">
                <a:solidFill>
                  <a:srgbClr val="363740"/>
                </a:solidFill>
                <a:latin typeface="Arial"/>
                <a:cs typeface="Arial"/>
              </a:rPr>
              <a:t>to </a:t>
            </a:r>
            <a:r>
              <a:rPr sz="750" spc="5" dirty="0">
                <a:solidFill>
                  <a:srgbClr val="363740"/>
                </a:solidFill>
                <a:latin typeface="Arial"/>
                <a:cs typeface="Arial"/>
              </a:rPr>
              <a:t>craft </a:t>
            </a:r>
            <a:r>
              <a:rPr sz="750" spc="-20" dirty="0">
                <a:solidFill>
                  <a:srgbClr val="363740"/>
                </a:solidFill>
                <a:latin typeface="Arial"/>
                <a:cs typeface="Arial"/>
              </a:rPr>
              <a:t>a </a:t>
            </a:r>
            <a:r>
              <a:rPr sz="750" spc="10" dirty="0">
                <a:solidFill>
                  <a:srgbClr val="363740"/>
                </a:solidFill>
                <a:latin typeface="Arial"/>
                <a:cs typeface="Arial"/>
              </a:rPr>
              <a:t>positioning </a:t>
            </a:r>
            <a:r>
              <a:rPr sz="750" spc="5" dirty="0">
                <a:solidFill>
                  <a:srgbClr val="363740"/>
                </a:solidFill>
                <a:latin typeface="Arial"/>
                <a:cs typeface="Arial"/>
              </a:rPr>
              <a:t>statement </a:t>
            </a:r>
            <a:r>
              <a:rPr sz="750" spc="15" dirty="0">
                <a:solidFill>
                  <a:srgbClr val="363740"/>
                </a:solidFill>
                <a:latin typeface="Arial"/>
                <a:cs typeface="Arial"/>
              </a:rPr>
              <a:t>for  </a:t>
            </a:r>
            <a:r>
              <a:rPr sz="750" spc="5" dirty="0">
                <a:solidFill>
                  <a:srgbClr val="363740"/>
                </a:solidFill>
                <a:latin typeface="Arial"/>
                <a:cs typeface="Arial"/>
              </a:rPr>
              <a:t>your </a:t>
            </a:r>
            <a:r>
              <a:rPr sz="750" spc="10" dirty="0">
                <a:solidFill>
                  <a:srgbClr val="363740"/>
                </a:solidFill>
                <a:latin typeface="Arial"/>
                <a:cs typeface="Arial"/>
              </a:rPr>
              <a:t>target </a:t>
            </a:r>
            <a:r>
              <a:rPr sz="750" dirty="0">
                <a:solidFill>
                  <a:srgbClr val="363740"/>
                </a:solidFill>
                <a:latin typeface="Arial"/>
                <a:cs typeface="Arial"/>
              </a:rPr>
              <a:t>customers </a:t>
            </a:r>
            <a:r>
              <a:rPr sz="750" spc="20" dirty="0">
                <a:solidFill>
                  <a:srgbClr val="363740"/>
                </a:solidFill>
                <a:latin typeface="Arial"/>
                <a:cs typeface="Arial"/>
              </a:rPr>
              <a:t>that </a:t>
            </a:r>
            <a:r>
              <a:rPr sz="750" spc="5" dirty="0">
                <a:solidFill>
                  <a:srgbClr val="363740"/>
                </a:solidFill>
                <a:latin typeface="Arial"/>
                <a:cs typeface="Arial"/>
              </a:rPr>
              <a:t>articulates </a:t>
            </a:r>
            <a:r>
              <a:rPr sz="750" spc="10" dirty="0">
                <a:solidFill>
                  <a:srgbClr val="363740"/>
                </a:solidFill>
                <a:latin typeface="Arial"/>
                <a:cs typeface="Arial"/>
              </a:rPr>
              <a:t>the differentiated </a:t>
            </a:r>
            <a:r>
              <a:rPr sz="750" spc="-10" dirty="0">
                <a:solidFill>
                  <a:srgbClr val="363740"/>
                </a:solidFill>
                <a:latin typeface="Arial"/>
                <a:cs typeface="Arial"/>
              </a:rPr>
              <a:t>value  </a:t>
            </a:r>
            <a:r>
              <a:rPr sz="750" dirty="0">
                <a:solidFill>
                  <a:srgbClr val="363740"/>
                </a:solidFill>
                <a:latin typeface="Arial"/>
                <a:cs typeface="Arial"/>
              </a:rPr>
              <a:t>you </a:t>
            </a:r>
            <a:r>
              <a:rPr sz="750" spc="25" dirty="0">
                <a:solidFill>
                  <a:srgbClr val="363740"/>
                </a:solidFill>
                <a:latin typeface="Arial"/>
                <a:cs typeface="Arial"/>
              </a:rPr>
              <a:t>will</a:t>
            </a:r>
            <a:r>
              <a:rPr sz="750" spc="-75" dirty="0">
                <a:solidFill>
                  <a:srgbClr val="363740"/>
                </a:solidFill>
                <a:latin typeface="Arial"/>
                <a:cs typeface="Arial"/>
              </a:rPr>
              <a:t> </a:t>
            </a:r>
            <a:r>
              <a:rPr sz="750" spc="-5" dirty="0">
                <a:solidFill>
                  <a:srgbClr val="363740"/>
                </a:solidFill>
                <a:latin typeface="Arial"/>
                <a:cs typeface="Arial"/>
              </a:rPr>
              <a:t>provide.</a:t>
            </a:r>
            <a:endParaRPr sz="750">
              <a:latin typeface="Arial"/>
              <a:cs typeface="Arial"/>
            </a:endParaRPr>
          </a:p>
        </p:txBody>
      </p:sp>
      <p:sp>
        <p:nvSpPr>
          <p:cNvPr id="24" name="object 24"/>
          <p:cNvSpPr txBox="1"/>
          <p:nvPr/>
        </p:nvSpPr>
        <p:spPr>
          <a:xfrm>
            <a:off x="5861898" y="4114682"/>
            <a:ext cx="2724150" cy="427355"/>
          </a:xfrm>
          <a:prstGeom prst="rect">
            <a:avLst/>
          </a:prstGeom>
        </p:spPr>
        <p:txBody>
          <a:bodyPr vert="horz" wrap="square" lIns="0" tIns="0" rIns="0" bIns="0" rtlCol="0">
            <a:spAutoFit/>
          </a:bodyPr>
          <a:lstStyle/>
          <a:p>
            <a:pPr marL="12700" marR="5080">
              <a:lnSpc>
                <a:spcPct val="116700"/>
              </a:lnSpc>
            </a:pPr>
            <a:r>
              <a:rPr sz="750" spc="-40" dirty="0">
                <a:solidFill>
                  <a:srgbClr val="363740"/>
                </a:solidFill>
                <a:latin typeface="Arial"/>
                <a:cs typeface="Arial"/>
              </a:rPr>
              <a:t>To </a:t>
            </a:r>
            <a:r>
              <a:rPr sz="750" spc="-5" dirty="0">
                <a:solidFill>
                  <a:srgbClr val="363740"/>
                </a:solidFill>
                <a:latin typeface="Arial"/>
                <a:cs typeface="Arial"/>
              </a:rPr>
              <a:t>conclude </a:t>
            </a:r>
            <a:r>
              <a:rPr sz="750" spc="5" dirty="0">
                <a:solidFill>
                  <a:srgbClr val="363740"/>
                </a:solidFill>
                <a:latin typeface="Arial"/>
                <a:cs typeface="Arial"/>
              </a:rPr>
              <a:t>your </a:t>
            </a:r>
            <a:r>
              <a:rPr sz="750" dirty="0">
                <a:solidFill>
                  <a:srgbClr val="363740"/>
                </a:solidFill>
                <a:latin typeface="Arial"/>
                <a:cs typeface="Arial"/>
              </a:rPr>
              <a:t>learning </a:t>
            </a:r>
            <a:r>
              <a:rPr sz="750" spc="-10" dirty="0">
                <a:solidFill>
                  <a:srgbClr val="363740"/>
                </a:solidFill>
                <a:latin typeface="Arial"/>
                <a:cs typeface="Arial"/>
              </a:rPr>
              <a:t>journey, </a:t>
            </a:r>
            <a:r>
              <a:rPr sz="750" dirty="0">
                <a:solidFill>
                  <a:srgbClr val="363740"/>
                </a:solidFill>
                <a:latin typeface="Arial"/>
                <a:cs typeface="Arial"/>
              </a:rPr>
              <a:t>you </a:t>
            </a:r>
            <a:r>
              <a:rPr sz="750" spc="25" dirty="0">
                <a:solidFill>
                  <a:srgbClr val="363740"/>
                </a:solidFill>
                <a:latin typeface="Arial"/>
                <a:cs typeface="Arial"/>
              </a:rPr>
              <a:t>will </a:t>
            </a:r>
            <a:r>
              <a:rPr sz="750" spc="-5" dirty="0">
                <a:solidFill>
                  <a:srgbClr val="363740"/>
                </a:solidFill>
                <a:latin typeface="Arial"/>
                <a:cs typeface="Arial"/>
              </a:rPr>
              <a:t>learn </a:t>
            </a:r>
            <a:r>
              <a:rPr sz="750" spc="10" dirty="0">
                <a:solidFill>
                  <a:srgbClr val="363740"/>
                </a:solidFill>
                <a:latin typeface="Arial"/>
                <a:cs typeface="Arial"/>
              </a:rPr>
              <a:t>the </a:t>
            </a:r>
            <a:r>
              <a:rPr sz="750" spc="-10" dirty="0">
                <a:solidFill>
                  <a:srgbClr val="363740"/>
                </a:solidFill>
                <a:latin typeface="Arial"/>
                <a:cs typeface="Arial"/>
              </a:rPr>
              <a:t>Chain</a:t>
            </a:r>
            <a:r>
              <a:rPr sz="750" spc="-75" dirty="0">
                <a:solidFill>
                  <a:srgbClr val="363740"/>
                </a:solidFill>
                <a:latin typeface="Arial"/>
                <a:cs typeface="Arial"/>
              </a:rPr>
              <a:t> </a:t>
            </a:r>
            <a:r>
              <a:rPr sz="750" spc="-15" dirty="0">
                <a:solidFill>
                  <a:srgbClr val="363740"/>
                </a:solidFill>
                <a:latin typeface="Arial"/>
                <a:cs typeface="Arial"/>
              </a:rPr>
              <a:t>Rule,  </a:t>
            </a:r>
            <a:r>
              <a:rPr sz="750" spc="15" dirty="0">
                <a:solidFill>
                  <a:srgbClr val="363740"/>
                </a:solidFill>
                <a:latin typeface="Arial"/>
                <a:cs typeface="Arial"/>
              </a:rPr>
              <a:t>which </a:t>
            </a:r>
            <a:r>
              <a:rPr sz="750" spc="25" dirty="0">
                <a:solidFill>
                  <a:srgbClr val="363740"/>
                </a:solidFill>
                <a:latin typeface="Arial"/>
                <a:cs typeface="Arial"/>
              </a:rPr>
              <a:t>will </a:t>
            </a:r>
            <a:r>
              <a:rPr sz="750" dirty="0">
                <a:solidFill>
                  <a:srgbClr val="363740"/>
                </a:solidFill>
                <a:latin typeface="Arial"/>
                <a:cs typeface="Arial"/>
              </a:rPr>
              <a:t>help you </a:t>
            </a:r>
            <a:r>
              <a:rPr sz="750" spc="15" dirty="0">
                <a:solidFill>
                  <a:srgbClr val="363740"/>
                </a:solidFill>
                <a:latin typeface="Arial"/>
                <a:cs typeface="Arial"/>
              </a:rPr>
              <a:t>identify </a:t>
            </a:r>
            <a:r>
              <a:rPr sz="750" dirty="0">
                <a:solidFill>
                  <a:srgbClr val="363740"/>
                </a:solidFill>
                <a:latin typeface="Arial"/>
                <a:cs typeface="Arial"/>
              </a:rPr>
              <a:t>and </a:t>
            </a:r>
            <a:r>
              <a:rPr sz="750" spc="-5" dirty="0">
                <a:solidFill>
                  <a:srgbClr val="363740"/>
                </a:solidFill>
                <a:latin typeface="Arial"/>
                <a:cs typeface="Arial"/>
              </a:rPr>
              <a:t>evaluate </a:t>
            </a:r>
            <a:r>
              <a:rPr sz="750" spc="10" dirty="0">
                <a:solidFill>
                  <a:srgbClr val="363740"/>
                </a:solidFill>
                <a:latin typeface="Arial"/>
                <a:cs typeface="Arial"/>
              </a:rPr>
              <a:t>opportunities </a:t>
            </a:r>
            <a:r>
              <a:rPr sz="750" spc="15" dirty="0">
                <a:solidFill>
                  <a:srgbClr val="363740"/>
                </a:solidFill>
                <a:latin typeface="Arial"/>
                <a:cs typeface="Arial"/>
              </a:rPr>
              <a:t>for  growth.</a:t>
            </a:r>
            <a:endParaRPr sz="750">
              <a:latin typeface="Arial"/>
              <a:cs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06902" y="341956"/>
            <a:ext cx="4124960" cy="304800"/>
          </a:xfrm>
          <a:prstGeom prst="rect">
            <a:avLst/>
          </a:prstGeom>
        </p:spPr>
        <p:txBody>
          <a:bodyPr vert="horz" wrap="square" lIns="0" tIns="0" rIns="0" bIns="0" rtlCol="0">
            <a:spAutoFit/>
          </a:bodyPr>
          <a:lstStyle/>
          <a:p>
            <a:pPr marL="12700">
              <a:lnSpc>
                <a:spcPct val="100000"/>
              </a:lnSpc>
            </a:pPr>
            <a:r>
              <a:rPr b="0" spc="-5" dirty="0">
                <a:solidFill>
                  <a:srgbClr val="3B6A99"/>
                </a:solidFill>
                <a:latin typeface="Arial"/>
                <a:cs typeface="Arial"/>
              </a:rPr>
              <a:t>Selling </a:t>
            </a:r>
            <a:r>
              <a:rPr b="0" spc="15" dirty="0">
                <a:solidFill>
                  <a:srgbClr val="3B6A99"/>
                </a:solidFill>
                <a:latin typeface="Arial"/>
                <a:cs typeface="Arial"/>
              </a:rPr>
              <a:t>Through </a:t>
            </a:r>
            <a:r>
              <a:rPr b="0" spc="-5" dirty="0">
                <a:solidFill>
                  <a:srgbClr val="3B6A99"/>
                </a:solidFill>
                <a:latin typeface="Arial"/>
                <a:cs typeface="Arial"/>
              </a:rPr>
              <a:t>Customer</a:t>
            </a:r>
            <a:r>
              <a:rPr b="0" spc="-150" dirty="0">
                <a:solidFill>
                  <a:srgbClr val="3B6A99"/>
                </a:solidFill>
                <a:latin typeface="Arial"/>
                <a:cs typeface="Arial"/>
              </a:rPr>
              <a:t> </a:t>
            </a:r>
            <a:r>
              <a:rPr b="0" spc="15" dirty="0">
                <a:solidFill>
                  <a:srgbClr val="3B6A99"/>
                </a:solidFill>
                <a:latin typeface="Arial"/>
                <a:cs typeface="Arial"/>
              </a:rPr>
              <a:t>Centricity</a:t>
            </a:r>
          </a:p>
        </p:txBody>
      </p:sp>
      <p:sp>
        <p:nvSpPr>
          <p:cNvPr id="3" name="object 3"/>
          <p:cNvSpPr/>
          <p:nvPr/>
        </p:nvSpPr>
        <p:spPr>
          <a:xfrm>
            <a:off x="7316050" y="333333"/>
            <a:ext cx="1449894" cy="378331"/>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0"/>
            <a:ext cx="1367862" cy="5143499"/>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1741298" y="1334706"/>
            <a:ext cx="2021839" cy="0"/>
          </a:xfrm>
          <a:custGeom>
            <a:avLst/>
            <a:gdLst/>
            <a:ahLst/>
            <a:cxnLst/>
            <a:rect l="l" t="t" r="r" b="b"/>
            <a:pathLst>
              <a:path w="2021839">
                <a:moveTo>
                  <a:pt x="0" y="0"/>
                </a:moveTo>
                <a:lnTo>
                  <a:pt x="2021249" y="0"/>
                </a:lnTo>
              </a:path>
            </a:pathLst>
          </a:custGeom>
          <a:ln w="12699">
            <a:solidFill>
              <a:srgbClr val="D8D8D8"/>
            </a:solidFill>
          </a:ln>
        </p:spPr>
        <p:txBody>
          <a:bodyPr wrap="square" lIns="0" tIns="0" rIns="0" bIns="0" rtlCol="0"/>
          <a:lstStyle/>
          <a:p>
            <a:endParaRPr/>
          </a:p>
        </p:txBody>
      </p:sp>
      <p:sp>
        <p:nvSpPr>
          <p:cNvPr id="6" name="object 6"/>
          <p:cNvSpPr/>
          <p:nvPr/>
        </p:nvSpPr>
        <p:spPr>
          <a:xfrm>
            <a:off x="3923048" y="1334706"/>
            <a:ext cx="4534535" cy="0"/>
          </a:xfrm>
          <a:custGeom>
            <a:avLst/>
            <a:gdLst/>
            <a:ahLst/>
            <a:cxnLst/>
            <a:rect l="l" t="t" r="r" b="b"/>
            <a:pathLst>
              <a:path w="4534534">
                <a:moveTo>
                  <a:pt x="0" y="0"/>
                </a:moveTo>
                <a:lnTo>
                  <a:pt x="4534124" y="0"/>
                </a:lnTo>
              </a:path>
            </a:pathLst>
          </a:custGeom>
          <a:ln w="12699">
            <a:solidFill>
              <a:srgbClr val="D8D8D8"/>
            </a:solidFill>
          </a:ln>
        </p:spPr>
        <p:txBody>
          <a:bodyPr wrap="square" lIns="0" tIns="0" rIns="0" bIns="0" rtlCol="0"/>
          <a:lstStyle/>
          <a:p>
            <a:endParaRPr/>
          </a:p>
        </p:txBody>
      </p:sp>
      <p:sp>
        <p:nvSpPr>
          <p:cNvPr id="7" name="object 7"/>
          <p:cNvSpPr/>
          <p:nvPr/>
        </p:nvSpPr>
        <p:spPr>
          <a:xfrm>
            <a:off x="1741298" y="1990356"/>
            <a:ext cx="2021839" cy="0"/>
          </a:xfrm>
          <a:custGeom>
            <a:avLst/>
            <a:gdLst/>
            <a:ahLst/>
            <a:cxnLst/>
            <a:rect l="l" t="t" r="r" b="b"/>
            <a:pathLst>
              <a:path w="2021839">
                <a:moveTo>
                  <a:pt x="0" y="0"/>
                </a:moveTo>
                <a:lnTo>
                  <a:pt x="2021249" y="0"/>
                </a:lnTo>
              </a:path>
            </a:pathLst>
          </a:custGeom>
          <a:ln w="12699">
            <a:solidFill>
              <a:srgbClr val="D8D8D8"/>
            </a:solidFill>
          </a:ln>
        </p:spPr>
        <p:txBody>
          <a:bodyPr wrap="square" lIns="0" tIns="0" rIns="0" bIns="0" rtlCol="0"/>
          <a:lstStyle/>
          <a:p>
            <a:endParaRPr/>
          </a:p>
        </p:txBody>
      </p:sp>
      <p:sp>
        <p:nvSpPr>
          <p:cNvPr id="8" name="object 8"/>
          <p:cNvSpPr/>
          <p:nvPr/>
        </p:nvSpPr>
        <p:spPr>
          <a:xfrm>
            <a:off x="3923048" y="1990356"/>
            <a:ext cx="4534535" cy="0"/>
          </a:xfrm>
          <a:custGeom>
            <a:avLst/>
            <a:gdLst/>
            <a:ahLst/>
            <a:cxnLst/>
            <a:rect l="l" t="t" r="r" b="b"/>
            <a:pathLst>
              <a:path w="4534534">
                <a:moveTo>
                  <a:pt x="0" y="0"/>
                </a:moveTo>
                <a:lnTo>
                  <a:pt x="4534124" y="0"/>
                </a:lnTo>
              </a:path>
            </a:pathLst>
          </a:custGeom>
          <a:ln w="12699">
            <a:solidFill>
              <a:srgbClr val="D8D8D8"/>
            </a:solidFill>
          </a:ln>
        </p:spPr>
        <p:txBody>
          <a:bodyPr wrap="square" lIns="0" tIns="0" rIns="0" bIns="0" rtlCol="0"/>
          <a:lstStyle/>
          <a:p>
            <a:endParaRPr/>
          </a:p>
        </p:txBody>
      </p:sp>
      <p:sp>
        <p:nvSpPr>
          <p:cNvPr id="9" name="object 9"/>
          <p:cNvSpPr/>
          <p:nvPr/>
        </p:nvSpPr>
        <p:spPr>
          <a:xfrm>
            <a:off x="1741298" y="2731730"/>
            <a:ext cx="2021839" cy="0"/>
          </a:xfrm>
          <a:custGeom>
            <a:avLst/>
            <a:gdLst/>
            <a:ahLst/>
            <a:cxnLst/>
            <a:rect l="l" t="t" r="r" b="b"/>
            <a:pathLst>
              <a:path w="2021839">
                <a:moveTo>
                  <a:pt x="0" y="0"/>
                </a:moveTo>
                <a:lnTo>
                  <a:pt x="2021249" y="0"/>
                </a:lnTo>
              </a:path>
            </a:pathLst>
          </a:custGeom>
          <a:ln w="12699">
            <a:solidFill>
              <a:srgbClr val="D8D8D8"/>
            </a:solidFill>
          </a:ln>
        </p:spPr>
        <p:txBody>
          <a:bodyPr wrap="square" lIns="0" tIns="0" rIns="0" bIns="0" rtlCol="0"/>
          <a:lstStyle/>
          <a:p>
            <a:endParaRPr/>
          </a:p>
        </p:txBody>
      </p:sp>
      <p:sp>
        <p:nvSpPr>
          <p:cNvPr id="10" name="object 10"/>
          <p:cNvSpPr/>
          <p:nvPr/>
        </p:nvSpPr>
        <p:spPr>
          <a:xfrm>
            <a:off x="3923048" y="2731730"/>
            <a:ext cx="4534535" cy="0"/>
          </a:xfrm>
          <a:custGeom>
            <a:avLst/>
            <a:gdLst/>
            <a:ahLst/>
            <a:cxnLst/>
            <a:rect l="l" t="t" r="r" b="b"/>
            <a:pathLst>
              <a:path w="4534534">
                <a:moveTo>
                  <a:pt x="0" y="0"/>
                </a:moveTo>
                <a:lnTo>
                  <a:pt x="4534124" y="0"/>
                </a:lnTo>
              </a:path>
            </a:pathLst>
          </a:custGeom>
          <a:ln w="12699">
            <a:solidFill>
              <a:srgbClr val="D8D8D8"/>
            </a:solidFill>
          </a:ln>
        </p:spPr>
        <p:txBody>
          <a:bodyPr wrap="square" lIns="0" tIns="0" rIns="0" bIns="0" rtlCol="0"/>
          <a:lstStyle/>
          <a:p>
            <a:endParaRPr/>
          </a:p>
        </p:txBody>
      </p:sp>
      <p:sp>
        <p:nvSpPr>
          <p:cNvPr id="11" name="object 11"/>
          <p:cNvSpPr/>
          <p:nvPr/>
        </p:nvSpPr>
        <p:spPr>
          <a:xfrm>
            <a:off x="1741298" y="3473106"/>
            <a:ext cx="2021839" cy="0"/>
          </a:xfrm>
          <a:custGeom>
            <a:avLst/>
            <a:gdLst/>
            <a:ahLst/>
            <a:cxnLst/>
            <a:rect l="l" t="t" r="r" b="b"/>
            <a:pathLst>
              <a:path w="2021839">
                <a:moveTo>
                  <a:pt x="0" y="0"/>
                </a:moveTo>
                <a:lnTo>
                  <a:pt x="2021249" y="0"/>
                </a:lnTo>
              </a:path>
            </a:pathLst>
          </a:custGeom>
          <a:ln w="12699">
            <a:solidFill>
              <a:srgbClr val="D8D8D8"/>
            </a:solidFill>
          </a:ln>
        </p:spPr>
        <p:txBody>
          <a:bodyPr wrap="square" lIns="0" tIns="0" rIns="0" bIns="0" rtlCol="0"/>
          <a:lstStyle/>
          <a:p>
            <a:endParaRPr/>
          </a:p>
        </p:txBody>
      </p:sp>
      <p:sp>
        <p:nvSpPr>
          <p:cNvPr id="12" name="object 12"/>
          <p:cNvSpPr/>
          <p:nvPr/>
        </p:nvSpPr>
        <p:spPr>
          <a:xfrm>
            <a:off x="3923048" y="3473106"/>
            <a:ext cx="4534535" cy="0"/>
          </a:xfrm>
          <a:custGeom>
            <a:avLst/>
            <a:gdLst/>
            <a:ahLst/>
            <a:cxnLst/>
            <a:rect l="l" t="t" r="r" b="b"/>
            <a:pathLst>
              <a:path w="4534534">
                <a:moveTo>
                  <a:pt x="0" y="0"/>
                </a:moveTo>
                <a:lnTo>
                  <a:pt x="4534124" y="0"/>
                </a:lnTo>
              </a:path>
            </a:pathLst>
          </a:custGeom>
          <a:ln w="12699">
            <a:solidFill>
              <a:srgbClr val="D8D8D8"/>
            </a:solidFill>
          </a:ln>
        </p:spPr>
        <p:txBody>
          <a:bodyPr wrap="square" lIns="0" tIns="0" rIns="0" bIns="0" rtlCol="0"/>
          <a:lstStyle/>
          <a:p>
            <a:endParaRPr/>
          </a:p>
        </p:txBody>
      </p:sp>
      <p:sp>
        <p:nvSpPr>
          <p:cNvPr id="13" name="object 13"/>
          <p:cNvSpPr txBox="1"/>
          <p:nvPr/>
        </p:nvSpPr>
        <p:spPr>
          <a:xfrm>
            <a:off x="1706900" y="787229"/>
            <a:ext cx="2900680" cy="476250"/>
          </a:xfrm>
          <a:prstGeom prst="rect">
            <a:avLst/>
          </a:prstGeom>
        </p:spPr>
        <p:txBody>
          <a:bodyPr vert="horz" wrap="square" lIns="0" tIns="0" rIns="0" bIns="0" rtlCol="0">
            <a:spAutoFit/>
          </a:bodyPr>
          <a:lstStyle/>
          <a:p>
            <a:pPr marL="12700">
              <a:lnSpc>
                <a:spcPct val="100000"/>
              </a:lnSpc>
            </a:pPr>
            <a:r>
              <a:rPr sz="1200" spc="10" dirty="0">
                <a:solidFill>
                  <a:srgbClr val="3B6A99"/>
                </a:solidFill>
                <a:latin typeface="Arial"/>
                <a:cs typeface="Arial"/>
              </a:rPr>
              <a:t>Assignments</a:t>
            </a:r>
            <a:endParaRPr sz="1200">
              <a:latin typeface="Arial"/>
              <a:cs typeface="Arial"/>
            </a:endParaRPr>
          </a:p>
          <a:p>
            <a:pPr marL="38735">
              <a:lnSpc>
                <a:spcPct val="100000"/>
              </a:lnSpc>
              <a:spcBef>
                <a:spcPts val="1345"/>
              </a:spcBef>
              <a:tabLst>
                <a:tab pos="2220595" algn="l"/>
              </a:tabLst>
            </a:pPr>
            <a:r>
              <a:rPr sz="800" b="1" spc="-75" dirty="0">
                <a:solidFill>
                  <a:srgbClr val="363740"/>
                </a:solidFill>
                <a:latin typeface="Arial Black"/>
                <a:cs typeface="Arial Black"/>
              </a:rPr>
              <a:t>MODULE	</a:t>
            </a:r>
            <a:r>
              <a:rPr sz="800" b="1" spc="-80" dirty="0">
                <a:solidFill>
                  <a:srgbClr val="363740"/>
                </a:solidFill>
                <a:latin typeface="Arial Black"/>
                <a:cs typeface="Arial Black"/>
              </a:rPr>
              <a:t>ASSIGNMENT</a:t>
            </a:r>
            <a:endParaRPr sz="800">
              <a:latin typeface="Arial Black"/>
              <a:cs typeface="Arial Black"/>
            </a:endParaRPr>
          </a:p>
        </p:txBody>
      </p:sp>
      <p:sp>
        <p:nvSpPr>
          <p:cNvPr id="23" name="object 23"/>
          <p:cNvSpPr txBox="1">
            <a:spLocks noGrp="1"/>
          </p:cNvSpPr>
          <p:nvPr>
            <p:ph type="sldNum" sz="quarter" idx="7"/>
          </p:nvPr>
        </p:nvSpPr>
        <p:spPr>
          <a:prstGeom prst="rect">
            <a:avLst/>
          </a:prstGeom>
        </p:spPr>
        <p:txBody>
          <a:bodyPr vert="horz" wrap="square" lIns="0" tIns="13970" rIns="0" bIns="0" rtlCol="0">
            <a:spAutoFit/>
          </a:bodyPr>
          <a:lstStyle/>
          <a:p>
            <a:pPr marL="25400">
              <a:lnSpc>
                <a:spcPct val="100000"/>
              </a:lnSpc>
              <a:spcBef>
                <a:spcPts val="110"/>
              </a:spcBef>
            </a:pPr>
            <a:fld id="{81D60167-4931-47E6-BA6A-407CBD079E47}" type="slidenum">
              <a:rPr spc="35" dirty="0"/>
              <a:t>23</a:t>
            </a:fld>
            <a:endParaRPr spc="35" dirty="0"/>
          </a:p>
        </p:txBody>
      </p:sp>
      <p:sp>
        <p:nvSpPr>
          <p:cNvPr id="14" name="object 14"/>
          <p:cNvSpPr txBox="1"/>
          <p:nvPr/>
        </p:nvSpPr>
        <p:spPr>
          <a:xfrm>
            <a:off x="2112198" y="1378267"/>
            <a:ext cx="1200150" cy="493395"/>
          </a:xfrm>
          <a:prstGeom prst="rect">
            <a:avLst/>
          </a:prstGeom>
        </p:spPr>
        <p:txBody>
          <a:bodyPr vert="horz" wrap="square" lIns="0" tIns="0" rIns="0" bIns="0" rtlCol="0">
            <a:spAutoFit/>
          </a:bodyPr>
          <a:lstStyle/>
          <a:p>
            <a:pPr marL="12700">
              <a:lnSpc>
                <a:spcPct val="100000"/>
              </a:lnSpc>
            </a:pPr>
            <a:r>
              <a:rPr sz="800" b="1" spc="-70" dirty="0">
                <a:solidFill>
                  <a:srgbClr val="3B6A99"/>
                </a:solidFill>
                <a:latin typeface="Arial Black"/>
                <a:cs typeface="Arial Black"/>
              </a:rPr>
              <a:t>Orientation</a:t>
            </a:r>
            <a:endParaRPr sz="800">
              <a:latin typeface="Arial Black"/>
              <a:cs typeface="Arial Black"/>
            </a:endParaRPr>
          </a:p>
          <a:p>
            <a:pPr marL="12700" marR="5080">
              <a:lnSpc>
                <a:spcPct val="122400"/>
              </a:lnSpc>
              <a:spcBef>
                <a:spcPts val="350"/>
              </a:spcBef>
            </a:pPr>
            <a:r>
              <a:rPr sz="800" dirty="0">
                <a:solidFill>
                  <a:srgbClr val="363740"/>
                </a:solidFill>
                <a:latin typeface="Arial"/>
                <a:cs typeface="Arial"/>
              </a:rPr>
              <a:t>Preparing </a:t>
            </a:r>
            <a:r>
              <a:rPr sz="800" spc="15" dirty="0">
                <a:solidFill>
                  <a:srgbClr val="363740"/>
                </a:solidFill>
                <a:latin typeface="Arial"/>
                <a:cs typeface="Arial"/>
              </a:rPr>
              <a:t>for </a:t>
            </a:r>
            <a:r>
              <a:rPr sz="800" spc="-25" dirty="0">
                <a:solidFill>
                  <a:srgbClr val="363740"/>
                </a:solidFill>
                <a:latin typeface="Arial"/>
                <a:cs typeface="Arial"/>
              </a:rPr>
              <a:t>Your  </a:t>
            </a:r>
            <a:r>
              <a:rPr sz="800" dirty="0">
                <a:solidFill>
                  <a:srgbClr val="363740"/>
                </a:solidFill>
                <a:latin typeface="Arial"/>
                <a:cs typeface="Arial"/>
              </a:rPr>
              <a:t>Customer-Centric</a:t>
            </a:r>
            <a:r>
              <a:rPr sz="800" spc="-65" dirty="0">
                <a:solidFill>
                  <a:srgbClr val="363740"/>
                </a:solidFill>
                <a:latin typeface="Arial"/>
                <a:cs typeface="Arial"/>
              </a:rPr>
              <a:t> </a:t>
            </a:r>
            <a:r>
              <a:rPr sz="800" spc="-20" dirty="0">
                <a:solidFill>
                  <a:srgbClr val="363740"/>
                </a:solidFill>
                <a:latin typeface="Arial"/>
                <a:cs typeface="Arial"/>
              </a:rPr>
              <a:t>Journey</a:t>
            </a:r>
            <a:endParaRPr sz="800">
              <a:latin typeface="Arial"/>
              <a:cs typeface="Arial"/>
            </a:endParaRPr>
          </a:p>
        </p:txBody>
      </p:sp>
      <p:sp>
        <p:nvSpPr>
          <p:cNvPr id="15" name="object 15"/>
          <p:cNvSpPr txBox="1"/>
          <p:nvPr/>
        </p:nvSpPr>
        <p:spPr>
          <a:xfrm>
            <a:off x="3900011" y="1378267"/>
            <a:ext cx="1897380" cy="436245"/>
          </a:xfrm>
          <a:prstGeom prst="rect">
            <a:avLst/>
          </a:prstGeom>
        </p:spPr>
        <p:txBody>
          <a:bodyPr vert="horz" wrap="square" lIns="0" tIns="0" rIns="0" bIns="0" rtlCol="0">
            <a:spAutoFit/>
          </a:bodyPr>
          <a:lstStyle/>
          <a:p>
            <a:pPr marL="27305">
              <a:lnSpc>
                <a:spcPct val="100000"/>
              </a:lnSpc>
            </a:pPr>
            <a:r>
              <a:rPr sz="800" b="1" spc="-65" dirty="0">
                <a:solidFill>
                  <a:srgbClr val="363740"/>
                </a:solidFill>
                <a:latin typeface="Arial Black"/>
                <a:cs typeface="Arial Black"/>
              </a:rPr>
              <a:t>Identify Opportunities </a:t>
            </a:r>
            <a:r>
              <a:rPr sz="800" b="1" spc="-55" dirty="0">
                <a:solidFill>
                  <a:srgbClr val="363740"/>
                </a:solidFill>
                <a:latin typeface="Arial Black"/>
                <a:cs typeface="Arial Black"/>
              </a:rPr>
              <a:t>for </a:t>
            </a:r>
            <a:r>
              <a:rPr sz="800" b="1" spc="-90" dirty="0">
                <a:solidFill>
                  <a:srgbClr val="363740"/>
                </a:solidFill>
                <a:latin typeface="Arial Black"/>
                <a:cs typeface="Arial Black"/>
              </a:rPr>
              <a:t>Sales</a:t>
            </a:r>
            <a:r>
              <a:rPr sz="800" b="1" spc="-60" dirty="0">
                <a:solidFill>
                  <a:srgbClr val="363740"/>
                </a:solidFill>
                <a:latin typeface="Arial Black"/>
                <a:cs typeface="Arial Black"/>
              </a:rPr>
              <a:t> </a:t>
            </a:r>
            <a:r>
              <a:rPr sz="800" b="1" spc="-70" dirty="0">
                <a:solidFill>
                  <a:srgbClr val="363740"/>
                </a:solidFill>
                <a:latin typeface="Arial Black"/>
                <a:cs typeface="Arial Black"/>
              </a:rPr>
              <a:t>Growth</a:t>
            </a:r>
            <a:endParaRPr sz="800">
              <a:latin typeface="Arial Black"/>
              <a:cs typeface="Arial Black"/>
            </a:endParaRPr>
          </a:p>
          <a:p>
            <a:pPr marL="128905" indent="-116205">
              <a:lnSpc>
                <a:spcPct val="100000"/>
              </a:lnSpc>
              <a:spcBef>
                <a:spcPts val="165"/>
              </a:spcBef>
              <a:buChar char="•"/>
              <a:tabLst>
                <a:tab pos="129539" algn="l"/>
              </a:tabLst>
            </a:pPr>
            <a:r>
              <a:rPr sz="800" dirty="0">
                <a:solidFill>
                  <a:srgbClr val="363740"/>
                </a:solidFill>
                <a:latin typeface="Arial"/>
                <a:cs typeface="Arial"/>
              </a:rPr>
              <a:t>Review </a:t>
            </a:r>
            <a:r>
              <a:rPr sz="800" spc="-5" dirty="0">
                <a:solidFill>
                  <a:srgbClr val="363740"/>
                </a:solidFill>
                <a:latin typeface="Arial"/>
                <a:cs typeface="Arial"/>
              </a:rPr>
              <a:t>exemplar </a:t>
            </a:r>
            <a:r>
              <a:rPr sz="800" spc="-15" dirty="0">
                <a:solidFill>
                  <a:srgbClr val="363740"/>
                </a:solidFill>
                <a:latin typeface="Arial"/>
                <a:cs typeface="Arial"/>
              </a:rPr>
              <a:t>sales</a:t>
            </a:r>
            <a:r>
              <a:rPr sz="800" spc="-90" dirty="0">
                <a:solidFill>
                  <a:srgbClr val="363740"/>
                </a:solidFill>
                <a:latin typeface="Arial"/>
                <a:cs typeface="Arial"/>
              </a:rPr>
              <a:t> </a:t>
            </a:r>
            <a:r>
              <a:rPr sz="800" dirty="0">
                <a:solidFill>
                  <a:srgbClr val="363740"/>
                </a:solidFill>
                <a:latin typeface="Arial"/>
                <a:cs typeface="Arial"/>
              </a:rPr>
              <a:t>plans</a:t>
            </a:r>
            <a:endParaRPr sz="800">
              <a:latin typeface="Arial"/>
              <a:cs typeface="Arial"/>
            </a:endParaRPr>
          </a:p>
          <a:p>
            <a:pPr marL="128905" indent="-116205">
              <a:lnSpc>
                <a:spcPct val="100000"/>
              </a:lnSpc>
              <a:spcBef>
                <a:spcPts val="165"/>
              </a:spcBef>
              <a:buChar char="•"/>
              <a:tabLst>
                <a:tab pos="129539" algn="l"/>
              </a:tabLst>
            </a:pPr>
            <a:r>
              <a:rPr sz="800" spc="-10" dirty="0">
                <a:solidFill>
                  <a:srgbClr val="363740"/>
                </a:solidFill>
                <a:latin typeface="Arial"/>
                <a:cs typeface="Arial"/>
              </a:rPr>
              <a:t>Select </a:t>
            </a:r>
            <a:r>
              <a:rPr sz="800" spc="5" dirty="0">
                <a:solidFill>
                  <a:srgbClr val="363740"/>
                </a:solidFill>
                <a:latin typeface="Arial"/>
                <a:cs typeface="Arial"/>
              </a:rPr>
              <a:t>your </a:t>
            </a:r>
            <a:r>
              <a:rPr sz="800" dirty="0">
                <a:solidFill>
                  <a:srgbClr val="363740"/>
                </a:solidFill>
                <a:latin typeface="Arial"/>
                <a:cs typeface="Arial"/>
              </a:rPr>
              <a:t>critical</a:t>
            </a:r>
            <a:r>
              <a:rPr sz="800" spc="-95" dirty="0">
                <a:solidFill>
                  <a:srgbClr val="363740"/>
                </a:solidFill>
                <a:latin typeface="Arial"/>
                <a:cs typeface="Arial"/>
              </a:rPr>
              <a:t> </a:t>
            </a:r>
            <a:r>
              <a:rPr sz="800" spc="-10" dirty="0">
                <a:solidFill>
                  <a:srgbClr val="363740"/>
                </a:solidFill>
                <a:latin typeface="Arial"/>
                <a:cs typeface="Arial"/>
              </a:rPr>
              <a:t>issue</a:t>
            </a:r>
            <a:endParaRPr sz="800">
              <a:latin typeface="Arial"/>
              <a:cs typeface="Arial"/>
            </a:endParaRPr>
          </a:p>
        </p:txBody>
      </p:sp>
      <p:sp>
        <p:nvSpPr>
          <p:cNvPr id="16" name="object 16"/>
          <p:cNvSpPr txBox="1"/>
          <p:nvPr/>
        </p:nvSpPr>
        <p:spPr>
          <a:xfrm>
            <a:off x="2112198" y="2033917"/>
            <a:ext cx="1627505" cy="344170"/>
          </a:xfrm>
          <a:prstGeom prst="rect">
            <a:avLst/>
          </a:prstGeom>
        </p:spPr>
        <p:txBody>
          <a:bodyPr vert="horz" wrap="square" lIns="0" tIns="0" rIns="0" bIns="0" rtlCol="0">
            <a:spAutoFit/>
          </a:bodyPr>
          <a:lstStyle/>
          <a:p>
            <a:pPr marL="12700">
              <a:lnSpc>
                <a:spcPct val="100000"/>
              </a:lnSpc>
            </a:pPr>
            <a:r>
              <a:rPr sz="800" b="1" spc="-75" dirty="0">
                <a:solidFill>
                  <a:srgbClr val="3B6A99"/>
                </a:solidFill>
                <a:latin typeface="Arial Black"/>
                <a:cs typeface="Arial Black"/>
              </a:rPr>
              <a:t>One: </a:t>
            </a:r>
            <a:r>
              <a:rPr sz="800" b="1" spc="-85" dirty="0">
                <a:solidFill>
                  <a:srgbClr val="3B6A99"/>
                </a:solidFill>
                <a:latin typeface="Arial Black"/>
                <a:cs typeface="Arial Black"/>
              </a:rPr>
              <a:t>Customer</a:t>
            </a:r>
            <a:r>
              <a:rPr sz="800" b="1" spc="-55" dirty="0">
                <a:solidFill>
                  <a:srgbClr val="3B6A99"/>
                </a:solidFill>
                <a:latin typeface="Arial Black"/>
                <a:cs typeface="Arial Black"/>
              </a:rPr>
              <a:t> </a:t>
            </a:r>
            <a:r>
              <a:rPr sz="800" b="1" spc="-95" dirty="0">
                <a:solidFill>
                  <a:srgbClr val="3B6A99"/>
                </a:solidFill>
                <a:latin typeface="Arial Black"/>
                <a:cs typeface="Arial Black"/>
              </a:rPr>
              <a:t>Experience</a:t>
            </a:r>
            <a:endParaRPr sz="800">
              <a:latin typeface="Arial Black"/>
              <a:cs typeface="Arial Black"/>
            </a:endParaRPr>
          </a:p>
          <a:p>
            <a:pPr marL="12700">
              <a:lnSpc>
                <a:spcPct val="100000"/>
              </a:lnSpc>
              <a:spcBef>
                <a:spcPts val="565"/>
              </a:spcBef>
            </a:pPr>
            <a:r>
              <a:rPr sz="800" spc="25" dirty="0">
                <a:solidFill>
                  <a:srgbClr val="363740"/>
                </a:solidFill>
                <a:latin typeface="Arial"/>
                <a:cs typeface="Arial"/>
              </a:rPr>
              <a:t>Adopt </a:t>
            </a:r>
            <a:r>
              <a:rPr sz="800" spc="-25" dirty="0">
                <a:solidFill>
                  <a:srgbClr val="363740"/>
                </a:solidFill>
                <a:latin typeface="Arial"/>
                <a:cs typeface="Arial"/>
              </a:rPr>
              <a:t>Your </a:t>
            </a:r>
            <a:r>
              <a:rPr sz="800" dirty="0">
                <a:solidFill>
                  <a:srgbClr val="363740"/>
                </a:solidFill>
                <a:latin typeface="Arial"/>
                <a:cs typeface="Arial"/>
              </a:rPr>
              <a:t>Customer's</a:t>
            </a:r>
            <a:r>
              <a:rPr sz="800" spc="-130" dirty="0">
                <a:solidFill>
                  <a:srgbClr val="363740"/>
                </a:solidFill>
                <a:latin typeface="Arial"/>
                <a:cs typeface="Arial"/>
              </a:rPr>
              <a:t> </a:t>
            </a:r>
            <a:r>
              <a:rPr sz="800" spc="-5" dirty="0">
                <a:solidFill>
                  <a:srgbClr val="363740"/>
                </a:solidFill>
                <a:latin typeface="Arial"/>
                <a:cs typeface="Arial"/>
              </a:rPr>
              <a:t>Perspective</a:t>
            </a:r>
            <a:endParaRPr sz="800">
              <a:latin typeface="Arial"/>
              <a:cs typeface="Arial"/>
            </a:endParaRPr>
          </a:p>
        </p:txBody>
      </p:sp>
      <p:sp>
        <p:nvSpPr>
          <p:cNvPr id="17" name="object 17"/>
          <p:cNvSpPr txBox="1"/>
          <p:nvPr/>
        </p:nvSpPr>
        <p:spPr>
          <a:xfrm>
            <a:off x="3900011" y="2033917"/>
            <a:ext cx="4431665" cy="579120"/>
          </a:xfrm>
          <a:prstGeom prst="rect">
            <a:avLst/>
          </a:prstGeom>
        </p:spPr>
        <p:txBody>
          <a:bodyPr vert="horz" wrap="square" lIns="0" tIns="0" rIns="0" bIns="0" rtlCol="0">
            <a:spAutoFit/>
          </a:bodyPr>
          <a:lstStyle/>
          <a:p>
            <a:pPr marL="27305">
              <a:lnSpc>
                <a:spcPct val="100000"/>
              </a:lnSpc>
            </a:pPr>
            <a:r>
              <a:rPr sz="800" b="1" spc="-65" dirty="0">
                <a:solidFill>
                  <a:srgbClr val="363740"/>
                </a:solidFill>
                <a:latin typeface="Arial Black"/>
                <a:cs typeface="Arial Black"/>
              </a:rPr>
              <a:t>Identify </a:t>
            </a:r>
            <a:r>
              <a:rPr sz="800" b="1" spc="-35" dirty="0">
                <a:solidFill>
                  <a:srgbClr val="363740"/>
                </a:solidFill>
                <a:latin typeface="Arial Black"/>
                <a:cs typeface="Arial Black"/>
              </a:rPr>
              <a:t>What </a:t>
            </a:r>
            <a:r>
              <a:rPr sz="800" b="1" spc="-85" dirty="0">
                <a:solidFill>
                  <a:srgbClr val="363740"/>
                </a:solidFill>
                <a:latin typeface="Arial Black"/>
                <a:cs typeface="Arial Black"/>
              </a:rPr>
              <a:t>Matters </a:t>
            </a:r>
            <a:r>
              <a:rPr sz="800" b="1" spc="-70" dirty="0">
                <a:solidFill>
                  <a:srgbClr val="363740"/>
                </a:solidFill>
                <a:latin typeface="Arial Black"/>
                <a:cs typeface="Arial Black"/>
              </a:rPr>
              <a:t>to </a:t>
            </a:r>
            <a:r>
              <a:rPr sz="800" b="1" spc="-100" dirty="0">
                <a:solidFill>
                  <a:srgbClr val="363740"/>
                </a:solidFill>
                <a:latin typeface="Arial Black"/>
                <a:cs typeface="Arial Black"/>
              </a:rPr>
              <a:t>Your</a:t>
            </a:r>
            <a:r>
              <a:rPr sz="800" b="1" spc="-40" dirty="0">
                <a:solidFill>
                  <a:srgbClr val="363740"/>
                </a:solidFill>
                <a:latin typeface="Arial Black"/>
                <a:cs typeface="Arial Black"/>
              </a:rPr>
              <a:t> </a:t>
            </a:r>
            <a:r>
              <a:rPr sz="800" b="1" spc="-85" dirty="0">
                <a:solidFill>
                  <a:srgbClr val="363740"/>
                </a:solidFill>
                <a:latin typeface="Arial Black"/>
                <a:cs typeface="Arial Black"/>
              </a:rPr>
              <a:t>Customers</a:t>
            </a:r>
            <a:endParaRPr sz="800">
              <a:latin typeface="Arial Black"/>
              <a:cs typeface="Arial Black"/>
            </a:endParaRPr>
          </a:p>
          <a:p>
            <a:pPr marL="128905" indent="-116205">
              <a:lnSpc>
                <a:spcPct val="100000"/>
              </a:lnSpc>
              <a:spcBef>
                <a:spcPts val="165"/>
              </a:spcBef>
              <a:buChar char="•"/>
              <a:tabLst>
                <a:tab pos="129539" algn="l"/>
              </a:tabLst>
            </a:pPr>
            <a:r>
              <a:rPr sz="800" dirty="0">
                <a:solidFill>
                  <a:srgbClr val="363740"/>
                </a:solidFill>
                <a:latin typeface="Arial"/>
                <a:cs typeface="Arial"/>
              </a:rPr>
              <a:t>Map </a:t>
            </a:r>
            <a:r>
              <a:rPr sz="800" spc="5" dirty="0">
                <a:solidFill>
                  <a:srgbClr val="363740"/>
                </a:solidFill>
                <a:latin typeface="Arial"/>
                <a:cs typeface="Arial"/>
              </a:rPr>
              <a:t>your </a:t>
            </a:r>
            <a:r>
              <a:rPr sz="800" dirty="0">
                <a:solidFill>
                  <a:srgbClr val="363740"/>
                </a:solidFill>
                <a:latin typeface="Arial"/>
                <a:cs typeface="Arial"/>
              </a:rPr>
              <a:t>customer’s</a:t>
            </a:r>
            <a:r>
              <a:rPr sz="800" spc="-130" dirty="0">
                <a:solidFill>
                  <a:srgbClr val="363740"/>
                </a:solidFill>
                <a:latin typeface="Arial"/>
                <a:cs typeface="Arial"/>
              </a:rPr>
              <a:t> </a:t>
            </a:r>
            <a:r>
              <a:rPr sz="800" dirty="0">
                <a:solidFill>
                  <a:srgbClr val="363740"/>
                </a:solidFill>
                <a:latin typeface="Arial"/>
                <a:cs typeface="Arial"/>
              </a:rPr>
              <a:t>journey</a:t>
            </a:r>
            <a:endParaRPr sz="800">
              <a:latin typeface="Arial"/>
              <a:cs typeface="Arial"/>
            </a:endParaRPr>
          </a:p>
          <a:p>
            <a:pPr marL="128905" indent="-116205">
              <a:lnSpc>
                <a:spcPct val="100000"/>
              </a:lnSpc>
              <a:spcBef>
                <a:spcPts val="165"/>
              </a:spcBef>
              <a:buChar char="•"/>
              <a:tabLst>
                <a:tab pos="129539" algn="l"/>
              </a:tabLst>
            </a:pPr>
            <a:r>
              <a:rPr sz="800" spc="-5" dirty="0">
                <a:solidFill>
                  <a:srgbClr val="363740"/>
                </a:solidFill>
                <a:latin typeface="Arial"/>
                <a:cs typeface="Arial"/>
              </a:rPr>
              <a:t>(Suggested) </a:t>
            </a:r>
            <a:r>
              <a:rPr sz="800" spc="-10" dirty="0">
                <a:solidFill>
                  <a:srgbClr val="363740"/>
                </a:solidFill>
                <a:latin typeface="Arial"/>
                <a:cs typeface="Arial"/>
              </a:rPr>
              <a:t>Engage </a:t>
            </a:r>
            <a:r>
              <a:rPr sz="800" spc="40" dirty="0">
                <a:solidFill>
                  <a:srgbClr val="363740"/>
                </a:solidFill>
                <a:latin typeface="Arial"/>
                <a:cs typeface="Arial"/>
              </a:rPr>
              <a:t>with </a:t>
            </a:r>
            <a:r>
              <a:rPr sz="800" dirty="0">
                <a:solidFill>
                  <a:srgbClr val="363740"/>
                </a:solidFill>
                <a:latin typeface="Arial"/>
                <a:cs typeface="Arial"/>
              </a:rPr>
              <a:t>customers </a:t>
            </a:r>
            <a:r>
              <a:rPr sz="800" spc="20" dirty="0">
                <a:solidFill>
                  <a:srgbClr val="363740"/>
                </a:solidFill>
                <a:latin typeface="Arial"/>
                <a:cs typeface="Arial"/>
              </a:rPr>
              <a:t>to</a:t>
            </a:r>
            <a:r>
              <a:rPr sz="800" spc="-150" dirty="0">
                <a:solidFill>
                  <a:srgbClr val="363740"/>
                </a:solidFill>
                <a:latin typeface="Arial"/>
                <a:cs typeface="Arial"/>
              </a:rPr>
              <a:t> </a:t>
            </a:r>
            <a:r>
              <a:rPr sz="800" spc="-10" dirty="0">
                <a:solidFill>
                  <a:srgbClr val="363740"/>
                </a:solidFill>
                <a:latin typeface="Arial"/>
                <a:cs typeface="Arial"/>
              </a:rPr>
              <a:t>enhance </a:t>
            </a:r>
            <a:r>
              <a:rPr sz="800" spc="5" dirty="0">
                <a:solidFill>
                  <a:srgbClr val="363740"/>
                </a:solidFill>
                <a:latin typeface="Arial"/>
                <a:cs typeface="Arial"/>
              </a:rPr>
              <a:t>your understanding</a:t>
            </a:r>
            <a:endParaRPr sz="800">
              <a:latin typeface="Arial"/>
              <a:cs typeface="Arial"/>
            </a:endParaRPr>
          </a:p>
          <a:p>
            <a:pPr marL="128905" indent="-116205">
              <a:lnSpc>
                <a:spcPct val="100000"/>
              </a:lnSpc>
              <a:spcBef>
                <a:spcPts val="165"/>
              </a:spcBef>
              <a:buChar char="•"/>
              <a:tabLst>
                <a:tab pos="129539" algn="l"/>
              </a:tabLst>
            </a:pPr>
            <a:r>
              <a:rPr sz="800" spc="-5" dirty="0">
                <a:solidFill>
                  <a:srgbClr val="363740"/>
                </a:solidFill>
                <a:latin typeface="Arial"/>
                <a:cs typeface="Arial"/>
              </a:rPr>
              <a:t>Summarize </a:t>
            </a:r>
            <a:r>
              <a:rPr sz="800" spc="-15" dirty="0">
                <a:solidFill>
                  <a:srgbClr val="363740"/>
                </a:solidFill>
                <a:latin typeface="Arial"/>
                <a:cs typeface="Arial"/>
              </a:rPr>
              <a:t>areas </a:t>
            </a:r>
            <a:r>
              <a:rPr sz="800" spc="15" dirty="0">
                <a:solidFill>
                  <a:srgbClr val="363740"/>
                </a:solidFill>
                <a:latin typeface="Arial"/>
                <a:cs typeface="Arial"/>
              </a:rPr>
              <a:t>of opportunity </a:t>
            </a:r>
            <a:r>
              <a:rPr sz="800" spc="20" dirty="0">
                <a:solidFill>
                  <a:srgbClr val="363740"/>
                </a:solidFill>
                <a:latin typeface="Arial"/>
                <a:cs typeface="Arial"/>
              </a:rPr>
              <a:t>to</a:t>
            </a:r>
            <a:r>
              <a:rPr sz="800" spc="-140" dirty="0">
                <a:solidFill>
                  <a:srgbClr val="363740"/>
                </a:solidFill>
                <a:latin typeface="Arial"/>
                <a:cs typeface="Arial"/>
              </a:rPr>
              <a:t> </a:t>
            </a:r>
            <a:r>
              <a:rPr sz="800" spc="5" dirty="0">
                <a:solidFill>
                  <a:srgbClr val="363740"/>
                </a:solidFill>
                <a:latin typeface="Arial"/>
                <a:cs typeface="Arial"/>
              </a:rPr>
              <a:t>inﬂect, including understanding your </a:t>
            </a:r>
            <a:r>
              <a:rPr sz="800" dirty="0">
                <a:solidFill>
                  <a:srgbClr val="363740"/>
                </a:solidFill>
                <a:latin typeface="Arial"/>
                <a:cs typeface="Arial"/>
              </a:rPr>
              <a:t>“customer’s </a:t>
            </a:r>
            <a:r>
              <a:rPr sz="800" spc="10" dirty="0">
                <a:solidFill>
                  <a:srgbClr val="363740"/>
                </a:solidFill>
                <a:latin typeface="Arial"/>
                <a:cs typeface="Arial"/>
              </a:rPr>
              <a:t>customer”</a:t>
            </a:r>
            <a:endParaRPr sz="800">
              <a:latin typeface="Arial"/>
              <a:cs typeface="Arial"/>
            </a:endParaRPr>
          </a:p>
        </p:txBody>
      </p:sp>
      <p:sp>
        <p:nvSpPr>
          <p:cNvPr id="18" name="object 18"/>
          <p:cNvSpPr txBox="1"/>
          <p:nvPr/>
        </p:nvSpPr>
        <p:spPr>
          <a:xfrm>
            <a:off x="2112198" y="2775292"/>
            <a:ext cx="1609725" cy="493395"/>
          </a:xfrm>
          <a:prstGeom prst="rect">
            <a:avLst/>
          </a:prstGeom>
        </p:spPr>
        <p:txBody>
          <a:bodyPr vert="horz" wrap="square" lIns="0" tIns="0" rIns="0" bIns="0" rtlCol="0">
            <a:spAutoFit/>
          </a:bodyPr>
          <a:lstStyle/>
          <a:p>
            <a:pPr marL="12700">
              <a:lnSpc>
                <a:spcPct val="100000"/>
              </a:lnSpc>
            </a:pPr>
            <a:r>
              <a:rPr sz="800" b="1" spc="-95" dirty="0">
                <a:solidFill>
                  <a:srgbClr val="3B6A99"/>
                </a:solidFill>
                <a:latin typeface="Arial Black"/>
                <a:cs typeface="Arial Black"/>
              </a:rPr>
              <a:t>Two: </a:t>
            </a:r>
            <a:r>
              <a:rPr sz="800" b="1" spc="-80" dirty="0">
                <a:solidFill>
                  <a:srgbClr val="3B6A99"/>
                </a:solidFill>
                <a:latin typeface="Arial Black"/>
                <a:cs typeface="Arial Black"/>
              </a:rPr>
              <a:t>Segmentation </a:t>
            </a:r>
            <a:r>
              <a:rPr sz="800" b="1" spc="-75" dirty="0">
                <a:solidFill>
                  <a:srgbClr val="3B6A99"/>
                </a:solidFill>
                <a:latin typeface="Arial Black"/>
                <a:cs typeface="Arial Black"/>
              </a:rPr>
              <a:t>and</a:t>
            </a:r>
            <a:r>
              <a:rPr sz="800" b="1" spc="-25" dirty="0">
                <a:solidFill>
                  <a:srgbClr val="3B6A99"/>
                </a:solidFill>
                <a:latin typeface="Arial Black"/>
                <a:cs typeface="Arial Black"/>
              </a:rPr>
              <a:t> </a:t>
            </a:r>
            <a:r>
              <a:rPr sz="800" b="1" spc="-80" dirty="0">
                <a:solidFill>
                  <a:srgbClr val="3B6A99"/>
                </a:solidFill>
                <a:latin typeface="Arial Black"/>
                <a:cs typeface="Arial Black"/>
              </a:rPr>
              <a:t>Targeting</a:t>
            </a:r>
            <a:endParaRPr sz="800">
              <a:latin typeface="Arial Black"/>
              <a:cs typeface="Arial Black"/>
            </a:endParaRPr>
          </a:p>
          <a:p>
            <a:pPr marL="12700" marR="96520">
              <a:lnSpc>
                <a:spcPct val="122400"/>
              </a:lnSpc>
              <a:spcBef>
                <a:spcPts val="350"/>
              </a:spcBef>
            </a:pPr>
            <a:r>
              <a:rPr sz="800" spc="-10" dirty="0">
                <a:solidFill>
                  <a:srgbClr val="363740"/>
                </a:solidFill>
                <a:latin typeface="Arial"/>
                <a:cs typeface="Arial"/>
              </a:rPr>
              <a:t>Target </a:t>
            </a:r>
            <a:r>
              <a:rPr sz="800" spc="-25" dirty="0">
                <a:solidFill>
                  <a:srgbClr val="363740"/>
                </a:solidFill>
                <a:latin typeface="Arial"/>
                <a:cs typeface="Arial"/>
              </a:rPr>
              <a:t>Your </a:t>
            </a:r>
            <a:r>
              <a:rPr sz="800" spc="15" dirty="0">
                <a:solidFill>
                  <a:srgbClr val="363740"/>
                </a:solidFill>
                <a:latin typeface="Arial"/>
                <a:cs typeface="Arial"/>
              </a:rPr>
              <a:t>Highest-Opportunity  </a:t>
            </a:r>
            <a:r>
              <a:rPr sz="800" spc="-5" dirty="0">
                <a:solidFill>
                  <a:srgbClr val="363740"/>
                </a:solidFill>
                <a:latin typeface="Arial"/>
                <a:cs typeface="Arial"/>
              </a:rPr>
              <a:t>Customers</a:t>
            </a:r>
            <a:endParaRPr sz="800">
              <a:latin typeface="Arial"/>
              <a:cs typeface="Arial"/>
            </a:endParaRPr>
          </a:p>
        </p:txBody>
      </p:sp>
      <p:sp>
        <p:nvSpPr>
          <p:cNvPr id="19" name="object 19"/>
          <p:cNvSpPr txBox="1"/>
          <p:nvPr/>
        </p:nvSpPr>
        <p:spPr>
          <a:xfrm>
            <a:off x="3900011" y="2775292"/>
            <a:ext cx="3456940" cy="579120"/>
          </a:xfrm>
          <a:prstGeom prst="rect">
            <a:avLst/>
          </a:prstGeom>
        </p:spPr>
        <p:txBody>
          <a:bodyPr vert="horz" wrap="square" lIns="0" tIns="0" rIns="0" bIns="0" rtlCol="0">
            <a:spAutoFit/>
          </a:bodyPr>
          <a:lstStyle/>
          <a:p>
            <a:pPr marL="27305">
              <a:lnSpc>
                <a:spcPct val="100000"/>
              </a:lnSpc>
            </a:pPr>
            <a:r>
              <a:rPr sz="800" b="1" spc="-65" dirty="0">
                <a:solidFill>
                  <a:srgbClr val="363740"/>
                </a:solidFill>
                <a:latin typeface="Arial Black"/>
                <a:cs typeface="Arial Black"/>
              </a:rPr>
              <a:t>Prioritize </a:t>
            </a:r>
            <a:r>
              <a:rPr sz="800" b="1" spc="-110" dirty="0">
                <a:solidFill>
                  <a:srgbClr val="363740"/>
                </a:solidFill>
                <a:latin typeface="Arial Black"/>
                <a:cs typeface="Arial Black"/>
              </a:rPr>
              <a:t>Key</a:t>
            </a:r>
            <a:r>
              <a:rPr sz="800" b="1" spc="-125" dirty="0">
                <a:solidFill>
                  <a:srgbClr val="363740"/>
                </a:solidFill>
                <a:latin typeface="Arial Black"/>
                <a:cs typeface="Arial Black"/>
              </a:rPr>
              <a:t> </a:t>
            </a:r>
            <a:r>
              <a:rPr sz="800" b="1" spc="-85" dirty="0">
                <a:solidFill>
                  <a:srgbClr val="363740"/>
                </a:solidFill>
                <a:latin typeface="Arial Black"/>
                <a:cs typeface="Arial Black"/>
              </a:rPr>
              <a:t>Customers</a:t>
            </a:r>
            <a:endParaRPr sz="800">
              <a:latin typeface="Arial Black"/>
              <a:cs typeface="Arial Black"/>
            </a:endParaRPr>
          </a:p>
          <a:p>
            <a:pPr marL="128905" indent="-116205">
              <a:lnSpc>
                <a:spcPct val="100000"/>
              </a:lnSpc>
              <a:spcBef>
                <a:spcPts val="165"/>
              </a:spcBef>
              <a:buChar char="•"/>
              <a:tabLst>
                <a:tab pos="129539" algn="l"/>
              </a:tabLst>
            </a:pPr>
            <a:r>
              <a:rPr sz="800" spc="-5" dirty="0">
                <a:solidFill>
                  <a:srgbClr val="363740"/>
                </a:solidFill>
                <a:latin typeface="Arial"/>
                <a:cs typeface="Arial"/>
              </a:rPr>
              <a:t>More</a:t>
            </a:r>
            <a:r>
              <a:rPr sz="800" spc="-20" dirty="0">
                <a:solidFill>
                  <a:srgbClr val="363740"/>
                </a:solidFill>
                <a:latin typeface="Arial"/>
                <a:cs typeface="Arial"/>
              </a:rPr>
              <a:t> </a:t>
            </a:r>
            <a:r>
              <a:rPr sz="800" spc="5" dirty="0">
                <a:solidFill>
                  <a:srgbClr val="363740"/>
                </a:solidFill>
                <a:latin typeface="Arial"/>
                <a:cs typeface="Arial"/>
              </a:rPr>
              <a:t>effectively</a:t>
            </a:r>
            <a:r>
              <a:rPr sz="800" spc="-20" dirty="0">
                <a:solidFill>
                  <a:srgbClr val="363740"/>
                </a:solidFill>
                <a:latin typeface="Arial"/>
                <a:cs typeface="Arial"/>
              </a:rPr>
              <a:t> </a:t>
            </a:r>
            <a:r>
              <a:rPr sz="800" spc="5" dirty="0">
                <a:solidFill>
                  <a:srgbClr val="363740"/>
                </a:solidFill>
                <a:latin typeface="Arial"/>
                <a:cs typeface="Arial"/>
              </a:rPr>
              <a:t>segment</a:t>
            </a:r>
            <a:r>
              <a:rPr sz="800" spc="-20" dirty="0">
                <a:solidFill>
                  <a:srgbClr val="363740"/>
                </a:solidFill>
                <a:latin typeface="Arial"/>
                <a:cs typeface="Arial"/>
              </a:rPr>
              <a:t> </a:t>
            </a:r>
            <a:r>
              <a:rPr sz="800" spc="5" dirty="0">
                <a:solidFill>
                  <a:srgbClr val="363740"/>
                </a:solidFill>
                <a:latin typeface="Arial"/>
                <a:cs typeface="Arial"/>
              </a:rPr>
              <a:t>your</a:t>
            </a:r>
            <a:r>
              <a:rPr sz="800" spc="-20" dirty="0">
                <a:solidFill>
                  <a:srgbClr val="363740"/>
                </a:solidFill>
                <a:latin typeface="Arial"/>
                <a:cs typeface="Arial"/>
              </a:rPr>
              <a:t> </a:t>
            </a:r>
            <a:r>
              <a:rPr sz="800" dirty="0">
                <a:solidFill>
                  <a:srgbClr val="363740"/>
                </a:solidFill>
                <a:latin typeface="Arial"/>
                <a:cs typeface="Arial"/>
              </a:rPr>
              <a:t>customers</a:t>
            </a:r>
            <a:r>
              <a:rPr sz="800" spc="-20" dirty="0">
                <a:solidFill>
                  <a:srgbClr val="363740"/>
                </a:solidFill>
                <a:latin typeface="Arial"/>
                <a:cs typeface="Arial"/>
              </a:rPr>
              <a:t> </a:t>
            </a:r>
            <a:r>
              <a:rPr sz="800" spc="20" dirty="0">
                <a:solidFill>
                  <a:srgbClr val="363740"/>
                </a:solidFill>
                <a:latin typeface="Arial"/>
                <a:cs typeface="Arial"/>
              </a:rPr>
              <a:t>to</a:t>
            </a:r>
            <a:r>
              <a:rPr sz="800" spc="-20" dirty="0">
                <a:solidFill>
                  <a:srgbClr val="363740"/>
                </a:solidFill>
                <a:latin typeface="Arial"/>
                <a:cs typeface="Arial"/>
              </a:rPr>
              <a:t> </a:t>
            </a:r>
            <a:r>
              <a:rPr sz="800" spc="10" dirty="0">
                <a:solidFill>
                  <a:srgbClr val="363740"/>
                </a:solidFill>
                <a:latin typeface="Arial"/>
                <a:cs typeface="Arial"/>
              </a:rPr>
              <a:t>target</a:t>
            </a:r>
            <a:r>
              <a:rPr sz="800" spc="-20" dirty="0">
                <a:solidFill>
                  <a:srgbClr val="363740"/>
                </a:solidFill>
                <a:latin typeface="Arial"/>
                <a:cs typeface="Arial"/>
              </a:rPr>
              <a:t> </a:t>
            </a:r>
            <a:r>
              <a:rPr sz="800" spc="10" dirty="0">
                <a:solidFill>
                  <a:srgbClr val="363740"/>
                </a:solidFill>
                <a:latin typeface="Arial"/>
                <a:cs typeface="Arial"/>
              </a:rPr>
              <a:t>the</a:t>
            </a:r>
            <a:r>
              <a:rPr sz="800" spc="-20" dirty="0">
                <a:solidFill>
                  <a:srgbClr val="363740"/>
                </a:solidFill>
                <a:latin typeface="Arial"/>
                <a:cs typeface="Arial"/>
              </a:rPr>
              <a:t> </a:t>
            </a:r>
            <a:r>
              <a:rPr sz="800" spc="20" dirty="0">
                <a:solidFill>
                  <a:srgbClr val="363740"/>
                </a:solidFill>
                <a:latin typeface="Arial"/>
                <a:cs typeface="Arial"/>
              </a:rPr>
              <a:t>right</a:t>
            </a:r>
            <a:r>
              <a:rPr sz="800" spc="-20" dirty="0">
                <a:solidFill>
                  <a:srgbClr val="363740"/>
                </a:solidFill>
                <a:latin typeface="Arial"/>
                <a:cs typeface="Arial"/>
              </a:rPr>
              <a:t> </a:t>
            </a:r>
            <a:r>
              <a:rPr sz="800" spc="10" dirty="0">
                <a:solidFill>
                  <a:srgbClr val="363740"/>
                </a:solidFill>
                <a:latin typeface="Arial"/>
                <a:cs typeface="Arial"/>
              </a:rPr>
              <a:t>opportunities</a:t>
            </a:r>
            <a:endParaRPr sz="800">
              <a:latin typeface="Arial"/>
              <a:cs typeface="Arial"/>
            </a:endParaRPr>
          </a:p>
          <a:p>
            <a:pPr marL="128905" indent="-116205">
              <a:lnSpc>
                <a:spcPct val="100000"/>
              </a:lnSpc>
              <a:spcBef>
                <a:spcPts val="165"/>
              </a:spcBef>
              <a:buChar char="•"/>
              <a:tabLst>
                <a:tab pos="129539" algn="l"/>
              </a:tabLst>
            </a:pPr>
            <a:r>
              <a:rPr sz="800" spc="-10" dirty="0">
                <a:solidFill>
                  <a:srgbClr val="363740"/>
                </a:solidFill>
                <a:latin typeface="Arial"/>
                <a:cs typeface="Arial"/>
              </a:rPr>
              <a:t>Evaluate </a:t>
            </a:r>
            <a:r>
              <a:rPr sz="800" spc="5" dirty="0">
                <a:solidFill>
                  <a:srgbClr val="363740"/>
                </a:solidFill>
                <a:latin typeface="Arial"/>
                <a:cs typeface="Arial"/>
              </a:rPr>
              <a:t>your</a:t>
            </a:r>
            <a:r>
              <a:rPr sz="800" spc="-100" dirty="0">
                <a:solidFill>
                  <a:srgbClr val="363740"/>
                </a:solidFill>
                <a:latin typeface="Arial"/>
                <a:cs typeface="Arial"/>
              </a:rPr>
              <a:t> </a:t>
            </a:r>
            <a:r>
              <a:rPr sz="800" dirty="0">
                <a:solidFill>
                  <a:srgbClr val="363740"/>
                </a:solidFill>
                <a:latin typeface="Arial"/>
                <a:cs typeface="Arial"/>
              </a:rPr>
              <a:t>segments</a:t>
            </a:r>
            <a:endParaRPr sz="800">
              <a:latin typeface="Arial"/>
              <a:cs typeface="Arial"/>
            </a:endParaRPr>
          </a:p>
          <a:p>
            <a:pPr marL="128905" indent="-116205">
              <a:lnSpc>
                <a:spcPct val="100000"/>
              </a:lnSpc>
              <a:spcBef>
                <a:spcPts val="165"/>
              </a:spcBef>
              <a:buChar char="•"/>
              <a:tabLst>
                <a:tab pos="129539" algn="l"/>
              </a:tabLst>
            </a:pPr>
            <a:r>
              <a:rPr sz="800" spc="-10" dirty="0">
                <a:solidFill>
                  <a:srgbClr val="363740"/>
                </a:solidFill>
                <a:latin typeface="Arial"/>
                <a:cs typeface="Arial"/>
              </a:rPr>
              <a:t>Select </a:t>
            </a:r>
            <a:r>
              <a:rPr sz="800" spc="5" dirty="0">
                <a:solidFill>
                  <a:srgbClr val="363740"/>
                </a:solidFill>
                <a:latin typeface="Arial"/>
                <a:cs typeface="Arial"/>
              </a:rPr>
              <a:t>your </a:t>
            </a:r>
            <a:r>
              <a:rPr sz="800" spc="10" dirty="0">
                <a:solidFill>
                  <a:srgbClr val="363740"/>
                </a:solidFill>
                <a:latin typeface="Arial"/>
                <a:cs typeface="Arial"/>
              </a:rPr>
              <a:t>target </a:t>
            </a:r>
            <a:r>
              <a:rPr sz="800" spc="5" dirty="0">
                <a:solidFill>
                  <a:srgbClr val="363740"/>
                </a:solidFill>
                <a:latin typeface="Arial"/>
                <a:cs typeface="Arial"/>
              </a:rPr>
              <a:t>segment </a:t>
            </a:r>
            <a:r>
              <a:rPr sz="800" dirty="0">
                <a:solidFill>
                  <a:srgbClr val="363740"/>
                </a:solidFill>
                <a:latin typeface="Arial"/>
                <a:cs typeface="Arial"/>
              </a:rPr>
              <a:t>and </a:t>
            </a:r>
            <a:r>
              <a:rPr sz="800" spc="-5" dirty="0">
                <a:solidFill>
                  <a:srgbClr val="363740"/>
                </a:solidFill>
                <a:latin typeface="Arial"/>
                <a:cs typeface="Arial"/>
              </a:rPr>
              <a:t>summarize </a:t>
            </a:r>
            <a:r>
              <a:rPr sz="800" spc="10" dirty="0">
                <a:solidFill>
                  <a:srgbClr val="363740"/>
                </a:solidFill>
                <a:latin typeface="Arial"/>
                <a:cs typeface="Arial"/>
              </a:rPr>
              <a:t>their</a:t>
            </a:r>
            <a:r>
              <a:rPr sz="800" spc="-135" dirty="0">
                <a:solidFill>
                  <a:srgbClr val="363740"/>
                </a:solidFill>
                <a:latin typeface="Arial"/>
                <a:cs typeface="Arial"/>
              </a:rPr>
              <a:t> </a:t>
            </a:r>
            <a:r>
              <a:rPr sz="800" spc="-10" dirty="0">
                <a:solidFill>
                  <a:srgbClr val="363740"/>
                </a:solidFill>
                <a:latin typeface="Arial"/>
                <a:cs typeface="Arial"/>
              </a:rPr>
              <a:t>needs</a:t>
            </a:r>
            <a:endParaRPr sz="800">
              <a:latin typeface="Arial"/>
              <a:cs typeface="Arial"/>
            </a:endParaRPr>
          </a:p>
        </p:txBody>
      </p:sp>
      <p:sp>
        <p:nvSpPr>
          <p:cNvPr id="20" name="object 20"/>
          <p:cNvSpPr txBox="1"/>
          <p:nvPr/>
        </p:nvSpPr>
        <p:spPr>
          <a:xfrm>
            <a:off x="2112198" y="3495696"/>
            <a:ext cx="1557020" cy="508000"/>
          </a:xfrm>
          <a:prstGeom prst="rect">
            <a:avLst/>
          </a:prstGeom>
        </p:spPr>
        <p:txBody>
          <a:bodyPr vert="horz" wrap="square" lIns="0" tIns="0" rIns="0" bIns="0" rtlCol="0">
            <a:spAutoFit/>
          </a:bodyPr>
          <a:lstStyle/>
          <a:p>
            <a:pPr marL="12700" marR="235585">
              <a:lnSpc>
                <a:spcPct val="117200"/>
              </a:lnSpc>
            </a:pPr>
            <a:r>
              <a:rPr sz="800" b="1" spc="-85" dirty="0">
                <a:solidFill>
                  <a:srgbClr val="3B6A99"/>
                </a:solidFill>
                <a:latin typeface="Arial Black"/>
                <a:cs typeface="Arial Black"/>
              </a:rPr>
              <a:t>Three: </a:t>
            </a:r>
            <a:r>
              <a:rPr sz="800" b="1" spc="-90" dirty="0">
                <a:solidFill>
                  <a:srgbClr val="3B6A99"/>
                </a:solidFill>
                <a:latin typeface="Arial Black"/>
                <a:cs typeface="Arial Black"/>
              </a:rPr>
              <a:t>Sales </a:t>
            </a:r>
            <a:r>
              <a:rPr sz="800" b="1" spc="-85" dirty="0">
                <a:solidFill>
                  <a:srgbClr val="3B6A99"/>
                </a:solidFill>
                <a:latin typeface="Arial Black"/>
                <a:cs typeface="Arial Black"/>
              </a:rPr>
              <a:t>Messaging </a:t>
            </a:r>
            <a:r>
              <a:rPr sz="800" b="1" spc="-75" dirty="0">
                <a:solidFill>
                  <a:srgbClr val="3B6A99"/>
                </a:solidFill>
                <a:latin typeface="Arial Black"/>
                <a:cs typeface="Arial Black"/>
              </a:rPr>
              <a:t>and  </a:t>
            </a:r>
            <a:r>
              <a:rPr sz="800" b="1" spc="-70" dirty="0">
                <a:solidFill>
                  <a:srgbClr val="3B6A99"/>
                </a:solidFill>
                <a:latin typeface="Arial Black"/>
                <a:cs typeface="Arial Black"/>
              </a:rPr>
              <a:t>Growth</a:t>
            </a:r>
            <a:r>
              <a:rPr sz="800" b="1" spc="-140" dirty="0">
                <a:solidFill>
                  <a:srgbClr val="3B6A99"/>
                </a:solidFill>
                <a:latin typeface="Arial Black"/>
                <a:cs typeface="Arial Black"/>
              </a:rPr>
              <a:t> </a:t>
            </a:r>
            <a:r>
              <a:rPr sz="800" b="1" spc="-70" dirty="0">
                <a:solidFill>
                  <a:srgbClr val="3B6A99"/>
                </a:solidFill>
                <a:latin typeface="Arial Black"/>
                <a:cs typeface="Arial Black"/>
              </a:rPr>
              <a:t>Plan</a:t>
            </a:r>
            <a:endParaRPr sz="800">
              <a:latin typeface="Arial Black"/>
              <a:cs typeface="Arial Black"/>
            </a:endParaRPr>
          </a:p>
          <a:p>
            <a:pPr marL="12700">
              <a:lnSpc>
                <a:spcPct val="100000"/>
              </a:lnSpc>
              <a:spcBef>
                <a:spcPts val="565"/>
              </a:spcBef>
            </a:pPr>
            <a:r>
              <a:rPr sz="800" spc="-10" dirty="0">
                <a:solidFill>
                  <a:srgbClr val="363740"/>
                </a:solidFill>
                <a:latin typeface="Arial"/>
                <a:cs typeface="Arial"/>
              </a:rPr>
              <a:t>Plan </a:t>
            </a:r>
            <a:r>
              <a:rPr sz="800" spc="20" dirty="0">
                <a:solidFill>
                  <a:srgbClr val="363740"/>
                </a:solidFill>
                <a:latin typeface="Arial"/>
                <a:cs typeface="Arial"/>
              </a:rPr>
              <a:t>to </a:t>
            </a:r>
            <a:r>
              <a:rPr sz="800" spc="-20" dirty="0">
                <a:solidFill>
                  <a:srgbClr val="363740"/>
                </a:solidFill>
                <a:latin typeface="Arial"/>
                <a:cs typeface="Arial"/>
              </a:rPr>
              <a:t>Exceed </a:t>
            </a:r>
            <a:r>
              <a:rPr sz="800" spc="-25" dirty="0">
                <a:solidFill>
                  <a:srgbClr val="363740"/>
                </a:solidFill>
                <a:latin typeface="Arial"/>
                <a:cs typeface="Arial"/>
              </a:rPr>
              <a:t>Your </a:t>
            </a:r>
            <a:r>
              <a:rPr sz="800" spc="-20" dirty="0">
                <a:solidFill>
                  <a:srgbClr val="363740"/>
                </a:solidFill>
                <a:latin typeface="Arial"/>
                <a:cs typeface="Arial"/>
              </a:rPr>
              <a:t>Sales</a:t>
            </a:r>
            <a:r>
              <a:rPr sz="800" spc="-110" dirty="0">
                <a:solidFill>
                  <a:srgbClr val="363740"/>
                </a:solidFill>
                <a:latin typeface="Arial"/>
                <a:cs typeface="Arial"/>
              </a:rPr>
              <a:t> </a:t>
            </a:r>
            <a:r>
              <a:rPr sz="800" spc="-10" dirty="0">
                <a:solidFill>
                  <a:srgbClr val="363740"/>
                </a:solidFill>
                <a:latin typeface="Arial"/>
                <a:cs typeface="Arial"/>
              </a:rPr>
              <a:t>Targets</a:t>
            </a:r>
            <a:endParaRPr sz="800">
              <a:latin typeface="Arial"/>
              <a:cs typeface="Arial"/>
            </a:endParaRPr>
          </a:p>
        </p:txBody>
      </p:sp>
      <p:sp>
        <p:nvSpPr>
          <p:cNvPr id="21" name="object 21"/>
          <p:cNvSpPr txBox="1"/>
          <p:nvPr/>
        </p:nvSpPr>
        <p:spPr>
          <a:xfrm>
            <a:off x="3900011" y="3516667"/>
            <a:ext cx="4458335" cy="293370"/>
          </a:xfrm>
          <a:prstGeom prst="rect">
            <a:avLst/>
          </a:prstGeom>
        </p:spPr>
        <p:txBody>
          <a:bodyPr vert="horz" wrap="square" lIns="0" tIns="0" rIns="0" bIns="0" rtlCol="0">
            <a:spAutoFit/>
          </a:bodyPr>
          <a:lstStyle/>
          <a:p>
            <a:pPr marL="27305">
              <a:lnSpc>
                <a:spcPct val="100000"/>
              </a:lnSpc>
            </a:pPr>
            <a:r>
              <a:rPr sz="800" b="1" spc="-65" dirty="0">
                <a:solidFill>
                  <a:srgbClr val="363740"/>
                </a:solidFill>
                <a:latin typeface="Arial Black"/>
                <a:cs typeface="Arial Black"/>
              </a:rPr>
              <a:t>Clarify </a:t>
            </a:r>
            <a:r>
              <a:rPr sz="800" b="1" spc="-100" dirty="0">
                <a:solidFill>
                  <a:srgbClr val="363740"/>
                </a:solidFill>
                <a:latin typeface="Arial Black"/>
                <a:cs typeface="Arial Black"/>
              </a:rPr>
              <a:t>Your </a:t>
            </a:r>
            <a:r>
              <a:rPr sz="800" b="1" spc="-65" dirty="0">
                <a:solidFill>
                  <a:srgbClr val="363740"/>
                </a:solidFill>
                <a:latin typeface="Arial Black"/>
                <a:cs typeface="Arial Black"/>
              </a:rPr>
              <a:t>Differentiation</a:t>
            </a:r>
            <a:endParaRPr sz="800">
              <a:latin typeface="Arial Black"/>
              <a:cs typeface="Arial Black"/>
            </a:endParaRPr>
          </a:p>
          <a:p>
            <a:pPr marL="128905" indent="-116205">
              <a:lnSpc>
                <a:spcPct val="100000"/>
              </a:lnSpc>
              <a:spcBef>
                <a:spcPts val="165"/>
              </a:spcBef>
              <a:buChar char="•"/>
              <a:tabLst>
                <a:tab pos="129539" algn="l"/>
              </a:tabLst>
            </a:pPr>
            <a:r>
              <a:rPr sz="800" spc="15" dirty="0">
                <a:solidFill>
                  <a:srgbClr val="363740"/>
                </a:solidFill>
                <a:latin typeface="Arial"/>
                <a:cs typeface="Arial"/>
              </a:rPr>
              <a:t>Articulate</a:t>
            </a:r>
            <a:r>
              <a:rPr sz="800" spc="-20" dirty="0">
                <a:solidFill>
                  <a:srgbClr val="363740"/>
                </a:solidFill>
                <a:latin typeface="Arial"/>
                <a:cs typeface="Arial"/>
              </a:rPr>
              <a:t> </a:t>
            </a:r>
            <a:r>
              <a:rPr sz="800" spc="5" dirty="0">
                <a:solidFill>
                  <a:srgbClr val="363740"/>
                </a:solidFill>
                <a:latin typeface="Arial"/>
                <a:cs typeface="Arial"/>
              </a:rPr>
              <a:t>your</a:t>
            </a:r>
            <a:r>
              <a:rPr sz="800" spc="-20" dirty="0">
                <a:solidFill>
                  <a:srgbClr val="363740"/>
                </a:solidFill>
                <a:latin typeface="Arial"/>
                <a:cs typeface="Arial"/>
              </a:rPr>
              <a:t> </a:t>
            </a:r>
            <a:r>
              <a:rPr sz="800" spc="10" dirty="0">
                <a:solidFill>
                  <a:srgbClr val="363740"/>
                </a:solidFill>
                <a:latin typeface="Arial"/>
                <a:cs typeface="Arial"/>
              </a:rPr>
              <a:t>positioning</a:t>
            </a:r>
            <a:r>
              <a:rPr sz="800" spc="-20" dirty="0">
                <a:solidFill>
                  <a:srgbClr val="363740"/>
                </a:solidFill>
                <a:latin typeface="Arial"/>
                <a:cs typeface="Arial"/>
              </a:rPr>
              <a:t> </a:t>
            </a:r>
            <a:r>
              <a:rPr sz="800" spc="20" dirty="0">
                <a:solidFill>
                  <a:srgbClr val="363740"/>
                </a:solidFill>
                <a:latin typeface="Arial"/>
                <a:cs typeface="Arial"/>
              </a:rPr>
              <a:t>to</a:t>
            </a:r>
            <a:r>
              <a:rPr sz="800" spc="-20" dirty="0">
                <a:solidFill>
                  <a:srgbClr val="363740"/>
                </a:solidFill>
                <a:latin typeface="Arial"/>
                <a:cs typeface="Arial"/>
              </a:rPr>
              <a:t> </a:t>
            </a:r>
            <a:r>
              <a:rPr sz="800" dirty="0">
                <a:solidFill>
                  <a:srgbClr val="363740"/>
                </a:solidFill>
                <a:latin typeface="Arial"/>
                <a:cs typeface="Arial"/>
              </a:rPr>
              <a:t>deliver</a:t>
            </a:r>
            <a:r>
              <a:rPr sz="800" spc="-20" dirty="0">
                <a:solidFill>
                  <a:srgbClr val="363740"/>
                </a:solidFill>
                <a:latin typeface="Arial"/>
                <a:cs typeface="Arial"/>
              </a:rPr>
              <a:t> </a:t>
            </a:r>
            <a:r>
              <a:rPr sz="800" spc="10" dirty="0">
                <a:solidFill>
                  <a:srgbClr val="363740"/>
                </a:solidFill>
                <a:latin typeface="Arial"/>
                <a:cs typeface="Arial"/>
              </a:rPr>
              <a:t>differentiated</a:t>
            </a:r>
            <a:r>
              <a:rPr sz="800" spc="-20" dirty="0">
                <a:solidFill>
                  <a:srgbClr val="363740"/>
                </a:solidFill>
                <a:latin typeface="Arial"/>
                <a:cs typeface="Arial"/>
              </a:rPr>
              <a:t> </a:t>
            </a:r>
            <a:r>
              <a:rPr sz="800" spc="-10" dirty="0">
                <a:solidFill>
                  <a:srgbClr val="363740"/>
                </a:solidFill>
                <a:latin typeface="Arial"/>
                <a:cs typeface="Arial"/>
              </a:rPr>
              <a:t>value</a:t>
            </a:r>
            <a:r>
              <a:rPr sz="800" spc="-20" dirty="0">
                <a:solidFill>
                  <a:srgbClr val="363740"/>
                </a:solidFill>
                <a:latin typeface="Arial"/>
                <a:cs typeface="Arial"/>
              </a:rPr>
              <a:t> </a:t>
            </a:r>
            <a:r>
              <a:rPr sz="800" spc="20" dirty="0">
                <a:solidFill>
                  <a:srgbClr val="363740"/>
                </a:solidFill>
                <a:latin typeface="Arial"/>
                <a:cs typeface="Arial"/>
              </a:rPr>
              <a:t>to</a:t>
            </a:r>
            <a:r>
              <a:rPr sz="800" spc="-20" dirty="0">
                <a:solidFill>
                  <a:srgbClr val="363740"/>
                </a:solidFill>
                <a:latin typeface="Arial"/>
                <a:cs typeface="Arial"/>
              </a:rPr>
              <a:t> </a:t>
            </a:r>
            <a:r>
              <a:rPr sz="800" spc="5" dirty="0">
                <a:solidFill>
                  <a:srgbClr val="363740"/>
                </a:solidFill>
                <a:latin typeface="Arial"/>
                <a:cs typeface="Arial"/>
              </a:rPr>
              <a:t>your</a:t>
            </a:r>
            <a:r>
              <a:rPr sz="800" spc="-20" dirty="0">
                <a:solidFill>
                  <a:srgbClr val="363740"/>
                </a:solidFill>
                <a:latin typeface="Arial"/>
                <a:cs typeface="Arial"/>
              </a:rPr>
              <a:t> </a:t>
            </a:r>
            <a:r>
              <a:rPr sz="800" spc="15" dirty="0">
                <a:solidFill>
                  <a:srgbClr val="363740"/>
                </a:solidFill>
                <a:latin typeface="Arial"/>
                <a:cs typeface="Arial"/>
              </a:rPr>
              <a:t>highest-opportunity</a:t>
            </a:r>
            <a:r>
              <a:rPr sz="800" spc="-20" dirty="0">
                <a:solidFill>
                  <a:srgbClr val="363740"/>
                </a:solidFill>
                <a:latin typeface="Arial"/>
                <a:cs typeface="Arial"/>
              </a:rPr>
              <a:t> </a:t>
            </a:r>
            <a:r>
              <a:rPr sz="800" dirty="0">
                <a:solidFill>
                  <a:srgbClr val="363740"/>
                </a:solidFill>
                <a:latin typeface="Arial"/>
                <a:cs typeface="Arial"/>
              </a:rPr>
              <a:t>customers</a:t>
            </a:r>
            <a:endParaRPr sz="800">
              <a:latin typeface="Arial"/>
              <a:cs typeface="Arial"/>
            </a:endParaRPr>
          </a:p>
        </p:txBody>
      </p:sp>
      <p:sp>
        <p:nvSpPr>
          <p:cNvPr id="22" name="object 22"/>
          <p:cNvSpPr txBox="1"/>
          <p:nvPr/>
        </p:nvSpPr>
        <p:spPr>
          <a:xfrm>
            <a:off x="3900011" y="3945292"/>
            <a:ext cx="3090545" cy="579120"/>
          </a:xfrm>
          <a:prstGeom prst="rect">
            <a:avLst/>
          </a:prstGeom>
        </p:spPr>
        <p:txBody>
          <a:bodyPr vert="horz" wrap="square" lIns="0" tIns="0" rIns="0" bIns="0" rtlCol="0">
            <a:spAutoFit/>
          </a:bodyPr>
          <a:lstStyle/>
          <a:p>
            <a:pPr marL="27305">
              <a:lnSpc>
                <a:spcPct val="100000"/>
              </a:lnSpc>
            </a:pPr>
            <a:r>
              <a:rPr sz="800" b="1" spc="-75" dirty="0">
                <a:solidFill>
                  <a:srgbClr val="363740"/>
                </a:solidFill>
                <a:latin typeface="Arial Black"/>
                <a:cs typeface="Arial Black"/>
              </a:rPr>
              <a:t>Develop </a:t>
            </a:r>
            <a:r>
              <a:rPr sz="800" b="1" spc="-100" dirty="0">
                <a:solidFill>
                  <a:srgbClr val="363740"/>
                </a:solidFill>
                <a:latin typeface="Arial Black"/>
                <a:cs typeface="Arial Black"/>
              </a:rPr>
              <a:t>Your </a:t>
            </a:r>
            <a:r>
              <a:rPr sz="800" b="1" spc="-70" dirty="0">
                <a:solidFill>
                  <a:srgbClr val="363740"/>
                </a:solidFill>
                <a:latin typeface="Arial Black"/>
                <a:cs typeface="Arial Black"/>
              </a:rPr>
              <a:t>Growth</a:t>
            </a:r>
            <a:r>
              <a:rPr sz="800" b="1" spc="-35" dirty="0">
                <a:solidFill>
                  <a:srgbClr val="363740"/>
                </a:solidFill>
                <a:latin typeface="Arial Black"/>
                <a:cs typeface="Arial Black"/>
              </a:rPr>
              <a:t> </a:t>
            </a:r>
            <a:r>
              <a:rPr sz="800" b="1" spc="-70" dirty="0">
                <a:solidFill>
                  <a:srgbClr val="363740"/>
                </a:solidFill>
                <a:latin typeface="Arial Black"/>
                <a:cs typeface="Arial Black"/>
              </a:rPr>
              <a:t>Plan</a:t>
            </a:r>
            <a:endParaRPr sz="800">
              <a:latin typeface="Arial Black"/>
              <a:cs typeface="Arial Black"/>
            </a:endParaRPr>
          </a:p>
          <a:p>
            <a:pPr marL="128905" indent="-116205">
              <a:lnSpc>
                <a:spcPct val="100000"/>
              </a:lnSpc>
              <a:spcBef>
                <a:spcPts val="165"/>
              </a:spcBef>
              <a:buChar char="•"/>
              <a:tabLst>
                <a:tab pos="129539" algn="l"/>
              </a:tabLst>
            </a:pPr>
            <a:r>
              <a:rPr sz="800" spc="-5" dirty="0">
                <a:solidFill>
                  <a:srgbClr val="363740"/>
                </a:solidFill>
                <a:latin typeface="Arial"/>
                <a:cs typeface="Arial"/>
              </a:rPr>
              <a:t>Summarize </a:t>
            </a:r>
            <a:r>
              <a:rPr sz="800" spc="5" dirty="0">
                <a:solidFill>
                  <a:srgbClr val="363740"/>
                </a:solidFill>
                <a:latin typeface="Arial"/>
                <a:cs typeface="Arial"/>
              </a:rPr>
              <a:t>current </a:t>
            </a:r>
            <a:r>
              <a:rPr sz="800" dirty="0">
                <a:solidFill>
                  <a:srgbClr val="363740"/>
                </a:solidFill>
                <a:latin typeface="Arial"/>
                <a:cs typeface="Arial"/>
              </a:rPr>
              <a:t>gaps against </a:t>
            </a:r>
            <a:r>
              <a:rPr sz="800" spc="5" dirty="0">
                <a:solidFill>
                  <a:srgbClr val="363740"/>
                </a:solidFill>
                <a:latin typeface="Arial"/>
                <a:cs typeface="Arial"/>
              </a:rPr>
              <a:t>your </a:t>
            </a:r>
            <a:r>
              <a:rPr sz="800" dirty="0">
                <a:solidFill>
                  <a:srgbClr val="363740"/>
                </a:solidFill>
                <a:latin typeface="Arial"/>
                <a:cs typeface="Arial"/>
              </a:rPr>
              <a:t>proposed</a:t>
            </a:r>
            <a:r>
              <a:rPr sz="800" spc="-130" dirty="0">
                <a:solidFill>
                  <a:srgbClr val="363740"/>
                </a:solidFill>
                <a:latin typeface="Arial"/>
                <a:cs typeface="Arial"/>
              </a:rPr>
              <a:t> </a:t>
            </a:r>
            <a:r>
              <a:rPr sz="800" spc="10" dirty="0">
                <a:solidFill>
                  <a:srgbClr val="363740"/>
                </a:solidFill>
                <a:latin typeface="Arial"/>
                <a:cs typeface="Arial"/>
              </a:rPr>
              <a:t>positioning</a:t>
            </a:r>
            <a:endParaRPr sz="800">
              <a:latin typeface="Arial"/>
              <a:cs typeface="Arial"/>
            </a:endParaRPr>
          </a:p>
          <a:p>
            <a:pPr marL="128905" indent="-116205">
              <a:lnSpc>
                <a:spcPct val="100000"/>
              </a:lnSpc>
              <a:spcBef>
                <a:spcPts val="165"/>
              </a:spcBef>
              <a:buChar char="•"/>
              <a:tabLst>
                <a:tab pos="129539" algn="l"/>
              </a:tabLst>
            </a:pPr>
            <a:r>
              <a:rPr sz="800" spc="-5" dirty="0">
                <a:solidFill>
                  <a:srgbClr val="363740"/>
                </a:solidFill>
                <a:latin typeface="Arial"/>
                <a:cs typeface="Arial"/>
              </a:rPr>
              <a:t>Consider</a:t>
            </a:r>
            <a:r>
              <a:rPr sz="800" spc="-35" dirty="0">
                <a:solidFill>
                  <a:srgbClr val="363740"/>
                </a:solidFill>
                <a:latin typeface="Arial"/>
                <a:cs typeface="Arial"/>
              </a:rPr>
              <a:t> </a:t>
            </a:r>
            <a:r>
              <a:rPr sz="800" spc="5" dirty="0">
                <a:solidFill>
                  <a:srgbClr val="363740"/>
                </a:solidFill>
                <a:latin typeface="Arial"/>
                <a:cs typeface="Arial"/>
              </a:rPr>
              <a:t>alternative</a:t>
            </a:r>
            <a:r>
              <a:rPr sz="800" spc="-35" dirty="0">
                <a:solidFill>
                  <a:srgbClr val="363740"/>
                </a:solidFill>
                <a:latin typeface="Arial"/>
                <a:cs typeface="Arial"/>
              </a:rPr>
              <a:t> </a:t>
            </a:r>
            <a:r>
              <a:rPr sz="800" spc="5" dirty="0">
                <a:solidFill>
                  <a:srgbClr val="363740"/>
                </a:solidFill>
                <a:latin typeface="Arial"/>
                <a:cs typeface="Arial"/>
              </a:rPr>
              <a:t>tactics</a:t>
            </a:r>
            <a:r>
              <a:rPr sz="800" spc="-35" dirty="0">
                <a:solidFill>
                  <a:srgbClr val="363740"/>
                </a:solidFill>
                <a:latin typeface="Arial"/>
                <a:cs typeface="Arial"/>
              </a:rPr>
              <a:t> </a:t>
            </a:r>
            <a:r>
              <a:rPr sz="800" spc="20" dirty="0">
                <a:solidFill>
                  <a:srgbClr val="363740"/>
                </a:solidFill>
                <a:latin typeface="Arial"/>
                <a:cs typeface="Arial"/>
              </a:rPr>
              <a:t>to</a:t>
            </a:r>
            <a:r>
              <a:rPr sz="800" spc="-35" dirty="0">
                <a:solidFill>
                  <a:srgbClr val="363740"/>
                </a:solidFill>
                <a:latin typeface="Arial"/>
                <a:cs typeface="Arial"/>
              </a:rPr>
              <a:t> </a:t>
            </a:r>
            <a:r>
              <a:rPr sz="800" spc="5" dirty="0">
                <a:solidFill>
                  <a:srgbClr val="363740"/>
                </a:solidFill>
                <a:latin typeface="Arial"/>
                <a:cs typeface="Arial"/>
              </a:rPr>
              <a:t>generating</a:t>
            </a:r>
            <a:r>
              <a:rPr sz="800" spc="-35" dirty="0">
                <a:solidFill>
                  <a:srgbClr val="363740"/>
                </a:solidFill>
                <a:latin typeface="Arial"/>
                <a:cs typeface="Arial"/>
              </a:rPr>
              <a:t> </a:t>
            </a:r>
            <a:r>
              <a:rPr sz="800" spc="30" dirty="0">
                <a:solidFill>
                  <a:srgbClr val="363740"/>
                </a:solidFill>
                <a:latin typeface="Arial"/>
                <a:cs typeface="Arial"/>
              </a:rPr>
              <a:t>growth</a:t>
            </a:r>
            <a:endParaRPr sz="800">
              <a:latin typeface="Arial"/>
              <a:cs typeface="Arial"/>
            </a:endParaRPr>
          </a:p>
          <a:p>
            <a:pPr marL="128905" indent="-116205">
              <a:lnSpc>
                <a:spcPct val="100000"/>
              </a:lnSpc>
              <a:spcBef>
                <a:spcPts val="165"/>
              </a:spcBef>
              <a:buChar char="•"/>
              <a:tabLst>
                <a:tab pos="129539" algn="l"/>
              </a:tabLst>
            </a:pPr>
            <a:r>
              <a:rPr sz="800" spc="-10" dirty="0">
                <a:solidFill>
                  <a:srgbClr val="363740"/>
                </a:solidFill>
                <a:latin typeface="Arial"/>
                <a:cs typeface="Arial"/>
              </a:rPr>
              <a:t>Plan</a:t>
            </a:r>
            <a:r>
              <a:rPr sz="800" spc="-15" dirty="0">
                <a:solidFill>
                  <a:srgbClr val="363740"/>
                </a:solidFill>
                <a:latin typeface="Arial"/>
                <a:cs typeface="Arial"/>
              </a:rPr>
              <a:t> </a:t>
            </a:r>
            <a:r>
              <a:rPr sz="800" spc="30" dirty="0">
                <a:solidFill>
                  <a:srgbClr val="363740"/>
                </a:solidFill>
                <a:latin typeface="Arial"/>
                <a:cs typeface="Arial"/>
              </a:rPr>
              <a:t>how</a:t>
            </a:r>
            <a:r>
              <a:rPr sz="800" spc="-15" dirty="0">
                <a:solidFill>
                  <a:srgbClr val="363740"/>
                </a:solidFill>
                <a:latin typeface="Arial"/>
                <a:cs typeface="Arial"/>
              </a:rPr>
              <a:t> </a:t>
            </a:r>
            <a:r>
              <a:rPr sz="800" dirty="0">
                <a:solidFill>
                  <a:srgbClr val="363740"/>
                </a:solidFill>
                <a:latin typeface="Arial"/>
                <a:cs typeface="Arial"/>
              </a:rPr>
              <a:t>you</a:t>
            </a:r>
            <a:r>
              <a:rPr sz="800" spc="-15" dirty="0">
                <a:solidFill>
                  <a:srgbClr val="363740"/>
                </a:solidFill>
                <a:latin typeface="Arial"/>
                <a:cs typeface="Arial"/>
              </a:rPr>
              <a:t> </a:t>
            </a:r>
            <a:r>
              <a:rPr sz="800" spc="25" dirty="0">
                <a:solidFill>
                  <a:srgbClr val="363740"/>
                </a:solidFill>
                <a:latin typeface="Arial"/>
                <a:cs typeface="Arial"/>
              </a:rPr>
              <a:t>will</a:t>
            </a:r>
            <a:r>
              <a:rPr sz="800" spc="-15" dirty="0">
                <a:solidFill>
                  <a:srgbClr val="363740"/>
                </a:solidFill>
                <a:latin typeface="Arial"/>
                <a:cs typeface="Arial"/>
              </a:rPr>
              <a:t> </a:t>
            </a:r>
            <a:r>
              <a:rPr sz="800" spc="5" dirty="0">
                <a:solidFill>
                  <a:srgbClr val="363740"/>
                </a:solidFill>
                <a:latin typeface="Arial"/>
                <a:cs typeface="Arial"/>
              </a:rPr>
              <a:t>prioritize</a:t>
            </a:r>
            <a:r>
              <a:rPr sz="800" spc="-15" dirty="0">
                <a:solidFill>
                  <a:srgbClr val="363740"/>
                </a:solidFill>
                <a:latin typeface="Arial"/>
                <a:cs typeface="Arial"/>
              </a:rPr>
              <a:t> </a:t>
            </a:r>
            <a:r>
              <a:rPr sz="800" spc="5" dirty="0">
                <a:solidFill>
                  <a:srgbClr val="363740"/>
                </a:solidFill>
                <a:latin typeface="Arial"/>
                <a:cs typeface="Arial"/>
              </a:rPr>
              <a:t>your</a:t>
            </a:r>
            <a:r>
              <a:rPr sz="800" spc="-15" dirty="0">
                <a:solidFill>
                  <a:srgbClr val="363740"/>
                </a:solidFill>
                <a:latin typeface="Arial"/>
                <a:cs typeface="Arial"/>
              </a:rPr>
              <a:t> </a:t>
            </a:r>
            <a:r>
              <a:rPr sz="800" spc="15" dirty="0">
                <a:solidFill>
                  <a:srgbClr val="363740"/>
                </a:solidFill>
                <a:latin typeface="Arial"/>
                <a:cs typeface="Arial"/>
              </a:rPr>
              <a:t>efforts</a:t>
            </a:r>
            <a:r>
              <a:rPr sz="800" spc="-15" dirty="0">
                <a:solidFill>
                  <a:srgbClr val="363740"/>
                </a:solidFill>
                <a:latin typeface="Arial"/>
                <a:cs typeface="Arial"/>
              </a:rPr>
              <a:t> </a:t>
            </a:r>
            <a:r>
              <a:rPr sz="800" spc="20" dirty="0">
                <a:solidFill>
                  <a:srgbClr val="363740"/>
                </a:solidFill>
                <a:latin typeface="Arial"/>
                <a:cs typeface="Arial"/>
              </a:rPr>
              <a:t>to</a:t>
            </a:r>
            <a:r>
              <a:rPr sz="800" spc="-15" dirty="0">
                <a:solidFill>
                  <a:srgbClr val="363740"/>
                </a:solidFill>
                <a:latin typeface="Arial"/>
                <a:cs typeface="Arial"/>
              </a:rPr>
              <a:t> </a:t>
            </a:r>
            <a:r>
              <a:rPr sz="800" dirty="0">
                <a:solidFill>
                  <a:srgbClr val="363740"/>
                </a:solidFill>
                <a:latin typeface="Arial"/>
                <a:cs typeface="Arial"/>
              </a:rPr>
              <a:t>deliver</a:t>
            </a:r>
            <a:r>
              <a:rPr sz="800" spc="-15" dirty="0">
                <a:solidFill>
                  <a:srgbClr val="363740"/>
                </a:solidFill>
                <a:latin typeface="Arial"/>
                <a:cs typeface="Arial"/>
              </a:rPr>
              <a:t> </a:t>
            </a:r>
            <a:r>
              <a:rPr sz="800" spc="-10" dirty="0">
                <a:solidFill>
                  <a:srgbClr val="363740"/>
                </a:solidFill>
                <a:latin typeface="Arial"/>
                <a:cs typeface="Arial"/>
              </a:rPr>
              <a:t>value</a:t>
            </a:r>
            <a:r>
              <a:rPr sz="800" spc="-15" dirty="0">
                <a:solidFill>
                  <a:srgbClr val="363740"/>
                </a:solidFill>
                <a:latin typeface="Arial"/>
                <a:cs typeface="Arial"/>
              </a:rPr>
              <a:t> </a:t>
            </a:r>
            <a:r>
              <a:rPr sz="800" spc="10" dirty="0">
                <a:solidFill>
                  <a:srgbClr val="363740"/>
                </a:solidFill>
                <a:latin typeface="Arial"/>
                <a:cs typeface="Arial"/>
              </a:rPr>
              <a:t>efﬁciently</a:t>
            </a:r>
            <a:endParaRPr sz="800">
              <a:latin typeface="Arial"/>
              <a:cs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06902" y="341956"/>
            <a:ext cx="4124960" cy="304800"/>
          </a:xfrm>
          <a:prstGeom prst="rect">
            <a:avLst/>
          </a:prstGeom>
        </p:spPr>
        <p:txBody>
          <a:bodyPr vert="horz" wrap="square" lIns="0" tIns="0" rIns="0" bIns="0" rtlCol="0">
            <a:spAutoFit/>
          </a:bodyPr>
          <a:lstStyle/>
          <a:p>
            <a:pPr marL="12700">
              <a:lnSpc>
                <a:spcPct val="100000"/>
              </a:lnSpc>
            </a:pPr>
            <a:r>
              <a:rPr b="0" spc="-5" dirty="0">
                <a:solidFill>
                  <a:srgbClr val="3B6A99"/>
                </a:solidFill>
                <a:latin typeface="Arial"/>
                <a:cs typeface="Arial"/>
              </a:rPr>
              <a:t>Selling </a:t>
            </a:r>
            <a:r>
              <a:rPr b="0" spc="15" dirty="0">
                <a:solidFill>
                  <a:srgbClr val="3B6A99"/>
                </a:solidFill>
                <a:latin typeface="Arial"/>
                <a:cs typeface="Arial"/>
              </a:rPr>
              <a:t>Through </a:t>
            </a:r>
            <a:r>
              <a:rPr b="0" spc="-5" dirty="0">
                <a:solidFill>
                  <a:srgbClr val="3B6A99"/>
                </a:solidFill>
                <a:latin typeface="Arial"/>
                <a:cs typeface="Arial"/>
              </a:rPr>
              <a:t>Customer</a:t>
            </a:r>
            <a:r>
              <a:rPr b="0" spc="-150" dirty="0">
                <a:solidFill>
                  <a:srgbClr val="3B6A99"/>
                </a:solidFill>
                <a:latin typeface="Arial"/>
                <a:cs typeface="Arial"/>
              </a:rPr>
              <a:t> </a:t>
            </a:r>
            <a:r>
              <a:rPr b="0" spc="15" dirty="0">
                <a:solidFill>
                  <a:srgbClr val="3B6A99"/>
                </a:solidFill>
                <a:latin typeface="Arial"/>
                <a:cs typeface="Arial"/>
              </a:rPr>
              <a:t>Centricity</a:t>
            </a:r>
          </a:p>
        </p:txBody>
      </p:sp>
      <p:sp>
        <p:nvSpPr>
          <p:cNvPr id="3" name="object 3"/>
          <p:cNvSpPr/>
          <p:nvPr/>
        </p:nvSpPr>
        <p:spPr>
          <a:xfrm>
            <a:off x="7316050" y="333333"/>
            <a:ext cx="1449894" cy="378331"/>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0"/>
            <a:ext cx="1367862" cy="5143499"/>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1741297" y="1332655"/>
            <a:ext cx="7029450" cy="0"/>
          </a:xfrm>
          <a:custGeom>
            <a:avLst/>
            <a:gdLst/>
            <a:ahLst/>
            <a:cxnLst/>
            <a:rect l="l" t="t" r="r" b="b"/>
            <a:pathLst>
              <a:path w="7029450">
                <a:moveTo>
                  <a:pt x="0" y="0"/>
                </a:moveTo>
                <a:lnTo>
                  <a:pt x="7029399" y="0"/>
                </a:lnTo>
              </a:path>
            </a:pathLst>
          </a:custGeom>
          <a:ln w="12699">
            <a:solidFill>
              <a:srgbClr val="D8D8D8"/>
            </a:solidFill>
          </a:ln>
        </p:spPr>
        <p:txBody>
          <a:bodyPr wrap="square" lIns="0" tIns="0" rIns="0" bIns="0" rtlCol="0"/>
          <a:lstStyle/>
          <a:p>
            <a:endParaRPr/>
          </a:p>
        </p:txBody>
      </p:sp>
      <p:sp>
        <p:nvSpPr>
          <p:cNvPr id="6" name="object 6"/>
          <p:cNvSpPr/>
          <p:nvPr/>
        </p:nvSpPr>
        <p:spPr>
          <a:xfrm>
            <a:off x="1741297" y="2441555"/>
            <a:ext cx="7029450" cy="0"/>
          </a:xfrm>
          <a:custGeom>
            <a:avLst/>
            <a:gdLst/>
            <a:ahLst/>
            <a:cxnLst/>
            <a:rect l="l" t="t" r="r" b="b"/>
            <a:pathLst>
              <a:path w="7029450">
                <a:moveTo>
                  <a:pt x="0" y="0"/>
                </a:moveTo>
                <a:lnTo>
                  <a:pt x="7029399" y="0"/>
                </a:lnTo>
              </a:path>
            </a:pathLst>
          </a:custGeom>
          <a:ln w="12699">
            <a:solidFill>
              <a:srgbClr val="D8D8D8"/>
            </a:solidFill>
          </a:ln>
        </p:spPr>
        <p:txBody>
          <a:bodyPr wrap="square" lIns="0" tIns="0" rIns="0" bIns="0" rtlCol="0"/>
          <a:lstStyle/>
          <a:p>
            <a:endParaRPr/>
          </a:p>
        </p:txBody>
      </p:sp>
      <p:sp>
        <p:nvSpPr>
          <p:cNvPr id="7" name="object 7"/>
          <p:cNvSpPr/>
          <p:nvPr/>
        </p:nvSpPr>
        <p:spPr>
          <a:xfrm>
            <a:off x="1741297" y="3642930"/>
            <a:ext cx="7029450" cy="0"/>
          </a:xfrm>
          <a:custGeom>
            <a:avLst/>
            <a:gdLst/>
            <a:ahLst/>
            <a:cxnLst/>
            <a:rect l="l" t="t" r="r" b="b"/>
            <a:pathLst>
              <a:path w="7029450">
                <a:moveTo>
                  <a:pt x="0" y="0"/>
                </a:moveTo>
                <a:lnTo>
                  <a:pt x="7029399" y="0"/>
                </a:lnTo>
              </a:path>
            </a:pathLst>
          </a:custGeom>
          <a:ln w="12699">
            <a:solidFill>
              <a:srgbClr val="D9D9D9"/>
            </a:solidFill>
          </a:ln>
        </p:spPr>
        <p:txBody>
          <a:bodyPr wrap="square" lIns="0" tIns="0" rIns="0" bIns="0" rtlCol="0"/>
          <a:lstStyle/>
          <a:p>
            <a:endParaRPr/>
          </a:p>
        </p:txBody>
      </p:sp>
      <p:sp>
        <p:nvSpPr>
          <p:cNvPr id="8" name="object 8"/>
          <p:cNvSpPr txBox="1"/>
          <p:nvPr/>
        </p:nvSpPr>
        <p:spPr>
          <a:xfrm>
            <a:off x="1706900" y="787229"/>
            <a:ext cx="1976120" cy="482600"/>
          </a:xfrm>
          <a:prstGeom prst="rect">
            <a:avLst/>
          </a:prstGeom>
        </p:spPr>
        <p:txBody>
          <a:bodyPr vert="horz" wrap="square" lIns="0" tIns="0" rIns="0" bIns="0" rtlCol="0">
            <a:spAutoFit/>
          </a:bodyPr>
          <a:lstStyle/>
          <a:p>
            <a:pPr marL="12700">
              <a:lnSpc>
                <a:spcPct val="100000"/>
              </a:lnSpc>
            </a:pPr>
            <a:r>
              <a:rPr sz="1200" spc="-15" dirty="0">
                <a:solidFill>
                  <a:srgbClr val="3B6A99"/>
                </a:solidFill>
                <a:latin typeface="Arial"/>
                <a:cs typeface="Arial"/>
              </a:rPr>
              <a:t>Example </a:t>
            </a:r>
            <a:r>
              <a:rPr sz="1200" spc="25" dirty="0">
                <a:solidFill>
                  <a:srgbClr val="3B6A99"/>
                </a:solidFill>
                <a:latin typeface="Arial"/>
                <a:cs typeface="Arial"/>
              </a:rPr>
              <a:t>Growth</a:t>
            </a:r>
            <a:r>
              <a:rPr sz="1200" spc="-75" dirty="0">
                <a:solidFill>
                  <a:srgbClr val="3B6A99"/>
                </a:solidFill>
                <a:latin typeface="Arial"/>
                <a:cs typeface="Arial"/>
              </a:rPr>
              <a:t> </a:t>
            </a:r>
            <a:r>
              <a:rPr sz="1200" spc="-15" dirty="0">
                <a:solidFill>
                  <a:srgbClr val="3B6A99"/>
                </a:solidFill>
                <a:latin typeface="Arial"/>
                <a:cs typeface="Arial"/>
              </a:rPr>
              <a:t>Plans</a:t>
            </a:r>
            <a:endParaRPr sz="1200">
              <a:latin typeface="Arial"/>
              <a:cs typeface="Arial"/>
            </a:endParaRPr>
          </a:p>
          <a:p>
            <a:pPr marL="38735">
              <a:lnSpc>
                <a:spcPct val="100000"/>
              </a:lnSpc>
              <a:spcBef>
                <a:spcPts val="1395"/>
              </a:spcBef>
              <a:tabLst>
                <a:tab pos="1282700" algn="l"/>
              </a:tabLst>
            </a:pPr>
            <a:r>
              <a:rPr sz="800" b="1" spc="-80" dirty="0">
                <a:solidFill>
                  <a:srgbClr val="363740"/>
                </a:solidFill>
                <a:latin typeface="Arial Black"/>
                <a:cs typeface="Arial Black"/>
              </a:rPr>
              <a:t>ROLE	</a:t>
            </a:r>
            <a:r>
              <a:rPr sz="800" b="1" spc="-75" dirty="0">
                <a:solidFill>
                  <a:srgbClr val="363740"/>
                </a:solidFill>
                <a:latin typeface="Arial Black"/>
                <a:cs typeface="Arial Black"/>
              </a:rPr>
              <a:t>DESCRIPTION</a:t>
            </a:r>
            <a:endParaRPr sz="800">
              <a:latin typeface="Arial Black"/>
              <a:cs typeface="Arial Black"/>
            </a:endParaRPr>
          </a:p>
        </p:txBody>
      </p:sp>
      <p:sp>
        <p:nvSpPr>
          <p:cNvPr id="22" name="object 22"/>
          <p:cNvSpPr txBox="1">
            <a:spLocks noGrp="1"/>
          </p:cNvSpPr>
          <p:nvPr>
            <p:ph type="sldNum" sz="quarter" idx="7"/>
          </p:nvPr>
        </p:nvSpPr>
        <p:spPr>
          <a:prstGeom prst="rect">
            <a:avLst/>
          </a:prstGeom>
        </p:spPr>
        <p:txBody>
          <a:bodyPr vert="horz" wrap="square" lIns="0" tIns="13970" rIns="0" bIns="0" rtlCol="0">
            <a:spAutoFit/>
          </a:bodyPr>
          <a:lstStyle/>
          <a:p>
            <a:pPr marL="25400">
              <a:lnSpc>
                <a:spcPct val="100000"/>
              </a:lnSpc>
              <a:spcBef>
                <a:spcPts val="110"/>
              </a:spcBef>
            </a:pPr>
            <a:fld id="{81D60167-4931-47E6-BA6A-407CBD079E47}" type="slidenum">
              <a:rPr spc="35" dirty="0"/>
              <a:t>24</a:t>
            </a:fld>
            <a:endParaRPr spc="35" dirty="0"/>
          </a:p>
        </p:txBody>
      </p:sp>
      <p:sp>
        <p:nvSpPr>
          <p:cNvPr id="9" name="object 9"/>
          <p:cNvSpPr txBox="1"/>
          <p:nvPr/>
        </p:nvSpPr>
        <p:spPr>
          <a:xfrm>
            <a:off x="6980772" y="1147616"/>
            <a:ext cx="1576070" cy="150495"/>
          </a:xfrm>
          <a:prstGeom prst="rect">
            <a:avLst/>
          </a:prstGeom>
        </p:spPr>
        <p:txBody>
          <a:bodyPr vert="horz" wrap="square" lIns="0" tIns="0" rIns="0" bIns="0" rtlCol="0">
            <a:spAutoFit/>
          </a:bodyPr>
          <a:lstStyle/>
          <a:p>
            <a:pPr marL="12700">
              <a:lnSpc>
                <a:spcPct val="100000"/>
              </a:lnSpc>
            </a:pPr>
            <a:r>
              <a:rPr sz="800" b="1" spc="-95" dirty="0">
                <a:solidFill>
                  <a:srgbClr val="363740"/>
                </a:solidFill>
                <a:latin typeface="Arial Black"/>
                <a:cs typeface="Arial Black"/>
              </a:rPr>
              <a:t>PROJECTED </a:t>
            </a:r>
            <a:r>
              <a:rPr sz="800" b="1" spc="-70" dirty="0">
                <a:solidFill>
                  <a:srgbClr val="363740"/>
                </a:solidFill>
                <a:latin typeface="Arial Black"/>
                <a:cs typeface="Arial Black"/>
              </a:rPr>
              <a:t>FINANCIAL</a:t>
            </a:r>
            <a:r>
              <a:rPr sz="800" b="1" spc="-90" dirty="0">
                <a:solidFill>
                  <a:srgbClr val="363740"/>
                </a:solidFill>
                <a:latin typeface="Arial Black"/>
                <a:cs typeface="Arial Black"/>
              </a:rPr>
              <a:t> </a:t>
            </a:r>
            <a:r>
              <a:rPr sz="800" b="1" spc="-85" dirty="0">
                <a:solidFill>
                  <a:srgbClr val="363740"/>
                </a:solidFill>
                <a:latin typeface="Arial Black"/>
                <a:cs typeface="Arial Black"/>
              </a:rPr>
              <a:t>IMPACT</a:t>
            </a:r>
            <a:endParaRPr sz="800">
              <a:latin typeface="Arial Black"/>
              <a:cs typeface="Arial Black"/>
            </a:endParaRPr>
          </a:p>
        </p:txBody>
      </p:sp>
      <p:sp>
        <p:nvSpPr>
          <p:cNvPr id="10" name="object 10"/>
          <p:cNvSpPr txBox="1"/>
          <p:nvPr/>
        </p:nvSpPr>
        <p:spPr>
          <a:xfrm>
            <a:off x="1752397" y="1376724"/>
            <a:ext cx="6530340" cy="247650"/>
          </a:xfrm>
          <a:prstGeom prst="rect">
            <a:avLst/>
          </a:prstGeom>
        </p:spPr>
        <p:txBody>
          <a:bodyPr vert="horz" wrap="square" lIns="0" tIns="0" rIns="0" bIns="0" rtlCol="0">
            <a:spAutoFit/>
          </a:bodyPr>
          <a:lstStyle/>
          <a:p>
            <a:pPr marL="12700">
              <a:lnSpc>
                <a:spcPct val="100000"/>
              </a:lnSpc>
            </a:pPr>
            <a:r>
              <a:rPr sz="700" b="1" spc="-70" dirty="0">
                <a:solidFill>
                  <a:srgbClr val="3B6A99"/>
                </a:solidFill>
                <a:latin typeface="Arial Black"/>
                <a:cs typeface="Arial Black"/>
              </a:rPr>
              <a:t>PRIORITIZE </a:t>
            </a:r>
            <a:r>
              <a:rPr sz="700" b="1" spc="-25" dirty="0">
                <a:solidFill>
                  <a:srgbClr val="3B6A99"/>
                </a:solidFill>
                <a:latin typeface="Arial Black"/>
                <a:cs typeface="Arial Black"/>
              </a:rPr>
              <a:t>A </a:t>
            </a:r>
            <a:r>
              <a:rPr sz="700" b="1" spc="-70" dirty="0">
                <a:solidFill>
                  <a:srgbClr val="3B6A99"/>
                </a:solidFill>
                <a:latin typeface="Arial Black"/>
                <a:cs typeface="Arial Black"/>
              </a:rPr>
              <a:t>CRITICAL </a:t>
            </a:r>
            <a:r>
              <a:rPr sz="700" b="1" spc="-80" dirty="0">
                <a:solidFill>
                  <a:srgbClr val="3B6A99"/>
                </a:solidFill>
                <a:latin typeface="Arial Black"/>
                <a:cs typeface="Arial Black"/>
              </a:rPr>
              <a:t>SEGMENT</a:t>
            </a:r>
            <a:endParaRPr sz="700">
              <a:latin typeface="Arial Black"/>
              <a:cs typeface="Arial Black"/>
            </a:endParaRPr>
          </a:p>
          <a:p>
            <a:pPr marL="12700">
              <a:lnSpc>
                <a:spcPct val="100000"/>
              </a:lnSpc>
              <a:spcBef>
                <a:spcPts val="60"/>
              </a:spcBef>
            </a:pPr>
            <a:r>
              <a:rPr sz="700" spc="-20" dirty="0">
                <a:solidFill>
                  <a:srgbClr val="3B6A99"/>
                </a:solidFill>
                <a:latin typeface="Arial"/>
                <a:cs typeface="Arial"/>
              </a:rPr>
              <a:t>Sales</a:t>
            </a:r>
            <a:r>
              <a:rPr sz="700" spc="-5" dirty="0">
                <a:solidFill>
                  <a:srgbClr val="3B6A99"/>
                </a:solidFill>
                <a:latin typeface="Arial"/>
                <a:cs typeface="Arial"/>
              </a:rPr>
              <a:t> professionals </a:t>
            </a:r>
            <a:r>
              <a:rPr sz="700" spc="-10" dirty="0">
                <a:solidFill>
                  <a:srgbClr val="3B6A99"/>
                </a:solidFill>
                <a:latin typeface="Arial"/>
                <a:cs typeface="Arial"/>
              </a:rPr>
              <a:t>can</a:t>
            </a:r>
            <a:r>
              <a:rPr sz="700" spc="-5" dirty="0">
                <a:solidFill>
                  <a:srgbClr val="3B6A99"/>
                </a:solidFill>
                <a:latin typeface="Arial"/>
                <a:cs typeface="Arial"/>
              </a:rPr>
              <a:t> </a:t>
            </a:r>
            <a:r>
              <a:rPr sz="700" spc="5" dirty="0">
                <a:solidFill>
                  <a:srgbClr val="3B6A99"/>
                </a:solidFill>
                <a:latin typeface="Arial"/>
                <a:cs typeface="Arial"/>
              </a:rPr>
              <a:t>struggle</a:t>
            </a:r>
            <a:r>
              <a:rPr sz="700" spc="-5" dirty="0">
                <a:solidFill>
                  <a:srgbClr val="3B6A99"/>
                </a:solidFill>
                <a:latin typeface="Arial"/>
                <a:cs typeface="Arial"/>
              </a:rPr>
              <a:t> </a:t>
            </a:r>
            <a:r>
              <a:rPr sz="700" spc="20" dirty="0">
                <a:solidFill>
                  <a:srgbClr val="3B6A99"/>
                </a:solidFill>
                <a:latin typeface="Arial"/>
                <a:cs typeface="Arial"/>
              </a:rPr>
              <a:t>to</a:t>
            </a:r>
            <a:r>
              <a:rPr sz="700" spc="-5" dirty="0">
                <a:solidFill>
                  <a:srgbClr val="3B6A99"/>
                </a:solidFill>
                <a:latin typeface="Arial"/>
                <a:cs typeface="Arial"/>
              </a:rPr>
              <a:t> </a:t>
            </a:r>
            <a:r>
              <a:rPr sz="700" spc="10" dirty="0">
                <a:solidFill>
                  <a:srgbClr val="3B6A99"/>
                </a:solidFill>
                <a:latin typeface="Arial"/>
                <a:cs typeface="Arial"/>
              </a:rPr>
              <a:t>identify</a:t>
            </a:r>
            <a:r>
              <a:rPr sz="700" spc="-5" dirty="0">
                <a:solidFill>
                  <a:srgbClr val="3B6A99"/>
                </a:solidFill>
                <a:latin typeface="Arial"/>
                <a:cs typeface="Arial"/>
              </a:rPr>
              <a:t> </a:t>
            </a:r>
            <a:r>
              <a:rPr sz="700" spc="25" dirty="0">
                <a:solidFill>
                  <a:srgbClr val="3B6A99"/>
                </a:solidFill>
                <a:latin typeface="Arial"/>
                <a:cs typeface="Arial"/>
              </a:rPr>
              <a:t>how</a:t>
            </a:r>
            <a:r>
              <a:rPr sz="700" spc="-5" dirty="0">
                <a:solidFill>
                  <a:srgbClr val="3B6A99"/>
                </a:solidFill>
                <a:latin typeface="Arial"/>
                <a:cs typeface="Arial"/>
              </a:rPr>
              <a:t> </a:t>
            </a:r>
            <a:r>
              <a:rPr sz="700" spc="20" dirty="0">
                <a:solidFill>
                  <a:srgbClr val="3B6A99"/>
                </a:solidFill>
                <a:latin typeface="Arial"/>
                <a:cs typeface="Arial"/>
              </a:rPr>
              <a:t>to</a:t>
            </a:r>
            <a:r>
              <a:rPr sz="700" spc="-5" dirty="0">
                <a:solidFill>
                  <a:srgbClr val="3B6A99"/>
                </a:solidFill>
                <a:latin typeface="Arial"/>
                <a:cs typeface="Arial"/>
              </a:rPr>
              <a:t> </a:t>
            </a:r>
            <a:r>
              <a:rPr sz="700" spc="10" dirty="0">
                <a:solidFill>
                  <a:srgbClr val="3B6A99"/>
                </a:solidFill>
                <a:latin typeface="Arial"/>
                <a:cs typeface="Arial"/>
              </a:rPr>
              <a:t>identify</a:t>
            </a:r>
            <a:r>
              <a:rPr sz="700" spc="-5" dirty="0">
                <a:solidFill>
                  <a:srgbClr val="3B6A99"/>
                </a:solidFill>
                <a:latin typeface="Arial"/>
                <a:cs typeface="Arial"/>
              </a:rPr>
              <a:t> </a:t>
            </a:r>
            <a:r>
              <a:rPr sz="700" spc="10" dirty="0">
                <a:solidFill>
                  <a:srgbClr val="3B6A99"/>
                </a:solidFill>
                <a:latin typeface="Arial"/>
                <a:cs typeface="Arial"/>
              </a:rPr>
              <a:t>their</a:t>
            </a:r>
            <a:r>
              <a:rPr sz="700" spc="-5" dirty="0">
                <a:solidFill>
                  <a:srgbClr val="3B6A99"/>
                </a:solidFill>
                <a:latin typeface="Arial"/>
                <a:cs typeface="Arial"/>
              </a:rPr>
              <a:t> </a:t>
            </a:r>
            <a:r>
              <a:rPr sz="700" spc="15" dirty="0">
                <a:solidFill>
                  <a:srgbClr val="3B6A99"/>
                </a:solidFill>
                <a:latin typeface="Arial"/>
                <a:cs typeface="Arial"/>
              </a:rPr>
              <a:t>highest-opportunity</a:t>
            </a:r>
            <a:r>
              <a:rPr sz="700" spc="-5" dirty="0">
                <a:solidFill>
                  <a:srgbClr val="3B6A99"/>
                </a:solidFill>
                <a:latin typeface="Arial"/>
                <a:cs typeface="Arial"/>
              </a:rPr>
              <a:t> customers. </a:t>
            </a:r>
            <a:r>
              <a:rPr sz="700" spc="-15" dirty="0">
                <a:solidFill>
                  <a:srgbClr val="3B6A99"/>
                </a:solidFill>
                <a:latin typeface="Arial"/>
                <a:cs typeface="Arial"/>
              </a:rPr>
              <a:t>Use</a:t>
            </a:r>
            <a:r>
              <a:rPr sz="700" spc="-5" dirty="0">
                <a:solidFill>
                  <a:srgbClr val="3B6A99"/>
                </a:solidFill>
                <a:latin typeface="Arial"/>
                <a:cs typeface="Arial"/>
              </a:rPr>
              <a:t> </a:t>
            </a:r>
            <a:r>
              <a:rPr sz="700" spc="-20" dirty="0">
                <a:solidFill>
                  <a:srgbClr val="3B6A99"/>
                </a:solidFill>
                <a:latin typeface="Arial"/>
                <a:cs typeface="Arial"/>
              </a:rPr>
              <a:t>a</a:t>
            </a:r>
            <a:r>
              <a:rPr sz="700" spc="-5" dirty="0">
                <a:solidFill>
                  <a:srgbClr val="3B6A99"/>
                </a:solidFill>
                <a:latin typeface="Arial"/>
                <a:cs typeface="Arial"/>
              </a:rPr>
              <a:t> </a:t>
            </a:r>
            <a:r>
              <a:rPr sz="700" spc="5" dirty="0">
                <a:solidFill>
                  <a:srgbClr val="3B6A99"/>
                </a:solidFill>
                <a:latin typeface="Arial"/>
                <a:cs typeface="Arial"/>
              </a:rPr>
              <a:t>structured</a:t>
            </a:r>
            <a:r>
              <a:rPr sz="700" spc="-5" dirty="0">
                <a:solidFill>
                  <a:srgbClr val="3B6A99"/>
                </a:solidFill>
                <a:latin typeface="Arial"/>
                <a:cs typeface="Arial"/>
              </a:rPr>
              <a:t> approach </a:t>
            </a:r>
            <a:r>
              <a:rPr sz="700" spc="20" dirty="0">
                <a:solidFill>
                  <a:srgbClr val="3B6A99"/>
                </a:solidFill>
                <a:latin typeface="Arial"/>
                <a:cs typeface="Arial"/>
              </a:rPr>
              <a:t>to</a:t>
            </a:r>
            <a:r>
              <a:rPr sz="700" spc="-5" dirty="0">
                <a:solidFill>
                  <a:srgbClr val="3B6A99"/>
                </a:solidFill>
                <a:latin typeface="Arial"/>
                <a:cs typeface="Arial"/>
              </a:rPr>
              <a:t> </a:t>
            </a:r>
            <a:r>
              <a:rPr sz="700" spc="10" dirty="0">
                <a:solidFill>
                  <a:srgbClr val="3B6A99"/>
                </a:solidFill>
                <a:latin typeface="Arial"/>
                <a:cs typeface="Arial"/>
              </a:rPr>
              <a:t>target</a:t>
            </a:r>
            <a:r>
              <a:rPr sz="700" spc="-5" dirty="0">
                <a:solidFill>
                  <a:srgbClr val="3B6A99"/>
                </a:solidFill>
                <a:latin typeface="Arial"/>
                <a:cs typeface="Arial"/>
              </a:rPr>
              <a:t> </a:t>
            </a:r>
            <a:r>
              <a:rPr sz="700" spc="20" dirty="0">
                <a:solidFill>
                  <a:srgbClr val="3B6A99"/>
                </a:solidFill>
                <a:latin typeface="Arial"/>
                <a:cs typeface="Arial"/>
              </a:rPr>
              <a:t>effort</a:t>
            </a:r>
            <a:r>
              <a:rPr sz="700" spc="-5" dirty="0">
                <a:solidFill>
                  <a:srgbClr val="3B6A99"/>
                </a:solidFill>
                <a:latin typeface="Arial"/>
                <a:cs typeface="Arial"/>
              </a:rPr>
              <a:t> </a:t>
            </a:r>
            <a:r>
              <a:rPr sz="700" spc="10" dirty="0">
                <a:solidFill>
                  <a:srgbClr val="3B6A99"/>
                </a:solidFill>
                <a:latin typeface="Arial"/>
                <a:cs typeface="Arial"/>
              </a:rPr>
              <a:t>where</a:t>
            </a:r>
            <a:r>
              <a:rPr sz="700" spc="-5" dirty="0">
                <a:solidFill>
                  <a:srgbClr val="3B6A99"/>
                </a:solidFill>
                <a:latin typeface="Arial"/>
                <a:cs typeface="Arial"/>
              </a:rPr>
              <a:t> </a:t>
            </a:r>
            <a:r>
              <a:rPr sz="700" spc="25" dirty="0">
                <a:solidFill>
                  <a:srgbClr val="3B6A99"/>
                </a:solidFill>
                <a:latin typeface="Arial"/>
                <a:cs typeface="Arial"/>
              </a:rPr>
              <a:t>it</a:t>
            </a:r>
            <a:r>
              <a:rPr sz="700" spc="-5" dirty="0">
                <a:solidFill>
                  <a:srgbClr val="3B6A99"/>
                </a:solidFill>
                <a:latin typeface="Arial"/>
                <a:cs typeface="Arial"/>
              </a:rPr>
              <a:t> generates </a:t>
            </a:r>
            <a:r>
              <a:rPr sz="700" dirty="0">
                <a:solidFill>
                  <a:srgbClr val="3B6A99"/>
                </a:solidFill>
                <a:latin typeface="Arial"/>
                <a:cs typeface="Arial"/>
              </a:rPr>
              <a:t>return.</a:t>
            </a:r>
            <a:endParaRPr sz="700">
              <a:latin typeface="Arial"/>
              <a:cs typeface="Arial"/>
            </a:endParaRPr>
          </a:p>
        </p:txBody>
      </p:sp>
      <p:sp>
        <p:nvSpPr>
          <p:cNvPr id="11" name="object 11"/>
          <p:cNvSpPr txBox="1"/>
          <p:nvPr/>
        </p:nvSpPr>
        <p:spPr>
          <a:xfrm>
            <a:off x="1752397" y="1799500"/>
            <a:ext cx="906144" cy="483870"/>
          </a:xfrm>
          <a:prstGeom prst="rect">
            <a:avLst/>
          </a:prstGeom>
        </p:spPr>
        <p:txBody>
          <a:bodyPr vert="horz" wrap="square" lIns="0" tIns="0" rIns="0" bIns="0" rtlCol="0">
            <a:spAutoFit/>
          </a:bodyPr>
          <a:lstStyle/>
          <a:p>
            <a:pPr marL="12700" marR="5080">
              <a:lnSpc>
                <a:spcPct val="107100"/>
              </a:lnSpc>
            </a:pPr>
            <a:r>
              <a:rPr sz="700" dirty="0">
                <a:solidFill>
                  <a:srgbClr val="363740"/>
                </a:solidFill>
                <a:latin typeface="Arial"/>
                <a:cs typeface="Arial"/>
              </a:rPr>
              <a:t>Division </a:t>
            </a:r>
            <a:r>
              <a:rPr sz="700" spc="-25" dirty="0">
                <a:solidFill>
                  <a:srgbClr val="363740"/>
                </a:solidFill>
                <a:latin typeface="Arial"/>
                <a:cs typeface="Arial"/>
              </a:rPr>
              <a:t>VP, </a:t>
            </a:r>
            <a:r>
              <a:rPr sz="700" spc="-20" dirty="0">
                <a:solidFill>
                  <a:srgbClr val="363740"/>
                </a:solidFill>
                <a:latin typeface="Arial"/>
                <a:cs typeface="Arial"/>
              </a:rPr>
              <a:t>Sales</a:t>
            </a:r>
            <a:r>
              <a:rPr sz="700" spc="-50" dirty="0">
                <a:solidFill>
                  <a:srgbClr val="363740"/>
                </a:solidFill>
                <a:latin typeface="Arial"/>
                <a:cs typeface="Arial"/>
              </a:rPr>
              <a:t> </a:t>
            </a:r>
            <a:r>
              <a:rPr sz="700" dirty="0">
                <a:solidFill>
                  <a:srgbClr val="363740"/>
                </a:solidFill>
                <a:latin typeface="Arial"/>
                <a:cs typeface="Arial"/>
              </a:rPr>
              <a:t>and  </a:t>
            </a:r>
            <a:r>
              <a:rPr sz="700" spc="5" dirty="0">
                <a:solidFill>
                  <a:srgbClr val="363740"/>
                </a:solidFill>
                <a:latin typeface="Arial"/>
                <a:cs typeface="Arial"/>
              </a:rPr>
              <a:t>Strategy </a:t>
            </a:r>
            <a:r>
              <a:rPr sz="700" spc="60" dirty="0">
                <a:solidFill>
                  <a:srgbClr val="363740"/>
                </a:solidFill>
                <a:latin typeface="Arial"/>
                <a:cs typeface="Arial"/>
              </a:rPr>
              <a:t>-</a:t>
            </a:r>
            <a:r>
              <a:rPr sz="700" spc="-100" dirty="0">
                <a:solidFill>
                  <a:srgbClr val="363740"/>
                </a:solidFill>
                <a:latin typeface="Arial"/>
                <a:cs typeface="Arial"/>
              </a:rPr>
              <a:t> </a:t>
            </a:r>
            <a:r>
              <a:rPr sz="700" dirty="0">
                <a:solidFill>
                  <a:srgbClr val="363740"/>
                </a:solidFill>
                <a:latin typeface="Arial"/>
                <a:cs typeface="Arial"/>
              </a:rPr>
              <a:t>Intelligence  and </a:t>
            </a:r>
            <a:r>
              <a:rPr sz="700" spc="5" dirty="0">
                <a:solidFill>
                  <a:srgbClr val="363740"/>
                </a:solidFill>
                <a:latin typeface="Arial"/>
                <a:cs typeface="Arial"/>
              </a:rPr>
              <a:t>Information  </a:t>
            </a:r>
            <a:r>
              <a:rPr sz="700" dirty="0">
                <a:solidFill>
                  <a:srgbClr val="363740"/>
                </a:solidFill>
                <a:latin typeface="Arial"/>
                <a:cs typeface="Arial"/>
              </a:rPr>
              <a:t>Solutions</a:t>
            </a:r>
            <a:endParaRPr sz="700">
              <a:latin typeface="Arial"/>
              <a:cs typeface="Arial"/>
            </a:endParaRPr>
          </a:p>
        </p:txBody>
      </p:sp>
      <p:sp>
        <p:nvSpPr>
          <p:cNvPr id="12" name="object 12"/>
          <p:cNvSpPr txBox="1"/>
          <p:nvPr/>
        </p:nvSpPr>
        <p:spPr>
          <a:xfrm>
            <a:off x="2996572" y="1799500"/>
            <a:ext cx="3757295" cy="483870"/>
          </a:xfrm>
          <a:prstGeom prst="rect">
            <a:avLst/>
          </a:prstGeom>
        </p:spPr>
        <p:txBody>
          <a:bodyPr vert="horz" wrap="square" lIns="0" tIns="0" rIns="0" bIns="0" rtlCol="0">
            <a:spAutoFit/>
          </a:bodyPr>
          <a:lstStyle/>
          <a:p>
            <a:pPr marL="12700" marR="5080">
              <a:lnSpc>
                <a:spcPct val="107100"/>
              </a:lnSpc>
            </a:pPr>
            <a:r>
              <a:rPr sz="700" spc="10" dirty="0">
                <a:solidFill>
                  <a:srgbClr val="363740"/>
                </a:solidFill>
                <a:latin typeface="Arial"/>
                <a:cs typeface="Arial"/>
              </a:rPr>
              <a:t>Identify </a:t>
            </a:r>
            <a:r>
              <a:rPr sz="700" dirty="0">
                <a:solidFill>
                  <a:srgbClr val="363740"/>
                </a:solidFill>
                <a:latin typeface="Arial"/>
                <a:cs typeface="Arial"/>
              </a:rPr>
              <a:t>speciﬁc </a:t>
            </a:r>
            <a:r>
              <a:rPr sz="700" spc="5" dirty="0">
                <a:solidFill>
                  <a:srgbClr val="363740"/>
                </a:solidFill>
                <a:latin typeface="Arial"/>
                <a:cs typeface="Arial"/>
              </a:rPr>
              <a:t>contract </a:t>
            </a:r>
            <a:r>
              <a:rPr sz="700" spc="10" dirty="0">
                <a:solidFill>
                  <a:srgbClr val="363740"/>
                </a:solidFill>
                <a:latin typeface="Arial"/>
                <a:cs typeface="Arial"/>
              </a:rPr>
              <a:t>opportunities </a:t>
            </a:r>
            <a:r>
              <a:rPr sz="700" spc="15" dirty="0">
                <a:solidFill>
                  <a:srgbClr val="363740"/>
                </a:solidFill>
                <a:latin typeface="Arial"/>
                <a:cs typeface="Arial"/>
              </a:rPr>
              <a:t>that</a:t>
            </a:r>
            <a:r>
              <a:rPr sz="700" spc="-135" dirty="0">
                <a:solidFill>
                  <a:srgbClr val="363740"/>
                </a:solidFill>
                <a:latin typeface="Arial"/>
                <a:cs typeface="Arial"/>
              </a:rPr>
              <a:t> </a:t>
            </a:r>
            <a:r>
              <a:rPr sz="700" dirty="0">
                <a:solidFill>
                  <a:srgbClr val="363740"/>
                </a:solidFill>
                <a:latin typeface="Arial"/>
                <a:cs typeface="Arial"/>
              </a:rPr>
              <a:t>present </a:t>
            </a:r>
            <a:r>
              <a:rPr sz="700" spc="10" dirty="0">
                <a:solidFill>
                  <a:srgbClr val="363740"/>
                </a:solidFill>
                <a:latin typeface="Arial"/>
                <a:cs typeface="Arial"/>
              </a:rPr>
              <a:t>the </a:t>
            </a:r>
            <a:r>
              <a:rPr sz="700" dirty="0">
                <a:solidFill>
                  <a:srgbClr val="363740"/>
                </a:solidFill>
                <a:latin typeface="Arial"/>
                <a:cs typeface="Arial"/>
              </a:rPr>
              <a:t>greatest </a:t>
            </a:r>
            <a:r>
              <a:rPr sz="700" spc="5" dirty="0">
                <a:solidFill>
                  <a:srgbClr val="363740"/>
                </a:solidFill>
                <a:latin typeface="Arial"/>
                <a:cs typeface="Arial"/>
              </a:rPr>
              <a:t>potential </a:t>
            </a:r>
            <a:r>
              <a:rPr sz="700" spc="10" dirty="0">
                <a:solidFill>
                  <a:srgbClr val="363740"/>
                </a:solidFill>
                <a:latin typeface="Arial"/>
                <a:cs typeface="Arial"/>
              </a:rPr>
              <a:t>for </a:t>
            </a:r>
            <a:r>
              <a:rPr sz="700" dirty="0">
                <a:solidFill>
                  <a:srgbClr val="363740"/>
                </a:solidFill>
                <a:latin typeface="Arial"/>
                <a:cs typeface="Arial"/>
              </a:rPr>
              <a:t>achieving </a:t>
            </a:r>
            <a:r>
              <a:rPr sz="700" spc="25" dirty="0">
                <a:solidFill>
                  <a:srgbClr val="363740"/>
                </a:solidFill>
                <a:latin typeface="Arial"/>
                <a:cs typeface="Arial"/>
              </a:rPr>
              <a:t>growth  </a:t>
            </a:r>
            <a:r>
              <a:rPr sz="700" spc="5" dirty="0">
                <a:solidFill>
                  <a:srgbClr val="363740"/>
                </a:solidFill>
                <a:latin typeface="Arial"/>
                <a:cs typeface="Arial"/>
              </a:rPr>
              <a:t>targets </a:t>
            </a:r>
            <a:r>
              <a:rPr sz="700" dirty="0">
                <a:solidFill>
                  <a:srgbClr val="363740"/>
                </a:solidFill>
                <a:latin typeface="Arial"/>
                <a:cs typeface="Arial"/>
              </a:rPr>
              <a:t>aligned </a:t>
            </a:r>
            <a:r>
              <a:rPr sz="700" spc="35" dirty="0">
                <a:solidFill>
                  <a:srgbClr val="363740"/>
                </a:solidFill>
                <a:latin typeface="Arial"/>
                <a:cs typeface="Arial"/>
              </a:rPr>
              <a:t>with </a:t>
            </a:r>
            <a:r>
              <a:rPr sz="700" dirty="0">
                <a:solidFill>
                  <a:srgbClr val="363740"/>
                </a:solidFill>
                <a:latin typeface="Arial"/>
                <a:cs typeface="Arial"/>
              </a:rPr>
              <a:t>Performance </a:t>
            </a:r>
            <a:r>
              <a:rPr sz="700" spc="15" dirty="0">
                <a:solidFill>
                  <a:srgbClr val="363740"/>
                </a:solidFill>
                <a:latin typeface="Arial"/>
                <a:cs typeface="Arial"/>
              </a:rPr>
              <a:t>Unit </a:t>
            </a:r>
            <a:r>
              <a:rPr sz="700" dirty="0">
                <a:solidFill>
                  <a:srgbClr val="363740"/>
                </a:solidFill>
                <a:latin typeface="Arial"/>
                <a:cs typeface="Arial"/>
              </a:rPr>
              <a:t>and </a:t>
            </a:r>
            <a:r>
              <a:rPr sz="700" spc="-5" dirty="0">
                <a:solidFill>
                  <a:srgbClr val="363740"/>
                </a:solidFill>
                <a:latin typeface="Arial"/>
                <a:cs typeface="Arial"/>
              </a:rPr>
              <a:t>Business </a:t>
            </a:r>
            <a:r>
              <a:rPr sz="700" spc="15" dirty="0">
                <a:solidFill>
                  <a:srgbClr val="363740"/>
                </a:solidFill>
                <a:latin typeface="Arial"/>
                <a:cs typeface="Arial"/>
              </a:rPr>
              <a:t>Unit </a:t>
            </a:r>
            <a:r>
              <a:rPr sz="700" spc="-10" dirty="0">
                <a:solidFill>
                  <a:srgbClr val="363740"/>
                </a:solidFill>
                <a:latin typeface="Arial"/>
                <a:cs typeface="Arial"/>
              </a:rPr>
              <a:t>goals. The </a:t>
            </a:r>
            <a:r>
              <a:rPr sz="700" spc="-20" dirty="0">
                <a:solidFill>
                  <a:srgbClr val="363740"/>
                </a:solidFill>
                <a:latin typeface="Arial"/>
                <a:cs typeface="Arial"/>
              </a:rPr>
              <a:t>Sales </a:t>
            </a:r>
            <a:r>
              <a:rPr sz="700" dirty="0">
                <a:solidFill>
                  <a:srgbClr val="363740"/>
                </a:solidFill>
                <a:latin typeface="Arial"/>
                <a:cs typeface="Arial"/>
              </a:rPr>
              <a:t>Delivery Directors  </a:t>
            </a:r>
            <a:r>
              <a:rPr sz="700" spc="25" dirty="0">
                <a:solidFill>
                  <a:srgbClr val="363740"/>
                </a:solidFill>
                <a:latin typeface="Arial"/>
                <a:cs typeface="Arial"/>
              </a:rPr>
              <a:t>will </a:t>
            </a:r>
            <a:r>
              <a:rPr sz="700" spc="-15" dirty="0">
                <a:solidFill>
                  <a:srgbClr val="363740"/>
                </a:solidFill>
                <a:latin typeface="Arial"/>
                <a:cs typeface="Arial"/>
              </a:rPr>
              <a:t>use </a:t>
            </a:r>
            <a:r>
              <a:rPr sz="700" spc="-5" dirty="0">
                <a:solidFill>
                  <a:srgbClr val="363740"/>
                </a:solidFill>
                <a:latin typeface="Arial"/>
                <a:cs typeface="Arial"/>
              </a:rPr>
              <a:t>these </a:t>
            </a:r>
            <a:r>
              <a:rPr sz="700" spc="10" dirty="0">
                <a:solidFill>
                  <a:srgbClr val="363740"/>
                </a:solidFill>
                <a:latin typeface="Arial"/>
                <a:cs typeface="Arial"/>
              </a:rPr>
              <a:t>opportunities </a:t>
            </a:r>
            <a:r>
              <a:rPr sz="700" spc="20" dirty="0">
                <a:solidFill>
                  <a:srgbClr val="363740"/>
                </a:solidFill>
                <a:latin typeface="Arial"/>
                <a:cs typeface="Arial"/>
              </a:rPr>
              <a:t>to </a:t>
            </a:r>
            <a:r>
              <a:rPr sz="700" spc="-5" dirty="0">
                <a:solidFill>
                  <a:srgbClr val="363740"/>
                </a:solidFill>
                <a:latin typeface="Arial"/>
                <a:cs typeface="Arial"/>
              </a:rPr>
              <a:t>allocate </a:t>
            </a:r>
            <a:r>
              <a:rPr sz="700" dirty="0">
                <a:solidFill>
                  <a:srgbClr val="363740"/>
                </a:solidFill>
                <a:latin typeface="Arial"/>
                <a:cs typeface="Arial"/>
              </a:rPr>
              <a:t>proposal team </a:t>
            </a:r>
            <a:r>
              <a:rPr sz="700" spc="-10" dirty="0">
                <a:solidFill>
                  <a:srgbClr val="363740"/>
                </a:solidFill>
                <a:latin typeface="Arial"/>
                <a:cs typeface="Arial"/>
              </a:rPr>
              <a:t>resources </a:t>
            </a:r>
            <a:r>
              <a:rPr sz="700" dirty="0">
                <a:solidFill>
                  <a:srgbClr val="363740"/>
                </a:solidFill>
                <a:latin typeface="Arial"/>
                <a:cs typeface="Arial"/>
              </a:rPr>
              <a:t>and deliver compelling  </a:t>
            </a:r>
            <a:r>
              <a:rPr sz="700" spc="-5" dirty="0">
                <a:solidFill>
                  <a:srgbClr val="363740"/>
                </a:solidFill>
                <a:latin typeface="Arial"/>
                <a:cs typeface="Arial"/>
              </a:rPr>
              <a:t>proposals.</a:t>
            </a:r>
            <a:endParaRPr sz="700">
              <a:latin typeface="Arial"/>
              <a:cs typeface="Arial"/>
            </a:endParaRPr>
          </a:p>
        </p:txBody>
      </p:sp>
      <p:sp>
        <p:nvSpPr>
          <p:cNvPr id="13" name="object 13"/>
          <p:cNvSpPr txBox="1"/>
          <p:nvPr/>
        </p:nvSpPr>
        <p:spPr>
          <a:xfrm>
            <a:off x="6999822" y="1807074"/>
            <a:ext cx="493395" cy="133350"/>
          </a:xfrm>
          <a:prstGeom prst="rect">
            <a:avLst/>
          </a:prstGeom>
        </p:spPr>
        <p:txBody>
          <a:bodyPr vert="horz" wrap="square" lIns="0" tIns="0" rIns="0" bIns="0" rtlCol="0">
            <a:spAutoFit/>
          </a:bodyPr>
          <a:lstStyle/>
          <a:p>
            <a:pPr marL="12700">
              <a:lnSpc>
                <a:spcPct val="100000"/>
              </a:lnSpc>
            </a:pPr>
            <a:r>
              <a:rPr sz="700" spc="15" dirty="0">
                <a:solidFill>
                  <a:srgbClr val="363740"/>
                </a:solidFill>
                <a:latin typeface="Arial"/>
                <a:cs typeface="Arial"/>
              </a:rPr>
              <a:t>$2,258,850</a:t>
            </a:r>
            <a:endParaRPr sz="700">
              <a:latin typeface="Arial"/>
              <a:cs typeface="Arial"/>
            </a:endParaRPr>
          </a:p>
        </p:txBody>
      </p:sp>
      <p:sp>
        <p:nvSpPr>
          <p:cNvPr id="14" name="object 14"/>
          <p:cNvSpPr txBox="1"/>
          <p:nvPr/>
        </p:nvSpPr>
        <p:spPr>
          <a:xfrm>
            <a:off x="1752397" y="2485624"/>
            <a:ext cx="6922770" cy="361950"/>
          </a:xfrm>
          <a:prstGeom prst="rect">
            <a:avLst/>
          </a:prstGeom>
        </p:spPr>
        <p:txBody>
          <a:bodyPr vert="horz" wrap="square" lIns="0" tIns="0" rIns="0" bIns="0" rtlCol="0">
            <a:spAutoFit/>
          </a:bodyPr>
          <a:lstStyle/>
          <a:p>
            <a:pPr marL="12700">
              <a:lnSpc>
                <a:spcPct val="100000"/>
              </a:lnSpc>
            </a:pPr>
            <a:r>
              <a:rPr sz="700" b="1" spc="-80" dirty="0">
                <a:solidFill>
                  <a:srgbClr val="3B6A99"/>
                </a:solidFill>
                <a:latin typeface="Arial Black"/>
                <a:cs typeface="Arial Black"/>
              </a:rPr>
              <a:t>MAKE </a:t>
            </a:r>
            <a:r>
              <a:rPr sz="700" b="1" spc="-75" dirty="0">
                <a:solidFill>
                  <a:srgbClr val="3B6A99"/>
                </a:solidFill>
                <a:latin typeface="Arial Black"/>
                <a:cs typeface="Arial Black"/>
              </a:rPr>
              <a:t>THE </a:t>
            </a:r>
            <a:r>
              <a:rPr sz="700" b="1" spc="-70" dirty="0">
                <a:solidFill>
                  <a:srgbClr val="3B6A99"/>
                </a:solidFill>
                <a:latin typeface="Arial Black"/>
                <a:cs typeface="Arial Black"/>
              </a:rPr>
              <a:t>CASE </a:t>
            </a:r>
            <a:r>
              <a:rPr sz="700" b="1" spc="-60" dirty="0">
                <a:solidFill>
                  <a:srgbClr val="3B6A99"/>
                </a:solidFill>
                <a:latin typeface="Arial Black"/>
                <a:cs typeface="Arial Black"/>
              </a:rPr>
              <a:t>FOR </a:t>
            </a:r>
            <a:r>
              <a:rPr sz="700" b="1" spc="-25" dirty="0">
                <a:solidFill>
                  <a:srgbClr val="3B6A99"/>
                </a:solidFill>
                <a:latin typeface="Arial Black"/>
                <a:cs typeface="Arial Black"/>
              </a:rPr>
              <a:t>A </a:t>
            </a:r>
            <a:r>
              <a:rPr sz="700" b="1" spc="-110" dirty="0">
                <a:solidFill>
                  <a:srgbClr val="3B6A99"/>
                </a:solidFill>
                <a:latin typeface="Arial Black"/>
                <a:cs typeface="Arial Black"/>
              </a:rPr>
              <a:t>KEY  </a:t>
            </a:r>
            <a:r>
              <a:rPr sz="700" b="1" spc="-75" dirty="0">
                <a:solidFill>
                  <a:srgbClr val="3B6A99"/>
                </a:solidFill>
                <a:latin typeface="Arial Black"/>
                <a:cs typeface="Arial Black"/>
              </a:rPr>
              <a:t>SERVICE</a:t>
            </a:r>
            <a:r>
              <a:rPr sz="700" b="1" spc="-25" dirty="0">
                <a:solidFill>
                  <a:srgbClr val="3B6A99"/>
                </a:solidFill>
                <a:latin typeface="Arial Black"/>
                <a:cs typeface="Arial Black"/>
              </a:rPr>
              <a:t> </a:t>
            </a:r>
            <a:r>
              <a:rPr sz="700" b="1" spc="-75" dirty="0">
                <a:solidFill>
                  <a:srgbClr val="3B6A99"/>
                </a:solidFill>
                <a:latin typeface="Arial Black"/>
                <a:cs typeface="Arial Black"/>
              </a:rPr>
              <a:t>EXTENSION</a:t>
            </a:r>
            <a:endParaRPr sz="700">
              <a:latin typeface="Arial Black"/>
              <a:cs typeface="Arial Black"/>
            </a:endParaRPr>
          </a:p>
          <a:p>
            <a:pPr marL="12700" marR="5080">
              <a:lnSpc>
                <a:spcPct val="107100"/>
              </a:lnSpc>
            </a:pPr>
            <a:r>
              <a:rPr sz="700" spc="-20" dirty="0">
                <a:solidFill>
                  <a:srgbClr val="3B6A99"/>
                </a:solidFill>
                <a:latin typeface="Arial"/>
                <a:cs typeface="Arial"/>
              </a:rPr>
              <a:t>Sales</a:t>
            </a:r>
            <a:r>
              <a:rPr sz="700" spc="-5" dirty="0">
                <a:solidFill>
                  <a:srgbClr val="3B6A99"/>
                </a:solidFill>
                <a:latin typeface="Arial"/>
                <a:cs typeface="Arial"/>
              </a:rPr>
              <a:t> professionals </a:t>
            </a:r>
            <a:r>
              <a:rPr sz="700" spc="-10" dirty="0">
                <a:solidFill>
                  <a:srgbClr val="3B6A99"/>
                </a:solidFill>
                <a:latin typeface="Arial"/>
                <a:cs typeface="Arial"/>
              </a:rPr>
              <a:t>have</a:t>
            </a:r>
            <a:r>
              <a:rPr sz="700" spc="-5" dirty="0">
                <a:solidFill>
                  <a:srgbClr val="3B6A99"/>
                </a:solidFill>
                <a:latin typeface="Arial"/>
                <a:cs typeface="Arial"/>
              </a:rPr>
              <a:t> </a:t>
            </a:r>
            <a:r>
              <a:rPr sz="700" spc="10" dirty="0">
                <a:solidFill>
                  <a:srgbClr val="3B6A99"/>
                </a:solidFill>
                <a:latin typeface="Arial"/>
                <a:cs typeface="Arial"/>
              </a:rPr>
              <a:t>the</a:t>
            </a:r>
            <a:r>
              <a:rPr sz="700" spc="-5" dirty="0">
                <a:solidFill>
                  <a:srgbClr val="3B6A99"/>
                </a:solidFill>
                <a:latin typeface="Arial"/>
                <a:cs typeface="Arial"/>
              </a:rPr>
              <a:t> </a:t>
            </a:r>
            <a:r>
              <a:rPr sz="700" spc="5" dirty="0">
                <a:solidFill>
                  <a:srgbClr val="3B6A99"/>
                </a:solidFill>
                <a:latin typeface="Arial"/>
                <a:cs typeface="Arial"/>
              </a:rPr>
              <a:t>most</a:t>
            </a:r>
            <a:r>
              <a:rPr sz="700" spc="-5" dirty="0">
                <a:solidFill>
                  <a:srgbClr val="3B6A99"/>
                </a:solidFill>
                <a:latin typeface="Arial"/>
                <a:cs typeface="Arial"/>
              </a:rPr>
              <a:t> </a:t>
            </a:r>
            <a:r>
              <a:rPr sz="700" spc="5" dirty="0">
                <a:solidFill>
                  <a:srgbClr val="3B6A99"/>
                </a:solidFill>
                <a:latin typeface="Arial"/>
                <a:cs typeface="Arial"/>
              </a:rPr>
              <a:t>direct</a:t>
            </a:r>
            <a:r>
              <a:rPr sz="700" spc="-5" dirty="0">
                <a:solidFill>
                  <a:srgbClr val="3B6A99"/>
                </a:solidFill>
                <a:latin typeface="Arial"/>
                <a:cs typeface="Arial"/>
              </a:rPr>
              <a:t> </a:t>
            </a:r>
            <a:r>
              <a:rPr sz="700" spc="15" dirty="0">
                <a:solidFill>
                  <a:srgbClr val="3B6A99"/>
                </a:solidFill>
                <a:latin typeface="Arial"/>
                <a:cs typeface="Arial"/>
              </a:rPr>
              <a:t>view</a:t>
            </a:r>
            <a:r>
              <a:rPr sz="700" spc="-5" dirty="0">
                <a:solidFill>
                  <a:srgbClr val="3B6A99"/>
                </a:solidFill>
                <a:latin typeface="Arial"/>
                <a:cs typeface="Arial"/>
              </a:rPr>
              <a:t> </a:t>
            </a:r>
            <a:r>
              <a:rPr sz="700" spc="10" dirty="0">
                <a:solidFill>
                  <a:srgbClr val="3B6A99"/>
                </a:solidFill>
                <a:latin typeface="Arial"/>
                <a:cs typeface="Arial"/>
              </a:rPr>
              <a:t>of</a:t>
            </a:r>
            <a:r>
              <a:rPr sz="700" spc="-5" dirty="0">
                <a:solidFill>
                  <a:srgbClr val="3B6A99"/>
                </a:solidFill>
                <a:latin typeface="Arial"/>
                <a:cs typeface="Arial"/>
              </a:rPr>
              <a:t> </a:t>
            </a:r>
            <a:r>
              <a:rPr sz="700" spc="25" dirty="0">
                <a:solidFill>
                  <a:srgbClr val="3B6A99"/>
                </a:solidFill>
                <a:latin typeface="Arial"/>
                <a:cs typeface="Arial"/>
              </a:rPr>
              <a:t>what</a:t>
            </a:r>
            <a:r>
              <a:rPr sz="700" spc="-5" dirty="0">
                <a:solidFill>
                  <a:srgbClr val="3B6A99"/>
                </a:solidFill>
                <a:latin typeface="Arial"/>
                <a:cs typeface="Arial"/>
              </a:rPr>
              <a:t> </a:t>
            </a:r>
            <a:r>
              <a:rPr sz="700" dirty="0">
                <a:solidFill>
                  <a:srgbClr val="3B6A99"/>
                </a:solidFill>
                <a:latin typeface="Arial"/>
                <a:cs typeface="Arial"/>
              </a:rPr>
              <a:t>customers</a:t>
            </a:r>
            <a:r>
              <a:rPr sz="700" spc="-5" dirty="0">
                <a:solidFill>
                  <a:srgbClr val="3B6A99"/>
                </a:solidFill>
                <a:latin typeface="Arial"/>
                <a:cs typeface="Arial"/>
              </a:rPr>
              <a:t> </a:t>
            </a:r>
            <a:r>
              <a:rPr sz="700" spc="-20" dirty="0">
                <a:solidFill>
                  <a:srgbClr val="3B6A99"/>
                </a:solidFill>
                <a:latin typeface="Arial"/>
                <a:cs typeface="Arial"/>
              </a:rPr>
              <a:t>seek.</a:t>
            </a:r>
            <a:r>
              <a:rPr sz="700" spc="-5" dirty="0">
                <a:solidFill>
                  <a:srgbClr val="3B6A99"/>
                </a:solidFill>
                <a:latin typeface="Arial"/>
                <a:cs typeface="Arial"/>
              </a:rPr>
              <a:t> </a:t>
            </a:r>
            <a:r>
              <a:rPr sz="700" spc="15" dirty="0">
                <a:solidFill>
                  <a:srgbClr val="3B6A99"/>
                </a:solidFill>
                <a:latin typeface="Arial"/>
                <a:cs typeface="Arial"/>
              </a:rPr>
              <a:t>But</a:t>
            </a:r>
            <a:r>
              <a:rPr sz="700" spc="-5" dirty="0">
                <a:solidFill>
                  <a:srgbClr val="3B6A99"/>
                </a:solidFill>
                <a:latin typeface="Arial"/>
                <a:cs typeface="Arial"/>
              </a:rPr>
              <a:t> </a:t>
            </a:r>
            <a:r>
              <a:rPr sz="700" spc="5" dirty="0">
                <a:solidFill>
                  <a:srgbClr val="3B6A99"/>
                </a:solidFill>
                <a:latin typeface="Arial"/>
                <a:cs typeface="Arial"/>
              </a:rPr>
              <a:t>they</a:t>
            </a:r>
            <a:r>
              <a:rPr sz="700" spc="-5" dirty="0">
                <a:solidFill>
                  <a:srgbClr val="3B6A99"/>
                </a:solidFill>
                <a:latin typeface="Arial"/>
                <a:cs typeface="Arial"/>
              </a:rPr>
              <a:t> </a:t>
            </a:r>
            <a:r>
              <a:rPr sz="700" spc="-10" dirty="0">
                <a:solidFill>
                  <a:srgbClr val="3B6A99"/>
                </a:solidFill>
                <a:latin typeface="Arial"/>
                <a:cs typeface="Arial"/>
              </a:rPr>
              <a:t>can</a:t>
            </a:r>
            <a:r>
              <a:rPr sz="700" spc="-5" dirty="0">
                <a:solidFill>
                  <a:srgbClr val="3B6A99"/>
                </a:solidFill>
                <a:latin typeface="Arial"/>
                <a:cs typeface="Arial"/>
              </a:rPr>
              <a:t> </a:t>
            </a:r>
            <a:r>
              <a:rPr sz="700" spc="20" dirty="0">
                <a:solidFill>
                  <a:srgbClr val="3B6A99"/>
                </a:solidFill>
                <a:latin typeface="Arial"/>
                <a:cs typeface="Arial"/>
              </a:rPr>
              <a:t>ﬁnd</a:t>
            </a:r>
            <a:r>
              <a:rPr sz="700" spc="-5" dirty="0">
                <a:solidFill>
                  <a:srgbClr val="3B6A99"/>
                </a:solidFill>
                <a:latin typeface="Arial"/>
                <a:cs typeface="Arial"/>
              </a:rPr>
              <a:t> </a:t>
            </a:r>
            <a:r>
              <a:rPr sz="700" spc="25" dirty="0">
                <a:solidFill>
                  <a:srgbClr val="3B6A99"/>
                </a:solidFill>
                <a:latin typeface="Arial"/>
                <a:cs typeface="Arial"/>
              </a:rPr>
              <a:t>it</a:t>
            </a:r>
            <a:r>
              <a:rPr sz="700" spc="-5" dirty="0">
                <a:solidFill>
                  <a:srgbClr val="3B6A99"/>
                </a:solidFill>
                <a:latin typeface="Arial"/>
                <a:cs typeface="Arial"/>
              </a:rPr>
              <a:t> </a:t>
            </a:r>
            <a:r>
              <a:rPr sz="700" spc="15" dirty="0">
                <a:solidFill>
                  <a:srgbClr val="3B6A99"/>
                </a:solidFill>
                <a:latin typeface="Arial"/>
                <a:cs typeface="Arial"/>
              </a:rPr>
              <a:t>difﬁcult</a:t>
            </a:r>
            <a:r>
              <a:rPr sz="700" spc="-5" dirty="0">
                <a:solidFill>
                  <a:srgbClr val="3B6A99"/>
                </a:solidFill>
                <a:latin typeface="Arial"/>
                <a:cs typeface="Arial"/>
              </a:rPr>
              <a:t> </a:t>
            </a:r>
            <a:r>
              <a:rPr sz="700" spc="20" dirty="0">
                <a:solidFill>
                  <a:srgbClr val="3B6A99"/>
                </a:solidFill>
                <a:latin typeface="Arial"/>
                <a:cs typeface="Arial"/>
              </a:rPr>
              <a:t>to</a:t>
            </a:r>
            <a:r>
              <a:rPr sz="700" spc="-5" dirty="0">
                <a:solidFill>
                  <a:srgbClr val="3B6A99"/>
                </a:solidFill>
                <a:latin typeface="Arial"/>
                <a:cs typeface="Arial"/>
              </a:rPr>
              <a:t> synthesize </a:t>
            </a:r>
            <a:r>
              <a:rPr sz="700" spc="25" dirty="0">
                <a:solidFill>
                  <a:srgbClr val="3B6A99"/>
                </a:solidFill>
                <a:latin typeface="Arial"/>
                <a:cs typeface="Arial"/>
              </a:rPr>
              <a:t>what</a:t>
            </a:r>
            <a:r>
              <a:rPr sz="700" spc="-5" dirty="0">
                <a:solidFill>
                  <a:srgbClr val="3B6A99"/>
                </a:solidFill>
                <a:latin typeface="Arial"/>
                <a:cs typeface="Arial"/>
              </a:rPr>
              <a:t> </a:t>
            </a:r>
            <a:r>
              <a:rPr sz="700" spc="5" dirty="0">
                <a:solidFill>
                  <a:srgbClr val="3B6A99"/>
                </a:solidFill>
                <a:latin typeface="Arial"/>
                <a:cs typeface="Arial"/>
              </a:rPr>
              <a:t>they</a:t>
            </a:r>
            <a:r>
              <a:rPr sz="700" spc="-5" dirty="0">
                <a:solidFill>
                  <a:srgbClr val="3B6A99"/>
                </a:solidFill>
                <a:latin typeface="Arial"/>
                <a:cs typeface="Arial"/>
              </a:rPr>
              <a:t> hear </a:t>
            </a:r>
            <a:r>
              <a:rPr sz="700" spc="10" dirty="0">
                <a:solidFill>
                  <a:srgbClr val="3B6A99"/>
                </a:solidFill>
                <a:latin typeface="Arial"/>
                <a:cs typeface="Arial"/>
              </a:rPr>
              <a:t>into</a:t>
            </a:r>
            <a:r>
              <a:rPr sz="700" spc="-5" dirty="0">
                <a:solidFill>
                  <a:srgbClr val="3B6A99"/>
                </a:solidFill>
                <a:latin typeface="Arial"/>
                <a:cs typeface="Arial"/>
              </a:rPr>
              <a:t> </a:t>
            </a:r>
            <a:r>
              <a:rPr sz="700" dirty="0">
                <a:solidFill>
                  <a:srgbClr val="3B6A99"/>
                </a:solidFill>
                <a:latin typeface="Arial"/>
                <a:cs typeface="Arial"/>
              </a:rPr>
              <a:t>focused</a:t>
            </a:r>
            <a:r>
              <a:rPr sz="700" spc="-5" dirty="0">
                <a:solidFill>
                  <a:srgbClr val="3B6A99"/>
                </a:solidFill>
                <a:latin typeface="Arial"/>
                <a:cs typeface="Arial"/>
              </a:rPr>
              <a:t> </a:t>
            </a:r>
            <a:r>
              <a:rPr sz="700" dirty="0">
                <a:solidFill>
                  <a:srgbClr val="3B6A99"/>
                </a:solidFill>
                <a:latin typeface="Arial"/>
                <a:cs typeface="Arial"/>
              </a:rPr>
              <a:t>and</a:t>
            </a:r>
            <a:r>
              <a:rPr sz="700" spc="-5" dirty="0">
                <a:solidFill>
                  <a:srgbClr val="3B6A99"/>
                </a:solidFill>
                <a:latin typeface="Arial"/>
                <a:cs typeface="Arial"/>
              </a:rPr>
              <a:t> </a:t>
            </a:r>
            <a:r>
              <a:rPr sz="700" spc="10" dirty="0">
                <a:solidFill>
                  <a:srgbClr val="3B6A99"/>
                </a:solidFill>
                <a:latin typeface="Arial"/>
                <a:cs typeface="Arial"/>
              </a:rPr>
              <a:t>supported</a:t>
            </a:r>
            <a:r>
              <a:rPr sz="700" spc="-5" dirty="0">
                <a:solidFill>
                  <a:srgbClr val="3B6A99"/>
                </a:solidFill>
                <a:latin typeface="Arial"/>
                <a:cs typeface="Arial"/>
              </a:rPr>
              <a:t> business </a:t>
            </a:r>
            <a:r>
              <a:rPr sz="700" spc="-20" dirty="0">
                <a:solidFill>
                  <a:srgbClr val="3B6A99"/>
                </a:solidFill>
                <a:latin typeface="Arial"/>
                <a:cs typeface="Arial"/>
              </a:rPr>
              <a:t>cases</a:t>
            </a:r>
            <a:r>
              <a:rPr sz="700" spc="-5" dirty="0">
                <a:solidFill>
                  <a:srgbClr val="3B6A99"/>
                </a:solidFill>
                <a:latin typeface="Arial"/>
                <a:cs typeface="Arial"/>
              </a:rPr>
              <a:t> </a:t>
            </a:r>
            <a:r>
              <a:rPr sz="700" spc="10" dirty="0">
                <a:solidFill>
                  <a:srgbClr val="3B6A99"/>
                </a:solidFill>
                <a:latin typeface="Arial"/>
                <a:cs typeface="Arial"/>
              </a:rPr>
              <a:t>for  </a:t>
            </a:r>
            <a:r>
              <a:rPr sz="700" dirty="0">
                <a:solidFill>
                  <a:srgbClr val="3B6A99"/>
                </a:solidFill>
                <a:latin typeface="Arial"/>
                <a:cs typeface="Arial"/>
              </a:rPr>
              <a:t>improvements </a:t>
            </a:r>
            <a:r>
              <a:rPr sz="700" spc="20" dirty="0">
                <a:solidFill>
                  <a:srgbClr val="3B6A99"/>
                </a:solidFill>
                <a:latin typeface="Arial"/>
                <a:cs typeface="Arial"/>
              </a:rPr>
              <a:t>to </a:t>
            </a:r>
            <a:r>
              <a:rPr sz="700" spc="10" dirty="0">
                <a:solidFill>
                  <a:srgbClr val="3B6A99"/>
                </a:solidFill>
                <a:latin typeface="Arial"/>
                <a:cs typeface="Arial"/>
              </a:rPr>
              <a:t>the</a:t>
            </a:r>
            <a:r>
              <a:rPr sz="700" spc="-100" dirty="0">
                <a:solidFill>
                  <a:srgbClr val="3B6A99"/>
                </a:solidFill>
                <a:latin typeface="Arial"/>
                <a:cs typeface="Arial"/>
              </a:rPr>
              <a:t> </a:t>
            </a:r>
            <a:r>
              <a:rPr sz="700" spc="5" dirty="0">
                <a:solidFill>
                  <a:srgbClr val="3B6A99"/>
                </a:solidFill>
                <a:latin typeface="Arial"/>
                <a:cs typeface="Arial"/>
              </a:rPr>
              <a:t>offering.</a:t>
            </a:r>
            <a:endParaRPr sz="700">
              <a:latin typeface="Arial"/>
              <a:cs typeface="Arial"/>
            </a:endParaRPr>
          </a:p>
        </p:txBody>
      </p:sp>
      <p:sp>
        <p:nvSpPr>
          <p:cNvPr id="15" name="object 15"/>
          <p:cNvSpPr txBox="1"/>
          <p:nvPr/>
        </p:nvSpPr>
        <p:spPr>
          <a:xfrm>
            <a:off x="1752397" y="2886575"/>
            <a:ext cx="763270" cy="255270"/>
          </a:xfrm>
          <a:prstGeom prst="rect">
            <a:avLst/>
          </a:prstGeom>
        </p:spPr>
        <p:txBody>
          <a:bodyPr vert="horz" wrap="square" lIns="0" tIns="0" rIns="0" bIns="0" rtlCol="0">
            <a:spAutoFit/>
          </a:bodyPr>
          <a:lstStyle/>
          <a:p>
            <a:pPr marL="12700" marR="5080">
              <a:lnSpc>
                <a:spcPct val="107100"/>
              </a:lnSpc>
            </a:pPr>
            <a:r>
              <a:rPr sz="700" spc="-5" dirty="0">
                <a:solidFill>
                  <a:srgbClr val="363740"/>
                </a:solidFill>
                <a:latin typeface="Arial"/>
                <a:cs typeface="Arial"/>
              </a:rPr>
              <a:t>Customer</a:t>
            </a:r>
            <a:r>
              <a:rPr sz="700" spc="-50" dirty="0">
                <a:solidFill>
                  <a:srgbClr val="363740"/>
                </a:solidFill>
                <a:latin typeface="Arial"/>
                <a:cs typeface="Arial"/>
              </a:rPr>
              <a:t> </a:t>
            </a:r>
            <a:r>
              <a:rPr sz="700" spc="5" dirty="0">
                <a:solidFill>
                  <a:srgbClr val="363740"/>
                </a:solidFill>
                <a:latin typeface="Arial"/>
                <a:cs typeface="Arial"/>
              </a:rPr>
              <a:t>Account  </a:t>
            </a:r>
            <a:r>
              <a:rPr sz="700" spc="-5" dirty="0">
                <a:solidFill>
                  <a:srgbClr val="363740"/>
                </a:solidFill>
                <a:latin typeface="Arial"/>
                <a:cs typeface="Arial"/>
              </a:rPr>
              <a:t>Representative</a:t>
            </a:r>
            <a:endParaRPr sz="700">
              <a:latin typeface="Arial"/>
              <a:cs typeface="Arial"/>
            </a:endParaRPr>
          </a:p>
        </p:txBody>
      </p:sp>
      <p:sp>
        <p:nvSpPr>
          <p:cNvPr id="16" name="object 16"/>
          <p:cNvSpPr txBox="1"/>
          <p:nvPr/>
        </p:nvSpPr>
        <p:spPr>
          <a:xfrm>
            <a:off x="2996572" y="2886575"/>
            <a:ext cx="3724910" cy="598170"/>
          </a:xfrm>
          <a:prstGeom prst="rect">
            <a:avLst/>
          </a:prstGeom>
        </p:spPr>
        <p:txBody>
          <a:bodyPr vert="horz" wrap="square" lIns="0" tIns="0" rIns="0" bIns="0" rtlCol="0">
            <a:spAutoFit/>
          </a:bodyPr>
          <a:lstStyle/>
          <a:p>
            <a:pPr marL="12700" marR="5080">
              <a:lnSpc>
                <a:spcPct val="107100"/>
              </a:lnSpc>
            </a:pPr>
            <a:r>
              <a:rPr sz="700" spc="20" dirty="0">
                <a:solidFill>
                  <a:srgbClr val="363740"/>
                </a:solidFill>
                <a:latin typeface="Arial"/>
                <a:cs typeface="Arial"/>
              </a:rPr>
              <a:t>While </a:t>
            </a:r>
            <a:r>
              <a:rPr sz="700" spc="-10" dirty="0">
                <a:solidFill>
                  <a:srgbClr val="363740"/>
                </a:solidFill>
                <a:latin typeface="Arial"/>
                <a:cs typeface="Arial"/>
              </a:rPr>
              <a:t>some </a:t>
            </a:r>
            <a:r>
              <a:rPr sz="700" dirty="0">
                <a:solidFill>
                  <a:srgbClr val="363740"/>
                </a:solidFill>
                <a:latin typeface="Arial"/>
                <a:cs typeface="Arial"/>
              </a:rPr>
              <a:t>customers </a:t>
            </a:r>
            <a:r>
              <a:rPr sz="700" spc="-15" dirty="0">
                <a:solidFill>
                  <a:srgbClr val="363740"/>
                </a:solidFill>
                <a:latin typeface="Arial"/>
                <a:cs typeface="Arial"/>
              </a:rPr>
              <a:t>use </a:t>
            </a:r>
            <a:r>
              <a:rPr sz="700" spc="5" dirty="0">
                <a:solidFill>
                  <a:srgbClr val="363740"/>
                </a:solidFill>
                <a:latin typeface="Arial"/>
                <a:cs typeface="Arial"/>
              </a:rPr>
              <a:t>our products </a:t>
            </a:r>
            <a:r>
              <a:rPr sz="700" dirty="0">
                <a:solidFill>
                  <a:srgbClr val="363740"/>
                </a:solidFill>
                <a:latin typeface="Arial"/>
                <a:cs typeface="Arial"/>
              </a:rPr>
              <a:t>“as </a:t>
            </a:r>
            <a:r>
              <a:rPr sz="700" spc="-15" dirty="0">
                <a:solidFill>
                  <a:srgbClr val="363740"/>
                </a:solidFill>
                <a:latin typeface="Arial"/>
                <a:cs typeface="Arial"/>
              </a:rPr>
              <a:t>is”, </a:t>
            </a:r>
            <a:r>
              <a:rPr sz="700" spc="5" dirty="0">
                <a:solidFill>
                  <a:srgbClr val="363740"/>
                </a:solidFill>
                <a:latin typeface="Arial"/>
                <a:cs typeface="Arial"/>
              </a:rPr>
              <a:t>most </a:t>
            </a:r>
            <a:r>
              <a:rPr sz="700" spc="-5" dirty="0">
                <a:solidFill>
                  <a:srgbClr val="363740"/>
                </a:solidFill>
                <a:latin typeface="Arial"/>
                <a:cs typeface="Arial"/>
              </a:rPr>
              <a:t>require </a:t>
            </a:r>
            <a:r>
              <a:rPr sz="700" spc="-10" dirty="0">
                <a:solidFill>
                  <a:srgbClr val="363740"/>
                </a:solidFill>
                <a:latin typeface="Arial"/>
                <a:cs typeface="Arial"/>
              </a:rPr>
              <a:t>some </a:t>
            </a:r>
            <a:r>
              <a:rPr sz="700" spc="5" dirty="0">
                <a:solidFill>
                  <a:srgbClr val="363740"/>
                </a:solidFill>
                <a:latin typeface="Arial"/>
                <a:cs typeface="Arial"/>
              </a:rPr>
              <a:t>fabrication </a:t>
            </a:r>
            <a:r>
              <a:rPr sz="700" spc="-10" dirty="0">
                <a:solidFill>
                  <a:srgbClr val="363740"/>
                </a:solidFill>
                <a:latin typeface="Arial"/>
                <a:cs typeface="Arial"/>
              </a:rPr>
              <a:t>done. </a:t>
            </a:r>
            <a:r>
              <a:rPr sz="700" spc="-15" dirty="0">
                <a:solidFill>
                  <a:srgbClr val="363740"/>
                </a:solidFill>
                <a:latin typeface="Arial"/>
                <a:cs typeface="Arial"/>
              </a:rPr>
              <a:t>There’s</a:t>
            </a:r>
            <a:r>
              <a:rPr sz="700" spc="-85" dirty="0">
                <a:solidFill>
                  <a:srgbClr val="363740"/>
                </a:solidFill>
                <a:latin typeface="Arial"/>
                <a:cs typeface="Arial"/>
              </a:rPr>
              <a:t> </a:t>
            </a:r>
            <a:r>
              <a:rPr sz="700" spc="-20" dirty="0">
                <a:solidFill>
                  <a:srgbClr val="363740"/>
                </a:solidFill>
                <a:latin typeface="Arial"/>
                <a:cs typeface="Arial"/>
              </a:rPr>
              <a:t>a  </a:t>
            </a:r>
            <a:r>
              <a:rPr sz="700" spc="-5" dirty="0">
                <a:solidFill>
                  <a:srgbClr val="363740"/>
                </a:solidFill>
                <a:latin typeface="Arial"/>
                <a:cs typeface="Arial"/>
              </a:rPr>
              <a:t>need </a:t>
            </a:r>
            <a:r>
              <a:rPr sz="700" spc="10" dirty="0">
                <a:solidFill>
                  <a:srgbClr val="363740"/>
                </a:solidFill>
                <a:latin typeface="Arial"/>
                <a:cs typeface="Arial"/>
              </a:rPr>
              <a:t>for </a:t>
            </a:r>
            <a:r>
              <a:rPr sz="700" spc="-20" dirty="0">
                <a:solidFill>
                  <a:srgbClr val="363740"/>
                </a:solidFill>
                <a:latin typeface="Arial"/>
                <a:cs typeface="Arial"/>
              </a:rPr>
              <a:t>a </a:t>
            </a:r>
            <a:r>
              <a:rPr sz="700" dirty="0">
                <a:solidFill>
                  <a:srgbClr val="363740"/>
                </a:solidFill>
                <a:latin typeface="Arial"/>
                <a:cs typeface="Arial"/>
              </a:rPr>
              <a:t>“one </a:t>
            </a:r>
            <a:r>
              <a:rPr sz="700" spc="10" dirty="0">
                <a:solidFill>
                  <a:srgbClr val="363740"/>
                </a:solidFill>
                <a:latin typeface="Arial"/>
                <a:cs typeface="Arial"/>
              </a:rPr>
              <a:t>stop </a:t>
            </a:r>
            <a:r>
              <a:rPr sz="700" spc="-10" dirty="0">
                <a:solidFill>
                  <a:srgbClr val="363740"/>
                </a:solidFill>
                <a:latin typeface="Arial"/>
                <a:cs typeface="Arial"/>
              </a:rPr>
              <a:t>shop.” </a:t>
            </a:r>
            <a:r>
              <a:rPr sz="700" dirty="0">
                <a:solidFill>
                  <a:srgbClr val="363740"/>
                </a:solidFill>
                <a:latin typeface="Arial"/>
                <a:cs typeface="Arial"/>
              </a:rPr>
              <a:t>Many customers </a:t>
            </a:r>
            <a:r>
              <a:rPr sz="700" spc="-5" dirty="0">
                <a:solidFill>
                  <a:srgbClr val="363740"/>
                </a:solidFill>
                <a:latin typeface="Arial"/>
                <a:cs typeface="Arial"/>
              </a:rPr>
              <a:t>already </a:t>
            </a:r>
            <a:r>
              <a:rPr sz="700" spc="-10" dirty="0">
                <a:solidFill>
                  <a:srgbClr val="363740"/>
                </a:solidFill>
                <a:latin typeface="Arial"/>
                <a:cs typeface="Arial"/>
              </a:rPr>
              <a:t>have </a:t>
            </a:r>
            <a:r>
              <a:rPr sz="700" spc="10" dirty="0">
                <a:solidFill>
                  <a:srgbClr val="363740"/>
                </a:solidFill>
                <a:latin typeface="Arial"/>
                <a:cs typeface="Arial"/>
              </a:rPr>
              <a:t>their </a:t>
            </a:r>
            <a:r>
              <a:rPr sz="700" spc="25" dirty="0">
                <a:solidFill>
                  <a:srgbClr val="363740"/>
                </a:solidFill>
                <a:latin typeface="Arial"/>
                <a:cs typeface="Arial"/>
              </a:rPr>
              <a:t>own </a:t>
            </a:r>
            <a:r>
              <a:rPr sz="700" spc="5" dirty="0">
                <a:solidFill>
                  <a:srgbClr val="363740"/>
                </a:solidFill>
                <a:latin typeface="Arial"/>
                <a:cs typeface="Arial"/>
              </a:rPr>
              <a:t>fabrication department,  </a:t>
            </a:r>
            <a:r>
              <a:rPr sz="700" spc="20" dirty="0">
                <a:solidFill>
                  <a:srgbClr val="363740"/>
                </a:solidFill>
                <a:latin typeface="Arial"/>
                <a:cs typeface="Arial"/>
              </a:rPr>
              <a:t>but </a:t>
            </a:r>
            <a:r>
              <a:rPr sz="700" spc="5" dirty="0">
                <a:solidFill>
                  <a:srgbClr val="363740"/>
                </a:solidFill>
                <a:latin typeface="Arial"/>
                <a:cs typeface="Arial"/>
              </a:rPr>
              <a:t>they </a:t>
            </a:r>
            <a:r>
              <a:rPr sz="700" dirty="0">
                <a:solidFill>
                  <a:srgbClr val="363740"/>
                </a:solidFill>
                <a:latin typeface="Arial"/>
                <a:cs typeface="Arial"/>
              </a:rPr>
              <a:t>can’t </a:t>
            </a:r>
            <a:r>
              <a:rPr sz="700" spc="-10" dirty="0">
                <a:solidFill>
                  <a:srgbClr val="363740"/>
                </a:solidFill>
                <a:latin typeface="Arial"/>
                <a:cs typeface="Arial"/>
              </a:rPr>
              <a:t>keep </a:t>
            </a:r>
            <a:r>
              <a:rPr sz="700" spc="10" dirty="0">
                <a:solidFill>
                  <a:srgbClr val="363740"/>
                </a:solidFill>
                <a:latin typeface="Arial"/>
                <a:cs typeface="Arial"/>
              </a:rPr>
              <a:t>up </a:t>
            </a:r>
            <a:r>
              <a:rPr sz="700" spc="35" dirty="0">
                <a:solidFill>
                  <a:srgbClr val="363740"/>
                </a:solidFill>
                <a:latin typeface="Arial"/>
                <a:cs typeface="Arial"/>
              </a:rPr>
              <a:t>with </a:t>
            </a:r>
            <a:r>
              <a:rPr sz="700" spc="10" dirty="0">
                <a:solidFill>
                  <a:srgbClr val="363740"/>
                </a:solidFill>
                <a:latin typeface="Arial"/>
                <a:cs typeface="Arial"/>
              </a:rPr>
              <a:t>their </a:t>
            </a:r>
            <a:r>
              <a:rPr sz="700" spc="15" dirty="0">
                <a:solidFill>
                  <a:srgbClr val="363740"/>
                </a:solidFill>
                <a:latin typeface="Arial"/>
                <a:cs typeface="Arial"/>
              </a:rPr>
              <a:t>growing </a:t>
            </a:r>
            <a:r>
              <a:rPr sz="700" spc="-5" dirty="0">
                <a:solidFill>
                  <a:srgbClr val="363740"/>
                </a:solidFill>
                <a:latin typeface="Arial"/>
                <a:cs typeface="Arial"/>
              </a:rPr>
              <a:t>markets. </a:t>
            </a:r>
            <a:r>
              <a:rPr sz="700" spc="20" dirty="0">
                <a:solidFill>
                  <a:srgbClr val="363740"/>
                </a:solidFill>
                <a:latin typeface="Arial"/>
                <a:cs typeface="Arial"/>
              </a:rPr>
              <a:t>We </a:t>
            </a:r>
            <a:r>
              <a:rPr sz="700" spc="-10" dirty="0">
                <a:solidFill>
                  <a:srgbClr val="363740"/>
                </a:solidFill>
                <a:latin typeface="Arial"/>
                <a:cs typeface="Arial"/>
              </a:rPr>
              <a:t>can </a:t>
            </a:r>
            <a:r>
              <a:rPr sz="700" spc="5" dirty="0">
                <a:solidFill>
                  <a:srgbClr val="363740"/>
                </a:solidFill>
                <a:latin typeface="Arial"/>
                <a:cs typeface="Arial"/>
              </a:rPr>
              <a:t>add fabrication </a:t>
            </a:r>
            <a:r>
              <a:rPr sz="700" spc="-20" dirty="0">
                <a:solidFill>
                  <a:srgbClr val="363740"/>
                </a:solidFill>
                <a:latin typeface="Arial"/>
                <a:cs typeface="Arial"/>
              </a:rPr>
              <a:t>as a </a:t>
            </a:r>
            <a:r>
              <a:rPr sz="700" spc="20" dirty="0">
                <a:solidFill>
                  <a:srgbClr val="363740"/>
                </a:solidFill>
                <a:latin typeface="Arial"/>
                <a:cs typeface="Arial"/>
              </a:rPr>
              <a:t>new </a:t>
            </a:r>
            <a:r>
              <a:rPr sz="700" spc="5" dirty="0">
                <a:solidFill>
                  <a:srgbClr val="363740"/>
                </a:solidFill>
                <a:latin typeface="Arial"/>
                <a:cs typeface="Arial"/>
              </a:rPr>
              <a:t>offering.  </a:t>
            </a:r>
            <a:r>
              <a:rPr sz="700" dirty="0">
                <a:solidFill>
                  <a:srgbClr val="363740"/>
                </a:solidFill>
                <a:latin typeface="Arial"/>
                <a:cs typeface="Arial"/>
              </a:rPr>
              <a:t>Our </a:t>
            </a:r>
            <a:r>
              <a:rPr sz="700" spc="5" dirty="0">
                <a:solidFill>
                  <a:srgbClr val="363740"/>
                </a:solidFill>
                <a:latin typeface="Arial"/>
                <a:cs typeface="Arial"/>
              </a:rPr>
              <a:t>equipment </a:t>
            </a:r>
            <a:r>
              <a:rPr sz="700" spc="25" dirty="0">
                <a:solidFill>
                  <a:srgbClr val="363740"/>
                </a:solidFill>
                <a:latin typeface="Arial"/>
                <a:cs typeface="Arial"/>
              </a:rPr>
              <a:t>will </a:t>
            </a:r>
            <a:r>
              <a:rPr sz="700" spc="-5" dirty="0">
                <a:solidFill>
                  <a:srgbClr val="363740"/>
                </a:solidFill>
                <a:latin typeface="Arial"/>
                <a:cs typeface="Arial"/>
              </a:rPr>
              <a:t>be more </a:t>
            </a:r>
            <a:r>
              <a:rPr sz="700" spc="5" dirty="0">
                <a:solidFill>
                  <a:srgbClr val="363740"/>
                </a:solidFill>
                <a:latin typeface="Arial"/>
                <a:cs typeface="Arial"/>
              </a:rPr>
              <a:t>efﬁcient </a:t>
            </a:r>
            <a:r>
              <a:rPr sz="700" spc="20" dirty="0">
                <a:solidFill>
                  <a:srgbClr val="363740"/>
                </a:solidFill>
                <a:latin typeface="Arial"/>
                <a:cs typeface="Arial"/>
              </a:rPr>
              <a:t>to </a:t>
            </a:r>
            <a:r>
              <a:rPr sz="700" dirty="0">
                <a:solidFill>
                  <a:srgbClr val="363740"/>
                </a:solidFill>
                <a:latin typeface="Arial"/>
                <a:cs typeface="Arial"/>
              </a:rPr>
              <a:t>handle </a:t>
            </a:r>
            <a:r>
              <a:rPr sz="700" spc="10" dirty="0">
                <a:solidFill>
                  <a:srgbClr val="363740"/>
                </a:solidFill>
                <a:latin typeface="Arial"/>
                <a:cs typeface="Arial"/>
              </a:rPr>
              <a:t>the </a:t>
            </a:r>
            <a:r>
              <a:rPr sz="700" dirty="0">
                <a:solidFill>
                  <a:srgbClr val="363740"/>
                </a:solidFill>
                <a:latin typeface="Arial"/>
                <a:cs typeface="Arial"/>
              </a:rPr>
              <a:t>required </a:t>
            </a:r>
            <a:r>
              <a:rPr sz="700" spc="-5" dirty="0">
                <a:solidFill>
                  <a:srgbClr val="363740"/>
                </a:solidFill>
                <a:latin typeface="Arial"/>
                <a:cs typeface="Arial"/>
              </a:rPr>
              <a:t>speciﬁcations, </a:t>
            </a:r>
            <a:r>
              <a:rPr sz="700" spc="-10" dirty="0">
                <a:solidFill>
                  <a:srgbClr val="363740"/>
                </a:solidFill>
                <a:latin typeface="Arial"/>
                <a:cs typeface="Arial"/>
              </a:rPr>
              <a:t>so </a:t>
            </a:r>
            <a:r>
              <a:rPr sz="700" spc="10" dirty="0">
                <a:solidFill>
                  <a:srgbClr val="363740"/>
                </a:solidFill>
                <a:latin typeface="Arial"/>
                <a:cs typeface="Arial"/>
              </a:rPr>
              <a:t>this </a:t>
            </a:r>
            <a:r>
              <a:rPr sz="700" spc="35" dirty="0">
                <a:solidFill>
                  <a:srgbClr val="363740"/>
                </a:solidFill>
                <a:latin typeface="Arial"/>
                <a:cs typeface="Arial"/>
              </a:rPr>
              <a:t>win-win  </a:t>
            </a:r>
            <a:r>
              <a:rPr sz="700" spc="5" dirty="0">
                <a:solidFill>
                  <a:srgbClr val="363740"/>
                </a:solidFill>
                <a:latin typeface="Arial"/>
                <a:cs typeface="Arial"/>
              </a:rPr>
              <a:t>fabrication </a:t>
            </a:r>
            <a:r>
              <a:rPr sz="700" spc="-5" dirty="0">
                <a:solidFill>
                  <a:srgbClr val="363740"/>
                </a:solidFill>
                <a:latin typeface="Arial"/>
                <a:cs typeface="Arial"/>
              </a:rPr>
              <a:t>service </a:t>
            </a:r>
            <a:r>
              <a:rPr sz="700" spc="25" dirty="0">
                <a:solidFill>
                  <a:srgbClr val="363740"/>
                </a:solidFill>
                <a:latin typeface="Arial"/>
                <a:cs typeface="Arial"/>
              </a:rPr>
              <a:t>will</a:t>
            </a:r>
            <a:r>
              <a:rPr sz="700" spc="-135" dirty="0">
                <a:solidFill>
                  <a:srgbClr val="363740"/>
                </a:solidFill>
                <a:latin typeface="Arial"/>
                <a:cs typeface="Arial"/>
              </a:rPr>
              <a:t> </a:t>
            </a:r>
            <a:r>
              <a:rPr sz="700" dirty="0">
                <a:solidFill>
                  <a:srgbClr val="363740"/>
                </a:solidFill>
                <a:latin typeface="Arial"/>
                <a:cs typeface="Arial"/>
              </a:rPr>
              <a:t>produce </a:t>
            </a:r>
            <a:r>
              <a:rPr sz="700" spc="-5" dirty="0">
                <a:solidFill>
                  <a:srgbClr val="363740"/>
                </a:solidFill>
                <a:latin typeface="Arial"/>
                <a:cs typeface="Arial"/>
              </a:rPr>
              <a:t>more </a:t>
            </a:r>
            <a:r>
              <a:rPr sz="700" spc="-10" dirty="0">
                <a:solidFill>
                  <a:srgbClr val="363740"/>
                </a:solidFill>
                <a:latin typeface="Arial"/>
                <a:cs typeface="Arial"/>
              </a:rPr>
              <a:t>revenue </a:t>
            </a:r>
            <a:r>
              <a:rPr sz="700" spc="10" dirty="0">
                <a:solidFill>
                  <a:srgbClr val="363740"/>
                </a:solidFill>
                <a:latin typeface="Arial"/>
                <a:cs typeface="Arial"/>
              </a:rPr>
              <a:t>for </a:t>
            </a:r>
            <a:r>
              <a:rPr sz="700" spc="15" dirty="0">
                <a:solidFill>
                  <a:srgbClr val="363740"/>
                </a:solidFill>
                <a:latin typeface="Arial"/>
                <a:cs typeface="Arial"/>
              </a:rPr>
              <a:t>both </a:t>
            </a:r>
            <a:r>
              <a:rPr sz="700" spc="-10" dirty="0">
                <a:solidFill>
                  <a:srgbClr val="363740"/>
                </a:solidFill>
                <a:latin typeface="Arial"/>
                <a:cs typeface="Arial"/>
              </a:rPr>
              <a:t>us </a:t>
            </a:r>
            <a:r>
              <a:rPr sz="700" dirty="0">
                <a:solidFill>
                  <a:srgbClr val="363740"/>
                </a:solidFill>
                <a:latin typeface="Arial"/>
                <a:cs typeface="Arial"/>
              </a:rPr>
              <a:t>and </a:t>
            </a:r>
            <a:r>
              <a:rPr sz="700" spc="5" dirty="0">
                <a:solidFill>
                  <a:srgbClr val="363740"/>
                </a:solidFill>
                <a:latin typeface="Arial"/>
                <a:cs typeface="Arial"/>
              </a:rPr>
              <a:t>our </a:t>
            </a:r>
            <a:r>
              <a:rPr sz="700" spc="-5" dirty="0">
                <a:solidFill>
                  <a:srgbClr val="363740"/>
                </a:solidFill>
                <a:latin typeface="Arial"/>
                <a:cs typeface="Arial"/>
              </a:rPr>
              <a:t>customers.</a:t>
            </a:r>
            <a:endParaRPr sz="700">
              <a:latin typeface="Arial"/>
              <a:cs typeface="Arial"/>
            </a:endParaRPr>
          </a:p>
        </p:txBody>
      </p:sp>
      <p:sp>
        <p:nvSpPr>
          <p:cNvPr id="17" name="object 17"/>
          <p:cNvSpPr txBox="1"/>
          <p:nvPr/>
        </p:nvSpPr>
        <p:spPr>
          <a:xfrm>
            <a:off x="6999822" y="2894149"/>
            <a:ext cx="546735" cy="133350"/>
          </a:xfrm>
          <a:prstGeom prst="rect">
            <a:avLst/>
          </a:prstGeom>
        </p:spPr>
        <p:txBody>
          <a:bodyPr vert="horz" wrap="square" lIns="0" tIns="0" rIns="0" bIns="0" rtlCol="0">
            <a:spAutoFit/>
          </a:bodyPr>
          <a:lstStyle/>
          <a:p>
            <a:pPr marL="12700">
              <a:lnSpc>
                <a:spcPct val="100000"/>
              </a:lnSpc>
            </a:pPr>
            <a:r>
              <a:rPr sz="700" spc="15" dirty="0">
                <a:solidFill>
                  <a:srgbClr val="363740"/>
                </a:solidFill>
                <a:latin typeface="Arial"/>
                <a:cs typeface="Arial"/>
              </a:rPr>
              <a:t>$12,000,000</a:t>
            </a:r>
            <a:endParaRPr sz="700">
              <a:latin typeface="Arial"/>
              <a:cs typeface="Arial"/>
            </a:endParaRPr>
          </a:p>
        </p:txBody>
      </p:sp>
      <p:sp>
        <p:nvSpPr>
          <p:cNvPr id="18" name="object 18"/>
          <p:cNvSpPr txBox="1"/>
          <p:nvPr/>
        </p:nvSpPr>
        <p:spPr>
          <a:xfrm>
            <a:off x="1752397" y="3686999"/>
            <a:ext cx="6729730" cy="361950"/>
          </a:xfrm>
          <a:prstGeom prst="rect">
            <a:avLst/>
          </a:prstGeom>
        </p:spPr>
        <p:txBody>
          <a:bodyPr vert="horz" wrap="square" lIns="0" tIns="0" rIns="0" bIns="0" rtlCol="0">
            <a:spAutoFit/>
          </a:bodyPr>
          <a:lstStyle/>
          <a:p>
            <a:pPr marL="12700">
              <a:lnSpc>
                <a:spcPct val="100000"/>
              </a:lnSpc>
            </a:pPr>
            <a:r>
              <a:rPr sz="700" b="1" spc="-60" dirty="0">
                <a:solidFill>
                  <a:srgbClr val="3B6A99"/>
                </a:solidFill>
                <a:latin typeface="Arial Black"/>
                <a:cs typeface="Arial Black"/>
              </a:rPr>
              <a:t>LEAD </a:t>
            </a:r>
            <a:r>
              <a:rPr sz="700" b="1" spc="-70" dirty="0">
                <a:solidFill>
                  <a:srgbClr val="3B6A99"/>
                </a:solidFill>
                <a:latin typeface="Arial Black"/>
                <a:cs typeface="Arial Black"/>
              </a:rPr>
              <a:t>DEEPER</a:t>
            </a:r>
            <a:r>
              <a:rPr sz="700" b="1" spc="-90" dirty="0">
                <a:solidFill>
                  <a:srgbClr val="3B6A99"/>
                </a:solidFill>
                <a:latin typeface="Arial Black"/>
                <a:cs typeface="Arial Black"/>
              </a:rPr>
              <a:t> </a:t>
            </a:r>
            <a:r>
              <a:rPr sz="700" b="1" spc="-65" dirty="0">
                <a:solidFill>
                  <a:srgbClr val="3B6A99"/>
                </a:solidFill>
                <a:latin typeface="Arial Black"/>
                <a:cs typeface="Arial Black"/>
              </a:rPr>
              <a:t>CONVERSATIONS</a:t>
            </a:r>
            <a:endParaRPr sz="700">
              <a:latin typeface="Arial Black"/>
              <a:cs typeface="Arial Black"/>
            </a:endParaRPr>
          </a:p>
          <a:p>
            <a:pPr marL="12700" marR="5080">
              <a:lnSpc>
                <a:spcPct val="107100"/>
              </a:lnSpc>
            </a:pPr>
            <a:r>
              <a:rPr sz="700" spc="-20" dirty="0">
                <a:solidFill>
                  <a:srgbClr val="3B6A99"/>
                </a:solidFill>
                <a:latin typeface="Arial"/>
                <a:cs typeface="Arial"/>
              </a:rPr>
              <a:t>Sales</a:t>
            </a:r>
            <a:r>
              <a:rPr sz="700" spc="-5" dirty="0">
                <a:solidFill>
                  <a:srgbClr val="3B6A99"/>
                </a:solidFill>
                <a:latin typeface="Arial"/>
                <a:cs typeface="Arial"/>
              </a:rPr>
              <a:t> professionals </a:t>
            </a:r>
            <a:r>
              <a:rPr sz="700" spc="20" dirty="0">
                <a:solidFill>
                  <a:srgbClr val="3B6A99"/>
                </a:solidFill>
                <a:latin typeface="Arial"/>
                <a:cs typeface="Arial"/>
              </a:rPr>
              <a:t>know</a:t>
            </a:r>
            <a:r>
              <a:rPr sz="700" spc="-5" dirty="0">
                <a:solidFill>
                  <a:srgbClr val="3B6A99"/>
                </a:solidFill>
                <a:latin typeface="Arial"/>
                <a:cs typeface="Arial"/>
              </a:rPr>
              <a:t> </a:t>
            </a:r>
            <a:r>
              <a:rPr sz="700" spc="25" dirty="0">
                <a:solidFill>
                  <a:srgbClr val="3B6A99"/>
                </a:solidFill>
                <a:latin typeface="Arial"/>
                <a:cs typeface="Arial"/>
              </a:rPr>
              <a:t>how</a:t>
            </a:r>
            <a:r>
              <a:rPr sz="700" spc="-5" dirty="0">
                <a:solidFill>
                  <a:srgbClr val="3B6A99"/>
                </a:solidFill>
                <a:latin typeface="Arial"/>
                <a:cs typeface="Arial"/>
              </a:rPr>
              <a:t> </a:t>
            </a:r>
            <a:r>
              <a:rPr sz="700" spc="10" dirty="0">
                <a:solidFill>
                  <a:srgbClr val="3B6A99"/>
                </a:solidFill>
                <a:latin typeface="Arial"/>
                <a:cs typeface="Arial"/>
              </a:rPr>
              <a:t>their</a:t>
            </a:r>
            <a:r>
              <a:rPr sz="700" spc="-5" dirty="0">
                <a:solidFill>
                  <a:srgbClr val="3B6A99"/>
                </a:solidFill>
                <a:latin typeface="Arial"/>
                <a:cs typeface="Arial"/>
              </a:rPr>
              <a:t> </a:t>
            </a:r>
            <a:r>
              <a:rPr sz="700" spc="5" dirty="0">
                <a:solidFill>
                  <a:srgbClr val="3B6A99"/>
                </a:solidFill>
                <a:latin typeface="Arial"/>
                <a:cs typeface="Arial"/>
              </a:rPr>
              <a:t>offerings</a:t>
            </a:r>
            <a:r>
              <a:rPr sz="700" spc="-5" dirty="0">
                <a:solidFill>
                  <a:srgbClr val="3B6A99"/>
                </a:solidFill>
                <a:latin typeface="Arial"/>
                <a:cs typeface="Arial"/>
              </a:rPr>
              <a:t> </a:t>
            </a:r>
            <a:r>
              <a:rPr sz="700" spc="10" dirty="0">
                <a:solidFill>
                  <a:srgbClr val="3B6A99"/>
                </a:solidFill>
                <a:latin typeface="Arial"/>
                <a:cs typeface="Arial"/>
              </a:rPr>
              <a:t>differ</a:t>
            </a:r>
            <a:r>
              <a:rPr sz="700" spc="-5" dirty="0">
                <a:solidFill>
                  <a:srgbClr val="3B6A99"/>
                </a:solidFill>
                <a:latin typeface="Arial"/>
                <a:cs typeface="Arial"/>
              </a:rPr>
              <a:t> </a:t>
            </a:r>
            <a:r>
              <a:rPr sz="700" spc="10" dirty="0">
                <a:solidFill>
                  <a:srgbClr val="3B6A99"/>
                </a:solidFill>
                <a:latin typeface="Arial"/>
                <a:cs typeface="Arial"/>
              </a:rPr>
              <a:t>from</a:t>
            </a:r>
            <a:r>
              <a:rPr sz="700" spc="-5" dirty="0">
                <a:solidFill>
                  <a:srgbClr val="3B6A99"/>
                </a:solidFill>
                <a:latin typeface="Arial"/>
                <a:cs typeface="Arial"/>
              </a:rPr>
              <a:t> </a:t>
            </a:r>
            <a:r>
              <a:rPr sz="700" dirty="0">
                <a:solidFill>
                  <a:srgbClr val="3B6A99"/>
                </a:solidFill>
                <a:latin typeface="Arial"/>
                <a:cs typeface="Arial"/>
              </a:rPr>
              <a:t>competitors.</a:t>
            </a:r>
            <a:r>
              <a:rPr sz="700" spc="-5" dirty="0">
                <a:solidFill>
                  <a:srgbClr val="3B6A99"/>
                </a:solidFill>
                <a:latin typeface="Arial"/>
                <a:cs typeface="Arial"/>
              </a:rPr>
              <a:t> </a:t>
            </a:r>
            <a:r>
              <a:rPr sz="700" spc="15" dirty="0">
                <a:solidFill>
                  <a:srgbClr val="3B6A99"/>
                </a:solidFill>
                <a:latin typeface="Arial"/>
                <a:cs typeface="Arial"/>
              </a:rPr>
              <a:t>But</a:t>
            </a:r>
            <a:r>
              <a:rPr sz="700" spc="-5" dirty="0">
                <a:solidFill>
                  <a:srgbClr val="3B6A99"/>
                </a:solidFill>
                <a:latin typeface="Arial"/>
                <a:cs typeface="Arial"/>
              </a:rPr>
              <a:t> </a:t>
            </a:r>
            <a:r>
              <a:rPr sz="700" spc="25" dirty="0">
                <a:solidFill>
                  <a:srgbClr val="3B6A99"/>
                </a:solidFill>
                <a:latin typeface="Arial"/>
                <a:cs typeface="Arial"/>
              </a:rPr>
              <a:t>it</a:t>
            </a:r>
            <a:r>
              <a:rPr sz="700" spc="-5" dirty="0">
                <a:solidFill>
                  <a:srgbClr val="3B6A99"/>
                </a:solidFill>
                <a:latin typeface="Arial"/>
                <a:cs typeface="Arial"/>
              </a:rPr>
              <a:t> </a:t>
            </a:r>
            <a:r>
              <a:rPr sz="700" spc="-10" dirty="0">
                <a:solidFill>
                  <a:srgbClr val="3B6A99"/>
                </a:solidFill>
                <a:latin typeface="Arial"/>
                <a:cs typeface="Arial"/>
              </a:rPr>
              <a:t>can</a:t>
            </a:r>
            <a:r>
              <a:rPr sz="700" spc="-5" dirty="0">
                <a:solidFill>
                  <a:srgbClr val="3B6A99"/>
                </a:solidFill>
                <a:latin typeface="Arial"/>
                <a:cs typeface="Arial"/>
              </a:rPr>
              <a:t> be </a:t>
            </a:r>
            <a:r>
              <a:rPr sz="700" dirty="0">
                <a:solidFill>
                  <a:srgbClr val="3B6A99"/>
                </a:solidFill>
                <a:latin typeface="Arial"/>
                <a:cs typeface="Arial"/>
              </a:rPr>
              <a:t>challenging</a:t>
            </a:r>
            <a:r>
              <a:rPr sz="700" spc="-5" dirty="0">
                <a:solidFill>
                  <a:srgbClr val="3B6A99"/>
                </a:solidFill>
                <a:latin typeface="Arial"/>
                <a:cs typeface="Arial"/>
              </a:rPr>
              <a:t> </a:t>
            </a:r>
            <a:r>
              <a:rPr sz="700" spc="20" dirty="0">
                <a:solidFill>
                  <a:srgbClr val="3B6A99"/>
                </a:solidFill>
                <a:latin typeface="Arial"/>
                <a:cs typeface="Arial"/>
              </a:rPr>
              <a:t>to</a:t>
            </a:r>
            <a:r>
              <a:rPr sz="700" spc="-5" dirty="0">
                <a:solidFill>
                  <a:srgbClr val="3B6A99"/>
                </a:solidFill>
                <a:latin typeface="Arial"/>
                <a:cs typeface="Arial"/>
              </a:rPr>
              <a:t> </a:t>
            </a:r>
            <a:r>
              <a:rPr sz="700" spc="-10" dirty="0">
                <a:solidFill>
                  <a:srgbClr val="3B6A99"/>
                </a:solidFill>
                <a:latin typeface="Arial"/>
                <a:cs typeface="Arial"/>
              </a:rPr>
              <a:t>tease</a:t>
            </a:r>
            <a:r>
              <a:rPr sz="700" spc="-5" dirty="0">
                <a:solidFill>
                  <a:srgbClr val="3B6A99"/>
                </a:solidFill>
                <a:latin typeface="Arial"/>
                <a:cs typeface="Arial"/>
              </a:rPr>
              <a:t> </a:t>
            </a:r>
            <a:r>
              <a:rPr sz="700" spc="15" dirty="0">
                <a:solidFill>
                  <a:srgbClr val="3B6A99"/>
                </a:solidFill>
                <a:latin typeface="Arial"/>
                <a:cs typeface="Arial"/>
              </a:rPr>
              <a:t>out</a:t>
            </a:r>
            <a:r>
              <a:rPr sz="700" spc="-5" dirty="0">
                <a:solidFill>
                  <a:srgbClr val="3B6A99"/>
                </a:solidFill>
                <a:latin typeface="Arial"/>
                <a:cs typeface="Arial"/>
              </a:rPr>
              <a:t> </a:t>
            </a:r>
            <a:r>
              <a:rPr sz="700" dirty="0">
                <a:solidFill>
                  <a:srgbClr val="3B6A99"/>
                </a:solidFill>
                <a:latin typeface="Arial"/>
                <a:cs typeface="Arial"/>
              </a:rPr>
              <a:t>and</a:t>
            </a:r>
            <a:r>
              <a:rPr sz="700" spc="-5" dirty="0">
                <a:solidFill>
                  <a:srgbClr val="3B6A99"/>
                </a:solidFill>
                <a:latin typeface="Arial"/>
                <a:cs typeface="Arial"/>
              </a:rPr>
              <a:t> </a:t>
            </a:r>
            <a:r>
              <a:rPr sz="700" dirty="0">
                <a:solidFill>
                  <a:srgbClr val="3B6A99"/>
                </a:solidFill>
                <a:latin typeface="Arial"/>
                <a:cs typeface="Arial"/>
              </a:rPr>
              <a:t>radically</a:t>
            </a:r>
            <a:r>
              <a:rPr sz="700" spc="-5" dirty="0">
                <a:solidFill>
                  <a:srgbClr val="3B6A99"/>
                </a:solidFill>
                <a:latin typeface="Arial"/>
                <a:cs typeface="Arial"/>
              </a:rPr>
              <a:t> </a:t>
            </a:r>
            <a:r>
              <a:rPr sz="700" spc="10" dirty="0">
                <a:solidFill>
                  <a:srgbClr val="3B6A99"/>
                </a:solidFill>
                <a:latin typeface="Arial"/>
                <a:cs typeface="Arial"/>
              </a:rPr>
              <a:t>amplify</a:t>
            </a:r>
            <a:r>
              <a:rPr sz="700" spc="-5" dirty="0">
                <a:solidFill>
                  <a:srgbClr val="3B6A99"/>
                </a:solidFill>
                <a:latin typeface="Arial"/>
                <a:cs typeface="Arial"/>
              </a:rPr>
              <a:t> </a:t>
            </a:r>
            <a:r>
              <a:rPr sz="700" spc="5" dirty="0">
                <a:solidFill>
                  <a:srgbClr val="3B6A99"/>
                </a:solidFill>
                <a:latin typeface="Arial"/>
                <a:cs typeface="Arial"/>
              </a:rPr>
              <a:t>just</a:t>
            </a:r>
            <a:r>
              <a:rPr sz="700" spc="-5" dirty="0">
                <a:solidFill>
                  <a:srgbClr val="3B6A99"/>
                </a:solidFill>
                <a:latin typeface="Arial"/>
                <a:cs typeface="Arial"/>
              </a:rPr>
              <a:t> </a:t>
            </a:r>
            <a:r>
              <a:rPr sz="700" dirty="0">
                <a:solidFill>
                  <a:srgbClr val="3B6A99"/>
                </a:solidFill>
                <a:latin typeface="Arial"/>
                <a:cs typeface="Arial"/>
              </a:rPr>
              <a:t>those</a:t>
            </a:r>
            <a:r>
              <a:rPr sz="700" spc="-5" dirty="0">
                <a:solidFill>
                  <a:srgbClr val="3B6A99"/>
                </a:solidFill>
                <a:latin typeface="Arial"/>
                <a:cs typeface="Arial"/>
              </a:rPr>
              <a:t> elements </a:t>
            </a:r>
            <a:r>
              <a:rPr sz="700" spc="15" dirty="0">
                <a:solidFill>
                  <a:srgbClr val="3B6A99"/>
                </a:solidFill>
                <a:latin typeface="Arial"/>
                <a:cs typeface="Arial"/>
              </a:rPr>
              <a:t>that</a:t>
            </a:r>
            <a:r>
              <a:rPr sz="700" spc="-5" dirty="0">
                <a:solidFill>
                  <a:srgbClr val="3B6A99"/>
                </a:solidFill>
                <a:latin typeface="Arial"/>
                <a:cs typeface="Arial"/>
              </a:rPr>
              <a:t> </a:t>
            </a:r>
            <a:r>
              <a:rPr sz="700" spc="10" dirty="0">
                <a:solidFill>
                  <a:srgbClr val="3B6A99"/>
                </a:solidFill>
                <a:latin typeface="Arial"/>
                <a:cs typeface="Arial"/>
              </a:rPr>
              <a:t>matter</a:t>
            </a:r>
            <a:r>
              <a:rPr sz="700" spc="-5" dirty="0">
                <a:solidFill>
                  <a:srgbClr val="3B6A99"/>
                </a:solidFill>
                <a:latin typeface="Arial"/>
                <a:cs typeface="Arial"/>
              </a:rPr>
              <a:t> </a:t>
            </a:r>
            <a:r>
              <a:rPr sz="700" spc="5" dirty="0">
                <a:solidFill>
                  <a:srgbClr val="3B6A99"/>
                </a:solidFill>
                <a:latin typeface="Arial"/>
                <a:cs typeface="Arial"/>
              </a:rPr>
              <a:t>most</a:t>
            </a:r>
            <a:r>
              <a:rPr sz="700" spc="-5" dirty="0">
                <a:solidFill>
                  <a:srgbClr val="3B6A99"/>
                </a:solidFill>
                <a:latin typeface="Arial"/>
                <a:cs typeface="Arial"/>
              </a:rPr>
              <a:t> </a:t>
            </a:r>
            <a:r>
              <a:rPr sz="700" spc="20" dirty="0">
                <a:solidFill>
                  <a:srgbClr val="3B6A99"/>
                </a:solidFill>
                <a:latin typeface="Arial"/>
                <a:cs typeface="Arial"/>
              </a:rPr>
              <a:t>to</a:t>
            </a:r>
            <a:r>
              <a:rPr sz="700" spc="-5" dirty="0">
                <a:solidFill>
                  <a:srgbClr val="3B6A99"/>
                </a:solidFill>
                <a:latin typeface="Arial"/>
                <a:cs typeface="Arial"/>
              </a:rPr>
              <a:t> </a:t>
            </a:r>
            <a:r>
              <a:rPr sz="700" spc="-20" dirty="0">
                <a:solidFill>
                  <a:srgbClr val="3B6A99"/>
                </a:solidFill>
                <a:latin typeface="Arial"/>
                <a:cs typeface="Arial"/>
              </a:rPr>
              <a:t>a  </a:t>
            </a:r>
            <a:r>
              <a:rPr sz="700" spc="5" dirty="0">
                <a:solidFill>
                  <a:srgbClr val="3B6A99"/>
                </a:solidFill>
                <a:latin typeface="Arial"/>
                <a:cs typeface="Arial"/>
              </a:rPr>
              <a:t>targeted </a:t>
            </a:r>
            <a:r>
              <a:rPr sz="700" dirty="0">
                <a:solidFill>
                  <a:srgbClr val="3B6A99"/>
                </a:solidFill>
                <a:latin typeface="Arial"/>
                <a:cs typeface="Arial"/>
              </a:rPr>
              <a:t>segment </a:t>
            </a:r>
            <a:r>
              <a:rPr sz="700" spc="10" dirty="0">
                <a:solidFill>
                  <a:srgbClr val="3B6A99"/>
                </a:solidFill>
                <a:latin typeface="Arial"/>
                <a:cs typeface="Arial"/>
              </a:rPr>
              <a:t>of </a:t>
            </a:r>
            <a:r>
              <a:rPr sz="700" spc="15" dirty="0">
                <a:solidFill>
                  <a:srgbClr val="3B6A99"/>
                </a:solidFill>
                <a:latin typeface="Arial"/>
                <a:cs typeface="Arial"/>
              </a:rPr>
              <a:t>high-opportunity</a:t>
            </a:r>
            <a:r>
              <a:rPr sz="700" spc="-35" dirty="0">
                <a:solidFill>
                  <a:srgbClr val="3B6A99"/>
                </a:solidFill>
                <a:latin typeface="Arial"/>
                <a:cs typeface="Arial"/>
              </a:rPr>
              <a:t> </a:t>
            </a:r>
            <a:r>
              <a:rPr sz="700" spc="-5" dirty="0">
                <a:solidFill>
                  <a:srgbClr val="3B6A99"/>
                </a:solidFill>
                <a:latin typeface="Arial"/>
                <a:cs typeface="Arial"/>
              </a:rPr>
              <a:t>customers.</a:t>
            </a:r>
            <a:endParaRPr sz="700">
              <a:latin typeface="Arial"/>
              <a:cs typeface="Arial"/>
            </a:endParaRPr>
          </a:p>
        </p:txBody>
      </p:sp>
      <p:sp>
        <p:nvSpPr>
          <p:cNvPr id="19" name="object 19"/>
          <p:cNvSpPr txBox="1"/>
          <p:nvPr/>
        </p:nvSpPr>
        <p:spPr>
          <a:xfrm>
            <a:off x="1752397" y="4087950"/>
            <a:ext cx="749935" cy="255270"/>
          </a:xfrm>
          <a:prstGeom prst="rect">
            <a:avLst/>
          </a:prstGeom>
        </p:spPr>
        <p:txBody>
          <a:bodyPr vert="horz" wrap="square" lIns="0" tIns="0" rIns="0" bIns="0" rtlCol="0">
            <a:spAutoFit/>
          </a:bodyPr>
          <a:lstStyle/>
          <a:p>
            <a:pPr marL="12700" marR="5080">
              <a:lnSpc>
                <a:spcPct val="107100"/>
              </a:lnSpc>
            </a:pPr>
            <a:r>
              <a:rPr sz="700" spc="15" dirty="0">
                <a:solidFill>
                  <a:srgbClr val="363740"/>
                </a:solidFill>
                <a:latin typeface="Arial"/>
                <a:cs typeface="Arial"/>
              </a:rPr>
              <a:t>Mid-Atlantic</a:t>
            </a:r>
            <a:r>
              <a:rPr sz="700" spc="-80" dirty="0">
                <a:solidFill>
                  <a:srgbClr val="363740"/>
                </a:solidFill>
                <a:latin typeface="Arial"/>
                <a:cs typeface="Arial"/>
              </a:rPr>
              <a:t> </a:t>
            </a:r>
            <a:r>
              <a:rPr sz="700" spc="-20" dirty="0">
                <a:solidFill>
                  <a:srgbClr val="363740"/>
                </a:solidFill>
                <a:latin typeface="Arial"/>
                <a:cs typeface="Arial"/>
              </a:rPr>
              <a:t>Sales  </a:t>
            </a:r>
            <a:r>
              <a:rPr sz="700" spc="-5" dirty="0">
                <a:solidFill>
                  <a:srgbClr val="363740"/>
                </a:solidFill>
                <a:latin typeface="Arial"/>
                <a:cs typeface="Arial"/>
              </a:rPr>
              <a:t>Manager</a:t>
            </a:r>
            <a:endParaRPr sz="700">
              <a:latin typeface="Arial"/>
              <a:cs typeface="Arial"/>
            </a:endParaRPr>
          </a:p>
        </p:txBody>
      </p:sp>
      <p:sp>
        <p:nvSpPr>
          <p:cNvPr id="20" name="object 20"/>
          <p:cNvSpPr txBox="1"/>
          <p:nvPr/>
        </p:nvSpPr>
        <p:spPr>
          <a:xfrm>
            <a:off x="2996572" y="4087950"/>
            <a:ext cx="3756660" cy="598170"/>
          </a:xfrm>
          <a:prstGeom prst="rect">
            <a:avLst/>
          </a:prstGeom>
        </p:spPr>
        <p:txBody>
          <a:bodyPr vert="horz" wrap="square" lIns="0" tIns="0" rIns="0" bIns="0" rtlCol="0">
            <a:spAutoFit/>
          </a:bodyPr>
          <a:lstStyle/>
          <a:p>
            <a:pPr marL="12700" marR="5080">
              <a:lnSpc>
                <a:spcPct val="107100"/>
              </a:lnSpc>
            </a:pPr>
            <a:r>
              <a:rPr sz="700" dirty="0">
                <a:solidFill>
                  <a:srgbClr val="363740"/>
                </a:solidFill>
                <a:latin typeface="Arial"/>
                <a:cs typeface="Arial"/>
              </a:rPr>
              <a:t>Our customer </a:t>
            </a:r>
            <a:r>
              <a:rPr sz="700" spc="-10" dirty="0">
                <a:solidFill>
                  <a:srgbClr val="363740"/>
                </a:solidFill>
                <a:latin typeface="Arial"/>
                <a:cs typeface="Arial"/>
              </a:rPr>
              <a:t>faces </a:t>
            </a:r>
            <a:r>
              <a:rPr sz="700" spc="-20" dirty="0">
                <a:solidFill>
                  <a:srgbClr val="363740"/>
                </a:solidFill>
                <a:latin typeface="Arial"/>
                <a:cs typeface="Arial"/>
              </a:rPr>
              <a:t>a </a:t>
            </a:r>
            <a:r>
              <a:rPr sz="700" spc="-5" dirty="0">
                <a:solidFill>
                  <a:srgbClr val="363740"/>
                </a:solidFill>
                <a:latin typeface="Arial"/>
                <a:cs typeface="Arial"/>
              </a:rPr>
              <a:t>large </a:t>
            </a:r>
            <a:r>
              <a:rPr sz="700" spc="10" dirty="0">
                <a:solidFill>
                  <a:srgbClr val="363740"/>
                </a:solidFill>
                <a:latin typeface="Arial"/>
                <a:cs typeface="Arial"/>
              </a:rPr>
              <a:t>workload </a:t>
            </a:r>
            <a:r>
              <a:rPr sz="700" spc="20" dirty="0">
                <a:solidFill>
                  <a:srgbClr val="363740"/>
                </a:solidFill>
                <a:latin typeface="Arial"/>
                <a:cs typeface="Arial"/>
              </a:rPr>
              <a:t>to </a:t>
            </a:r>
            <a:r>
              <a:rPr sz="700" dirty="0">
                <a:solidFill>
                  <a:srgbClr val="363740"/>
                </a:solidFill>
                <a:latin typeface="Arial"/>
                <a:cs typeface="Arial"/>
              </a:rPr>
              <a:t>deliver </a:t>
            </a:r>
            <a:r>
              <a:rPr sz="700" spc="5" dirty="0">
                <a:solidFill>
                  <a:srgbClr val="363740"/>
                </a:solidFill>
                <a:latin typeface="Arial"/>
                <a:cs typeface="Arial"/>
              </a:rPr>
              <a:t>in </a:t>
            </a:r>
            <a:r>
              <a:rPr sz="700" spc="-20" dirty="0">
                <a:solidFill>
                  <a:srgbClr val="363740"/>
                </a:solidFill>
                <a:latin typeface="Arial"/>
                <a:cs typeface="Arial"/>
              </a:rPr>
              <a:t>a </a:t>
            </a:r>
            <a:r>
              <a:rPr sz="700" spc="15" dirty="0">
                <a:solidFill>
                  <a:srgbClr val="363740"/>
                </a:solidFill>
                <a:latin typeface="Arial"/>
                <a:cs typeface="Arial"/>
              </a:rPr>
              <a:t>short </a:t>
            </a:r>
            <a:r>
              <a:rPr sz="700" spc="10" dirty="0">
                <a:solidFill>
                  <a:srgbClr val="363740"/>
                </a:solidFill>
                <a:latin typeface="Arial"/>
                <a:cs typeface="Arial"/>
              </a:rPr>
              <a:t>time </a:t>
            </a:r>
            <a:r>
              <a:rPr sz="700" dirty="0">
                <a:solidFill>
                  <a:srgbClr val="363740"/>
                </a:solidFill>
                <a:latin typeface="Arial"/>
                <a:cs typeface="Arial"/>
              </a:rPr>
              <a:t>frame </a:t>
            </a:r>
            <a:r>
              <a:rPr sz="700" spc="35" dirty="0">
                <a:solidFill>
                  <a:srgbClr val="363740"/>
                </a:solidFill>
                <a:latin typeface="Arial"/>
                <a:cs typeface="Arial"/>
              </a:rPr>
              <a:t>with </a:t>
            </a:r>
            <a:r>
              <a:rPr sz="700" spc="-5" dirty="0">
                <a:solidFill>
                  <a:srgbClr val="363740"/>
                </a:solidFill>
                <a:latin typeface="Arial"/>
                <a:cs typeface="Arial"/>
              </a:rPr>
              <a:t>an </a:t>
            </a:r>
            <a:r>
              <a:rPr sz="700" dirty="0">
                <a:solidFill>
                  <a:srgbClr val="363740"/>
                </a:solidFill>
                <a:latin typeface="Arial"/>
                <a:cs typeface="Arial"/>
              </a:rPr>
              <a:t>inadequate  </a:t>
            </a:r>
            <a:r>
              <a:rPr sz="700" spc="5" dirty="0">
                <a:solidFill>
                  <a:srgbClr val="363740"/>
                </a:solidFill>
                <a:latin typeface="Arial"/>
                <a:cs typeface="Arial"/>
              </a:rPr>
              <a:t>workforce. </a:t>
            </a:r>
            <a:r>
              <a:rPr sz="700" spc="20" dirty="0">
                <a:solidFill>
                  <a:srgbClr val="363740"/>
                </a:solidFill>
                <a:latin typeface="Arial"/>
                <a:cs typeface="Arial"/>
              </a:rPr>
              <a:t>We </a:t>
            </a:r>
            <a:r>
              <a:rPr sz="700" spc="25" dirty="0">
                <a:solidFill>
                  <a:srgbClr val="363740"/>
                </a:solidFill>
                <a:latin typeface="Arial"/>
                <a:cs typeface="Arial"/>
              </a:rPr>
              <a:t>will </a:t>
            </a:r>
            <a:r>
              <a:rPr sz="700" dirty="0">
                <a:solidFill>
                  <a:srgbClr val="363740"/>
                </a:solidFill>
                <a:latin typeface="Arial"/>
                <a:cs typeface="Arial"/>
              </a:rPr>
              <a:t>provide </a:t>
            </a:r>
            <a:r>
              <a:rPr sz="700" spc="20" dirty="0">
                <a:solidFill>
                  <a:srgbClr val="363740"/>
                </a:solidFill>
                <a:latin typeface="Arial"/>
                <a:cs typeface="Arial"/>
              </a:rPr>
              <a:t>top to </a:t>
            </a:r>
            <a:r>
              <a:rPr sz="700" spc="15" dirty="0">
                <a:solidFill>
                  <a:srgbClr val="363740"/>
                </a:solidFill>
                <a:latin typeface="Arial"/>
                <a:cs typeface="Arial"/>
              </a:rPr>
              <a:t>bottom support </a:t>
            </a:r>
            <a:r>
              <a:rPr sz="700" spc="20" dirty="0">
                <a:solidFill>
                  <a:srgbClr val="363740"/>
                </a:solidFill>
                <a:latin typeface="Arial"/>
                <a:cs typeface="Arial"/>
              </a:rPr>
              <a:t>to </a:t>
            </a:r>
            <a:r>
              <a:rPr sz="700" spc="-5" dirty="0">
                <a:solidFill>
                  <a:srgbClr val="363740"/>
                </a:solidFill>
                <a:latin typeface="Arial"/>
                <a:cs typeface="Arial"/>
              </a:rPr>
              <a:t>enable </a:t>
            </a:r>
            <a:r>
              <a:rPr sz="700" spc="10" dirty="0">
                <a:solidFill>
                  <a:srgbClr val="363740"/>
                </a:solidFill>
                <a:latin typeface="Arial"/>
                <a:cs typeface="Arial"/>
              </a:rPr>
              <a:t>them </a:t>
            </a:r>
            <a:r>
              <a:rPr sz="700" spc="20" dirty="0">
                <a:solidFill>
                  <a:srgbClr val="363740"/>
                </a:solidFill>
                <a:latin typeface="Arial"/>
                <a:cs typeface="Arial"/>
              </a:rPr>
              <a:t>to </a:t>
            </a:r>
            <a:r>
              <a:rPr sz="700" spc="-10" dirty="0">
                <a:solidFill>
                  <a:srgbClr val="363740"/>
                </a:solidFill>
                <a:latin typeface="Arial"/>
                <a:cs typeface="Arial"/>
              </a:rPr>
              <a:t>exceed </a:t>
            </a:r>
            <a:r>
              <a:rPr sz="700" spc="10" dirty="0">
                <a:solidFill>
                  <a:srgbClr val="363740"/>
                </a:solidFill>
                <a:latin typeface="Arial"/>
                <a:cs typeface="Arial"/>
              </a:rPr>
              <a:t>their </a:t>
            </a:r>
            <a:r>
              <a:rPr sz="700" spc="5" dirty="0">
                <a:solidFill>
                  <a:srgbClr val="363740"/>
                </a:solidFill>
                <a:latin typeface="Arial"/>
                <a:cs typeface="Arial"/>
              </a:rPr>
              <a:t>structural  </a:t>
            </a:r>
            <a:r>
              <a:rPr sz="700" spc="-10" dirty="0">
                <a:solidFill>
                  <a:srgbClr val="363740"/>
                </a:solidFill>
                <a:latin typeface="Arial"/>
                <a:cs typeface="Arial"/>
              </a:rPr>
              <a:t>capacity. </a:t>
            </a:r>
            <a:r>
              <a:rPr sz="700" spc="20" dirty="0">
                <a:solidFill>
                  <a:srgbClr val="363740"/>
                </a:solidFill>
                <a:latin typeface="Arial"/>
                <a:cs typeface="Arial"/>
              </a:rPr>
              <a:t>We </a:t>
            </a:r>
            <a:r>
              <a:rPr sz="700" spc="-15" dirty="0">
                <a:solidFill>
                  <a:srgbClr val="363740"/>
                </a:solidFill>
                <a:latin typeface="Arial"/>
                <a:cs typeface="Arial"/>
              </a:rPr>
              <a:t>are </a:t>
            </a:r>
            <a:r>
              <a:rPr sz="700" dirty="0">
                <a:solidFill>
                  <a:srgbClr val="363740"/>
                </a:solidFill>
                <a:latin typeface="Arial"/>
                <a:cs typeface="Arial"/>
              </a:rPr>
              <a:t>unique </a:t>
            </a:r>
            <a:r>
              <a:rPr sz="700" spc="5" dirty="0">
                <a:solidFill>
                  <a:srgbClr val="363740"/>
                </a:solidFill>
                <a:latin typeface="Arial"/>
                <a:cs typeface="Arial"/>
              </a:rPr>
              <a:t>in </a:t>
            </a:r>
            <a:r>
              <a:rPr sz="700" spc="15" dirty="0">
                <a:solidFill>
                  <a:srgbClr val="363740"/>
                </a:solidFill>
                <a:latin typeface="Arial"/>
                <a:cs typeface="Arial"/>
              </a:rPr>
              <a:t>that </a:t>
            </a:r>
            <a:r>
              <a:rPr sz="700" spc="25" dirty="0">
                <a:solidFill>
                  <a:srgbClr val="363740"/>
                </a:solidFill>
                <a:latin typeface="Arial"/>
                <a:cs typeface="Arial"/>
              </a:rPr>
              <a:t>we </a:t>
            </a:r>
            <a:r>
              <a:rPr sz="700" spc="5" dirty="0">
                <a:solidFill>
                  <a:srgbClr val="363740"/>
                </a:solidFill>
                <a:latin typeface="Arial"/>
                <a:cs typeface="Arial"/>
              </a:rPr>
              <a:t>understand </a:t>
            </a:r>
            <a:r>
              <a:rPr sz="700" dirty="0">
                <a:solidFill>
                  <a:srgbClr val="363740"/>
                </a:solidFill>
                <a:latin typeface="Arial"/>
                <a:cs typeface="Arial"/>
              </a:rPr>
              <a:t>and </a:t>
            </a:r>
            <a:r>
              <a:rPr sz="700" spc="-10" dirty="0">
                <a:solidFill>
                  <a:srgbClr val="363740"/>
                </a:solidFill>
                <a:latin typeface="Arial"/>
                <a:cs typeface="Arial"/>
              </a:rPr>
              <a:t>share </a:t>
            </a:r>
            <a:r>
              <a:rPr sz="700" spc="10" dirty="0">
                <a:solidFill>
                  <a:srgbClr val="363740"/>
                </a:solidFill>
                <a:latin typeface="Arial"/>
                <a:cs typeface="Arial"/>
              </a:rPr>
              <a:t>the </a:t>
            </a:r>
            <a:r>
              <a:rPr sz="700" spc="-10" dirty="0">
                <a:solidFill>
                  <a:srgbClr val="363740"/>
                </a:solidFill>
                <a:latin typeface="Arial"/>
                <a:cs typeface="Arial"/>
              </a:rPr>
              <a:t>values </a:t>
            </a:r>
            <a:r>
              <a:rPr sz="700" spc="10" dirty="0">
                <a:solidFill>
                  <a:srgbClr val="363740"/>
                </a:solidFill>
                <a:latin typeface="Arial"/>
                <a:cs typeface="Arial"/>
              </a:rPr>
              <a:t>of </a:t>
            </a:r>
            <a:r>
              <a:rPr sz="700" spc="5" dirty="0">
                <a:solidFill>
                  <a:srgbClr val="363740"/>
                </a:solidFill>
                <a:latin typeface="Arial"/>
                <a:cs typeface="Arial"/>
              </a:rPr>
              <a:t>[customer] </a:t>
            </a:r>
            <a:r>
              <a:rPr sz="700" spc="20" dirty="0">
                <a:solidFill>
                  <a:srgbClr val="363740"/>
                </a:solidFill>
                <a:latin typeface="Arial"/>
                <a:cs typeface="Arial"/>
              </a:rPr>
              <a:t>to </a:t>
            </a:r>
            <a:r>
              <a:rPr sz="700" spc="-10" dirty="0">
                <a:solidFill>
                  <a:srgbClr val="363740"/>
                </a:solidFill>
                <a:latin typeface="Arial"/>
                <a:cs typeface="Arial"/>
              </a:rPr>
              <a:t>ensure  </a:t>
            </a:r>
            <a:r>
              <a:rPr sz="700" spc="15" dirty="0">
                <a:solidFill>
                  <a:srgbClr val="363740"/>
                </a:solidFill>
                <a:latin typeface="Arial"/>
                <a:cs typeface="Arial"/>
              </a:rPr>
              <a:t>that</a:t>
            </a:r>
            <a:r>
              <a:rPr sz="700" spc="-10" dirty="0">
                <a:solidFill>
                  <a:srgbClr val="363740"/>
                </a:solidFill>
                <a:latin typeface="Arial"/>
                <a:cs typeface="Arial"/>
              </a:rPr>
              <a:t> </a:t>
            </a:r>
            <a:r>
              <a:rPr sz="700" spc="-5" dirty="0">
                <a:solidFill>
                  <a:srgbClr val="363740"/>
                </a:solidFill>
                <a:latin typeface="Arial"/>
                <a:cs typeface="Arial"/>
              </a:rPr>
              <a:t>local</a:t>
            </a:r>
            <a:r>
              <a:rPr sz="700" spc="-10" dirty="0">
                <a:solidFill>
                  <a:srgbClr val="363740"/>
                </a:solidFill>
                <a:latin typeface="Arial"/>
                <a:cs typeface="Arial"/>
              </a:rPr>
              <a:t> </a:t>
            </a:r>
            <a:r>
              <a:rPr sz="700" dirty="0">
                <a:solidFill>
                  <a:srgbClr val="363740"/>
                </a:solidFill>
                <a:latin typeface="Arial"/>
                <a:cs typeface="Arial"/>
              </a:rPr>
              <a:t>residents</a:t>
            </a:r>
            <a:r>
              <a:rPr sz="700" spc="-10" dirty="0">
                <a:solidFill>
                  <a:srgbClr val="363740"/>
                </a:solidFill>
                <a:latin typeface="Arial"/>
                <a:cs typeface="Arial"/>
              </a:rPr>
              <a:t> </a:t>
            </a:r>
            <a:r>
              <a:rPr sz="700" dirty="0">
                <a:solidFill>
                  <a:srgbClr val="363740"/>
                </a:solidFill>
                <a:latin typeface="Arial"/>
                <a:cs typeface="Arial"/>
              </a:rPr>
              <a:t>and</a:t>
            </a:r>
            <a:r>
              <a:rPr sz="700" spc="-10" dirty="0">
                <a:solidFill>
                  <a:srgbClr val="363740"/>
                </a:solidFill>
                <a:latin typeface="Arial"/>
                <a:cs typeface="Arial"/>
              </a:rPr>
              <a:t> </a:t>
            </a:r>
            <a:r>
              <a:rPr sz="700" spc="-5" dirty="0">
                <a:solidFill>
                  <a:srgbClr val="363740"/>
                </a:solidFill>
                <a:latin typeface="Arial"/>
                <a:cs typeface="Arial"/>
              </a:rPr>
              <a:t>local</a:t>
            </a:r>
            <a:r>
              <a:rPr sz="700" spc="-10" dirty="0">
                <a:solidFill>
                  <a:srgbClr val="363740"/>
                </a:solidFill>
                <a:latin typeface="Arial"/>
                <a:cs typeface="Arial"/>
              </a:rPr>
              <a:t> </a:t>
            </a:r>
            <a:r>
              <a:rPr sz="700" spc="-5" dirty="0">
                <a:solidFill>
                  <a:srgbClr val="363740"/>
                </a:solidFill>
                <a:latin typeface="Arial"/>
                <a:cs typeface="Arial"/>
              </a:rPr>
              <a:t>small</a:t>
            </a:r>
            <a:r>
              <a:rPr sz="700" spc="-10" dirty="0">
                <a:solidFill>
                  <a:srgbClr val="363740"/>
                </a:solidFill>
                <a:latin typeface="Arial"/>
                <a:cs typeface="Arial"/>
              </a:rPr>
              <a:t> businesses </a:t>
            </a:r>
            <a:r>
              <a:rPr sz="700" spc="5" dirty="0">
                <a:solidFill>
                  <a:srgbClr val="363740"/>
                </a:solidFill>
                <a:latin typeface="Arial"/>
                <a:cs typeface="Arial"/>
              </a:rPr>
              <a:t>beneﬁt,</a:t>
            </a:r>
            <a:r>
              <a:rPr sz="700" spc="-10" dirty="0">
                <a:solidFill>
                  <a:srgbClr val="363740"/>
                </a:solidFill>
                <a:latin typeface="Arial"/>
                <a:cs typeface="Arial"/>
              </a:rPr>
              <a:t> </a:t>
            </a:r>
            <a:r>
              <a:rPr sz="700" spc="20" dirty="0">
                <a:solidFill>
                  <a:srgbClr val="363740"/>
                </a:solidFill>
                <a:latin typeface="Arial"/>
                <a:cs typeface="Arial"/>
              </a:rPr>
              <a:t>but</a:t>
            </a:r>
            <a:r>
              <a:rPr sz="700" spc="-10" dirty="0">
                <a:solidFill>
                  <a:srgbClr val="363740"/>
                </a:solidFill>
                <a:latin typeface="Arial"/>
                <a:cs typeface="Arial"/>
              </a:rPr>
              <a:t> </a:t>
            </a:r>
            <a:r>
              <a:rPr sz="700" spc="25" dirty="0">
                <a:solidFill>
                  <a:srgbClr val="363740"/>
                </a:solidFill>
                <a:latin typeface="Arial"/>
                <a:cs typeface="Arial"/>
              </a:rPr>
              <a:t>we</a:t>
            </a:r>
            <a:r>
              <a:rPr sz="700" spc="-10" dirty="0">
                <a:solidFill>
                  <a:srgbClr val="363740"/>
                </a:solidFill>
                <a:latin typeface="Arial"/>
                <a:cs typeface="Arial"/>
              </a:rPr>
              <a:t> </a:t>
            </a:r>
            <a:r>
              <a:rPr sz="700" spc="5" dirty="0">
                <a:solidFill>
                  <a:srgbClr val="363740"/>
                </a:solidFill>
                <a:latin typeface="Arial"/>
                <a:cs typeface="Arial"/>
              </a:rPr>
              <a:t>still</a:t>
            </a:r>
            <a:r>
              <a:rPr sz="700" spc="-10" dirty="0">
                <a:solidFill>
                  <a:srgbClr val="363740"/>
                </a:solidFill>
                <a:latin typeface="Arial"/>
                <a:cs typeface="Arial"/>
              </a:rPr>
              <a:t> have </a:t>
            </a:r>
            <a:r>
              <a:rPr sz="700" spc="10" dirty="0">
                <a:solidFill>
                  <a:srgbClr val="363740"/>
                </a:solidFill>
                <a:latin typeface="Arial"/>
                <a:cs typeface="Arial"/>
              </a:rPr>
              <a:t>the</a:t>
            </a:r>
            <a:r>
              <a:rPr sz="700" spc="-10" dirty="0">
                <a:solidFill>
                  <a:srgbClr val="363740"/>
                </a:solidFill>
                <a:latin typeface="Arial"/>
                <a:cs typeface="Arial"/>
              </a:rPr>
              <a:t> </a:t>
            </a:r>
            <a:r>
              <a:rPr sz="700" spc="5" dirty="0">
                <a:solidFill>
                  <a:srgbClr val="363740"/>
                </a:solidFill>
                <a:latin typeface="Arial"/>
                <a:cs typeface="Arial"/>
              </a:rPr>
              <a:t>full-service</a:t>
            </a:r>
            <a:r>
              <a:rPr sz="700" spc="-10" dirty="0">
                <a:solidFill>
                  <a:srgbClr val="363740"/>
                </a:solidFill>
                <a:latin typeface="Arial"/>
                <a:cs typeface="Arial"/>
              </a:rPr>
              <a:t> </a:t>
            </a:r>
            <a:r>
              <a:rPr sz="700" spc="10" dirty="0">
                <a:solidFill>
                  <a:srgbClr val="363740"/>
                </a:solidFill>
                <a:latin typeface="Arial"/>
                <a:cs typeface="Arial"/>
              </a:rPr>
              <a:t>of</a:t>
            </a:r>
            <a:r>
              <a:rPr sz="700" spc="-10" dirty="0">
                <a:solidFill>
                  <a:srgbClr val="363740"/>
                </a:solidFill>
                <a:latin typeface="Arial"/>
                <a:cs typeface="Arial"/>
              </a:rPr>
              <a:t> </a:t>
            </a:r>
            <a:r>
              <a:rPr sz="700" spc="-20" dirty="0">
                <a:solidFill>
                  <a:srgbClr val="363740"/>
                </a:solidFill>
                <a:latin typeface="Arial"/>
                <a:cs typeface="Arial"/>
              </a:rPr>
              <a:t>a</a:t>
            </a:r>
            <a:r>
              <a:rPr sz="700" spc="-10" dirty="0">
                <a:solidFill>
                  <a:srgbClr val="363740"/>
                </a:solidFill>
                <a:latin typeface="Arial"/>
                <a:cs typeface="Arial"/>
              </a:rPr>
              <a:t> </a:t>
            </a:r>
            <a:r>
              <a:rPr sz="700" spc="15" dirty="0">
                <a:solidFill>
                  <a:srgbClr val="363740"/>
                </a:solidFill>
                <a:latin typeface="Arial"/>
                <a:cs typeface="Arial"/>
              </a:rPr>
              <a:t>big  </a:t>
            </a:r>
            <a:r>
              <a:rPr sz="700" spc="20" dirty="0">
                <a:solidFill>
                  <a:srgbClr val="363740"/>
                </a:solidFill>
                <a:latin typeface="Arial"/>
                <a:cs typeface="Arial"/>
              </a:rPr>
              <a:t>ﬁrm</a:t>
            </a:r>
            <a:r>
              <a:rPr sz="700" spc="-15" dirty="0">
                <a:solidFill>
                  <a:srgbClr val="363740"/>
                </a:solidFill>
                <a:latin typeface="Arial"/>
                <a:cs typeface="Arial"/>
              </a:rPr>
              <a:t> </a:t>
            </a:r>
            <a:r>
              <a:rPr sz="700" spc="-5" dirty="0">
                <a:solidFill>
                  <a:srgbClr val="363740"/>
                </a:solidFill>
                <a:latin typeface="Arial"/>
                <a:cs typeface="Arial"/>
              </a:rPr>
              <a:t>able</a:t>
            </a:r>
            <a:r>
              <a:rPr sz="700" spc="-15" dirty="0">
                <a:solidFill>
                  <a:srgbClr val="363740"/>
                </a:solidFill>
                <a:latin typeface="Arial"/>
                <a:cs typeface="Arial"/>
              </a:rPr>
              <a:t> </a:t>
            </a:r>
            <a:r>
              <a:rPr sz="700" spc="20" dirty="0">
                <a:solidFill>
                  <a:srgbClr val="363740"/>
                </a:solidFill>
                <a:latin typeface="Arial"/>
                <a:cs typeface="Arial"/>
              </a:rPr>
              <a:t>to</a:t>
            </a:r>
            <a:r>
              <a:rPr sz="700" spc="-15" dirty="0">
                <a:solidFill>
                  <a:srgbClr val="363740"/>
                </a:solidFill>
                <a:latin typeface="Arial"/>
                <a:cs typeface="Arial"/>
              </a:rPr>
              <a:t> </a:t>
            </a:r>
            <a:r>
              <a:rPr sz="700" dirty="0">
                <a:solidFill>
                  <a:srgbClr val="363740"/>
                </a:solidFill>
                <a:latin typeface="Arial"/>
                <a:cs typeface="Arial"/>
              </a:rPr>
              <a:t>deliver</a:t>
            </a:r>
            <a:r>
              <a:rPr sz="700" spc="-15" dirty="0">
                <a:solidFill>
                  <a:srgbClr val="363740"/>
                </a:solidFill>
                <a:latin typeface="Arial"/>
                <a:cs typeface="Arial"/>
              </a:rPr>
              <a:t> </a:t>
            </a:r>
            <a:r>
              <a:rPr sz="700" spc="15" dirty="0">
                <a:solidFill>
                  <a:srgbClr val="363740"/>
                </a:solidFill>
                <a:latin typeface="Arial"/>
                <a:cs typeface="Arial"/>
              </a:rPr>
              <a:t>start</a:t>
            </a:r>
            <a:r>
              <a:rPr sz="700" spc="-15" dirty="0">
                <a:solidFill>
                  <a:srgbClr val="363740"/>
                </a:solidFill>
                <a:latin typeface="Arial"/>
                <a:cs typeface="Arial"/>
              </a:rPr>
              <a:t> </a:t>
            </a:r>
            <a:r>
              <a:rPr sz="700" spc="20" dirty="0">
                <a:solidFill>
                  <a:srgbClr val="363740"/>
                </a:solidFill>
                <a:latin typeface="Arial"/>
                <a:cs typeface="Arial"/>
              </a:rPr>
              <a:t>to</a:t>
            </a:r>
            <a:r>
              <a:rPr sz="700" spc="-15" dirty="0">
                <a:solidFill>
                  <a:srgbClr val="363740"/>
                </a:solidFill>
                <a:latin typeface="Arial"/>
                <a:cs typeface="Arial"/>
              </a:rPr>
              <a:t> </a:t>
            </a:r>
            <a:r>
              <a:rPr sz="700" spc="10" dirty="0">
                <a:solidFill>
                  <a:srgbClr val="363740"/>
                </a:solidFill>
                <a:latin typeface="Arial"/>
                <a:cs typeface="Arial"/>
              </a:rPr>
              <a:t>ﬁnish</a:t>
            </a:r>
            <a:r>
              <a:rPr sz="700" spc="-15" dirty="0">
                <a:solidFill>
                  <a:srgbClr val="363740"/>
                </a:solidFill>
                <a:latin typeface="Arial"/>
                <a:cs typeface="Arial"/>
              </a:rPr>
              <a:t> </a:t>
            </a:r>
            <a:r>
              <a:rPr sz="700" dirty="0">
                <a:solidFill>
                  <a:srgbClr val="363740"/>
                </a:solidFill>
                <a:latin typeface="Arial"/>
                <a:cs typeface="Arial"/>
              </a:rPr>
              <a:t>and</a:t>
            </a:r>
            <a:r>
              <a:rPr sz="700" spc="-15" dirty="0">
                <a:solidFill>
                  <a:srgbClr val="363740"/>
                </a:solidFill>
                <a:latin typeface="Arial"/>
                <a:cs typeface="Arial"/>
              </a:rPr>
              <a:t> </a:t>
            </a:r>
            <a:r>
              <a:rPr sz="700" spc="20" dirty="0">
                <a:solidFill>
                  <a:srgbClr val="363740"/>
                </a:solidFill>
                <a:latin typeface="Arial"/>
                <a:cs typeface="Arial"/>
              </a:rPr>
              <a:t>to</a:t>
            </a:r>
            <a:r>
              <a:rPr sz="700" spc="-15" dirty="0">
                <a:solidFill>
                  <a:srgbClr val="363740"/>
                </a:solidFill>
                <a:latin typeface="Arial"/>
                <a:cs typeface="Arial"/>
              </a:rPr>
              <a:t> </a:t>
            </a:r>
            <a:r>
              <a:rPr sz="700" dirty="0">
                <a:solidFill>
                  <a:srgbClr val="363740"/>
                </a:solidFill>
                <a:latin typeface="Arial"/>
                <a:cs typeface="Arial"/>
              </a:rPr>
              <a:t>provide</a:t>
            </a:r>
            <a:r>
              <a:rPr sz="700" spc="-15" dirty="0">
                <a:solidFill>
                  <a:srgbClr val="363740"/>
                </a:solidFill>
                <a:latin typeface="Arial"/>
                <a:cs typeface="Arial"/>
              </a:rPr>
              <a:t> </a:t>
            </a:r>
            <a:r>
              <a:rPr sz="700" dirty="0">
                <a:solidFill>
                  <a:srgbClr val="363740"/>
                </a:solidFill>
                <a:latin typeface="Arial"/>
                <a:cs typeface="Arial"/>
              </a:rPr>
              <a:t>transparency</a:t>
            </a:r>
            <a:r>
              <a:rPr sz="700" spc="-15" dirty="0">
                <a:solidFill>
                  <a:srgbClr val="363740"/>
                </a:solidFill>
                <a:latin typeface="Arial"/>
                <a:cs typeface="Arial"/>
              </a:rPr>
              <a:t> </a:t>
            </a:r>
            <a:r>
              <a:rPr sz="700" dirty="0">
                <a:solidFill>
                  <a:srgbClr val="363740"/>
                </a:solidFill>
                <a:latin typeface="Arial"/>
                <a:cs typeface="Arial"/>
              </a:rPr>
              <a:t>and</a:t>
            </a:r>
            <a:r>
              <a:rPr sz="700" spc="-15" dirty="0">
                <a:solidFill>
                  <a:srgbClr val="363740"/>
                </a:solidFill>
                <a:latin typeface="Arial"/>
                <a:cs typeface="Arial"/>
              </a:rPr>
              <a:t> </a:t>
            </a:r>
            <a:r>
              <a:rPr sz="700" dirty="0">
                <a:solidFill>
                  <a:srgbClr val="363740"/>
                </a:solidFill>
                <a:latin typeface="Arial"/>
                <a:cs typeface="Arial"/>
              </a:rPr>
              <a:t>accountability.</a:t>
            </a:r>
            <a:endParaRPr sz="700">
              <a:latin typeface="Arial"/>
              <a:cs typeface="Arial"/>
            </a:endParaRPr>
          </a:p>
        </p:txBody>
      </p:sp>
      <p:sp>
        <p:nvSpPr>
          <p:cNvPr id="21" name="object 21"/>
          <p:cNvSpPr txBox="1"/>
          <p:nvPr/>
        </p:nvSpPr>
        <p:spPr>
          <a:xfrm>
            <a:off x="6999822" y="4095524"/>
            <a:ext cx="419100" cy="133350"/>
          </a:xfrm>
          <a:prstGeom prst="rect">
            <a:avLst/>
          </a:prstGeom>
        </p:spPr>
        <p:txBody>
          <a:bodyPr vert="horz" wrap="square" lIns="0" tIns="0" rIns="0" bIns="0" rtlCol="0">
            <a:spAutoFit/>
          </a:bodyPr>
          <a:lstStyle/>
          <a:p>
            <a:pPr marL="12700">
              <a:lnSpc>
                <a:spcPct val="100000"/>
              </a:lnSpc>
            </a:pPr>
            <a:r>
              <a:rPr sz="700" spc="20" dirty="0">
                <a:solidFill>
                  <a:srgbClr val="363740"/>
                </a:solidFill>
                <a:latin typeface="Arial"/>
                <a:cs typeface="Arial"/>
              </a:rPr>
              <a:t>$243,956</a:t>
            </a:r>
            <a:endParaRPr sz="700">
              <a:latin typeface="Arial"/>
              <a:cs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31880" y="2690095"/>
            <a:ext cx="6129655" cy="487680"/>
          </a:xfrm>
          <a:prstGeom prst="rect">
            <a:avLst/>
          </a:prstGeom>
        </p:spPr>
        <p:txBody>
          <a:bodyPr vert="horz" wrap="square" lIns="0" tIns="0" rIns="0" bIns="0" rtlCol="0">
            <a:spAutoFit/>
          </a:bodyPr>
          <a:lstStyle/>
          <a:p>
            <a:pPr marL="12700">
              <a:lnSpc>
                <a:spcPct val="100000"/>
              </a:lnSpc>
            </a:pPr>
            <a:r>
              <a:rPr sz="3200" spc="30" dirty="0">
                <a:solidFill>
                  <a:srgbClr val="D4463E"/>
                </a:solidFill>
                <a:latin typeface="Arial"/>
                <a:cs typeface="Arial"/>
              </a:rPr>
              <a:t>Implementing </a:t>
            </a:r>
            <a:r>
              <a:rPr sz="3200" spc="110" dirty="0">
                <a:solidFill>
                  <a:srgbClr val="D4463E"/>
                </a:solidFill>
                <a:latin typeface="Arial"/>
                <a:cs typeface="Arial"/>
              </a:rPr>
              <a:t>Winning</a:t>
            </a:r>
            <a:r>
              <a:rPr sz="3200" spc="-210" dirty="0">
                <a:solidFill>
                  <a:srgbClr val="D4463E"/>
                </a:solidFill>
                <a:latin typeface="Arial"/>
                <a:cs typeface="Arial"/>
              </a:rPr>
              <a:t> </a:t>
            </a:r>
            <a:r>
              <a:rPr sz="3200" spc="5" dirty="0">
                <a:solidFill>
                  <a:srgbClr val="D4463E"/>
                </a:solidFill>
                <a:latin typeface="Arial"/>
                <a:cs typeface="Arial"/>
              </a:rPr>
              <a:t>Strategies</a:t>
            </a:r>
            <a:endParaRPr sz="3200">
              <a:latin typeface="Arial"/>
              <a:cs typeface="Arial"/>
            </a:endParaRPr>
          </a:p>
        </p:txBody>
      </p:sp>
      <p:sp>
        <p:nvSpPr>
          <p:cNvPr id="4" name="object 4"/>
          <p:cNvSpPr txBox="1">
            <a:spLocks noGrp="1"/>
          </p:cNvSpPr>
          <p:nvPr>
            <p:ph type="sldNum" sz="quarter" idx="7"/>
          </p:nvPr>
        </p:nvSpPr>
        <p:spPr>
          <a:prstGeom prst="rect">
            <a:avLst/>
          </a:prstGeom>
        </p:spPr>
        <p:txBody>
          <a:bodyPr vert="horz" wrap="square" lIns="0" tIns="13970" rIns="0" bIns="0" rtlCol="0">
            <a:spAutoFit/>
          </a:bodyPr>
          <a:lstStyle/>
          <a:p>
            <a:pPr marL="25400">
              <a:lnSpc>
                <a:spcPct val="100000"/>
              </a:lnSpc>
              <a:spcBef>
                <a:spcPts val="110"/>
              </a:spcBef>
            </a:pPr>
            <a:fld id="{81D60167-4931-47E6-BA6A-407CBD079E47}" type="slidenum">
              <a:rPr spc="35" dirty="0"/>
              <a:t>25</a:t>
            </a:fld>
            <a:endParaRPr spc="35" dirty="0"/>
          </a:p>
        </p:txBody>
      </p:sp>
      <p:sp>
        <p:nvSpPr>
          <p:cNvPr id="3" name="object 3"/>
          <p:cNvSpPr txBox="1"/>
          <p:nvPr/>
        </p:nvSpPr>
        <p:spPr>
          <a:xfrm>
            <a:off x="831880" y="3387408"/>
            <a:ext cx="1664970" cy="167640"/>
          </a:xfrm>
          <a:prstGeom prst="rect">
            <a:avLst/>
          </a:prstGeom>
        </p:spPr>
        <p:txBody>
          <a:bodyPr vert="horz" wrap="square" lIns="0" tIns="0" rIns="0" bIns="0" rtlCol="0">
            <a:spAutoFit/>
          </a:bodyPr>
          <a:lstStyle/>
          <a:p>
            <a:pPr marL="12700">
              <a:lnSpc>
                <a:spcPct val="100000"/>
              </a:lnSpc>
            </a:pPr>
            <a:r>
              <a:rPr sz="1100" spc="-5" dirty="0">
                <a:solidFill>
                  <a:srgbClr val="363740"/>
                </a:solidFill>
                <a:latin typeface="Arial"/>
                <a:cs typeface="Arial"/>
              </a:rPr>
              <a:t>Columbia </a:t>
            </a:r>
            <a:r>
              <a:rPr sz="1100" spc="-10" dirty="0">
                <a:solidFill>
                  <a:srgbClr val="363740"/>
                </a:solidFill>
                <a:latin typeface="Arial"/>
                <a:cs typeface="Arial"/>
              </a:rPr>
              <a:t>Business</a:t>
            </a:r>
            <a:r>
              <a:rPr sz="1100" spc="-105" dirty="0">
                <a:solidFill>
                  <a:srgbClr val="363740"/>
                </a:solidFill>
                <a:latin typeface="Arial"/>
                <a:cs typeface="Arial"/>
              </a:rPr>
              <a:t> </a:t>
            </a:r>
            <a:r>
              <a:rPr sz="1100" spc="-10" dirty="0">
                <a:solidFill>
                  <a:srgbClr val="363740"/>
                </a:solidFill>
                <a:latin typeface="Arial"/>
                <a:cs typeface="Arial"/>
              </a:rPr>
              <a:t>School</a:t>
            </a:r>
            <a:endParaRPr sz="1100">
              <a:latin typeface="Arial"/>
              <a:cs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06902" y="341956"/>
            <a:ext cx="3840479" cy="304800"/>
          </a:xfrm>
          <a:prstGeom prst="rect">
            <a:avLst/>
          </a:prstGeom>
        </p:spPr>
        <p:txBody>
          <a:bodyPr vert="horz" wrap="square" lIns="0" tIns="0" rIns="0" bIns="0" rtlCol="0">
            <a:spAutoFit/>
          </a:bodyPr>
          <a:lstStyle/>
          <a:p>
            <a:pPr marL="12700">
              <a:lnSpc>
                <a:spcPct val="100000"/>
              </a:lnSpc>
            </a:pPr>
            <a:r>
              <a:rPr b="0" spc="15" dirty="0">
                <a:solidFill>
                  <a:srgbClr val="2E85C9"/>
                </a:solidFill>
                <a:latin typeface="Arial"/>
                <a:cs typeface="Arial"/>
              </a:rPr>
              <a:t>Implementing </a:t>
            </a:r>
            <a:r>
              <a:rPr b="0" spc="65" dirty="0">
                <a:solidFill>
                  <a:srgbClr val="2E85C9"/>
                </a:solidFill>
                <a:latin typeface="Arial"/>
                <a:cs typeface="Arial"/>
              </a:rPr>
              <a:t>Winning</a:t>
            </a:r>
            <a:r>
              <a:rPr b="0" spc="-65" dirty="0">
                <a:solidFill>
                  <a:srgbClr val="2E85C9"/>
                </a:solidFill>
                <a:latin typeface="Arial"/>
                <a:cs typeface="Arial"/>
              </a:rPr>
              <a:t> </a:t>
            </a:r>
            <a:r>
              <a:rPr b="0" dirty="0">
                <a:solidFill>
                  <a:srgbClr val="2E85C9"/>
                </a:solidFill>
                <a:latin typeface="Arial"/>
                <a:cs typeface="Arial"/>
              </a:rPr>
              <a:t>Strategies</a:t>
            </a:r>
          </a:p>
        </p:txBody>
      </p:sp>
      <p:sp>
        <p:nvSpPr>
          <p:cNvPr id="3" name="object 3"/>
          <p:cNvSpPr txBox="1"/>
          <p:nvPr/>
        </p:nvSpPr>
        <p:spPr>
          <a:xfrm>
            <a:off x="1706902" y="787219"/>
            <a:ext cx="7091680" cy="1129665"/>
          </a:xfrm>
          <a:prstGeom prst="rect">
            <a:avLst/>
          </a:prstGeom>
        </p:spPr>
        <p:txBody>
          <a:bodyPr vert="horz" wrap="square" lIns="0" tIns="0" rIns="0" bIns="0" rtlCol="0">
            <a:spAutoFit/>
          </a:bodyPr>
          <a:lstStyle/>
          <a:p>
            <a:pPr marL="12700" algn="just">
              <a:lnSpc>
                <a:spcPct val="100000"/>
              </a:lnSpc>
            </a:pPr>
            <a:r>
              <a:rPr sz="1200" spc="-15" dirty="0">
                <a:solidFill>
                  <a:srgbClr val="2E85C9"/>
                </a:solidFill>
                <a:latin typeface="Arial"/>
                <a:cs typeface="Arial"/>
              </a:rPr>
              <a:t>Experience</a:t>
            </a:r>
            <a:r>
              <a:rPr sz="1200" spc="-90" dirty="0">
                <a:solidFill>
                  <a:srgbClr val="2E85C9"/>
                </a:solidFill>
                <a:latin typeface="Arial"/>
                <a:cs typeface="Arial"/>
              </a:rPr>
              <a:t> </a:t>
            </a:r>
            <a:r>
              <a:rPr sz="1200" spc="15" dirty="0">
                <a:solidFill>
                  <a:srgbClr val="2E85C9"/>
                </a:solidFill>
                <a:latin typeface="Arial"/>
                <a:cs typeface="Arial"/>
              </a:rPr>
              <a:t>Overview</a:t>
            </a:r>
            <a:endParaRPr sz="1200">
              <a:latin typeface="Arial"/>
              <a:cs typeface="Arial"/>
            </a:endParaRPr>
          </a:p>
          <a:p>
            <a:pPr marL="24765" marR="5080" algn="just">
              <a:lnSpc>
                <a:spcPct val="118100"/>
              </a:lnSpc>
              <a:spcBef>
                <a:spcPts val="1080"/>
              </a:spcBef>
            </a:pPr>
            <a:r>
              <a:rPr sz="900" spc="5" dirty="0">
                <a:solidFill>
                  <a:srgbClr val="363740"/>
                </a:solidFill>
                <a:latin typeface="Arial"/>
                <a:cs typeface="Arial"/>
              </a:rPr>
              <a:t>Implementing </a:t>
            </a:r>
            <a:r>
              <a:rPr sz="900" spc="30" dirty="0">
                <a:solidFill>
                  <a:srgbClr val="363740"/>
                </a:solidFill>
                <a:latin typeface="Arial"/>
                <a:cs typeface="Arial"/>
              </a:rPr>
              <a:t>Winning </a:t>
            </a:r>
            <a:r>
              <a:rPr sz="900" dirty="0">
                <a:solidFill>
                  <a:srgbClr val="363740"/>
                </a:solidFill>
                <a:latin typeface="Arial"/>
                <a:cs typeface="Arial"/>
              </a:rPr>
              <a:t>Strategies </a:t>
            </a:r>
            <a:r>
              <a:rPr sz="900" spc="-5" dirty="0">
                <a:solidFill>
                  <a:srgbClr val="363740"/>
                </a:solidFill>
                <a:latin typeface="Arial"/>
                <a:cs typeface="Arial"/>
              </a:rPr>
              <a:t>is </a:t>
            </a:r>
            <a:r>
              <a:rPr sz="900" dirty="0">
                <a:solidFill>
                  <a:srgbClr val="363740"/>
                </a:solidFill>
                <a:latin typeface="Arial"/>
                <a:cs typeface="Arial"/>
              </a:rPr>
              <a:t>led </a:t>
            </a:r>
            <a:r>
              <a:rPr sz="900" spc="10" dirty="0">
                <a:solidFill>
                  <a:srgbClr val="363740"/>
                </a:solidFill>
                <a:latin typeface="Arial"/>
                <a:cs typeface="Arial"/>
              </a:rPr>
              <a:t>by </a:t>
            </a:r>
            <a:r>
              <a:rPr sz="900" spc="-5" dirty="0">
                <a:solidFill>
                  <a:srgbClr val="363740"/>
                </a:solidFill>
                <a:latin typeface="Arial"/>
                <a:cs typeface="Arial"/>
              </a:rPr>
              <a:t>Professor </a:t>
            </a:r>
            <a:r>
              <a:rPr sz="900" spc="25" dirty="0">
                <a:solidFill>
                  <a:srgbClr val="363740"/>
                </a:solidFill>
                <a:latin typeface="Arial"/>
                <a:cs typeface="Arial"/>
              </a:rPr>
              <a:t>Willie </a:t>
            </a:r>
            <a:r>
              <a:rPr sz="900" spc="-10" dirty="0">
                <a:solidFill>
                  <a:srgbClr val="363740"/>
                </a:solidFill>
                <a:latin typeface="Arial"/>
                <a:cs typeface="Arial"/>
              </a:rPr>
              <a:t>Pietersen, </a:t>
            </a:r>
            <a:r>
              <a:rPr sz="900" spc="-25" dirty="0">
                <a:solidFill>
                  <a:srgbClr val="363740"/>
                </a:solidFill>
                <a:latin typeface="Arial"/>
                <a:cs typeface="Arial"/>
              </a:rPr>
              <a:t>a </a:t>
            </a:r>
            <a:r>
              <a:rPr sz="900" spc="10" dirty="0">
                <a:solidFill>
                  <a:srgbClr val="363740"/>
                </a:solidFill>
                <a:latin typeface="Arial"/>
                <a:cs typeface="Arial"/>
              </a:rPr>
              <a:t>battle-tested, former </a:t>
            </a:r>
            <a:r>
              <a:rPr sz="900" spc="5" dirty="0">
                <a:solidFill>
                  <a:srgbClr val="363740"/>
                </a:solidFill>
                <a:latin typeface="Arial"/>
                <a:cs typeface="Arial"/>
              </a:rPr>
              <a:t>Fortune </a:t>
            </a:r>
            <a:r>
              <a:rPr sz="900" spc="35" dirty="0">
                <a:solidFill>
                  <a:srgbClr val="363740"/>
                </a:solidFill>
                <a:latin typeface="Arial"/>
                <a:cs typeface="Arial"/>
              </a:rPr>
              <a:t>100 </a:t>
            </a:r>
            <a:r>
              <a:rPr sz="900" dirty="0">
                <a:solidFill>
                  <a:srgbClr val="363740"/>
                </a:solidFill>
                <a:latin typeface="Arial"/>
                <a:cs typeface="Arial"/>
              </a:rPr>
              <a:t>corporate </a:t>
            </a:r>
            <a:r>
              <a:rPr sz="900" spc="-45" dirty="0">
                <a:solidFill>
                  <a:srgbClr val="363740"/>
                </a:solidFill>
                <a:latin typeface="Arial"/>
                <a:cs typeface="Arial"/>
              </a:rPr>
              <a:t>CEO </a:t>
            </a:r>
            <a:r>
              <a:rPr sz="900" dirty="0">
                <a:solidFill>
                  <a:srgbClr val="363740"/>
                </a:solidFill>
                <a:latin typeface="Arial"/>
                <a:cs typeface="Arial"/>
              </a:rPr>
              <a:t>and </a:t>
            </a:r>
            <a:r>
              <a:rPr sz="900" spc="35" dirty="0">
                <a:solidFill>
                  <a:srgbClr val="363740"/>
                </a:solidFill>
                <a:latin typeface="Arial"/>
                <a:cs typeface="Arial"/>
              </a:rPr>
              <a:t>now  </a:t>
            </a:r>
            <a:r>
              <a:rPr sz="900" dirty="0">
                <a:solidFill>
                  <a:srgbClr val="363740"/>
                </a:solidFill>
                <a:latin typeface="Arial"/>
                <a:cs typeface="Arial"/>
              </a:rPr>
              <a:t>celebrated </a:t>
            </a:r>
            <a:r>
              <a:rPr sz="900" spc="-5" dirty="0">
                <a:solidFill>
                  <a:srgbClr val="363740"/>
                </a:solidFill>
                <a:latin typeface="Arial"/>
                <a:cs typeface="Arial"/>
              </a:rPr>
              <a:t>Professor </a:t>
            </a:r>
            <a:r>
              <a:rPr sz="900" spc="20" dirty="0">
                <a:solidFill>
                  <a:srgbClr val="363740"/>
                </a:solidFill>
                <a:latin typeface="Arial"/>
                <a:cs typeface="Arial"/>
              </a:rPr>
              <a:t>of </a:t>
            </a:r>
            <a:r>
              <a:rPr sz="900" spc="10" dirty="0">
                <a:solidFill>
                  <a:srgbClr val="363740"/>
                </a:solidFill>
                <a:latin typeface="Arial"/>
                <a:cs typeface="Arial"/>
              </a:rPr>
              <a:t>the </a:t>
            </a:r>
            <a:r>
              <a:rPr sz="900" spc="-5" dirty="0">
                <a:solidFill>
                  <a:srgbClr val="363740"/>
                </a:solidFill>
                <a:latin typeface="Arial"/>
                <a:cs typeface="Arial"/>
              </a:rPr>
              <a:t>Practice </a:t>
            </a:r>
            <a:r>
              <a:rPr sz="900" spc="20" dirty="0">
                <a:solidFill>
                  <a:srgbClr val="363740"/>
                </a:solidFill>
                <a:latin typeface="Arial"/>
                <a:cs typeface="Arial"/>
              </a:rPr>
              <a:t>of </a:t>
            </a:r>
            <a:r>
              <a:rPr sz="900" dirty="0">
                <a:solidFill>
                  <a:srgbClr val="363740"/>
                </a:solidFill>
                <a:latin typeface="Arial"/>
                <a:cs typeface="Arial"/>
              </a:rPr>
              <a:t>Management </a:t>
            </a:r>
            <a:r>
              <a:rPr sz="900" spc="15" dirty="0">
                <a:solidFill>
                  <a:srgbClr val="363740"/>
                </a:solidFill>
                <a:latin typeface="Arial"/>
                <a:cs typeface="Arial"/>
              </a:rPr>
              <a:t>at </a:t>
            </a:r>
            <a:r>
              <a:rPr sz="900" spc="-5" dirty="0">
                <a:solidFill>
                  <a:srgbClr val="363740"/>
                </a:solidFill>
                <a:latin typeface="Arial"/>
                <a:cs typeface="Arial"/>
              </a:rPr>
              <a:t>Columbia </a:t>
            </a:r>
            <a:r>
              <a:rPr sz="900" spc="-10" dirty="0">
                <a:solidFill>
                  <a:srgbClr val="363740"/>
                </a:solidFill>
                <a:latin typeface="Arial"/>
                <a:cs typeface="Arial"/>
              </a:rPr>
              <a:t>Business </a:t>
            </a:r>
            <a:r>
              <a:rPr sz="900" spc="-15" dirty="0">
                <a:solidFill>
                  <a:srgbClr val="363740"/>
                </a:solidFill>
                <a:latin typeface="Arial"/>
                <a:cs typeface="Arial"/>
              </a:rPr>
              <a:t>School. </a:t>
            </a:r>
            <a:r>
              <a:rPr sz="900" spc="-10" dirty="0">
                <a:solidFill>
                  <a:srgbClr val="363740"/>
                </a:solidFill>
                <a:latin typeface="Arial"/>
                <a:cs typeface="Arial"/>
              </a:rPr>
              <a:t>The experience </a:t>
            </a:r>
            <a:r>
              <a:rPr sz="900" spc="5" dirty="0">
                <a:solidFill>
                  <a:srgbClr val="363740"/>
                </a:solidFill>
                <a:latin typeface="Arial"/>
                <a:cs typeface="Arial"/>
              </a:rPr>
              <a:t>empowers </a:t>
            </a:r>
            <a:r>
              <a:rPr sz="900" dirty="0">
                <a:solidFill>
                  <a:srgbClr val="363740"/>
                </a:solidFill>
                <a:latin typeface="Arial"/>
                <a:cs typeface="Arial"/>
              </a:rPr>
              <a:t>you </a:t>
            </a:r>
            <a:r>
              <a:rPr sz="900" spc="25" dirty="0">
                <a:solidFill>
                  <a:srgbClr val="363740"/>
                </a:solidFill>
                <a:latin typeface="Arial"/>
                <a:cs typeface="Arial"/>
              </a:rPr>
              <a:t>to </a:t>
            </a:r>
            <a:r>
              <a:rPr sz="900" spc="15" dirty="0">
                <a:solidFill>
                  <a:srgbClr val="363740"/>
                </a:solidFill>
                <a:latin typeface="Arial"/>
                <a:cs typeface="Arial"/>
              </a:rPr>
              <a:t>think </a:t>
            </a:r>
            <a:r>
              <a:rPr sz="900" dirty="0">
                <a:solidFill>
                  <a:srgbClr val="363740"/>
                </a:solidFill>
                <a:latin typeface="Arial"/>
                <a:cs typeface="Arial"/>
              </a:rPr>
              <a:t>systematically  </a:t>
            </a:r>
            <a:r>
              <a:rPr sz="900" spc="10" dirty="0">
                <a:solidFill>
                  <a:srgbClr val="363740"/>
                </a:solidFill>
                <a:latin typeface="Arial"/>
                <a:cs typeface="Arial"/>
              </a:rPr>
              <a:t>about </a:t>
            </a:r>
            <a:r>
              <a:rPr sz="900" dirty="0">
                <a:solidFill>
                  <a:srgbClr val="363740"/>
                </a:solidFill>
                <a:latin typeface="Arial"/>
                <a:cs typeface="Arial"/>
              </a:rPr>
              <a:t>strategy, </a:t>
            </a:r>
            <a:r>
              <a:rPr sz="900" spc="5" dirty="0">
                <a:solidFill>
                  <a:srgbClr val="363740"/>
                </a:solidFill>
                <a:latin typeface="Arial"/>
                <a:cs typeface="Arial"/>
              </a:rPr>
              <a:t>understand </a:t>
            </a:r>
            <a:r>
              <a:rPr sz="900" spc="10" dirty="0">
                <a:solidFill>
                  <a:srgbClr val="363740"/>
                </a:solidFill>
                <a:latin typeface="Arial"/>
                <a:cs typeface="Arial"/>
              </a:rPr>
              <a:t>the </a:t>
            </a:r>
            <a:r>
              <a:rPr sz="900" dirty="0">
                <a:solidFill>
                  <a:srgbClr val="363740"/>
                </a:solidFill>
                <a:latin typeface="Arial"/>
                <a:cs typeface="Arial"/>
              </a:rPr>
              <a:t>speciﬁc </a:t>
            </a:r>
            <a:r>
              <a:rPr sz="900" spc="-10" dirty="0">
                <a:solidFill>
                  <a:srgbClr val="363740"/>
                </a:solidFill>
                <a:latin typeface="Arial"/>
                <a:cs typeface="Arial"/>
              </a:rPr>
              <a:t>roles </a:t>
            </a:r>
            <a:r>
              <a:rPr sz="900" dirty="0">
                <a:solidFill>
                  <a:srgbClr val="363740"/>
                </a:solidFill>
                <a:latin typeface="Arial"/>
                <a:cs typeface="Arial"/>
              </a:rPr>
              <a:t>and responsibilities </a:t>
            </a:r>
            <a:r>
              <a:rPr sz="900" spc="15" dirty="0">
                <a:solidFill>
                  <a:srgbClr val="363740"/>
                </a:solidFill>
                <a:latin typeface="Arial"/>
                <a:cs typeface="Arial"/>
              </a:rPr>
              <a:t>for </a:t>
            </a:r>
            <a:r>
              <a:rPr sz="900" spc="5" dirty="0">
                <a:solidFill>
                  <a:srgbClr val="363740"/>
                </a:solidFill>
                <a:latin typeface="Arial"/>
                <a:cs typeface="Arial"/>
              </a:rPr>
              <a:t>creating </a:t>
            </a:r>
            <a:r>
              <a:rPr sz="900" dirty="0">
                <a:solidFill>
                  <a:srgbClr val="363740"/>
                </a:solidFill>
                <a:latin typeface="Arial"/>
                <a:cs typeface="Arial"/>
              </a:rPr>
              <a:t>aligned strategies </a:t>
            </a:r>
            <a:r>
              <a:rPr sz="900" spc="15" dirty="0">
                <a:solidFill>
                  <a:srgbClr val="363740"/>
                </a:solidFill>
                <a:latin typeface="Arial"/>
                <a:cs typeface="Arial"/>
              </a:rPr>
              <a:t>at </a:t>
            </a:r>
            <a:r>
              <a:rPr sz="900" spc="-15" dirty="0">
                <a:solidFill>
                  <a:srgbClr val="363740"/>
                </a:solidFill>
                <a:latin typeface="Arial"/>
                <a:cs typeface="Arial"/>
              </a:rPr>
              <a:t>each level, </a:t>
            </a:r>
            <a:r>
              <a:rPr sz="900" dirty="0">
                <a:solidFill>
                  <a:srgbClr val="363740"/>
                </a:solidFill>
                <a:latin typeface="Arial"/>
                <a:cs typeface="Arial"/>
              </a:rPr>
              <a:t>employ </a:t>
            </a:r>
            <a:r>
              <a:rPr sz="900" spc="-25" dirty="0">
                <a:solidFill>
                  <a:srgbClr val="363740"/>
                </a:solidFill>
                <a:latin typeface="Arial"/>
                <a:cs typeface="Arial"/>
              </a:rPr>
              <a:t>a </a:t>
            </a:r>
            <a:r>
              <a:rPr sz="900" dirty="0">
                <a:solidFill>
                  <a:srgbClr val="363740"/>
                </a:solidFill>
                <a:latin typeface="Arial"/>
                <a:cs typeface="Arial"/>
              </a:rPr>
              <a:t>common language  and</a:t>
            </a:r>
            <a:r>
              <a:rPr sz="900" spc="-10" dirty="0">
                <a:solidFill>
                  <a:srgbClr val="363740"/>
                </a:solidFill>
                <a:latin typeface="Arial"/>
                <a:cs typeface="Arial"/>
              </a:rPr>
              <a:t> </a:t>
            </a:r>
            <a:r>
              <a:rPr sz="900" spc="-5" dirty="0">
                <a:solidFill>
                  <a:srgbClr val="363740"/>
                </a:solidFill>
                <a:latin typeface="Arial"/>
                <a:cs typeface="Arial"/>
              </a:rPr>
              <a:t>shared</a:t>
            </a:r>
            <a:r>
              <a:rPr sz="900" spc="-10" dirty="0">
                <a:solidFill>
                  <a:srgbClr val="363740"/>
                </a:solidFill>
                <a:latin typeface="Arial"/>
                <a:cs typeface="Arial"/>
              </a:rPr>
              <a:t> </a:t>
            </a:r>
            <a:r>
              <a:rPr sz="900" spc="5" dirty="0">
                <a:solidFill>
                  <a:srgbClr val="363740"/>
                </a:solidFill>
                <a:latin typeface="Arial"/>
                <a:cs typeface="Arial"/>
              </a:rPr>
              <a:t>understanding</a:t>
            </a:r>
            <a:r>
              <a:rPr sz="900" spc="-10" dirty="0">
                <a:solidFill>
                  <a:srgbClr val="363740"/>
                </a:solidFill>
                <a:latin typeface="Arial"/>
                <a:cs typeface="Arial"/>
              </a:rPr>
              <a:t> </a:t>
            </a:r>
            <a:r>
              <a:rPr sz="900" spc="5" dirty="0">
                <a:solidFill>
                  <a:srgbClr val="363740"/>
                </a:solidFill>
                <a:latin typeface="Arial"/>
                <a:cs typeface="Arial"/>
              </a:rPr>
              <a:t>among</a:t>
            </a:r>
            <a:r>
              <a:rPr sz="900" spc="-10" dirty="0">
                <a:solidFill>
                  <a:srgbClr val="363740"/>
                </a:solidFill>
                <a:latin typeface="Arial"/>
                <a:cs typeface="Arial"/>
              </a:rPr>
              <a:t> </a:t>
            </a:r>
            <a:r>
              <a:rPr sz="900" spc="5" dirty="0">
                <a:solidFill>
                  <a:srgbClr val="363740"/>
                </a:solidFill>
                <a:latin typeface="Arial"/>
                <a:cs typeface="Arial"/>
              </a:rPr>
              <a:t>your</a:t>
            </a:r>
            <a:r>
              <a:rPr sz="900" spc="-10" dirty="0">
                <a:solidFill>
                  <a:srgbClr val="363740"/>
                </a:solidFill>
                <a:latin typeface="Arial"/>
                <a:cs typeface="Arial"/>
              </a:rPr>
              <a:t> </a:t>
            </a:r>
            <a:r>
              <a:rPr sz="900" spc="-5" dirty="0">
                <a:solidFill>
                  <a:srgbClr val="363740"/>
                </a:solidFill>
                <a:latin typeface="Arial"/>
                <a:cs typeface="Arial"/>
              </a:rPr>
              <a:t>team,</a:t>
            </a:r>
            <a:r>
              <a:rPr sz="900" spc="-10" dirty="0">
                <a:solidFill>
                  <a:srgbClr val="363740"/>
                </a:solidFill>
                <a:latin typeface="Arial"/>
                <a:cs typeface="Arial"/>
              </a:rPr>
              <a:t> </a:t>
            </a:r>
            <a:r>
              <a:rPr sz="900" dirty="0">
                <a:solidFill>
                  <a:srgbClr val="363740"/>
                </a:solidFill>
                <a:latin typeface="Arial"/>
                <a:cs typeface="Arial"/>
              </a:rPr>
              <a:t>and</a:t>
            </a:r>
            <a:r>
              <a:rPr sz="900" spc="-10" dirty="0">
                <a:solidFill>
                  <a:srgbClr val="363740"/>
                </a:solidFill>
                <a:latin typeface="Arial"/>
                <a:cs typeface="Arial"/>
              </a:rPr>
              <a:t> </a:t>
            </a:r>
            <a:r>
              <a:rPr sz="900" spc="-20" dirty="0">
                <a:solidFill>
                  <a:srgbClr val="363740"/>
                </a:solidFill>
                <a:latin typeface="Arial"/>
                <a:cs typeface="Arial"/>
              </a:rPr>
              <a:t>cascade</a:t>
            </a:r>
            <a:r>
              <a:rPr sz="900" spc="-10" dirty="0">
                <a:solidFill>
                  <a:srgbClr val="363740"/>
                </a:solidFill>
                <a:latin typeface="Arial"/>
                <a:cs typeface="Arial"/>
              </a:rPr>
              <a:t> </a:t>
            </a:r>
            <a:r>
              <a:rPr sz="900" dirty="0">
                <a:solidFill>
                  <a:srgbClr val="363740"/>
                </a:solidFill>
                <a:latin typeface="Arial"/>
                <a:cs typeface="Arial"/>
              </a:rPr>
              <a:t>strategies</a:t>
            </a:r>
            <a:r>
              <a:rPr sz="900" spc="-10" dirty="0">
                <a:solidFill>
                  <a:srgbClr val="363740"/>
                </a:solidFill>
                <a:latin typeface="Arial"/>
                <a:cs typeface="Arial"/>
              </a:rPr>
              <a:t> </a:t>
            </a:r>
            <a:r>
              <a:rPr sz="900" spc="15" dirty="0">
                <a:solidFill>
                  <a:srgbClr val="363740"/>
                </a:solidFill>
                <a:latin typeface="Arial"/>
                <a:cs typeface="Arial"/>
              </a:rPr>
              <a:t>through</a:t>
            </a:r>
            <a:r>
              <a:rPr sz="900" spc="-10" dirty="0">
                <a:solidFill>
                  <a:srgbClr val="363740"/>
                </a:solidFill>
                <a:latin typeface="Arial"/>
                <a:cs typeface="Arial"/>
              </a:rPr>
              <a:t> </a:t>
            </a:r>
            <a:r>
              <a:rPr sz="900" spc="10" dirty="0">
                <a:solidFill>
                  <a:srgbClr val="363740"/>
                </a:solidFill>
                <a:latin typeface="Arial"/>
                <a:cs typeface="Arial"/>
              </a:rPr>
              <a:t>the</a:t>
            </a:r>
            <a:r>
              <a:rPr sz="900" spc="-10" dirty="0">
                <a:solidFill>
                  <a:srgbClr val="363740"/>
                </a:solidFill>
                <a:latin typeface="Arial"/>
                <a:cs typeface="Arial"/>
              </a:rPr>
              <a:t> </a:t>
            </a:r>
            <a:r>
              <a:rPr sz="900" spc="5" dirty="0">
                <a:solidFill>
                  <a:srgbClr val="363740"/>
                </a:solidFill>
                <a:latin typeface="Arial"/>
                <a:cs typeface="Arial"/>
              </a:rPr>
              <a:t>entire</a:t>
            </a:r>
            <a:r>
              <a:rPr sz="900" spc="-10" dirty="0">
                <a:solidFill>
                  <a:srgbClr val="363740"/>
                </a:solidFill>
                <a:latin typeface="Arial"/>
                <a:cs typeface="Arial"/>
              </a:rPr>
              <a:t> </a:t>
            </a:r>
            <a:r>
              <a:rPr sz="900" dirty="0">
                <a:solidFill>
                  <a:srgbClr val="363740"/>
                </a:solidFill>
                <a:latin typeface="Arial"/>
                <a:cs typeface="Arial"/>
              </a:rPr>
              <a:t>organizational</a:t>
            </a:r>
            <a:r>
              <a:rPr sz="900" spc="-10" dirty="0">
                <a:solidFill>
                  <a:srgbClr val="363740"/>
                </a:solidFill>
                <a:latin typeface="Arial"/>
                <a:cs typeface="Arial"/>
              </a:rPr>
              <a:t> </a:t>
            </a:r>
            <a:r>
              <a:rPr sz="900" spc="-5" dirty="0">
                <a:solidFill>
                  <a:srgbClr val="363740"/>
                </a:solidFill>
                <a:latin typeface="Arial"/>
                <a:cs typeface="Arial"/>
              </a:rPr>
              <a:t>system—all</a:t>
            </a:r>
            <a:r>
              <a:rPr sz="900" spc="-10" dirty="0">
                <a:solidFill>
                  <a:srgbClr val="363740"/>
                </a:solidFill>
                <a:latin typeface="Arial"/>
                <a:cs typeface="Arial"/>
              </a:rPr>
              <a:t> </a:t>
            </a:r>
            <a:r>
              <a:rPr sz="900" spc="45" dirty="0">
                <a:solidFill>
                  <a:srgbClr val="363740"/>
                </a:solidFill>
                <a:latin typeface="Arial"/>
                <a:cs typeface="Arial"/>
              </a:rPr>
              <a:t>with</a:t>
            </a:r>
            <a:r>
              <a:rPr sz="900" spc="-10" dirty="0">
                <a:solidFill>
                  <a:srgbClr val="363740"/>
                </a:solidFill>
                <a:latin typeface="Arial"/>
                <a:cs typeface="Arial"/>
              </a:rPr>
              <a:t> </a:t>
            </a:r>
            <a:r>
              <a:rPr sz="900" spc="10" dirty="0">
                <a:solidFill>
                  <a:srgbClr val="363740"/>
                </a:solidFill>
                <a:latin typeface="Arial"/>
                <a:cs typeface="Arial"/>
              </a:rPr>
              <a:t>the</a:t>
            </a:r>
            <a:r>
              <a:rPr sz="900" spc="-10" dirty="0">
                <a:solidFill>
                  <a:srgbClr val="363740"/>
                </a:solidFill>
                <a:latin typeface="Arial"/>
                <a:cs typeface="Arial"/>
              </a:rPr>
              <a:t> </a:t>
            </a:r>
            <a:r>
              <a:rPr sz="900" dirty="0">
                <a:solidFill>
                  <a:srgbClr val="363740"/>
                </a:solidFill>
                <a:latin typeface="Arial"/>
                <a:cs typeface="Arial"/>
              </a:rPr>
              <a:t>aim</a:t>
            </a:r>
            <a:r>
              <a:rPr sz="900" spc="-10" dirty="0">
                <a:solidFill>
                  <a:srgbClr val="363740"/>
                </a:solidFill>
                <a:latin typeface="Arial"/>
                <a:cs typeface="Arial"/>
              </a:rPr>
              <a:t> </a:t>
            </a:r>
            <a:r>
              <a:rPr sz="900" spc="20" dirty="0">
                <a:solidFill>
                  <a:srgbClr val="363740"/>
                </a:solidFill>
                <a:latin typeface="Arial"/>
                <a:cs typeface="Arial"/>
              </a:rPr>
              <a:t>of</a:t>
            </a:r>
            <a:r>
              <a:rPr sz="900" spc="-10" dirty="0">
                <a:solidFill>
                  <a:srgbClr val="363740"/>
                </a:solidFill>
                <a:latin typeface="Arial"/>
                <a:cs typeface="Arial"/>
              </a:rPr>
              <a:t> </a:t>
            </a:r>
            <a:r>
              <a:rPr sz="900" spc="25" dirty="0">
                <a:solidFill>
                  <a:srgbClr val="363740"/>
                </a:solidFill>
                <a:latin typeface="Arial"/>
                <a:cs typeface="Arial"/>
              </a:rPr>
              <a:t>“unity</a:t>
            </a:r>
            <a:r>
              <a:rPr sz="900" spc="-20" dirty="0">
                <a:solidFill>
                  <a:srgbClr val="363740"/>
                </a:solidFill>
                <a:latin typeface="Arial"/>
                <a:cs typeface="Arial"/>
              </a:rPr>
              <a:t> </a:t>
            </a:r>
            <a:r>
              <a:rPr sz="900" spc="20" dirty="0">
                <a:solidFill>
                  <a:srgbClr val="363740"/>
                </a:solidFill>
                <a:latin typeface="Arial"/>
                <a:cs typeface="Arial"/>
              </a:rPr>
              <a:t>of  </a:t>
            </a:r>
            <a:r>
              <a:rPr sz="900" spc="5" dirty="0">
                <a:solidFill>
                  <a:srgbClr val="363740"/>
                </a:solidFill>
                <a:latin typeface="Arial"/>
                <a:cs typeface="Arial"/>
              </a:rPr>
              <a:t>action”</a:t>
            </a:r>
            <a:r>
              <a:rPr sz="900" spc="-15" dirty="0">
                <a:solidFill>
                  <a:srgbClr val="363740"/>
                </a:solidFill>
                <a:latin typeface="Arial"/>
                <a:cs typeface="Arial"/>
              </a:rPr>
              <a:t> </a:t>
            </a:r>
            <a:r>
              <a:rPr sz="900" spc="5" dirty="0">
                <a:solidFill>
                  <a:srgbClr val="363740"/>
                </a:solidFill>
                <a:latin typeface="Arial"/>
                <a:cs typeface="Arial"/>
              </a:rPr>
              <a:t>driven</a:t>
            </a:r>
            <a:r>
              <a:rPr sz="900" spc="-15" dirty="0">
                <a:solidFill>
                  <a:srgbClr val="363740"/>
                </a:solidFill>
                <a:latin typeface="Arial"/>
                <a:cs typeface="Arial"/>
              </a:rPr>
              <a:t> </a:t>
            </a:r>
            <a:r>
              <a:rPr sz="900" spc="10" dirty="0">
                <a:solidFill>
                  <a:srgbClr val="363740"/>
                </a:solidFill>
                <a:latin typeface="Arial"/>
                <a:cs typeface="Arial"/>
              </a:rPr>
              <a:t>by</a:t>
            </a:r>
            <a:r>
              <a:rPr sz="900" spc="-15" dirty="0">
                <a:solidFill>
                  <a:srgbClr val="363740"/>
                </a:solidFill>
                <a:latin typeface="Arial"/>
                <a:cs typeface="Arial"/>
              </a:rPr>
              <a:t> </a:t>
            </a:r>
            <a:r>
              <a:rPr sz="900" spc="10" dirty="0">
                <a:solidFill>
                  <a:srgbClr val="363740"/>
                </a:solidFill>
                <a:latin typeface="Arial"/>
                <a:cs typeface="Arial"/>
              </a:rPr>
              <a:t>true</a:t>
            </a:r>
            <a:r>
              <a:rPr sz="900" spc="-15" dirty="0">
                <a:solidFill>
                  <a:srgbClr val="363740"/>
                </a:solidFill>
                <a:latin typeface="Arial"/>
                <a:cs typeface="Arial"/>
              </a:rPr>
              <a:t> </a:t>
            </a:r>
            <a:r>
              <a:rPr sz="900" spc="5" dirty="0">
                <a:solidFill>
                  <a:srgbClr val="363740"/>
                </a:solidFill>
                <a:latin typeface="Arial"/>
                <a:cs typeface="Arial"/>
              </a:rPr>
              <a:t>commitment.</a:t>
            </a:r>
            <a:r>
              <a:rPr sz="900" spc="-15" dirty="0">
                <a:solidFill>
                  <a:srgbClr val="363740"/>
                </a:solidFill>
                <a:latin typeface="Arial"/>
                <a:cs typeface="Arial"/>
              </a:rPr>
              <a:t> </a:t>
            </a:r>
            <a:r>
              <a:rPr sz="900" dirty="0">
                <a:solidFill>
                  <a:srgbClr val="363740"/>
                </a:solidFill>
                <a:latin typeface="Arial"/>
                <a:cs typeface="Arial"/>
              </a:rPr>
              <a:t>Master</a:t>
            </a:r>
            <a:r>
              <a:rPr sz="900" spc="-15" dirty="0">
                <a:solidFill>
                  <a:srgbClr val="363740"/>
                </a:solidFill>
                <a:latin typeface="Arial"/>
                <a:cs typeface="Arial"/>
              </a:rPr>
              <a:t> </a:t>
            </a:r>
            <a:r>
              <a:rPr sz="900" spc="10" dirty="0">
                <a:solidFill>
                  <a:srgbClr val="363740"/>
                </a:solidFill>
                <a:latin typeface="Arial"/>
                <a:cs typeface="Arial"/>
              </a:rPr>
              <a:t>the</a:t>
            </a:r>
            <a:r>
              <a:rPr sz="900" spc="-15" dirty="0">
                <a:solidFill>
                  <a:srgbClr val="363740"/>
                </a:solidFill>
                <a:latin typeface="Arial"/>
                <a:cs typeface="Arial"/>
              </a:rPr>
              <a:t> </a:t>
            </a:r>
            <a:r>
              <a:rPr sz="900" spc="5" dirty="0">
                <a:solidFill>
                  <a:srgbClr val="363740"/>
                </a:solidFill>
                <a:latin typeface="Arial"/>
                <a:cs typeface="Arial"/>
              </a:rPr>
              <a:t>fundamentals</a:t>
            </a:r>
            <a:r>
              <a:rPr sz="900" spc="-15" dirty="0">
                <a:solidFill>
                  <a:srgbClr val="363740"/>
                </a:solidFill>
                <a:latin typeface="Arial"/>
                <a:cs typeface="Arial"/>
              </a:rPr>
              <a:t> </a:t>
            </a:r>
            <a:r>
              <a:rPr sz="900" spc="20" dirty="0">
                <a:solidFill>
                  <a:srgbClr val="363740"/>
                </a:solidFill>
                <a:latin typeface="Arial"/>
                <a:cs typeface="Arial"/>
              </a:rPr>
              <a:t>of</a:t>
            </a:r>
            <a:r>
              <a:rPr sz="900" spc="-15" dirty="0">
                <a:solidFill>
                  <a:srgbClr val="363740"/>
                </a:solidFill>
                <a:latin typeface="Arial"/>
                <a:cs typeface="Arial"/>
              </a:rPr>
              <a:t> </a:t>
            </a:r>
            <a:r>
              <a:rPr sz="900" spc="10" dirty="0">
                <a:solidFill>
                  <a:srgbClr val="363740"/>
                </a:solidFill>
                <a:latin typeface="Arial"/>
                <a:cs typeface="Arial"/>
              </a:rPr>
              <a:t>strategy</a:t>
            </a:r>
            <a:r>
              <a:rPr sz="900" spc="-15" dirty="0">
                <a:solidFill>
                  <a:srgbClr val="363740"/>
                </a:solidFill>
                <a:latin typeface="Arial"/>
                <a:cs typeface="Arial"/>
              </a:rPr>
              <a:t> </a:t>
            </a:r>
            <a:r>
              <a:rPr sz="900" dirty="0">
                <a:solidFill>
                  <a:srgbClr val="363740"/>
                </a:solidFill>
                <a:latin typeface="Arial"/>
                <a:cs typeface="Arial"/>
              </a:rPr>
              <a:t>and</a:t>
            </a:r>
            <a:r>
              <a:rPr sz="900" spc="-15" dirty="0">
                <a:solidFill>
                  <a:srgbClr val="363740"/>
                </a:solidFill>
                <a:latin typeface="Arial"/>
                <a:cs typeface="Arial"/>
              </a:rPr>
              <a:t> </a:t>
            </a:r>
            <a:r>
              <a:rPr sz="900" spc="15" dirty="0">
                <a:solidFill>
                  <a:srgbClr val="363740"/>
                </a:solidFill>
                <a:latin typeface="Arial"/>
                <a:cs typeface="Arial"/>
              </a:rPr>
              <a:t>get</a:t>
            </a:r>
            <a:r>
              <a:rPr sz="900" spc="-15" dirty="0">
                <a:solidFill>
                  <a:srgbClr val="363740"/>
                </a:solidFill>
                <a:latin typeface="Arial"/>
                <a:cs typeface="Arial"/>
              </a:rPr>
              <a:t> </a:t>
            </a:r>
            <a:r>
              <a:rPr sz="900" spc="10" dirty="0">
                <a:solidFill>
                  <a:srgbClr val="363740"/>
                </a:solidFill>
                <a:latin typeface="Arial"/>
                <a:cs typeface="Arial"/>
              </a:rPr>
              <a:t>the</a:t>
            </a:r>
            <a:r>
              <a:rPr sz="900" spc="-15" dirty="0">
                <a:solidFill>
                  <a:srgbClr val="363740"/>
                </a:solidFill>
                <a:latin typeface="Arial"/>
                <a:cs typeface="Arial"/>
              </a:rPr>
              <a:t> </a:t>
            </a:r>
            <a:r>
              <a:rPr sz="900" spc="10" dirty="0">
                <a:solidFill>
                  <a:srgbClr val="363740"/>
                </a:solidFill>
                <a:latin typeface="Arial"/>
                <a:cs typeface="Arial"/>
              </a:rPr>
              <a:t>job</a:t>
            </a:r>
            <a:r>
              <a:rPr sz="900" spc="-15" dirty="0">
                <a:solidFill>
                  <a:srgbClr val="363740"/>
                </a:solidFill>
                <a:latin typeface="Arial"/>
                <a:cs typeface="Arial"/>
              </a:rPr>
              <a:t> </a:t>
            </a:r>
            <a:r>
              <a:rPr sz="900" spc="-10" dirty="0">
                <a:solidFill>
                  <a:srgbClr val="363740"/>
                </a:solidFill>
                <a:latin typeface="Arial"/>
                <a:cs typeface="Arial"/>
              </a:rPr>
              <a:t>done!</a:t>
            </a:r>
            <a:endParaRPr sz="900">
              <a:latin typeface="Arial"/>
              <a:cs typeface="Arial"/>
            </a:endParaRPr>
          </a:p>
        </p:txBody>
      </p:sp>
      <p:sp>
        <p:nvSpPr>
          <p:cNvPr id="4" name="object 4"/>
          <p:cNvSpPr txBox="1"/>
          <p:nvPr/>
        </p:nvSpPr>
        <p:spPr>
          <a:xfrm>
            <a:off x="1719650" y="2552049"/>
            <a:ext cx="1866264" cy="643890"/>
          </a:xfrm>
          <a:prstGeom prst="rect">
            <a:avLst/>
          </a:prstGeom>
        </p:spPr>
        <p:txBody>
          <a:bodyPr vert="horz" wrap="square" lIns="0" tIns="0" rIns="0" bIns="0" rtlCol="0">
            <a:spAutoFit/>
          </a:bodyPr>
          <a:lstStyle/>
          <a:p>
            <a:pPr marL="12700">
              <a:lnSpc>
                <a:spcPct val="100000"/>
              </a:lnSpc>
            </a:pPr>
            <a:r>
              <a:rPr sz="900" spc="5" dirty="0">
                <a:solidFill>
                  <a:srgbClr val="363740"/>
                </a:solidFill>
                <a:latin typeface="Arial"/>
                <a:cs typeface="Arial"/>
              </a:rPr>
              <a:t>Strategy </a:t>
            </a:r>
            <a:r>
              <a:rPr sz="900" spc="-25" dirty="0">
                <a:solidFill>
                  <a:srgbClr val="363740"/>
                </a:solidFill>
                <a:latin typeface="Arial"/>
                <a:cs typeface="Arial"/>
              </a:rPr>
              <a:t>vs.</a:t>
            </a:r>
            <a:r>
              <a:rPr sz="900" spc="-80" dirty="0">
                <a:solidFill>
                  <a:srgbClr val="363740"/>
                </a:solidFill>
                <a:latin typeface="Arial"/>
                <a:cs typeface="Arial"/>
              </a:rPr>
              <a:t> </a:t>
            </a:r>
            <a:r>
              <a:rPr sz="900" dirty="0">
                <a:solidFill>
                  <a:srgbClr val="363740"/>
                </a:solidFill>
                <a:latin typeface="Arial"/>
                <a:cs typeface="Arial"/>
              </a:rPr>
              <a:t>Planning</a:t>
            </a:r>
            <a:endParaRPr sz="900">
              <a:latin typeface="Arial"/>
              <a:cs typeface="Arial"/>
            </a:endParaRPr>
          </a:p>
          <a:p>
            <a:pPr marL="12700" marR="5080">
              <a:lnSpc>
                <a:spcPct val="173600"/>
              </a:lnSpc>
            </a:pPr>
            <a:r>
              <a:rPr sz="900" spc="-10" dirty="0">
                <a:solidFill>
                  <a:srgbClr val="363740"/>
                </a:solidFill>
                <a:latin typeface="Arial"/>
                <a:cs typeface="Arial"/>
              </a:rPr>
              <a:t>The </a:t>
            </a:r>
            <a:r>
              <a:rPr sz="900" spc="15" dirty="0">
                <a:solidFill>
                  <a:srgbClr val="363740"/>
                </a:solidFill>
                <a:latin typeface="Arial"/>
                <a:cs typeface="Arial"/>
              </a:rPr>
              <a:t>4-Step </a:t>
            </a:r>
            <a:r>
              <a:rPr sz="900" dirty="0">
                <a:solidFill>
                  <a:srgbClr val="363740"/>
                </a:solidFill>
                <a:latin typeface="Arial"/>
                <a:cs typeface="Arial"/>
              </a:rPr>
              <a:t>Strategic Learning</a:t>
            </a:r>
            <a:r>
              <a:rPr sz="900" spc="-105" dirty="0">
                <a:solidFill>
                  <a:srgbClr val="363740"/>
                </a:solidFill>
                <a:latin typeface="Arial"/>
                <a:cs typeface="Arial"/>
              </a:rPr>
              <a:t> </a:t>
            </a:r>
            <a:r>
              <a:rPr sz="900" spc="-20" dirty="0">
                <a:solidFill>
                  <a:srgbClr val="363740"/>
                </a:solidFill>
                <a:latin typeface="Arial"/>
                <a:cs typeface="Arial"/>
              </a:rPr>
              <a:t>Cycle  </a:t>
            </a:r>
            <a:r>
              <a:rPr sz="900" spc="-10" dirty="0">
                <a:solidFill>
                  <a:srgbClr val="363740"/>
                </a:solidFill>
                <a:latin typeface="Arial"/>
                <a:cs typeface="Arial"/>
              </a:rPr>
              <a:t>The </a:t>
            </a:r>
            <a:r>
              <a:rPr sz="900" spc="30" dirty="0">
                <a:solidFill>
                  <a:srgbClr val="363740"/>
                </a:solidFill>
                <a:latin typeface="Arial"/>
                <a:cs typeface="Arial"/>
              </a:rPr>
              <a:t>Winning</a:t>
            </a:r>
            <a:r>
              <a:rPr sz="900" spc="-110" dirty="0">
                <a:solidFill>
                  <a:srgbClr val="363740"/>
                </a:solidFill>
                <a:latin typeface="Arial"/>
                <a:cs typeface="Arial"/>
              </a:rPr>
              <a:t> </a:t>
            </a:r>
            <a:r>
              <a:rPr sz="900" spc="5" dirty="0">
                <a:solidFill>
                  <a:srgbClr val="363740"/>
                </a:solidFill>
                <a:latin typeface="Arial"/>
                <a:cs typeface="Arial"/>
              </a:rPr>
              <a:t>Proposition</a:t>
            </a:r>
            <a:endParaRPr sz="900">
              <a:latin typeface="Arial"/>
              <a:cs typeface="Arial"/>
            </a:endParaRPr>
          </a:p>
        </p:txBody>
      </p:sp>
      <p:sp>
        <p:nvSpPr>
          <p:cNvPr id="5" name="object 5"/>
          <p:cNvSpPr txBox="1"/>
          <p:nvPr/>
        </p:nvSpPr>
        <p:spPr>
          <a:xfrm>
            <a:off x="4162130" y="2557407"/>
            <a:ext cx="1847214" cy="805815"/>
          </a:xfrm>
          <a:prstGeom prst="rect">
            <a:avLst/>
          </a:prstGeom>
        </p:spPr>
        <p:txBody>
          <a:bodyPr vert="horz" wrap="square" lIns="0" tIns="0" rIns="0" bIns="0" rtlCol="0">
            <a:spAutoFit/>
          </a:bodyPr>
          <a:lstStyle/>
          <a:p>
            <a:pPr marL="12700">
              <a:lnSpc>
                <a:spcPct val="100000"/>
              </a:lnSpc>
            </a:pPr>
            <a:r>
              <a:rPr sz="900" spc="-10" dirty="0">
                <a:solidFill>
                  <a:srgbClr val="363740"/>
                </a:solidFill>
                <a:latin typeface="Arial"/>
                <a:cs typeface="Arial"/>
              </a:rPr>
              <a:t>Line </a:t>
            </a:r>
            <a:r>
              <a:rPr sz="900" spc="20" dirty="0">
                <a:solidFill>
                  <a:srgbClr val="363740"/>
                </a:solidFill>
                <a:latin typeface="Arial"/>
                <a:cs typeface="Arial"/>
              </a:rPr>
              <a:t>of</a:t>
            </a:r>
            <a:r>
              <a:rPr sz="900" spc="-100" dirty="0">
                <a:solidFill>
                  <a:srgbClr val="363740"/>
                </a:solidFill>
                <a:latin typeface="Arial"/>
                <a:cs typeface="Arial"/>
              </a:rPr>
              <a:t> </a:t>
            </a:r>
            <a:r>
              <a:rPr sz="900" spc="10" dirty="0">
                <a:solidFill>
                  <a:srgbClr val="363740"/>
                </a:solidFill>
                <a:latin typeface="Arial"/>
                <a:cs typeface="Arial"/>
              </a:rPr>
              <a:t>Sight</a:t>
            </a:r>
            <a:endParaRPr sz="900">
              <a:latin typeface="Arial"/>
              <a:cs typeface="Arial"/>
            </a:endParaRPr>
          </a:p>
          <a:p>
            <a:pPr marL="12700" marR="5080">
              <a:lnSpc>
                <a:spcPct val="118100"/>
              </a:lnSpc>
              <a:spcBef>
                <a:spcPts val="600"/>
              </a:spcBef>
            </a:pPr>
            <a:r>
              <a:rPr sz="900" spc="-10" dirty="0">
                <a:solidFill>
                  <a:srgbClr val="363740"/>
                </a:solidFill>
                <a:latin typeface="Arial"/>
                <a:cs typeface="Arial"/>
              </a:rPr>
              <a:t>The </a:t>
            </a:r>
            <a:r>
              <a:rPr sz="900" spc="5" dirty="0">
                <a:solidFill>
                  <a:srgbClr val="363740"/>
                </a:solidFill>
                <a:latin typeface="Arial"/>
                <a:cs typeface="Arial"/>
              </a:rPr>
              <a:t>Situation </a:t>
            </a:r>
            <a:r>
              <a:rPr sz="900" spc="-5" dirty="0">
                <a:solidFill>
                  <a:srgbClr val="363740"/>
                </a:solidFill>
                <a:latin typeface="Arial"/>
                <a:cs typeface="Arial"/>
              </a:rPr>
              <a:t>Analysis:</a:t>
            </a:r>
            <a:r>
              <a:rPr sz="900" spc="-75" dirty="0">
                <a:solidFill>
                  <a:srgbClr val="363740"/>
                </a:solidFill>
                <a:latin typeface="Arial"/>
                <a:cs typeface="Arial"/>
              </a:rPr>
              <a:t> </a:t>
            </a:r>
            <a:r>
              <a:rPr sz="900" spc="15" dirty="0">
                <a:solidFill>
                  <a:srgbClr val="363740"/>
                </a:solidFill>
                <a:latin typeface="Arial"/>
                <a:cs typeface="Arial"/>
              </a:rPr>
              <a:t>“Outside-In”  </a:t>
            </a:r>
            <a:r>
              <a:rPr sz="900" spc="5" dirty="0">
                <a:solidFill>
                  <a:srgbClr val="363740"/>
                </a:solidFill>
                <a:latin typeface="Arial"/>
                <a:cs typeface="Arial"/>
              </a:rPr>
              <a:t>Thinking</a:t>
            </a:r>
            <a:endParaRPr sz="900">
              <a:latin typeface="Arial"/>
              <a:cs typeface="Arial"/>
            </a:endParaRPr>
          </a:p>
          <a:p>
            <a:pPr marL="12700">
              <a:lnSpc>
                <a:spcPct val="100000"/>
              </a:lnSpc>
              <a:spcBef>
                <a:spcPts val="795"/>
              </a:spcBef>
            </a:pPr>
            <a:r>
              <a:rPr sz="900" dirty="0">
                <a:solidFill>
                  <a:srgbClr val="363740"/>
                </a:solidFill>
                <a:latin typeface="Arial"/>
                <a:cs typeface="Arial"/>
              </a:rPr>
              <a:t>Strategic</a:t>
            </a:r>
            <a:r>
              <a:rPr sz="900" spc="-60" dirty="0">
                <a:solidFill>
                  <a:srgbClr val="363740"/>
                </a:solidFill>
                <a:latin typeface="Arial"/>
                <a:cs typeface="Arial"/>
              </a:rPr>
              <a:t> </a:t>
            </a:r>
            <a:r>
              <a:rPr sz="900" spc="-15" dirty="0">
                <a:solidFill>
                  <a:srgbClr val="363740"/>
                </a:solidFill>
                <a:latin typeface="Arial"/>
                <a:cs typeface="Arial"/>
              </a:rPr>
              <a:t>Choices</a:t>
            </a:r>
            <a:endParaRPr sz="900">
              <a:latin typeface="Arial"/>
              <a:cs typeface="Arial"/>
            </a:endParaRPr>
          </a:p>
        </p:txBody>
      </p:sp>
      <p:sp>
        <p:nvSpPr>
          <p:cNvPr id="6" name="object 6"/>
          <p:cNvSpPr txBox="1"/>
          <p:nvPr/>
        </p:nvSpPr>
        <p:spPr>
          <a:xfrm>
            <a:off x="6459244" y="2527223"/>
            <a:ext cx="1814195" cy="592455"/>
          </a:xfrm>
          <a:prstGeom prst="rect">
            <a:avLst/>
          </a:prstGeom>
        </p:spPr>
        <p:txBody>
          <a:bodyPr vert="horz" wrap="square" lIns="0" tIns="0" rIns="0" bIns="0" rtlCol="0">
            <a:spAutoFit/>
          </a:bodyPr>
          <a:lstStyle/>
          <a:p>
            <a:pPr marL="12700" marR="5080">
              <a:lnSpc>
                <a:spcPct val="118100"/>
              </a:lnSpc>
            </a:pPr>
            <a:r>
              <a:rPr sz="900" spc="-25" dirty="0">
                <a:solidFill>
                  <a:srgbClr val="363740"/>
                </a:solidFill>
                <a:latin typeface="Arial"/>
                <a:cs typeface="Arial"/>
              </a:rPr>
              <a:t>Key </a:t>
            </a:r>
            <a:r>
              <a:rPr sz="900" dirty="0">
                <a:solidFill>
                  <a:srgbClr val="363740"/>
                </a:solidFill>
                <a:latin typeface="Arial"/>
                <a:cs typeface="Arial"/>
              </a:rPr>
              <a:t>Priorities and </a:t>
            </a:r>
            <a:r>
              <a:rPr sz="900" spc="-5" dirty="0">
                <a:solidFill>
                  <a:srgbClr val="363740"/>
                </a:solidFill>
                <a:latin typeface="Arial"/>
                <a:cs typeface="Arial"/>
              </a:rPr>
              <a:t>Closing </a:t>
            </a:r>
            <a:r>
              <a:rPr sz="900" spc="10" dirty="0">
                <a:solidFill>
                  <a:srgbClr val="363740"/>
                </a:solidFill>
                <a:latin typeface="Arial"/>
                <a:cs typeface="Arial"/>
              </a:rPr>
              <a:t>the</a:t>
            </a:r>
            <a:r>
              <a:rPr sz="900" spc="-55" dirty="0">
                <a:solidFill>
                  <a:srgbClr val="363740"/>
                </a:solidFill>
                <a:latin typeface="Arial"/>
                <a:cs typeface="Arial"/>
              </a:rPr>
              <a:t> </a:t>
            </a:r>
            <a:r>
              <a:rPr sz="900" spc="-20" dirty="0">
                <a:solidFill>
                  <a:srgbClr val="363740"/>
                </a:solidFill>
                <a:latin typeface="Arial"/>
                <a:cs typeface="Arial"/>
              </a:rPr>
              <a:t>Gaps  </a:t>
            </a:r>
            <a:r>
              <a:rPr sz="900" dirty="0">
                <a:solidFill>
                  <a:srgbClr val="363740"/>
                </a:solidFill>
                <a:latin typeface="Arial"/>
                <a:cs typeface="Arial"/>
              </a:rPr>
              <a:t>Organizational</a:t>
            </a:r>
            <a:r>
              <a:rPr sz="900" spc="-25" dirty="0">
                <a:solidFill>
                  <a:srgbClr val="363740"/>
                </a:solidFill>
                <a:latin typeface="Arial"/>
                <a:cs typeface="Arial"/>
              </a:rPr>
              <a:t> </a:t>
            </a:r>
            <a:r>
              <a:rPr sz="900" dirty="0">
                <a:solidFill>
                  <a:srgbClr val="363740"/>
                </a:solidFill>
                <a:latin typeface="Arial"/>
                <a:cs typeface="Arial"/>
              </a:rPr>
              <a:t>Priorities</a:t>
            </a:r>
            <a:endParaRPr sz="900">
              <a:latin typeface="Arial"/>
              <a:cs typeface="Arial"/>
            </a:endParaRPr>
          </a:p>
          <a:p>
            <a:pPr marL="12700">
              <a:lnSpc>
                <a:spcPct val="100000"/>
              </a:lnSpc>
              <a:spcBef>
                <a:spcPts val="795"/>
              </a:spcBef>
            </a:pPr>
            <a:r>
              <a:rPr sz="900" dirty="0">
                <a:solidFill>
                  <a:srgbClr val="363740"/>
                </a:solidFill>
                <a:latin typeface="Arial"/>
                <a:cs typeface="Arial"/>
              </a:rPr>
              <a:t>Continual</a:t>
            </a:r>
            <a:r>
              <a:rPr sz="900" spc="-85" dirty="0">
                <a:solidFill>
                  <a:srgbClr val="363740"/>
                </a:solidFill>
                <a:latin typeface="Arial"/>
                <a:cs typeface="Arial"/>
              </a:rPr>
              <a:t> </a:t>
            </a:r>
            <a:r>
              <a:rPr sz="900" dirty="0">
                <a:solidFill>
                  <a:srgbClr val="363740"/>
                </a:solidFill>
                <a:latin typeface="Arial"/>
                <a:cs typeface="Arial"/>
              </a:rPr>
              <a:t>Learning</a:t>
            </a:r>
            <a:endParaRPr sz="900">
              <a:latin typeface="Arial"/>
              <a:cs typeface="Arial"/>
            </a:endParaRPr>
          </a:p>
        </p:txBody>
      </p:sp>
      <p:sp>
        <p:nvSpPr>
          <p:cNvPr id="7" name="object 7"/>
          <p:cNvSpPr/>
          <p:nvPr/>
        </p:nvSpPr>
        <p:spPr>
          <a:xfrm>
            <a:off x="7167443" y="329474"/>
            <a:ext cx="1598493" cy="380710"/>
          </a:xfrm>
          <a:prstGeom prst="rect">
            <a:avLst/>
          </a:prstGeom>
          <a:blipFill>
            <a:blip r:embed="rId2" cstate="print"/>
            <a:stretch>
              <a:fillRect/>
            </a:stretch>
          </a:blipFill>
        </p:spPr>
        <p:txBody>
          <a:bodyPr wrap="square" lIns="0" tIns="0" rIns="0" bIns="0" rtlCol="0"/>
          <a:lstStyle/>
          <a:p>
            <a:endParaRPr/>
          </a:p>
        </p:txBody>
      </p:sp>
      <p:sp>
        <p:nvSpPr>
          <p:cNvPr id="8" name="object 8"/>
          <p:cNvSpPr txBox="1"/>
          <p:nvPr/>
        </p:nvSpPr>
        <p:spPr>
          <a:xfrm>
            <a:off x="2637657" y="3558056"/>
            <a:ext cx="6035040" cy="1225550"/>
          </a:xfrm>
          <a:prstGeom prst="rect">
            <a:avLst/>
          </a:prstGeom>
        </p:spPr>
        <p:txBody>
          <a:bodyPr vert="horz" wrap="square" lIns="0" tIns="0" rIns="0" bIns="0" rtlCol="0">
            <a:spAutoFit/>
          </a:bodyPr>
          <a:lstStyle/>
          <a:p>
            <a:pPr marL="12700" algn="just">
              <a:lnSpc>
                <a:spcPct val="100000"/>
              </a:lnSpc>
            </a:pPr>
            <a:r>
              <a:rPr sz="1000" b="1" spc="-70" dirty="0">
                <a:solidFill>
                  <a:srgbClr val="2E85C9"/>
                </a:solidFill>
                <a:latin typeface="Arial Black"/>
                <a:cs typeface="Arial Black"/>
              </a:rPr>
              <a:t>WILLIAM</a:t>
            </a:r>
            <a:r>
              <a:rPr sz="1000" b="1" spc="-140" dirty="0">
                <a:solidFill>
                  <a:srgbClr val="2E85C9"/>
                </a:solidFill>
                <a:latin typeface="Arial Black"/>
                <a:cs typeface="Arial Black"/>
              </a:rPr>
              <a:t> </a:t>
            </a:r>
            <a:r>
              <a:rPr sz="1000" b="1" spc="-105" dirty="0">
                <a:solidFill>
                  <a:srgbClr val="2E85C9"/>
                </a:solidFill>
                <a:latin typeface="Arial Black"/>
                <a:cs typeface="Arial Black"/>
              </a:rPr>
              <a:t>PIETERSEN</a:t>
            </a:r>
            <a:endParaRPr sz="1000">
              <a:latin typeface="Arial Black"/>
              <a:cs typeface="Arial Black"/>
            </a:endParaRPr>
          </a:p>
          <a:p>
            <a:pPr marL="12700" algn="just">
              <a:lnSpc>
                <a:spcPct val="100000"/>
              </a:lnSpc>
              <a:spcBef>
                <a:spcPts val="229"/>
              </a:spcBef>
            </a:pPr>
            <a:r>
              <a:rPr sz="900" i="1" spc="-5" dirty="0">
                <a:solidFill>
                  <a:srgbClr val="363740"/>
                </a:solidFill>
                <a:latin typeface="Arial"/>
                <a:cs typeface="Arial"/>
              </a:rPr>
              <a:t>Professor </a:t>
            </a:r>
            <a:r>
              <a:rPr sz="900" i="1" spc="20" dirty="0">
                <a:solidFill>
                  <a:srgbClr val="363740"/>
                </a:solidFill>
                <a:latin typeface="Arial"/>
                <a:cs typeface="Arial"/>
              </a:rPr>
              <a:t>of </a:t>
            </a:r>
            <a:r>
              <a:rPr sz="900" i="1" spc="10" dirty="0">
                <a:solidFill>
                  <a:srgbClr val="363740"/>
                </a:solidFill>
                <a:latin typeface="Arial"/>
                <a:cs typeface="Arial"/>
              </a:rPr>
              <a:t>the </a:t>
            </a:r>
            <a:r>
              <a:rPr sz="900" i="1" spc="-5" dirty="0">
                <a:solidFill>
                  <a:srgbClr val="363740"/>
                </a:solidFill>
                <a:latin typeface="Arial"/>
                <a:cs typeface="Arial"/>
              </a:rPr>
              <a:t>Practice </a:t>
            </a:r>
            <a:r>
              <a:rPr sz="900" i="1" spc="20" dirty="0">
                <a:solidFill>
                  <a:srgbClr val="363740"/>
                </a:solidFill>
                <a:latin typeface="Arial"/>
                <a:cs typeface="Arial"/>
              </a:rPr>
              <a:t>of</a:t>
            </a:r>
            <a:r>
              <a:rPr sz="900" i="1" spc="-155" dirty="0">
                <a:solidFill>
                  <a:srgbClr val="363740"/>
                </a:solidFill>
                <a:latin typeface="Arial"/>
                <a:cs typeface="Arial"/>
              </a:rPr>
              <a:t> </a:t>
            </a:r>
            <a:r>
              <a:rPr sz="900" i="1" dirty="0">
                <a:solidFill>
                  <a:srgbClr val="363740"/>
                </a:solidFill>
                <a:latin typeface="Arial"/>
                <a:cs typeface="Arial"/>
              </a:rPr>
              <a:t>Management</a:t>
            </a:r>
            <a:endParaRPr sz="900">
              <a:latin typeface="Arial"/>
              <a:cs typeface="Arial"/>
            </a:endParaRPr>
          </a:p>
          <a:p>
            <a:pPr marL="12700" marR="5080" algn="just">
              <a:lnSpc>
                <a:spcPct val="118600"/>
              </a:lnSpc>
              <a:spcBef>
                <a:spcPts val="495"/>
              </a:spcBef>
            </a:pPr>
            <a:r>
              <a:rPr sz="900" spc="25" dirty="0">
                <a:solidFill>
                  <a:srgbClr val="363740"/>
                </a:solidFill>
                <a:latin typeface="Arial"/>
                <a:cs typeface="Arial"/>
              </a:rPr>
              <a:t>Willie </a:t>
            </a:r>
            <a:r>
              <a:rPr sz="900" spc="10" dirty="0">
                <a:solidFill>
                  <a:srgbClr val="363740"/>
                </a:solidFill>
                <a:latin typeface="Arial"/>
                <a:cs typeface="Arial"/>
              </a:rPr>
              <a:t>brings </a:t>
            </a:r>
            <a:r>
              <a:rPr sz="900" spc="-25" dirty="0">
                <a:solidFill>
                  <a:srgbClr val="363740"/>
                </a:solidFill>
                <a:latin typeface="Arial"/>
                <a:cs typeface="Arial"/>
              </a:rPr>
              <a:t>a </a:t>
            </a:r>
            <a:r>
              <a:rPr sz="900" dirty="0">
                <a:solidFill>
                  <a:srgbClr val="363740"/>
                </a:solidFill>
                <a:latin typeface="Arial"/>
                <a:cs typeface="Arial"/>
              </a:rPr>
              <a:t>unique </a:t>
            </a:r>
            <a:r>
              <a:rPr sz="900" spc="10" dirty="0">
                <a:solidFill>
                  <a:srgbClr val="363740"/>
                </a:solidFill>
                <a:latin typeface="Arial"/>
                <a:cs typeface="Arial"/>
              </a:rPr>
              <a:t>mix </a:t>
            </a:r>
            <a:r>
              <a:rPr sz="900" spc="20" dirty="0">
                <a:solidFill>
                  <a:srgbClr val="363740"/>
                </a:solidFill>
                <a:latin typeface="Arial"/>
                <a:cs typeface="Arial"/>
              </a:rPr>
              <a:t>of </a:t>
            </a:r>
            <a:r>
              <a:rPr sz="900" spc="-10" dirty="0">
                <a:solidFill>
                  <a:srgbClr val="363740"/>
                </a:solidFill>
                <a:latin typeface="Arial"/>
                <a:cs typeface="Arial"/>
              </a:rPr>
              <a:t>real </a:t>
            </a:r>
            <a:r>
              <a:rPr sz="900" spc="25" dirty="0">
                <a:solidFill>
                  <a:srgbClr val="363740"/>
                </a:solidFill>
                <a:latin typeface="Arial"/>
                <a:cs typeface="Arial"/>
              </a:rPr>
              <a:t>world </a:t>
            </a:r>
            <a:r>
              <a:rPr sz="900" spc="-10" dirty="0">
                <a:solidFill>
                  <a:srgbClr val="363740"/>
                </a:solidFill>
                <a:latin typeface="Arial"/>
                <a:cs typeface="Arial"/>
              </a:rPr>
              <a:t>experience </a:t>
            </a:r>
            <a:r>
              <a:rPr sz="900" dirty="0">
                <a:solidFill>
                  <a:srgbClr val="363740"/>
                </a:solidFill>
                <a:latin typeface="Arial"/>
                <a:cs typeface="Arial"/>
              </a:rPr>
              <a:t>and </a:t>
            </a:r>
            <a:r>
              <a:rPr sz="900" spc="20" dirty="0">
                <a:solidFill>
                  <a:srgbClr val="363740"/>
                </a:solidFill>
                <a:latin typeface="Arial"/>
                <a:cs typeface="Arial"/>
              </a:rPr>
              <a:t>thought </a:t>
            </a:r>
            <a:r>
              <a:rPr sz="900" spc="-5" dirty="0">
                <a:solidFill>
                  <a:srgbClr val="363740"/>
                </a:solidFill>
                <a:latin typeface="Arial"/>
                <a:cs typeface="Arial"/>
              </a:rPr>
              <a:t>leadership </a:t>
            </a:r>
            <a:r>
              <a:rPr sz="900" spc="25" dirty="0">
                <a:solidFill>
                  <a:srgbClr val="363740"/>
                </a:solidFill>
                <a:latin typeface="Arial"/>
                <a:cs typeface="Arial"/>
              </a:rPr>
              <a:t>to </a:t>
            </a:r>
            <a:r>
              <a:rPr sz="900" dirty="0">
                <a:solidFill>
                  <a:srgbClr val="363740"/>
                </a:solidFill>
                <a:latin typeface="Arial"/>
                <a:cs typeface="Arial"/>
              </a:rPr>
              <a:t>his </a:t>
            </a:r>
            <a:r>
              <a:rPr sz="900" spc="25" dirty="0">
                <a:solidFill>
                  <a:srgbClr val="363740"/>
                </a:solidFill>
                <a:latin typeface="Arial"/>
                <a:cs typeface="Arial"/>
              </a:rPr>
              <a:t>work </a:t>
            </a:r>
            <a:r>
              <a:rPr sz="900" spc="45" dirty="0">
                <a:solidFill>
                  <a:srgbClr val="363740"/>
                </a:solidFill>
                <a:latin typeface="Arial"/>
                <a:cs typeface="Arial"/>
              </a:rPr>
              <a:t>with </a:t>
            </a:r>
            <a:r>
              <a:rPr sz="900" spc="5" dirty="0">
                <a:solidFill>
                  <a:srgbClr val="363740"/>
                </a:solidFill>
                <a:latin typeface="Arial"/>
                <a:cs typeface="Arial"/>
              </a:rPr>
              <a:t>corporations </a:t>
            </a:r>
            <a:r>
              <a:rPr sz="900" dirty="0">
                <a:solidFill>
                  <a:srgbClr val="363740"/>
                </a:solidFill>
                <a:latin typeface="Arial"/>
                <a:cs typeface="Arial"/>
              </a:rPr>
              <a:t>and  </a:t>
            </a:r>
            <a:r>
              <a:rPr sz="900" spc="-5" dirty="0">
                <a:solidFill>
                  <a:srgbClr val="363740"/>
                </a:solidFill>
                <a:latin typeface="Arial"/>
                <a:cs typeface="Arial"/>
              </a:rPr>
              <a:t>executives </a:t>
            </a:r>
            <a:r>
              <a:rPr sz="900" dirty="0">
                <a:solidFill>
                  <a:srgbClr val="363740"/>
                </a:solidFill>
                <a:latin typeface="Arial"/>
                <a:cs typeface="Arial"/>
              </a:rPr>
              <a:t>around Strategic learning and </a:t>
            </a:r>
            <a:r>
              <a:rPr sz="900" spc="-10" dirty="0">
                <a:solidFill>
                  <a:srgbClr val="363740"/>
                </a:solidFill>
                <a:latin typeface="Arial"/>
                <a:cs typeface="Arial"/>
              </a:rPr>
              <a:t>change. </a:t>
            </a:r>
            <a:r>
              <a:rPr sz="900" spc="25" dirty="0">
                <a:solidFill>
                  <a:srgbClr val="363740"/>
                </a:solidFill>
                <a:latin typeface="Arial"/>
                <a:cs typeface="Arial"/>
              </a:rPr>
              <a:t>Willie </a:t>
            </a:r>
            <a:r>
              <a:rPr sz="900" spc="-5" dirty="0">
                <a:solidFill>
                  <a:srgbClr val="363740"/>
                </a:solidFill>
                <a:latin typeface="Arial"/>
                <a:cs typeface="Arial"/>
              </a:rPr>
              <a:t>served </a:t>
            </a:r>
            <a:r>
              <a:rPr sz="900" spc="-25" dirty="0">
                <a:solidFill>
                  <a:srgbClr val="363740"/>
                </a:solidFill>
                <a:latin typeface="Arial"/>
                <a:cs typeface="Arial"/>
              </a:rPr>
              <a:t>as </a:t>
            </a:r>
            <a:r>
              <a:rPr sz="900" spc="10" dirty="0">
                <a:solidFill>
                  <a:srgbClr val="363740"/>
                </a:solidFill>
                <a:latin typeface="Arial"/>
                <a:cs typeface="Arial"/>
              </a:rPr>
              <a:t>the </a:t>
            </a:r>
            <a:r>
              <a:rPr sz="900" spc="-45" dirty="0">
                <a:solidFill>
                  <a:srgbClr val="363740"/>
                </a:solidFill>
                <a:latin typeface="Arial"/>
                <a:cs typeface="Arial"/>
              </a:rPr>
              <a:t>CEO </a:t>
            </a:r>
            <a:r>
              <a:rPr sz="900" spc="20" dirty="0">
                <a:solidFill>
                  <a:srgbClr val="363740"/>
                </a:solidFill>
                <a:latin typeface="Arial"/>
                <a:cs typeface="Arial"/>
              </a:rPr>
              <a:t>of </a:t>
            </a:r>
            <a:r>
              <a:rPr sz="900" spc="-15" dirty="0">
                <a:solidFill>
                  <a:srgbClr val="363740"/>
                </a:solidFill>
                <a:latin typeface="Arial"/>
                <a:cs typeface="Arial"/>
              </a:rPr>
              <a:t>Lever </a:t>
            </a:r>
            <a:r>
              <a:rPr sz="900" spc="-20" dirty="0">
                <a:solidFill>
                  <a:srgbClr val="363740"/>
                </a:solidFill>
                <a:latin typeface="Arial"/>
                <a:cs typeface="Arial"/>
              </a:rPr>
              <a:t>Foods, </a:t>
            </a:r>
            <a:r>
              <a:rPr sz="900" spc="-10" dirty="0">
                <a:solidFill>
                  <a:srgbClr val="363740"/>
                </a:solidFill>
                <a:latin typeface="Arial"/>
                <a:cs typeface="Arial"/>
              </a:rPr>
              <a:t>Seagram USA, </a:t>
            </a:r>
            <a:r>
              <a:rPr sz="900" dirty="0">
                <a:solidFill>
                  <a:srgbClr val="363740"/>
                </a:solidFill>
                <a:latin typeface="Arial"/>
                <a:cs typeface="Arial"/>
              </a:rPr>
              <a:t>and  </a:t>
            </a:r>
            <a:r>
              <a:rPr sz="900" spc="-15" dirty="0">
                <a:solidFill>
                  <a:srgbClr val="363740"/>
                </a:solidFill>
                <a:latin typeface="Arial"/>
                <a:cs typeface="Arial"/>
              </a:rPr>
              <a:t>Tropicana </a:t>
            </a:r>
            <a:r>
              <a:rPr sz="900" dirty="0">
                <a:solidFill>
                  <a:srgbClr val="363740"/>
                </a:solidFill>
                <a:latin typeface="Arial"/>
                <a:cs typeface="Arial"/>
              </a:rPr>
              <a:t>and </a:t>
            </a:r>
            <a:r>
              <a:rPr sz="900" spc="-15" dirty="0">
                <a:solidFill>
                  <a:srgbClr val="363740"/>
                </a:solidFill>
                <a:latin typeface="Arial"/>
                <a:cs typeface="Arial"/>
              </a:rPr>
              <a:t>has </a:t>
            </a:r>
            <a:r>
              <a:rPr sz="900" dirty="0">
                <a:solidFill>
                  <a:srgbClr val="363740"/>
                </a:solidFill>
                <a:latin typeface="Arial"/>
                <a:cs typeface="Arial"/>
              </a:rPr>
              <a:t>advised </a:t>
            </a:r>
            <a:r>
              <a:rPr sz="900" spc="5" dirty="0">
                <a:solidFill>
                  <a:srgbClr val="363740"/>
                </a:solidFill>
                <a:latin typeface="Arial"/>
                <a:cs typeface="Arial"/>
              </a:rPr>
              <a:t>Deloitte, </a:t>
            </a:r>
            <a:r>
              <a:rPr sz="900" spc="-10" dirty="0">
                <a:solidFill>
                  <a:srgbClr val="363740"/>
                </a:solidFill>
                <a:latin typeface="Arial"/>
                <a:cs typeface="Arial"/>
              </a:rPr>
              <a:t>Exxon </a:t>
            </a:r>
            <a:r>
              <a:rPr sz="900" dirty="0">
                <a:solidFill>
                  <a:srgbClr val="363740"/>
                </a:solidFill>
                <a:latin typeface="Arial"/>
                <a:cs typeface="Arial"/>
              </a:rPr>
              <a:t>Mobil, Novartis, and </a:t>
            </a:r>
            <a:r>
              <a:rPr sz="900" spc="-10" dirty="0">
                <a:solidFill>
                  <a:srgbClr val="363740"/>
                </a:solidFill>
                <a:latin typeface="Arial"/>
                <a:cs typeface="Arial"/>
              </a:rPr>
              <a:t>SAP </a:t>
            </a:r>
            <a:r>
              <a:rPr sz="900" spc="5" dirty="0">
                <a:solidFill>
                  <a:srgbClr val="363740"/>
                </a:solidFill>
                <a:latin typeface="Arial"/>
                <a:cs typeface="Arial"/>
              </a:rPr>
              <a:t>among others </a:t>
            </a:r>
            <a:r>
              <a:rPr sz="900" spc="15" dirty="0">
                <a:solidFill>
                  <a:srgbClr val="363740"/>
                </a:solidFill>
                <a:latin typeface="Arial"/>
                <a:cs typeface="Arial"/>
              </a:rPr>
              <a:t>during </a:t>
            </a:r>
            <a:r>
              <a:rPr sz="900" dirty="0">
                <a:solidFill>
                  <a:srgbClr val="363740"/>
                </a:solidFill>
                <a:latin typeface="Arial"/>
                <a:cs typeface="Arial"/>
              </a:rPr>
              <a:t>his </a:t>
            </a:r>
            <a:r>
              <a:rPr sz="900" spc="-5" dirty="0">
                <a:solidFill>
                  <a:srgbClr val="363740"/>
                </a:solidFill>
                <a:latin typeface="Arial"/>
                <a:cs typeface="Arial"/>
              </a:rPr>
              <a:t>Columbia tenure. </a:t>
            </a:r>
            <a:r>
              <a:rPr sz="900" spc="5" dirty="0">
                <a:solidFill>
                  <a:srgbClr val="363740"/>
                </a:solidFill>
                <a:latin typeface="Arial"/>
                <a:cs typeface="Arial"/>
              </a:rPr>
              <a:t>His  latest book </a:t>
            </a:r>
            <a:r>
              <a:rPr sz="900" dirty="0">
                <a:solidFill>
                  <a:srgbClr val="363740"/>
                </a:solidFill>
                <a:latin typeface="Arial"/>
                <a:cs typeface="Arial"/>
              </a:rPr>
              <a:t>Strategic </a:t>
            </a:r>
            <a:r>
              <a:rPr sz="900" spc="-5" dirty="0">
                <a:solidFill>
                  <a:srgbClr val="363740"/>
                </a:solidFill>
                <a:latin typeface="Arial"/>
                <a:cs typeface="Arial"/>
              </a:rPr>
              <a:t>Learning, develops </a:t>
            </a:r>
            <a:r>
              <a:rPr sz="900" spc="10" dirty="0">
                <a:solidFill>
                  <a:srgbClr val="363740"/>
                </a:solidFill>
                <a:latin typeface="Arial"/>
                <a:cs typeface="Arial"/>
              </a:rPr>
              <a:t>the </a:t>
            </a:r>
            <a:r>
              <a:rPr sz="900" dirty="0">
                <a:solidFill>
                  <a:srgbClr val="363740"/>
                </a:solidFill>
                <a:latin typeface="Arial"/>
                <a:cs typeface="Arial"/>
              </a:rPr>
              <a:t>principles and </a:t>
            </a:r>
            <a:r>
              <a:rPr sz="900" spc="5" dirty="0">
                <a:solidFill>
                  <a:srgbClr val="363740"/>
                </a:solidFill>
                <a:latin typeface="Arial"/>
                <a:cs typeface="Arial"/>
              </a:rPr>
              <a:t>application tools </a:t>
            </a:r>
            <a:r>
              <a:rPr sz="900" spc="15" dirty="0">
                <a:solidFill>
                  <a:srgbClr val="363740"/>
                </a:solidFill>
                <a:latin typeface="Arial"/>
                <a:cs typeface="Arial"/>
              </a:rPr>
              <a:t>for </a:t>
            </a:r>
            <a:r>
              <a:rPr sz="900" spc="10" dirty="0">
                <a:solidFill>
                  <a:srgbClr val="363740"/>
                </a:solidFill>
                <a:latin typeface="Arial"/>
                <a:cs typeface="Arial"/>
              </a:rPr>
              <a:t>the </a:t>
            </a:r>
            <a:r>
              <a:rPr sz="900" dirty="0">
                <a:solidFill>
                  <a:srgbClr val="363740"/>
                </a:solidFill>
                <a:latin typeface="Arial"/>
                <a:cs typeface="Arial"/>
              </a:rPr>
              <a:t>Strategic Learning </a:t>
            </a:r>
            <a:r>
              <a:rPr sz="900" spc="-20" dirty="0">
                <a:solidFill>
                  <a:srgbClr val="363740"/>
                </a:solidFill>
                <a:latin typeface="Arial"/>
                <a:cs typeface="Arial"/>
              </a:rPr>
              <a:t>Process, </a:t>
            </a:r>
            <a:r>
              <a:rPr sz="900" spc="-25" dirty="0">
                <a:solidFill>
                  <a:srgbClr val="363740"/>
                </a:solidFill>
                <a:latin typeface="Arial"/>
                <a:cs typeface="Arial"/>
              </a:rPr>
              <a:t>a  </a:t>
            </a:r>
            <a:r>
              <a:rPr sz="900" dirty="0">
                <a:solidFill>
                  <a:srgbClr val="363740"/>
                </a:solidFill>
                <a:latin typeface="Arial"/>
                <a:cs typeface="Arial"/>
              </a:rPr>
              <a:t>unique </a:t>
            </a:r>
            <a:r>
              <a:rPr sz="900" spc="10" dirty="0">
                <a:solidFill>
                  <a:srgbClr val="363740"/>
                </a:solidFill>
                <a:latin typeface="Arial"/>
                <a:cs typeface="Arial"/>
              </a:rPr>
              <a:t>framework </a:t>
            </a:r>
            <a:r>
              <a:rPr sz="900" spc="15" dirty="0">
                <a:solidFill>
                  <a:srgbClr val="363740"/>
                </a:solidFill>
                <a:latin typeface="Arial"/>
                <a:cs typeface="Arial"/>
              </a:rPr>
              <a:t>for </a:t>
            </a:r>
            <a:r>
              <a:rPr sz="900" spc="5" dirty="0">
                <a:solidFill>
                  <a:srgbClr val="363740"/>
                </a:solidFill>
                <a:latin typeface="Arial"/>
                <a:cs typeface="Arial"/>
              </a:rPr>
              <a:t>creating </a:t>
            </a:r>
            <a:r>
              <a:rPr sz="900" dirty="0">
                <a:solidFill>
                  <a:srgbClr val="363740"/>
                </a:solidFill>
                <a:latin typeface="Arial"/>
                <a:cs typeface="Arial"/>
              </a:rPr>
              <a:t>and </a:t>
            </a:r>
            <a:r>
              <a:rPr sz="900" spc="10" dirty="0">
                <a:solidFill>
                  <a:srgbClr val="363740"/>
                </a:solidFill>
                <a:latin typeface="Arial"/>
                <a:cs typeface="Arial"/>
              </a:rPr>
              <a:t>implementing </a:t>
            </a:r>
            <a:r>
              <a:rPr sz="900" spc="5" dirty="0">
                <a:solidFill>
                  <a:srgbClr val="363740"/>
                </a:solidFill>
                <a:latin typeface="Arial"/>
                <a:cs typeface="Arial"/>
              </a:rPr>
              <a:t>breakthrough</a:t>
            </a:r>
            <a:r>
              <a:rPr sz="900" spc="-95" dirty="0">
                <a:solidFill>
                  <a:srgbClr val="363740"/>
                </a:solidFill>
                <a:latin typeface="Arial"/>
                <a:cs typeface="Arial"/>
              </a:rPr>
              <a:t> </a:t>
            </a:r>
            <a:r>
              <a:rPr sz="900" spc="-5" dirty="0">
                <a:solidFill>
                  <a:srgbClr val="363740"/>
                </a:solidFill>
                <a:latin typeface="Arial"/>
                <a:cs typeface="Arial"/>
              </a:rPr>
              <a:t>strategies.</a:t>
            </a:r>
            <a:endParaRPr sz="900">
              <a:latin typeface="Arial"/>
              <a:cs typeface="Arial"/>
            </a:endParaRPr>
          </a:p>
        </p:txBody>
      </p:sp>
      <p:sp>
        <p:nvSpPr>
          <p:cNvPr id="9" name="object 9"/>
          <p:cNvSpPr/>
          <p:nvPr/>
        </p:nvSpPr>
        <p:spPr>
          <a:xfrm>
            <a:off x="0" y="0"/>
            <a:ext cx="1373703" cy="5143499"/>
          </a:xfrm>
          <a:prstGeom prst="rect">
            <a:avLst/>
          </a:prstGeom>
          <a:blipFill>
            <a:blip r:embed="rId3" cstate="print"/>
            <a:stretch>
              <a:fillRect/>
            </a:stretch>
          </a:blipFill>
        </p:spPr>
        <p:txBody>
          <a:bodyPr wrap="square" lIns="0" tIns="0" rIns="0" bIns="0" rtlCol="0"/>
          <a:lstStyle/>
          <a:p>
            <a:endParaRPr/>
          </a:p>
        </p:txBody>
      </p:sp>
      <p:sp>
        <p:nvSpPr>
          <p:cNvPr id="10" name="object 10"/>
          <p:cNvSpPr/>
          <p:nvPr/>
        </p:nvSpPr>
        <p:spPr>
          <a:xfrm>
            <a:off x="1735798" y="3589689"/>
            <a:ext cx="656999" cy="656999"/>
          </a:xfrm>
          <a:prstGeom prst="rect">
            <a:avLst/>
          </a:prstGeom>
          <a:blipFill>
            <a:blip r:embed="rId4" cstate="print"/>
            <a:stretch>
              <a:fillRect/>
            </a:stretch>
          </a:blipFill>
        </p:spPr>
        <p:txBody>
          <a:bodyPr wrap="square" lIns="0" tIns="0" rIns="0" bIns="0" rtlCol="0"/>
          <a:lstStyle/>
          <a:p>
            <a:endParaRPr/>
          </a:p>
        </p:txBody>
      </p:sp>
      <p:sp>
        <p:nvSpPr>
          <p:cNvPr id="11" name="object 11"/>
          <p:cNvSpPr/>
          <p:nvPr/>
        </p:nvSpPr>
        <p:spPr>
          <a:xfrm>
            <a:off x="1716748" y="3570639"/>
            <a:ext cx="695325" cy="695325"/>
          </a:xfrm>
          <a:custGeom>
            <a:avLst/>
            <a:gdLst/>
            <a:ahLst/>
            <a:cxnLst/>
            <a:rect l="l" t="t" r="r" b="b"/>
            <a:pathLst>
              <a:path w="695325" h="695325">
                <a:moveTo>
                  <a:pt x="0" y="347549"/>
                </a:moveTo>
                <a:lnTo>
                  <a:pt x="3172" y="300389"/>
                </a:lnTo>
                <a:lnTo>
                  <a:pt x="12414" y="255157"/>
                </a:lnTo>
                <a:lnTo>
                  <a:pt x="27312" y="212267"/>
                </a:lnTo>
                <a:lnTo>
                  <a:pt x="47450" y="172134"/>
                </a:lnTo>
                <a:lnTo>
                  <a:pt x="72416" y="135172"/>
                </a:lnTo>
                <a:lnTo>
                  <a:pt x="101795" y="101795"/>
                </a:lnTo>
                <a:lnTo>
                  <a:pt x="135172" y="72416"/>
                </a:lnTo>
                <a:lnTo>
                  <a:pt x="172134" y="47450"/>
                </a:lnTo>
                <a:lnTo>
                  <a:pt x="212267" y="27312"/>
                </a:lnTo>
                <a:lnTo>
                  <a:pt x="255157" y="12414"/>
                </a:lnTo>
                <a:lnTo>
                  <a:pt x="300389" y="3172"/>
                </a:lnTo>
                <a:lnTo>
                  <a:pt x="347549" y="0"/>
                </a:lnTo>
                <a:lnTo>
                  <a:pt x="393233" y="3014"/>
                </a:lnTo>
                <a:lnTo>
                  <a:pt x="437747" y="11907"/>
                </a:lnTo>
                <a:lnTo>
                  <a:pt x="480551" y="26455"/>
                </a:lnTo>
                <a:lnTo>
                  <a:pt x="521106" y="46435"/>
                </a:lnTo>
                <a:lnTo>
                  <a:pt x="558870" y="71623"/>
                </a:lnTo>
                <a:lnTo>
                  <a:pt x="593304" y="101795"/>
                </a:lnTo>
                <a:lnTo>
                  <a:pt x="623476" y="136229"/>
                </a:lnTo>
                <a:lnTo>
                  <a:pt x="648664" y="173994"/>
                </a:lnTo>
                <a:lnTo>
                  <a:pt x="668644" y="214548"/>
                </a:lnTo>
                <a:lnTo>
                  <a:pt x="683192" y="257352"/>
                </a:lnTo>
                <a:lnTo>
                  <a:pt x="692085" y="301866"/>
                </a:lnTo>
                <a:lnTo>
                  <a:pt x="695099" y="347549"/>
                </a:lnTo>
                <a:lnTo>
                  <a:pt x="691927" y="394710"/>
                </a:lnTo>
                <a:lnTo>
                  <a:pt x="682685" y="439942"/>
                </a:lnTo>
                <a:lnTo>
                  <a:pt x="667787" y="482832"/>
                </a:lnTo>
                <a:lnTo>
                  <a:pt x="647649" y="522965"/>
                </a:lnTo>
                <a:lnTo>
                  <a:pt x="622683" y="559927"/>
                </a:lnTo>
                <a:lnTo>
                  <a:pt x="593305" y="593305"/>
                </a:lnTo>
                <a:lnTo>
                  <a:pt x="559927" y="622683"/>
                </a:lnTo>
                <a:lnTo>
                  <a:pt x="522965" y="647649"/>
                </a:lnTo>
                <a:lnTo>
                  <a:pt x="482832" y="667787"/>
                </a:lnTo>
                <a:lnTo>
                  <a:pt x="439942" y="682685"/>
                </a:lnTo>
                <a:lnTo>
                  <a:pt x="394710" y="691927"/>
                </a:lnTo>
                <a:lnTo>
                  <a:pt x="347549" y="695099"/>
                </a:lnTo>
                <a:lnTo>
                  <a:pt x="300389" y="691927"/>
                </a:lnTo>
                <a:lnTo>
                  <a:pt x="255157" y="682685"/>
                </a:lnTo>
                <a:lnTo>
                  <a:pt x="212267" y="667787"/>
                </a:lnTo>
                <a:lnTo>
                  <a:pt x="172134" y="647649"/>
                </a:lnTo>
                <a:lnTo>
                  <a:pt x="135172" y="622683"/>
                </a:lnTo>
                <a:lnTo>
                  <a:pt x="101795" y="593305"/>
                </a:lnTo>
                <a:lnTo>
                  <a:pt x="72416" y="559927"/>
                </a:lnTo>
                <a:lnTo>
                  <a:pt x="47450" y="522965"/>
                </a:lnTo>
                <a:lnTo>
                  <a:pt x="27312" y="482832"/>
                </a:lnTo>
                <a:lnTo>
                  <a:pt x="12414" y="439942"/>
                </a:lnTo>
                <a:lnTo>
                  <a:pt x="3172" y="394710"/>
                </a:lnTo>
                <a:lnTo>
                  <a:pt x="0" y="347549"/>
                </a:lnTo>
                <a:close/>
              </a:path>
            </a:pathLst>
          </a:custGeom>
          <a:ln w="38099">
            <a:solidFill>
              <a:srgbClr val="2E85C9"/>
            </a:solidFill>
          </a:ln>
        </p:spPr>
        <p:txBody>
          <a:bodyPr wrap="square" lIns="0" tIns="0" rIns="0" bIns="0" rtlCol="0"/>
          <a:lstStyle/>
          <a:p>
            <a:endParaRPr/>
          </a:p>
        </p:txBody>
      </p:sp>
      <p:sp>
        <p:nvSpPr>
          <p:cNvPr id="12" name="object 12"/>
          <p:cNvSpPr txBox="1">
            <a:spLocks noGrp="1"/>
          </p:cNvSpPr>
          <p:nvPr>
            <p:ph type="sldNum" sz="quarter" idx="7"/>
          </p:nvPr>
        </p:nvSpPr>
        <p:spPr>
          <a:prstGeom prst="rect">
            <a:avLst/>
          </a:prstGeom>
        </p:spPr>
        <p:txBody>
          <a:bodyPr vert="horz" wrap="square" lIns="0" tIns="13970" rIns="0" bIns="0" rtlCol="0">
            <a:spAutoFit/>
          </a:bodyPr>
          <a:lstStyle/>
          <a:p>
            <a:pPr marL="25400">
              <a:lnSpc>
                <a:spcPct val="100000"/>
              </a:lnSpc>
              <a:spcBef>
                <a:spcPts val="110"/>
              </a:spcBef>
            </a:pPr>
            <a:fld id="{81D60167-4931-47E6-BA6A-407CBD079E47}" type="slidenum">
              <a:rPr spc="35" dirty="0"/>
              <a:t>26</a:t>
            </a:fld>
            <a:endParaRPr spc="35"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06902" y="341956"/>
            <a:ext cx="3840479" cy="304800"/>
          </a:xfrm>
          <a:prstGeom prst="rect">
            <a:avLst/>
          </a:prstGeom>
        </p:spPr>
        <p:txBody>
          <a:bodyPr vert="horz" wrap="square" lIns="0" tIns="0" rIns="0" bIns="0" rtlCol="0">
            <a:spAutoFit/>
          </a:bodyPr>
          <a:lstStyle/>
          <a:p>
            <a:pPr marL="12700">
              <a:lnSpc>
                <a:spcPct val="100000"/>
              </a:lnSpc>
            </a:pPr>
            <a:r>
              <a:rPr b="0" spc="15" dirty="0">
                <a:solidFill>
                  <a:srgbClr val="2E85C9"/>
                </a:solidFill>
                <a:latin typeface="Arial"/>
                <a:cs typeface="Arial"/>
              </a:rPr>
              <a:t>Implementing </a:t>
            </a:r>
            <a:r>
              <a:rPr b="0" spc="65" dirty="0">
                <a:solidFill>
                  <a:srgbClr val="2E85C9"/>
                </a:solidFill>
                <a:latin typeface="Arial"/>
                <a:cs typeface="Arial"/>
              </a:rPr>
              <a:t>Winning</a:t>
            </a:r>
            <a:r>
              <a:rPr b="0" spc="-65" dirty="0">
                <a:solidFill>
                  <a:srgbClr val="2E85C9"/>
                </a:solidFill>
                <a:latin typeface="Arial"/>
                <a:cs typeface="Arial"/>
              </a:rPr>
              <a:t> </a:t>
            </a:r>
            <a:r>
              <a:rPr b="0" dirty="0">
                <a:solidFill>
                  <a:srgbClr val="2E85C9"/>
                </a:solidFill>
                <a:latin typeface="Arial"/>
                <a:cs typeface="Arial"/>
              </a:rPr>
              <a:t>Strategies</a:t>
            </a:r>
          </a:p>
        </p:txBody>
      </p:sp>
      <p:sp>
        <p:nvSpPr>
          <p:cNvPr id="3" name="object 3"/>
          <p:cNvSpPr/>
          <p:nvPr/>
        </p:nvSpPr>
        <p:spPr>
          <a:xfrm>
            <a:off x="7167443" y="329474"/>
            <a:ext cx="1598493" cy="38071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0"/>
            <a:ext cx="1373703" cy="5143499"/>
          </a:xfrm>
          <a:prstGeom prst="rect">
            <a:avLst/>
          </a:prstGeom>
          <a:blipFill>
            <a:blip r:embed="rId3" cstate="print"/>
            <a:stretch>
              <a:fillRect/>
            </a:stretch>
          </a:blipFill>
        </p:spPr>
        <p:txBody>
          <a:bodyPr wrap="square" lIns="0" tIns="0" rIns="0" bIns="0" rtlCol="0"/>
          <a:lstStyle/>
          <a:p>
            <a:endParaRPr/>
          </a:p>
        </p:txBody>
      </p:sp>
      <p:sp>
        <p:nvSpPr>
          <p:cNvPr id="5" name="object 5"/>
          <p:cNvSpPr txBox="1"/>
          <p:nvPr/>
        </p:nvSpPr>
        <p:spPr>
          <a:xfrm>
            <a:off x="1706900" y="787229"/>
            <a:ext cx="1615440" cy="182880"/>
          </a:xfrm>
          <a:prstGeom prst="rect">
            <a:avLst/>
          </a:prstGeom>
        </p:spPr>
        <p:txBody>
          <a:bodyPr vert="horz" wrap="square" lIns="0" tIns="0" rIns="0" bIns="0" rtlCol="0">
            <a:spAutoFit/>
          </a:bodyPr>
          <a:lstStyle/>
          <a:p>
            <a:pPr marL="12700">
              <a:lnSpc>
                <a:spcPct val="100000"/>
              </a:lnSpc>
            </a:pPr>
            <a:r>
              <a:rPr sz="1200" spc="-30" dirty="0">
                <a:solidFill>
                  <a:srgbClr val="2E85C9"/>
                </a:solidFill>
                <a:latin typeface="Arial"/>
                <a:cs typeface="Arial"/>
              </a:rPr>
              <a:t>Key </a:t>
            </a:r>
            <a:r>
              <a:rPr sz="1200" spc="-5" dirty="0">
                <a:solidFill>
                  <a:srgbClr val="2E85C9"/>
                </a:solidFill>
                <a:latin typeface="Arial"/>
                <a:cs typeface="Arial"/>
              </a:rPr>
              <a:t>Conceptual</a:t>
            </a:r>
            <a:r>
              <a:rPr sz="1200" spc="-75" dirty="0">
                <a:solidFill>
                  <a:srgbClr val="2E85C9"/>
                </a:solidFill>
                <a:latin typeface="Arial"/>
                <a:cs typeface="Arial"/>
              </a:rPr>
              <a:t> </a:t>
            </a:r>
            <a:r>
              <a:rPr sz="1200" spc="-5" dirty="0">
                <a:solidFill>
                  <a:srgbClr val="2E85C9"/>
                </a:solidFill>
                <a:latin typeface="Arial"/>
                <a:cs typeface="Arial"/>
              </a:rPr>
              <a:t>Models</a:t>
            </a:r>
            <a:endParaRPr sz="1200">
              <a:latin typeface="Arial"/>
              <a:cs typeface="Arial"/>
            </a:endParaRPr>
          </a:p>
        </p:txBody>
      </p:sp>
      <p:sp>
        <p:nvSpPr>
          <p:cNvPr id="11" name="object 11"/>
          <p:cNvSpPr txBox="1">
            <a:spLocks noGrp="1"/>
          </p:cNvSpPr>
          <p:nvPr>
            <p:ph type="sldNum" sz="quarter" idx="7"/>
          </p:nvPr>
        </p:nvSpPr>
        <p:spPr>
          <a:prstGeom prst="rect">
            <a:avLst/>
          </a:prstGeom>
        </p:spPr>
        <p:txBody>
          <a:bodyPr vert="horz" wrap="square" lIns="0" tIns="13970" rIns="0" bIns="0" rtlCol="0">
            <a:spAutoFit/>
          </a:bodyPr>
          <a:lstStyle/>
          <a:p>
            <a:pPr marL="25400">
              <a:lnSpc>
                <a:spcPct val="100000"/>
              </a:lnSpc>
              <a:spcBef>
                <a:spcPts val="110"/>
              </a:spcBef>
            </a:pPr>
            <a:fld id="{81D60167-4931-47E6-BA6A-407CBD079E47}" type="slidenum">
              <a:rPr spc="35" dirty="0"/>
              <a:t>27</a:t>
            </a:fld>
            <a:endParaRPr spc="35" dirty="0"/>
          </a:p>
        </p:txBody>
      </p:sp>
      <p:sp>
        <p:nvSpPr>
          <p:cNvPr id="6" name="object 6"/>
          <p:cNvSpPr txBox="1"/>
          <p:nvPr/>
        </p:nvSpPr>
        <p:spPr>
          <a:xfrm>
            <a:off x="1684063" y="2040226"/>
            <a:ext cx="2937510" cy="1118235"/>
          </a:xfrm>
          <a:prstGeom prst="rect">
            <a:avLst/>
          </a:prstGeom>
        </p:spPr>
        <p:txBody>
          <a:bodyPr vert="horz" wrap="square" lIns="0" tIns="0" rIns="0" bIns="0" rtlCol="0">
            <a:spAutoFit/>
          </a:bodyPr>
          <a:lstStyle/>
          <a:p>
            <a:pPr marL="282575" marR="5080" indent="-270510">
              <a:lnSpc>
                <a:spcPct val="118800"/>
              </a:lnSpc>
              <a:tabLst>
                <a:tab pos="282575" algn="l"/>
              </a:tabLst>
            </a:pPr>
            <a:r>
              <a:rPr sz="1000" spc="-445" dirty="0">
                <a:solidFill>
                  <a:srgbClr val="2E85C9"/>
                </a:solidFill>
                <a:latin typeface="Segoe UI Emoji"/>
                <a:cs typeface="Segoe UI Emoji"/>
              </a:rPr>
              <a:t>✔	</a:t>
            </a:r>
            <a:r>
              <a:rPr sz="1000" b="1" spc="-90" dirty="0">
                <a:solidFill>
                  <a:srgbClr val="2E85C9"/>
                </a:solidFill>
                <a:latin typeface="Arial Black"/>
                <a:cs typeface="Arial Black"/>
              </a:rPr>
              <a:t>Situation </a:t>
            </a:r>
            <a:r>
              <a:rPr sz="1000" b="1" spc="-95" dirty="0">
                <a:solidFill>
                  <a:srgbClr val="2E85C9"/>
                </a:solidFill>
                <a:latin typeface="Arial Black"/>
                <a:cs typeface="Arial Black"/>
              </a:rPr>
              <a:t>Analysis: </a:t>
            </a:r>
            <a:r>
              <a:rPr sz="1000" spc="60" dirty="0">
                <a:solidFill>
                  <a:srgbClr val="363740"/>
                </a:solidFill>
                <a:latin typeface="Arial"/>
                <a:cs typeface="Arial"/>
              </a:rPr>
              <a:t>A </a:t>
            </a:r>
            <a:r>
              <a:rPr sz="1000" spc="10" dirty="0">
                <a:solidFill>
                  <a:srgbClr val="363740"/>
                </a:solidFill>
                <a:latin typeface="Arial"/>
                <a:cs typeface="Arial"/>
              </a:rPr>
              <a:t>structured</a:t>
            </a:r>
            <a:r>
              <a:rPr sz="1000" spc="-50" dirty="0">
                <a:solidFill>
                  <a:srgbClr val="363740"/>
                </a:solidFill>
                <a:latin typeface="Arial"/>
                <a:cs typeface="Arial"/>
              </a:rPr>
              <a:t> </a:t>
            </a:r>
            <a:r>
              <a:rPr sz="1000" spc="-5" dirty="0">
                <a:solidFill>
                  <a:srgbClr val="363740"/>
                </a:solidFill>
                <a:latin typeface="Arial"/>
                <a:cs typeface="Arial"/>
              </a:rPr>
              <a:t>approach</a:t>
            </a:r>
            <a:r>
              <a:rPr sz="1000" spc="-20" dirty="0">
                <a:solidFill>
                  <a:srgbClr val="363740"/>
                </a:solidFill>
                <a:latin typeface="Arial"/>
                <a:cs typeface="Arial"/>
              </a:rPr>
              <a:t> </a:t>
            </a:r>
            <a:r>
              <a:rPr sz="1000" spc="30" dirty="0">
                <a:solidFill>
                  <a:srgbClr val="363740"/>
                </a:solidFill>
                <a:latin typeface="Arial"/>
                <a:cs typeface="Arial"/>
              </a:rPr>
              <a:t>to </a:t>
            </a:r>
            <a:r>
              <a:rPr sz="1000" spc="20" dirty="0">
                <a:solidFill>
                  <a:srgbClr val="363740"/>
                </a:solidFill>
                <a:latin typeface="Arial"/>
                <a:cs typeface="Arial"/>
              </a:rPr>
              <a:t> </a:t>
            </a:r>
            <a:r>
              <a:rPr sz="1000" spc="5" dirty="0">
                <a:solidFill>
                  <a:srgbClr val="363740"/>
                </a:solidFill>
                <a:latin typeface="Arial"/>
                <a:cs typeface="Arial"/>
              </a:rPr>
              <a:t>generating </a:t>
            </a:r>
            <a:r>
              <a:rPr sz="1000" dirty="0">
                <a:solidFill>
                  <a:srgbClr val="363740"/>
                </a:solidFill>
                <a:latin typeface="Arial"/>
                <a:cs typeface="Arial"/>
              </a:rPr>
              <a:t>actionable </a:t>
            </a:r>
            <a:r>
              <a:rPr sz="1000" spc="15" dirty="0">
                <a:solidFill>
                  <a:srgbClr val="363740"/>
                </a:solidFill>
                <a:latin typeface="Arial"/>
                <a:cs typeface="Arial"/>
              </a:rPr>
              <a:t>insight </a:t>
            </a:r>
            <a:r>
              <a:rPr sz="1000" spc="25" dirty="0">
                <a:solidFill>
                  <a:srgbClr val="363740"/>
                </a:solidFill>
                <a:latin typeface="Arial"/>
                <a:cs typeface="Arial"/>
              </a:rPr>
              <a:t>that </a:t>
            </a:r>
            <a:r>
              <a:rPr sz="1000" spc="-10" dirty="0">
                <a:solidFill>
                  <a:srgbClr val="363740"/>
                </a:solidFill>
                <a:latin typeface="Arial"/>
                <a:cs typeface="Arial"/>
              </a:rPr>
              <a:t>focuses </a:t>
            </a:r>
            <a:r>
              <a:rPr sz="1000" spc="5" dirty="0">
                <a:solidFill>
                  <a:srgbClr val="363740"/>
                </a:solidFill>
                <a:latin typeface="Arial"/>
                <a:cs typeface="Arial"/>
              </a:rPr>
              <a:t>on  </a:t>
            </a:r>
            <a:r>
              <a:rPr sz="1000" spc="15" dirty="0">
                <a:solidFill>
                  <a:srgbClr val="363740"/>
                </a:solidFill>
                <a:latin typeface="Arial"/>
                <a:cs typeface="Arial"/>
              </a:rPr>
              <a:t>the </a:t>
            </a:r>
            <a:r>
              <a:rPr sz="1000" spc="-5" dirty="0">
                <a:solidFill>
                  <a:srgbClr val="363740"/>
                </a:solidFill>
                <a:latin typeface="Arial"/>
                <a:cs typeface="Arial"/>
              </a:rPr>
              <a:t>“Five Areas </a:t>
            </a:r>
            <a:r>
              <a:rPr sz="1000" spc="20" dirty="0">
                <a:solidFill>
                  <a:srgbClr val="363740"/>
                </a:solidFill>
                <a:latin typeface="Arial"/>
                <a:cs typeface="Arial"/>
              </a:rPr>
              <a:t>of </a:t>
            </a:r>
            <a:r>
              <a:rPr sz="1000" spc="15" dirty="0">
                <a:solidFill>
                  <a:srgbClr val="363740"/>
                </a:solidFill>
                <a:latin typeface="Arial"/>
                <a:cs typeface="Arial"/>
              </a:rPr>
              <a:t>Inquiry” </a:t>
            </a:r>
            <a:r>
              <a:rPr sz="1000" spc="-60" dirty="0">
                <a:solidFill>
                  <a:srgbClr val="363740"/>
                </a:solidFill>
                <a:latin typeface="Arial"/>
                <a:cs typeface="Arial"/>
              </a:rPr>
              <a:t>– </a:t>
            </a:r>
            <a:r>
              <a:rPr sz="1000" spc="-5" dirty="0">
                <a:solidFill>
                  <a:srgbClr val="363740"/>
                </a:solidFill>
                <a:latin typeface="Arial"/>
                <a:cs typeface="Arial"/>
              </a:rPr>
              <a:t>Customers </a:t>
            </a:r>
            <a:r>
              <a:rPr sz="1000" dirty="0">
                <a:solidFill>
                  <a:srgbClr val="363740"/>
                </a:solidFill>
                <a:latin typeface="Arial"/>
                <a:cs typeface="Arial"/>
              </a:rPr>
              <a:t>and  </a:t>
            </a:r>
            <a:r>
              <a:rPr sz="1000" spc="-10" dirty="0">
                <a:solidFill>
                  <a:srgbClr val="363740"/>
                </a:solidFill>
                <a:latin typeface="Arial"/>
                <a:cs typeface="Arial"/>
              </a:rPr>
              <a:t>Stakeholders, </a:t>
            </a:r>
            <a:r>
              <a:rPr sz="1000" dirty="0">
                <a:solidFill>
                  <a:srgbClr val="363740"/>
                </a:solidFill>
                <a:latin typeface="Arial"/>
                <a:cs typeface="Arial"/>
              </a:rPr>
              <a:t>Competitors, </a:t>
            </a:r>
            <a:r>
              <a:rPr sz="1000" spc="10" dirty="0">
                <a:solidFill>
                  <a:srgbClr val="363740"/>
                </a:solidFill>
                <a:latin typeface="Arial"/>
                <a:cs typeface="Arial"/>
              </a:rPr>
              <a:t>Industry </a:t>
            </a:r>
            <a:r>
              <a:rPr sz="1000" spc="-10" dirty="0">
                <a:solidFill>
                  <a:srgbClr val="363740"/>
                </a:solidFill>
                <a:latin typeface="Arial"/>
                <a:cs typeface="Arial"/>
              </a:rPr>
              <a:t>Dynamics,  </a:t>
            </a:r>
            <a:r>
              <a:rPr sz="1000" spc="15" dirty="0">
                <a:solidFill>
                  <a:srgbClr val="363740"/>
                </a:solidFill>
                <a:latin typeface="Arial"/>
                <a:cs typeface="Arial"/>
              </a:rPr>
              <a:t>the </a:t>
            </a:r>
            <a:r>
              <a:rPr sz="1000" dirty="0">
                <a:solidFill>
                  <a:srgbClr val="363740"/>
                </a:solidFill>
                <a:latin typeface="Arial"/>
                <a:cs typeface="Arial"/>
              </a:rPr>
              <a:t>Broader </a:t>
            </a:r>
            <a:r>
              <a:rPr sz="1000" spc="-5" dirty="0">
                <a:solidFill>
                  <a:srgbClr val="363740"/>
                </a:solidFill>
                <a:latin typeface="Arial"/>
                <a:cs typeface="Arial"/>
              </a:rPr>
              <a:t>Environment, </a:t>
            </a:r>
            <a:r>
              <a:rPr sz="1000" dirty="0">
                <a:solidFill>
                  <a:srgbClr val="363740"/>
                </a:solidFill>
                <a:latin typeface="Arial"/>
                <a:cs typeface="Arial"/>
              </a:rPr>
              <a:t>and </a:t>
            </a:r>
            <a:r>
              <a:rPr sz="1000" spc="15" dirty="0">
                <a:solidFill>
                  <a:srgbClr val="363740"/>
                </a:solidFill>
                <a:latin typeface="Arial"/>
                <a:cs typeface="Arial"/>
              </a:rPr>
              <a:t>the  </a:t>
            </a:r>
            <a:r>
              <a:rPr sz="1000" dirty="0">
                <a:solidFill>
                  <a:srgbClr val="363740"/>
                </a:solidFill>
                <a:latin typeface="Arial"/>
                <a:cs typeface="Arial"/>
              </a:rPr>
              <a:t>Organization’s </a:t>
            </a:r>
            <a:r>
              <a:rPr sz="1000" spc="35" dirty="0">
                <a:solidFill>
                  <a:srgbClr val="363740"/>
                </a:solidFill>
                <a:latin typeface="Arial"/>
                <a:cs typeface="Arial"/>
              </a:rPr>
              <a:t>Own</a:t>
            </a:r>
            <a:r>
              <a:rPr sz="1000" spc="-70" dirty="0">
                <a:solidFill>
                  <a:srgbClr val="363740"/>
                </a:solidFill>
                <a:latin typeface="Arial"/>
                <a:cs typeface="Arial"/>
              </a:rPr>
              <a:t> </a:t>
            </a:r>
            <a:r>
              <a:rPr sz="1000" spc="-15" dirty="0">
                <a:solidFill>
                  <a:srgbClr val="363740"/>
                </a:solidFill>
                <a:latin typeface="Arial"/>
                <a:cs typeface="Arial"/>
              </a:rPr>
              <a:t>Realities.</a:t>
            </a:r>
            <a:endParaRPr sz="1000">
              <a:latin typeface="Arial"/>
              <a:cs typeface="Arial"/>
            </a:endParaRPr>
          </a:p>
        </p:txBody>
      </p:sp>
      <p:sp>
        <p:nvSpPr>
          <p:cNvPr id="7" name="object 7"/>
          <p:cNvSpPr txBox="1"/>
          <p:nvPr/>
        </p:nvSpPr>
        <p:spPr>
          <a:xfrm>
            <a:off x="1684063" y="3307051"/>
            <a:ext cx="2984500" cy="575310"/>
          </a:xfrm>
          <a:prstGeom prst="rect">
            <a:avLst/>
          </a:prstGeom>
        </p:spPr>
        <p:txBody>
          <a:bodyPr vert="horz" wrap="square" lIns="0" tIns="0" rIns="0" bIns="0" rtlCol="0">
            <a:spAutoFit/>
          </a:bodyPr>
          <a:lstStyle/>
          <a:p>
            <a:pPr marL="282575" marR="5080" indent="-270510">
              <a:lnSpc>
                <a:spcPct val="118800"/>
              </a:lnSpc>
              <a:tabLst>
                <a:tab pos="282575" algn="l"/>
              </a:tabLst>
            </a:pPr>
            <a:r>
              <a:rPr sz="1000" spc="-445" dirty="0">
                <a:solidFill>
                  <a:srgbClr val="2E85C9"/>
                </a:solidFill>
                <a:latin typeface="Segoe UI Emoji"/>
                <a:cs typeface="Segoe UI Emoji"/>
              </a:rPr>
              <a:t>✔	</a:t>
            </a:r>
            <a:r>
              <a:rPr sz="1000" b="1" spc="-100" dirty="0">
                <a:solidFill>
                  <a:srgbClr val="2E85C9"/>
                </a:solidFill>
                <a:latin typeface="Arial Black"/>
                <a:cs typeface="Arial Black"/>
              </a:rPr>
              <a:t>Strategic </a:t>
            </a:r>
            <a:r>
              <a:rPr sz="1000" b="1" spc="-114" dirty="0">
                <a:solidFill>
                  <a:srgbClr val="2E85C9"/>
                </a:solidFill>
                <a:latin typeface="Arial Black"/>
                <a:cs typeface="Arial Black"/>
              </a:rPr>
              <a:t>Focus: </a:t>
            </a:r>
            <a:r>
              <a:rPr sz="1000" spc="60" dirty="0">
                <a:solidFill>
                  <a:srgbClr val="363740"/>
                </a:solidFill>
                <a:latin typeface="Arial"/>
                <a:cs typeface="Arial"/>
              </a:rPr>
              <a:t>A </a:t>
            </a:r>
            <a:r>
              <a:rPr sz="1000" spc="5" dirty="0">
                <a:solidFill>
                  <a:srgbClr val="363740"/>
                </a:solidFill>
                <a:latin typeface="Arial"/>
                <a:cs typeface="Arial"/>
              </a:rPr>
              <a:t>decision-making</a:t>
            </a:r>
            <a:r>
              <a:rPr sz="1000" spc="-35" dirty="0">
                <a:solidFill>
                  <a:srgbClr val="363740"/>
                </a:solidFill>
                <a:latin typeface="Arial"/>
                <a:cs typeface="Arial"/>
              </a:rPr>
              <a:t> </a:t>
            </a:r>
            <a:r>
              <a:rPr sz="1000" spc="-10" dirty="0">
                <a:solidFill>
                  <a:srgbClr val="363740"/>
                </a:solidFill>
                <a:latin typeface="Arial"/>
                <a:cs typeface="Arial"/>
              </a:rPr>
              <a:t>process</a:t>
            </a:r>
            <a:r>
              <a:rPr sz="1000" spc="-25" dirty="0">
                <a:solidFill>
                  <a:srgbClr val="363740"/>
                </a:solidFill>
                <a:latin typeface="Arial"/>
                <a:cs typeface="Arial"/>
              </a:rPr>
              <a:t> </a:t>
            </a:r>
            <a:r>
              <a:rPr sz="1000" spc="20" dirty="0">
                <a:solidFill>
                  <a:srgbClr val="363740"/>
                </a:solidFill>
                <a:latin typeface="Arial"/>
                <a:cs typeface="Arial"/>
              </a:rPr>
              <a:t>for </a:t>
            </a:r>
            <a:r>
              <a:rPr sz="1000" spc="5" dirty="0">
                <a:solidFill>
                  <a:srgbClr val="363740"/>
                </a:solidFill>
                <a:latin typeface="Arial"/>
                <a:cs typeface="Arial"/>
              </a:rPr>
              <a:t> </a:t>
            </a:r>
            <a:r>
              <a:rPr sz="1000" spc="15" dirty="0">
                <a:solidFill>
                  <a:srgbClr val="363740"/>
                </a:solidFill>
                <a:latin typeface="Arial"/>
                <a:cs typeface="Arial"/>
              </a:rPr>
              <a:t>deﬁning</a:t>
            </a:r>
            <a:r>
              <a:rPr sz="1000" spc="-25" dirty="0">
                <a:solidFill>
                  <a:srgbClr val="363740"/>
                </a:solidFill>
                <a:latin typeface="Arial"/>
                <a:cs typeface="Arial"/>
              </a:rPr>
              <a:t> </a:t>
            </a:r>
            <a:r>
              <a:rPr sz="1000" spc="15" dirty="0">
                <a:solidFill>
                  <a:srgbClr val="363740"/>
                </a:solidFill>
                <a:latin typeface="Arial"/>
                <a:cs typeface="Arial"/>
              </a:rPr>
              <a:t>where</a:t>
            </a:r>
            <a:r>
              <a:rPr sz="1000" spc="-25" dirty="0">
                <a:solidFill>
                  <a:srgbClr val="363740"/>
                </a:solidFill>
                <a:latin typeface="Arial"/>
                <a:cs typeface="Arial"/>
              </a:rPr>
              <a:t> </a:t>
            </a:r>
            <a:r>
              <a:rPr sz="1000" spc="30" dirty="0">
                <a:solidFill>
                  <a:srgbClr val="363740"/>
                </a:solidFill>
                <a:latin typeface="Arial"/>
                <a:cs typeface="Arial"/>
              </a:rPr>
              <a:t>to</a:t>
            </a:r>
            <a:r>
              <a:rPr sz="1000" spc="-25" dirty="0">
                <a:solidFill>
                  <a:srgbClr val="363740"/>
                </a:solidFill>
                <a:latin typeface="Arial"/>
                <a:cs typeface="Arial"/>
              </a:rPr>
              <a:t> </a:t>
            </a:r>
            <a:r>
              <a:rPr sz="1000" dirty="0">
                <a:solidFill>
                  <a:srgbClr val="363740"/>
                </a:solidFill>
                <a:latin typeface="Arial"/>
                <a:cs typeface="Arial"/>
              </a:rPr>
              <a:t>compete</a:t>
            </a:r>
            <a:r>
              <a:rPr sz="1000" spc="-25" dirty="0">
                <a:solidFill>
                  <a:srgbClr val="363740"/>
                </a:solidFill>
                <a:latin typeface="Arial"/>
                <a:cs typeface="Arial"/>
              </a:rPr>
              <a:t> </a:t>
            </a:r>
            <a:r>
              <a:rPr sz="1000" dirty="0">
                <a:solidFill>
                  <a:srgbClr val="363740"/>
                </a:solidFill>
                <a:latin typeface="Arial"/>
                <a:cs typeface="Arial"/>
              </a:rPr>
              <a:t>and</a:t>
            </a:r>
            <a:r>
              <a:rPr sz="1000" spc="-25" dirty="0">
                <a:solidFill>
                  <a:srgbClr val="363740"/>
                </a:solidFill>
                <a:latin typeface="Arial"/>
                <a:cs typeface="Arial"/>
              </a:rPr>
              <a:t> </a:t>
            </a:r>
            <a:r>
              <a:rPr sz="1000" spc="40" dirty="0">
                <a:solidFill>
                  <a:srgbClr val="363740"/>
                </a:solidFill>
                <a:latin typeface="Arial"/>
                <a:cs typeface="Arial"/>
              </a:rPr>
              <a:t>how</a:t>
            </a:r>
            <a:r>
              <a:rPr sz="1000" spc="-25" dirty="0">
                <a:solidFill>
                  <a:srgbClr val="363740"/>
                </a:solidFill>
                <a:latin typeface="Arial"/>
                <a:cs typeface="Arial"/>
              </a:rPr>
              <a:t> </a:t>
            </a:r>
            <a:r>
              <a:rPr sz="1000" spc="30" dirty="0">
                <a:solidFill>
                  <a:srgbClr val="363740"/>
                </a:solidFill>
                <a:latin typeface="Arial"/>
                <a:cs typeface="Arial"/>
              </a:rPr>
              <a:t>to</a:t>
            </a:r>
            <a:r>
              <a:rPr sz="1000" spc="-25" dirty="0">
                <a:solidFill>
                  <a:srgbClr val="363740"/>
                </a:solidFill>
                <a:latin typeface="Arial"/>
                <a:cs typeface="Arial"/>
              </a:rPr>
              <a:t> </a:t>
            </a:r>
            <a:r>
              <a:rPr sz="1000" spc="45" dirty="0">
                <a:solidFill>
                  <a:srgbClr val="363740"/>
                </a:solidFill>
                <a:latin typeface="Arial"/>
                <a:cs typeface="Arial"/>
              </a:rPr>
              <a:t>win</a:t>
            </a:r>
            <a:r>
              <a:rPr sz="1000" spc="-25" dirty="0">
                <a:solidFill>
                  <a:srgbClr val="363740"/>
                </a:solidFill>
                <a:latin typeface="Arial"/>
                <a:cs typeface="Arial"/>
              </a:rPr>
              <a:t> </a:t>
            </a:r>
            <a:r>
              <a:rPr sz="1000" spc="15" dirty="0">
                <a:solidFill>
                  <a:srgbClr val="363740"/>
                </a:solidFill>
                <a:latin typeface="Arial"/>
                <a:cs typeface="Arial"/>
              </a:rPr>
              <a:t>the  </a:t>
            </a:r>
            <a:r>
              <a:rPr sz="1000" spc="10" dirty="0">
                <a:solidFill>
                  <a:srgbClr val="363740"/>
                </a:solidFill>
                <a:latin typeface="Arial"/>
                <a:cs typeface="Arial"/>
              </a:rPr>
              <a:t>competition </a:t>
            </a:r>
            <a:r>
              <a:rPr sz="1000" spc="20" dirty="0">
                <a:solidFill>
                  <a:srgbClr val="363740"/>
                </a:solidFill>
                <a:latin typeface="Arial"/>
                <a:cs typeface="Arial"/>
              </a:rPr>
              <a:t>for </a:t>
            </a:r>
            <a:r>
              <a:rPr sz="1000" spc="-10" dirty="0">
                <a:solidFill>
                  <a:srgbClr val="363740"/>
                </a:solidFill>
                <a:latin typeface="Arial"/>
                <a:cs typeface="Arial"/>
              </a:rPr>
              <a:t>value </a:t>
            </a:r>
            <a:r>
              <a:rPr sz="1000" spc="10" dirty="0">
                <a:solidFill>
                  <a:srgbClr val="363740"/>
                </a:solidFill>
                <a:latin typeface="Arial"/>
                <a:cs typeface="Arial"/>
              </a:rPr>
              <a:t>in </a:t>
            </a:r>
            <a:r>
              <a:rPr sz="1000" spc="25" dirty="0">
                <a:solidFill>
                  <a:srgbClr val="363740"/>
                </a:solidFill>
                <a:latin typeface="Arial"/>
                <a:cs typeface="Arial"/>
              </a:rPr>
              <a:t>that</a:t>
            </a:r>
            <a:r>
              <a:rPr sz="1000" spc="-160" dirty="0">
                <a:solidFill>
                  <a:srgbClr val="363740"/>
                </a:solidFill>
                <a:latin typeface="Arial"/>
                <a:cs typeface="Arial"/>
              </a:rPr>
              <a:t> </a:t>
            </a:r>
            <a:r>
              <a:rPr sz="1000" spc="-20" dirty="0">
                <a:solidFill>
                  <a:srgbClr val="363740"/>
                </a:solidFill>
                <a:latin typeface="Arial"/>
                <a:cs typeface="Arial"/>
              </a:rPr>
              <a:t>arena.</a:t>
            </a:r>
            <a:endParaRPr sz="1000">
              <a:latin typeface="Arial"/>
              <a:cs typeface="Arial"/>
            </a:endParaRPr>
          </a:p>
        </p:txBody>
      </p:sp>
      <p:sp>
        <p:nvSpPr>
          <p:cNvPr id="8" name="object 8"/>
          <p:cNvSpPr txBox="1"/>
          <p:nvPr/>
        </p:nvSpPr>
        <p:spPr>
          <a:xfrm>
            <a:off x="1684063" y="1164002"/>
            <a:ext cx="3764915" cy="727710"/>
          </a:xfrm>
          <a:prstGeom prst="rect">
            <a:avLst/>
          </a:prstGeom>
        </p:spPr>
        <p:txBody>
          <a:bodyPr vert="horz" wrap="square" lIns="0" tIns="0" rIns="0" bIns="0" rtlCol="0">
            <a:spAutoFit/>
          </a:bodyPr>
          <a:lstStyle/>
          <a:p>
            <a:pPr marL="12700">
              <a:lnSpc>
                <a:spcPct val="100000"/>
              </a:lnSpc>
              <a:tabLst>
                <a:tab pos="282575" algn="l"/>
                <a:tab pos="3633470" algn="l"/>
              </a:tabLst>
            </a:pPr>
            <a:r>
              <a:rPr sz="1000" spc="-445" dirty="0">
                <a:solidFill>
                  <a:srgbClr val="2E85C9"/>
                </a:solidFill>
                <a:latin typeface="Segoe UI Emoji"/>
                <a:cs typeface="Segoe UI Emoji"/>
              </a:rPr>
              <a:t>✔	</a:t>
            </a:r>
            <a:r>
              <a:rPr sz="1000" b="1" spc="-110" dirty="0">
                <a:solidFill>
                  <a:srgbClr val="2E85C9"/>
                </a:solidFill>
                <a:latin typeface="Arial Black"/>
                <a:cs typeface="Arial Black"/>
              </a:rPr>
              <a:t>The</a:t>
            </a:r>
            <a:r>
              <a:rPr sz="1000" b="1" spc="-65" dirty="0">
                <a:solidFill>
                  <a:srgbClr val="2E85C9"/>
                </a:solidFill>
                <a:latin typeface="Arial Black"/>
                <a:cs typeface="Arial Black"/>
              </a:rPr>
              <a:t> </a:t>
            </a:r>
            <a:r>
              <a:rPr sz="1000" b="1" spc="-95" dirty="0">
                <a:solidFill>
                  <a:srgbClr val="2E85C9"/>
                </a:solidFill>
                <a:latin typeface="Arial Black"/>
                <a:cs typeface="Arial Black"/>
              </a:rPr>
              <a:t>S</a:t>
            </a:r>
            <a:r>
              <a:rPr sz="1000" b="1" spc="-70" dirty="0">
                <a:solidFill>
                  <a:srgbClr val="2E85C9"/>
                </a:solidFill>
                <a:latin typeface="Arial Black"/>
                <a:cs typeface="Arial Black"/>
              </a:rPr>
              <a:t>t</a:t>
            </a:r>
            <a:r>
              <a:rPr sz="1000" b="1" spc="-75" dirty="0">
                <a:solidFill>
                  <a:srgbClr val="2E85C9"/>
                </a:solidFill>
                <a:latin typeface="Arial Black"/>
                <a:cs typeface="Arial Black"/>
              </a:rPr>
              <a:t>r</a:t>
            </a:r>
            <a:r>
              <a:rPr sz="1000" b="1" spc="-110" dirty="0">
                <a:solidFill>
                  <a:srgbClr val="2E85C9"/>
                </a:solidFill>
                <a:latin typeface="Arial Black"/>
                <a:cs typeface="Arial Black"/>
              </a:rPr>
              <a:t>ategic</a:t>
            </a:r>
            <a:r>
              <a:rPr sz="1000" b="1" spc="-65" dirty="0">
                <a:solidFill>
                  <a:srgbClr val="2E85C9"/>
                </a:solidFill>
                <a:latin typeface="Arial Black"/>
                <a:cs typeface="Arial Black"/>
              </a:rPr>
              <a:t> </a:t>
            </a:r>
            <a:r>
              <a:rPr sz="1000" b="1" spc="-120" dirty="0">
                <a:solidFill>
                  <a:srgbClr val="2E85C9"/>
                </a:solidFill>
                <a:latin typeface="Arial Black"/>
                <a:cs typeface="Arial Black"/>
              </a:rPr>
              <a:t>L</a:t>
            </a:r>
            <a:r>
              <a:rPr sz="1000" b="1" spc="-90" dirty="0">
                <a:solidFill>
                  <a:srgbClr val="2E85C9"/>
                </a:solidFill>
                <a:latin typeface="Arial Black"/>
                <a:cs typeface="Arial Black"/>
              </a:rPr>
              <a:t>earning</a:t>
            </a:r>
            <a:r>
              <a:rPr sz="1000" b="1" spc="-65" dirty="0">
                <a:solidFill>
                  <a:srgbClr val="2E85C9"/>
                </a:solidFill>
                <a:latin typeface="Arial Black"/>
                <a:cs typeface="Arial Black"/>
              </a:rPr>
              <a:t> </a:t>
            </a:r>
            <a:r>
              <a:rPr sz="1000" b="1" spc="-75" dirty="0">
                <a:solidFill>
                  <a:srgbClr val="2E85C9"/>
                </a:solidFill>
                <a:latin typeface="Arial Black"/>
                <a:cs typeface="Arial Black"/>
              </a:rPr>
              <a:t>Pr</a:t>
            </a:r>
            <a:r>
              <a:rPr sz="1000" b="1" spc="-125" dirty="0">
                <a:solidFill>
                  <a:srgbClr val="2E85C9"/>
                </a:solidFill>
                <a:latin typeface="Arial Black"/>
                <a:cs typeface="Arial Black"/>
              </a:rPr>
              <a:t>ocess:</a:t>
            </a:r>
            <a:r>
              <a:rPr sz="1000" b="1" spc="-75" dirty="0">
                <a:solidFill>
                  <a:srgbClr val="2E85C9"/>
                </a:solidFill>
                <a:latin typeface="Arial Black"/>
                <a:cs typeface="Arial Black"/>
              </a:rPr>
              <a:t> </a:t>
            </a:r>
            <a:r>
              <a:rPr sz="1000" spc="-35" dirty="0">
                <a:solidFill>
                  <a:srgbClr val="363740"/>
                </a:solidFill>
                <a:latin typeface="Arial"/>
                <a:cs typeface="Arial"/>
              </a:rPr>
              <a:t>P</a:t>
            </a:r>
            <a:r>
              <a:rPr sz="1000" spc="10" dirty="0">
                <a:solidFill>
                  <a:srgbClr val="363740"/>
                </a:solidFill>
                <a:latin typeface="Arial"/>
                <a:cs typeface="Arial"/>
              </a:rPr>
              <a:t>r</a:t>
            </a:r>
            <a:r>
              <a:rPr sz="1000" spc="-10" dirty="0">
                <a:solidFill>
                  <a:srgbClr val="363740"/>
                </a:solidFill>
                <a:latin typeface="Arial"/>
                <a:cs typeface="Arial"/>
              </a:rPr>
              <a:t>o</a:t>
            </a:r>
            <a:r>
              <a:rPr sz="1000" spc="45" dirty="0">
                <a:solidFill>
                  <a:srgbClr val="363740"/>
                </a:solidFill>
                <a:latin typeface="Arial"/>
                <a:cs typeface="Arial"/>
              </a:rPr>
              <a:t>f</a:t>
            </a:r>
            <a:r>
              <a:rPr sz="1000" spc="-10" dirty="0">
                <a:solidFill>
                  <a:srgbClr val="363740"/>
                </a:solidFill>
                <a:latin typeface="Arial"/>
                <a:cs typeface="Arial"/>
              </a:rPr>
              <a:t>essor</a:t>
            </a:r>
            <a:r>
              <a:rPr sz="1000" dirty="0">
                <a:solidFill>
                  <a:srgbClr val="363740"/>
                </a:solidFill>
                <a:latin typeface="Arial"/>
                <a:cs typeface="Arial"/>
              </a:rPr>
              <a:t>	</a:t>
            </a:r>
            <a:r>
              <a:rPr sz="1000" spc="-445" dirty="0">
                <a:solidFill>
                  <a:srgbClr val="2E85C9"/>
                </a:solidFill>
                <a:latin typeface="Segoe UI Emoji"/>
                <a:cs typeface="Segoe UI Emoji"/>
              </a:rPr>
              <a:t>✔</a:t>
            </a:r>
            <a:endParaRPr sz="1000">
              <a:latin typeface="Segoe UI Emoji"/>
              <a:cs typeface="Segoe UI Emoji"/>
            </a:endParaRPr>
          </a:p>
          <a:p>
            <a:pPr marL="282575" marR="1048385">
              <a:lnSpc>
                <a:spcPct val="118800"/>
              </a:lnSpc>
            </a:pPr>
            <a:r>
              <a:rPr sz="1000" spc="25" dirty="0">
                <a:solidFill>
                  <a:srgbClr val="363740"/>
                </a:solidFill>
                <a:latin typeface="Arial"/>
                <a:cs typeface="Arial"/>
              </a:rPr>
              <a:t>Willie </a:t>
            </a:r>
            <a:r>
              <a:rPr sz="1000" spc="-5" dirty="0">
                <a:solidFill>
                  <a:srgbClr val="363740"/>
                </a:solidFill>
                <a:latin typeface="Arial"/>
                <a:cs typeface="Arial"/>
              </a:rPr>
              <a:t>Pietersen's </a:t>
            </a:r>
            <a:r>
              <a:rPr sz="1000" spc="15" dirty="0">
                <a:solidFill>
                  <a:srgbClr val="363740"/>
                </a:solidFill>
                <a:latin typeface="Arial"/>
                <a:cs typeface="Arial"/>
              </a:rPr>
              <a:t>four-step </a:t>
            </a:r>
            <a:r>
              <a:rPr sz="1000" spc="-10" dirty="0">
                <a:solidFill>
                  <a:srgbClr val="363740"/>
                </a:solidFill>
                <a:latin typeface="Arial"/>
                <a:cs typeface="Arial"/>
              </a:rPr>
              <a:t>process </a:t>
            </a:r>
            <a:r>
              <a:rPr sz="1000" spc="20" dirty="0">
                <a:solidFill>
                  <a:srgbClr val="363740"/>
                </a:solidFill>
                <a:latin typeface="Arial"/>
                <a:cs typeface="Arial"/>
              </a:rPr>
              <a:t>for  </a:t>
            </a:r>
            <a:r>
              <a:rPr sz="1000" dirty="0">
                <a:solidFill>
                  <a:srgbClr val="363740"/>
                </a:solidFill>
                <a:latin typeface="Arial"/>
                <a:cs typeface="Arial"/>
              </a:rPr>
              <a:t>developing and executing </a:t>
            </a:r>
            <a:r>
              <a:rPr sz="1000" spc="10" dirty="0">
                <a:solidFill>
                  <a:srgbClr val="363740"/>
                </a:solidFill>
                <a:latin typeface="Arial"/>
                <a:cs typeface="Arial"/>
              </a:rPr>
              <a:t>strategy </a:t>
            </a:r>
            <a:r>
              <a:rPr sz="1000" spc="-60" dirty="0">
                <a:solidFill>
                  <a:srgbClr val="363740"/>
                </a:solidFill>
                <a:latin typeface="Arial"/>
                <a:cs typeface="Arial"/>
              </a:rPr>
              <a:t>– </a:t>
            </a:r>
            <a:r>
              <a:rPr sz="1000" spc="-20" dirty="0">
                <a:solidFill>
                  <a:srgbClr val="363740"/>
                </a:solidFill>
                <a:latin typeface="Arial"/>
                <a:cs typeface="Arial"/>
              </a:rPr>
              <a:t>Learn,  </a:t>
            </a:r>
            <a:r>
              <a:rPr sz="1000" spc="-30" dirty="0">
                <a:solidFill>
                  <a:srgbClr val="363740"/>
                </a:solidFill>
                <a:latin typeface="Arial"/>
                <a:cs typeface="Arial"/>
              </a:rPr>
              <a:t>Focus, </a:t>
            </a:r>
            <a:r>
              <a:rPr sz="1000" spc="10" dirty="0">
                <a:solidFill>
                  <a:srgbClr val="363740"/>
                </a:solidFill>
                <a:latin typeface="Arial"/>
                <a:cs typeface="Arial"/>
              </a:rPr>
              <a:t>Align,</a:t>
            </a:r>
            <a:r>
              <a:rPr sz="1000" spc="-55" dirty="0">
                <a:solidFill>
                  <a:srgbClr val="363740"/>
                </a:solidFill>
                <a:latin typeface="Arial"/>
                <a:cs typeface="Arial"/>
              </a:rPr>
              <a:t> </a:t>
            </a:r>
            <a:r>
              <a:rPr sz="1000" spc="-20" dirty="0">
                <a:solidFill>
                  <a:srgbClr val="363740"/>
                </a:solidFill>
                <a:latin typeface="Arial"/>
                <a:cs typeface="Arial"/>
              </a:rPr>
              <a:t>Execute.</a:t>
            </a:r>
            <a:endParaRPr sz="1000">
              <a:latin typeface="Arial"/>
              <a:cs typeface="Arial"/>
            </a:endParaRPr>
          </a:p>
        </p:txBody>
      </p:sp>
      <p:sp>
        <p:nvSpPr>
          <p:cNvPr id="9" name="object 9"/>
          <p:cNvSpPr txBox="1"/>
          <p:nvPr/>
        </p:nvSpPr>
        <p:spPr>
          <a:xfrm>
            <a:off x="5575697" y="1135351"/>
            <a:ext cx="2450465" cy="1118235"/>
          </a:xfrm>
          <a:prstGeom prst="rect">
            <a:avLst/>
          </a:prstGeom>
        </p:spPr>
        <p:txBody>
          <a:bodyPr vert="horz" wrap="square" lIns="0" tIns="0" rIns="0" bIns="0" rtlCol="0">
            <a:spAutoFit/>
          </a:bodyPr>
          <a:lstStyle/>
          <a:p>
            <a:pPr marL="12700" marR="5080">
              <a:lnSpc>
                <a:spcPct val="118800"/>
              </a:lnSpc>
            </a:pPr>
            <a:r>
              <a:rPr sz="1000" b="1" spc="-110" dirty="0">
                <a:solidFill>
                  <a:srgbClr val="2E85C9"/>
                </a:solidFill>
                <a:latin typeface="Arial Black"/>
                <a:cs typeface="Arial Black"/>
              </a:rPr>
              <a:t>The </a:t>
            </a:r>
            <a:r>
              <a:rPr sz="1000" b="1" spc="-95" dirty="0">
                <a:solidFill>
                  <a:srgbClr val="2E85C9"/>
                </a:solidFill>
                <a:latin typeface="Arial Black"/>
                <a:cs typeface="Arial Black"/>
              </a:rPr>
              <a:t>Golden </a:t>
            </a:r>
            <a:r>
              <a:rPr sz="1000" b="1" spc="-100" dirty="0">
                <a:solidFill>
                  <a:srgbClr val="2E85C9"/>
                </a:solidFill>
                <a:latin typeface="Arial Black"/>
                <a:cs typeface="Arial Black"/>
              </a:rPr>
              <a:t>Rules: </a:t>
            </a:r>
            <a:r>
              <a:rPr sz="1000" spc="-5" dirty="0">
                <a:solidFill>
                  <a:srgbClr val="363740"/>
                </a:solidFill>
                <a:latin typeface="Arial"/>
                <a:cs typeface="Arial"/>
              </a:rPr>
              <a:t>Professor Pietersen's  </a:t>
            </a:r>
            <a:r>
              <a:rPr sz="1000" dirty="0">
                <a:solidFill>
                  <a:srgbClr val="363740"/>
                </a:solidFill>
                <a:latin typeface="Arial"/>
                <a:cs typeface="Arial"/>
              </a:rPr>
              <a:t>guidelines and related </a:t>
            </a:r>
            <a:r>
              <a:rPr sz="1000" spc="5" dirty="0">
                <a:solidFill>
                  <a:srgbClr val="363740"/>
                </a:solidFill>
                <a:latin typeface="Arial"/>
                <a:cs typeface="Arial"/>
              </a:rPr>
              <a:t>tactics </a:t>
            </a:r>
            <a:r>
              <a:rPr sz="1000" spc="20" dirty="0">
                <a:solidFill>
                  <a:srgbClr val="363740"/>
                </a:solidFill>
                <a:latin typeface="Arial"/>
                <a:cs typeface="Arial"/>
              </a:rPr>
              <a:t>for </a:t>
            </a:r>
            <a:r>
              <a:rPr sz="1000" spc="5" dirty="0">
                <a:solidFill>
                  <a:srgbClr val="363740"/>
                </a:solidFill>
                <a:latin typeface="Arial"/>
                <a:cs typeface="Arial"/>
              </a:rPr>
              <a:t>effective  </a:t>
            </a:r>
            <a:r>
              <a:rPr sz="1000" spc="10" dirty="0">
                <a:solidFill>
                  <a:srgbClr val="363740"/>
                </a:solidFill>
                <a:latin typeface="Arial"/>
                <a:cs typeface="Arial"/>
              </a:rPr>
              <a:t>strategy implementation </a:t>
            </a:r>
            <a:r>
              <a:rPr sz="1000" spc="-60" dirty="0">
                <a:solidFill>
                  <a:srgbClr val="363740"/>
                </a:solidFill>
                <a:latin typeface="Arial"/>
                <a:cs typeface="Arial"/>
              </a:rPr>
              <a:t>– </a:t>
            </a:r>
            <a:r>
              <a:rPr sz="1000" spc="-20" dirty="0">
                <a:solidFill>
                  <a:srgbClr val="363740"/>
                </a:solidFill>
                <a:latin typeface="Arial"/>
                <a:cs typeface="Arial"/>
              </a:rPr>
              <a:t>Close </a:t>
            </a:r>
            <a:r>
              <a:rPr sz="1000" spc="15" dirty="0">
                <a:solidFill>
                  <a:srgbClr val="363740"/>
                </a:solidFill>
                <a:latin typeface="Arial"/>
                <a:cs typeface="Arial"/>
              </a:rPr>
              <a:t>the </a:t>
            </a:r>
            <a:r>
              <a:rPr sz="1000" spc="-30" dirty="0">
                <a:solidFill>
                  <a:srgbClr val="363740"/>
                </a:solidFill>
                <a:latin typeface="Arial"/>
                <a:cs typeface="Arial"/>
              </a:rPr>
              <a:t>Gaps,  </a:t>
            </a:r>
            <a:r>
              <a:rPr sz="1000" spc="20" dirty="0">
                <a:solidFill>
                  <a:srgbClr val="363740"/>
                </a:solidFill>
                <a:latin typeface="Arial"/>
                <a:cs typeface="Arial"/>
              </a:rPr>
              <a:t>Align </a:t>
            </a:r>
            <a:r>
              <a:rPr sz="1000" spc="15" dirty="0">
                <a:solidFill>
                  <a:srgbClr val="363740"/>
                </a:solidFill>
                <a:latin typeface="Arial"/>
                <a:cs typeface="Arial"/>
              </a:rPr>
              <a:t>the </a:t>
            </a:r>
            <a:r>
              <a:rPr sz="1000" spc="-10" dirty="0">
                <a:solidFill>
                  <a:srgbClr val="363740"/>
                </a:solidFill>
                <a:latin typeface="Arial"/>
                <a:cs typeface="Arial"/>
              </a:rPr>
              <a:t>Business </a:t>
            </a:r>
            <a:r>
              <a:rPr sz="1000" spc="-15" dirty="0">
                <a:solidFill>
                  <a:srgbClr val="363740"/>
                </a:solidFill>
                <a:latin typeface="Arial"/>
                <a:cs typeface="Arial"/>
              </a:rPr>
              <a:t>Systems, </a:t>
            </a:r>
            <a:r>
              <a:rPr sz="1000" spc="-5" dirty="0">
                <a:solidFill>
                  <a:srgbClr val="363740"/>
                </a:solidFill>
                <a:latin typeface="Arial"/>
                <a:cs typeface="Arial"/>
              </a:rPr>
              <a:t>Develop </a:t>
            </a:r>
            <a:r>
              <a:rPr sz="1000" spc="-30" dirty="0">
                <a:solidFill>
                  <a:srgbClr val="363740"/>
                </a:solidFill>
                <a:latin typeface="Arial"/>
                <a:cs typeface="Arial"/>
              </a:rPr>
              <a:t>a  </a:t>
            </a:r>
            <a:r>
              <a:rPr sz="1000" spc="-5" dirty="0">
                <a:solidFill>
                  <a:srgbClr val="363740"/>
                </a:solidFill>
                <a:latin typeface="Arial"/>
                <a:cs typeface="Arial"/>
              </a:rPr>
              <a:t>Leadership </a:t>
            </a:r>
            <a:r>
              <a:rPr sz="1000" spc="-20" dirty="0">
                <a:solidFill>
                  <a:srgbClr val="363740"/>
                </a:solidFill>
                <a:latin typeface="Arial"/>
                <a:cs typeface="Arial"/>
              </a:rPr>
              <a:t>Message, </a:t>
            </a:r>
            <a:r>
              <a:rPr sz="1000" dirty="0">
                <a:solidFill>
                  <a:srgbClr val="363740"/>
                </a:solidFill>
                <a:latin typeface="Arial"/>
                <a:cs typeface="Arial"/>
              </a:rPr>
              <a:t>and </a:t>
            </a:r>
            <a:r>
              <a:rPr sz="1000" spc="-10" dirty="0">
                <a:solidFill>
                  <a:srgbClr val="363740"/>
                </a:solidFill>
                <a:latin typeface="Arial"/>
                <a:cs typeface="Arial"/>
              </a:rPr>
              <a:t>Overcome  </a:t>
            </a:r>
            <a:r>
              <a:rPr sz="1000" spc="-15" dirty="0">
                <a:solidFill>
                  <a:srgbClr val="363740"/>
                </a:solidFill>
                <a:latin typeface="Arial"/>
                <a:cs typeface="Arial"/>
              </a:rPr>
              <a:t>Resistance.</a:t>
            </a:r>
            <a:endParaRPr sz="1000">
              <a:latin typeface="Arial"/>
              <a:cs typeface="Arial"/>
            </a:endParaRPr>
          </a:p>
        </p:txBody>
      </p:sp>
      <p:sp>
        <p:nvSpPr>
          <p:cNvPr id="10" name="object 10"/>
          <p:cNvSpPr txBox="1"/>
          <p:nvPr/>
        </p:nvSpPr>
        <p:spPr>
          <a:xfrm>
            <a:off x="5305211" y="2402176"/>
            <a:ext cx="2770505" cy="575310"/>
          </a:xfrm>
          <a:prstGeom prst="rect">
            <a:avLst/>
          </a:prstGeom>
        </p:spPr>
        <p:txBody>
          <a:bodyPr vert="horz" wrap="square" lIns="0" tIns="0" rIns="0" bIns="0" rtlCol="0">
            <a:spAutoFit/>
          </a:bodyPr>
          <a:lstStyle/>
          <a:p>
            <a:pPr marL="282575" marR="5080" indent="-270510">
              <a:lnSpc>
                <a:spcPct val="118800"/>
              </a:lnSpc>
              <a:tabLst>
                <a:tab pos="282575" algn="l"/>
              </a:tabLst>
            </a:pPr>
            <a:r>
              <a:rPr sz="1000" spc="-445" dirty="0">
                <a:solidFill>
                  <a:srgbClr val="2E85C9"/>
                </a:solidFill>
                <a:latin typeface="Segoe UI Emoji"/>
                <a:cs typeface="Segoe UI Emoji"/>
              </a:rPr>
              <a:t>✔	</a:t>
            </a:r>
            <a:r>
              <a:rPr sz="1000" b="1" spc="-110" dirty="0">
                <a:solidFill>
                  <a:srgbClr val="2E85C9"/>
                </a:solidFill>
                <a:latin typeface="Arial Black"/>
                <a:cs typeface="Arial Black"/>
              </a:rPr>
              <a:t>The </a:t>
            </a:r>
            <a:r>
              <a:rPr sz="1000" b="1" spc="-105" dirty="0">
                <a:solidFill>
                  <a:srgbClr val="2E85C9"/>
                </a:solidFill>
                <a:latin typeface="Arial Black"/>
                <a:cs typeface="Arial Black"/>
              </a:rPr>
              <a:t>Five </a:t>
            </a:r>
            <a:r>
              <a:rPr sz="1000" b="1" spc="-110" dirty="0">
                <a:solidFill>
                  <a:srgbClr val="2E85C9"/>
                </a:solidFill>
                <a:latin typeface="Arial Black"/>
                <a:cs typeface="Arial Black"/>
              </a:rPr>
              <a:t>Cs: </a:t>
            </a:r>
            <a:r>
              <a:rPr sz="1000" spc="-10" dirty="0">
                <a:solidFill>
                  <a:srgbClr val="363740"/>
                </a:solidFill>
                <a:latin typeface="Arial"/>
                <a:cs typeface="Arial"/>
              </a:rPr>
              <a:t>The </a:t>
            </a:r>
            <a:r>
              <a:rPr sz="1000" dirty="0">
                <a:solidFill>
                  <a:srgbClr val="363740"/>
                </a:solidFill>
                <a:latin typeface="Arial"/>
                <a:cs typeface="Arial"/>
              </a:rPr>
              <a:t>characteristics</a:t>
            </a:r>
            <a:r>
              <a:rPr sz="1000" spc="40" dirty="0">
                <a:solidFill>
                  <a:srgbClr val="363740"/>
                </a:solidFill>
                <a:latin typeface="Arial"/>
                <a:cs typeface="Arial"/>
              </a:rPr>
              <a:t> </a:t>
            </a:r>
            <a:r>
              <a:rPr sz="1000" spc="-5" dirty="0">
                <a:solidFill>
                  <a:srgbClr val="363740"/>
                </a:solidFill>
                <a:latin typeface="Arial"/>
                <a:cs typeface="Arial"/>
              </a:rPr>
              <a:t>essential</a:t>
            </a:r>
            <a:r>
              <a:rPr sz="1000" spc="-35" dirty="0">
                <a:solidFill>
                  <a:srgbClr val="363740"/>
                </a:solidFill>
                <a:latin typeface="Arial"/>
                <a:cs typeface="Arial"/>
              </a:rPr>
              <a:t> </a:t>
            </a:r>
            <a:r>
              <a:rPr sz="1000" spc="30" dirty="0">
                <a:solidFill>
                  <a:srgbClr val="363740"/>
                </a:solidFill>
                <a:latin typeface="Arial"/>
                <a:cs typeface="Arial"/>
              </a:rPr>
              <a:t>to </a:t>
            </a:r>
            <a:r>
              <a:rPr sz="1000" spc="20" dirty="0">
                <a:solidFill>
                  <a:srgbClr val="363740"/>
                </a:solidFill>
                <a:latin typeface="Arial"/>
                <a:cs typeface="Arial"/>
              </a:rPr>
              <a:t> </a:t>
            </a:r>
            <a:r>
              <a:rPr sz="1000" spc="-10" dirty="0">
                <a:solidFill>
                  <a:srgbClr val="363740"/>
                </a:solidFill>
                <a:latin typeface="Arial"/>
                <a:cs typeface="Arial"/>
              </a:rPr>
              <a:t>successful </a:t>
            </a:r>
            <a:r>
              <a:rPr sz="1000" spc="5" dirty="0">
                <a:solidFill>
                  <a:srgbClr val="363740"/>
                </a:solidFill>
                <a:latin typeface="Arial"/>
                <a:cs typeface="Arial"/>
              </a:rPr>
              <a:t>strategic </a:t>
            </a:r>
            <a:r>
              <a:rPr sz="1000" spc="-5" dirty="0">
                <a:solidFill>
                  <a:srgbClr val="363740"/>
                </a:solidFill>
                <a:latin typeface="Arial"/>
                <a:cs typeface="Arial"/>
              </a:rPr>
              <a:t>leadership </a:t>
            </a:r>
            <a:r>
              <a:rPr sz="1000" spc="-60" dirty="0">
                <a:solidFill>
                  <a:srgbClr val="363740"/>
                </a:solidFill>
                <a:latin typeface="Arial"/>
                <a:cs typeface="Arial"/>
              </a:rPr>
              <a:t>– </a:t>
            </a:r>
            <a:r>
              <a:rPr sz="1000" spc="-20" dirty="0">
                <a:solidFill>
                  <a:srgbClr val="363740"/>
                </a:solidFill>
                <a:latin typeface="Arial"/>
                <a:cs typeface="Arial"/>
              </a:rPr>
              <a:t>Choices,  </a:t>
            </a:r>
            <a:r>
              <a:rPr sz="1000" spc="-5" dirty="0">
                <a:solidFill>
                  <a:srgbClr val="363740"/>
                </a:solidFill>
                <a:latin typeface="Arial"/>
                <a:cs typeface="Arial"/>
              </a:rPr>
              <a:t>Clarity,  </a:t>
            </a:r>
            <a:r>
              <a:rPr sz="1000" spc="-15" dirty="0">
                <a:solidFill>
                  <a:srgbClr val="363740"/>
                </a:solidFill>
                <a:latin typeface="Arial"/>
                <a:cs typeface="Arial"/>
              </a:rPr>
              <a:t>Change, Courage, </a:t>
            </a:r>
            <a:r>
              <a:rPr sz="1000" dirty="0">
                <a:solidFill>
                  <a:srgbClr val="363740"/>
                </a:solidFill>
                <a:latin typeface="Arial"/>
                <a:cs typeface="Arial"/>
              </a:rPr>
              <a:t>and</a:t>
            </a:r>
            <a:r>
              <a:rPr sz="1000" spc="-120" dirty="0">
                <a:solidFill>
                  <a:srgbClr val="363740"/>
                </a:solidFill>
                <a:latin typeface="Arial"/>
                <a:cs typeface="Arial"/>
              </a:rPr>
              <a:t> </a:t>
            </a:r>
            <a:r>
              <a:rPr sz="1000" spc="-10" dirty="0">
                <a:solidFill>
                  <a:srgbClr val="363740"/>
                </a:solidFill>
                <a:latin typeface="Arial"/>
                <a:cs typeface="Arial"/>
              </a:rPr>
              <a:t>Compassion.</a:t>
            </a:r>
            <a:endParaRPr sz="1000">
              <a:latin typeface="Arial"/>
              <a:cs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06902" y="341956"/>
            <a:ext cx="3840479" cy="304800"/>
          </a:xfrm>
          <a:prstGeom prst="rect">
            <a:avLst/>
          </a:prstGeom>
        </p:spPr>
        <p:txBody>
          <a:bodyPr vert="horz" wrap="square" lIns="0" tIns="0" rIns="0" bIns="0" rtlCol="0">
            <a:spAutoFit/>
          </a:bodyPr>
          <a:lstStyle/>
          <a:p>
            <a:pPr marL="12700">
              <a:lnSpc>
                <a:spcPct val="100000"/>
              </a:lnSpc>
            </a:pPr>
            <a:r>
              <a:rPr b="0" spc="15" dirty="0">
                <a:solidFill>
                  <a:srgbClr val="2E85C9"/>
                </a:solidFill>
                <a:latin typeface="Arial"/>
                <a:cs typeface="Arial"/>
              </a:rPr>
              <a:t>Implementing </a:t>
            </a:r>
            <a:r>
              <a:rPr b="0" spc="65" dirty="0">
                <a:solidFill>
                  <a:srgbClr val="2E85C9"/>
                </a:solidFill>
                <a:latin typeface="Arial"/>
                <a:cs typeface="Arial"/>
              </a:rPr>
              <a:t>Winning</a:t>
            </a:r>
            <a:r>
              <a:rPr b="0" spc="-65" dirty="0">
                <a:solidFill>
                  <a:srgbClr val="2E85C9"/>
                </a:solidFill>
                <a:latin typeface="Arial"/>
                <a:cs typeface="Arial"/>
              </a:rPr>
              <a:t> </a:t>
            </a:r>
            <a:r>
              <a:rPr b="0" dirty="0">
                <a:solidFill>
                  <a:srgbClr val="2E85C9"/>
                </a:solidFill>
                <a:latin typeface="Arial"/>
                <a:cs typeface="Arial"/>
              </a:rPr>
              <a:t>Strategies</a:t>
            </a:r>
          </a:p>
        </p:txBody>
      </p:sp>
      <p:sp>
        <p:nvSpPr>
          <p:cNvPr id="3" name="object 3"/>
          <p:cNvSpPr txBox="1"/>
          <p:nvPr/>
        </p:nvSpPr>
        <p:spPr>
          <a:xfrm>
            <a:off x="8817360" y="4868482"/>
            <a:ext cx="162560" cy="167640"/>
          </a:xfrm>
          <a:prstGeom prst="rect">
            <a:avLst/>
          </a:prstGeom>
        </p:spPr>
        <p:txBody>
          <a:bodyPr vert="horz" wrap="square" lIns="0" tIns="0" rIns="0" bIns="0" rtlCol="0">
            <a:spAutoFit/>
          </a:bodyPr>
          <a:lstStyle/>
          <a:p>
            <a:pPr marL="12700">
              <a:lnSpc>
                <a:spcPct val="100000"/>
              </a:lnSpc>
            </a:pPr>
            <a:r>
              <a:rPr sz="900" spc="35" dirty="0">
                <a:solidFill>
                  <a:srgbClr val="575757"/>
                </a:solidFill>
                <a:latin typeface="Arial"/>
                <a:cs typeface="Arial"/>
              </a:rPr>
              <a:t>28</a:t>
            </a:r>
            <a:endParaRPr sz="900">
              <a:latin typeface="Arial"/>
              <a:cs typeface="Arial"/>
            </a:endParaRPr>
          </a:p>
        </p:txBody>
      </p:sp>
      <p:sp>
        <p:nvSpPr>
          <p:cNvPr id="4" name="object 4"/>
          <p:cNvSpPr/>
          <p:nvPr/>
        </p:nvSpPr>
        <p:spPr>
          <a:xfrm>
            <a:off x="7167443" y="329474"/>
            <a:ext cx="1598493" cy="380710"/>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0" y="0"/>
            <a:ext cx="1373703" cy="5143499"/>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1741298" y="1334706"/>
            <a:ext cx="1720214" cy="0"/>
          </a:xfrm>
          <a:custGeom>
            <a:avLst/>
            <a:gdLst/>
            <a:ahLst/>
            <a:cxnLst/>
            <a:rect l="l" t="t" r="r" b="b"/>
            <a:pathLst>
              <a:path w="1720214">
                <a:moveTo>
                  <a:pt x="0" y="0"/>
                </a:moveTo>
                <a:lnTo>
                  <a:pt x="1719924" y="0"/>
                </a:lnTo>
              </a:path>
            </a:pathLst>
          </a:custGeom>
          <a:ln w="12699">
            <a:solidFill>
              <a:srgbClr val="D8D8D8"/>
            </a:solidFill>
          </a:ln>
        </p:spPr>
        <p:txBody>
          <a:bodyPr wrap="square" lIns="0" tIns="0" rIns="0" bIns="0" rtlCol="0"/>
          <a:lstStyle/>
          <a:p>
            <a:endParaRPr/>
          </a:p>
        </p:txBody>
      </p:sp>
      <p:sp>
        <p:nvSpPr>
          <p:cNvPr id="7" name="object 7"/>
          <p:cNvSpPr/>
          <p:nvPr/>
        </p:nvSpPr>
        <p:spPr>
          <a:xfrm>
            <a:off x="3651723" y="1334706"/>
            <a:ext cx="2043430" cy="0"/>
          </a:xfrm>
          <a:custGeom>
            <a:avLst/>
            <a:gdLst/>
            <a:ahLst/>
            <a:cxnLst/>
            <a:rect l="l" t="t" r="r" b="b"/>
            <a:pathLst>
              <a:path w="2043429">
                <a:moveTo>
                  <a:pt x="0" y="0"/>
                </a:moveTo>
                <a:lnTo>
                  <a:pt x="2042824" y="0"/>
                </a:lnTo>
              </a:path>
            </a:pathLst>
          </a:custGeom>
          <a:ln w="12699">
            <a:solidFill>
              <a:srgbClr val="D8D8D8"/>
            </a:solidFill>
          </a:ln>
        </p:spPr>
        <p:txBody>
          <a:bodyPr wrap="square" lIns="0" tIns="0" rIns="0" bIns="0" rtlCol="0"/>
          <a:lstStyle/>
          <a:p>
            <a:endParaRPr/>
          </a:p>
        </p:txBody>
      </p:sp>
      <p:sp>
        <p:nvSpPr>
          <p:cNvPr id="8" name="object 8"/>
          <p:cNvSpPr/>
          <p:nvPr/>
        </p:nvSpPr>
        <p:spPr>
          <a:xfrm>
            <a:off x="5885048" y="1334706"/>
            <a:ext cx="2788285" cy="0"/>
          </a:xfrm>
          <a:custGeom>
            <a:avLst/>
            <a:gdLst/>
            <a:ahLst/>
            <a:cxnLst/>
            <a:rect l="l" t="t" r="r" b="b"/>
            <a:pathLst>
              <a:path w="2788284">
                <a:moveTo>
                  <a:pt x="0" y="0"/>
                </a:moveTo>
                <a:lnTo>
                  <a:pt x="2788149" y="0"/>
                </a:lnTo>
              </a:path>
            </a:pathLst>
          </a:custGeom>
          <a:ln w="12699">
            <a:solidFill>
              <a:srgbClr val="D8D8D8"/>
            </a:solidFill>
          </a:ln>
        </p:spPr>
        <p:txBody>
          <a:bodyPr wrap="square" lIns="0" tIns="0" rIns="0" bIns="0" rtlCol="0"/>
          <a:lstStyle/>
          <a:p>
            <a:endParaRPr/>
          </a:p>
        </p:txBody>
      </p:sp>
      <p:sp>
        <p:nvSpPr>
          <p:cNvPr id="9" name="object 9"/>
          <p:cNvSpPr/>
          <p:nvPr/>
        </p:nvSpPr>
        <p:spPr>
          <a:xfrm>
            <a:off x="1741298" y="2218956"/>
            <a:ext cx="1720214" cy="0"/>
          </a:xfrm>
          <a:custGeom>
            <a:avLst/>
            <a:gdLst/>
            <a:ahLst/>
            <a:cxnLst/>
            <a:rect l="l" t="t" r="r" b="b"/>
            <a:pathLst>
              <a:path w="1720214">
                <a:moveTo>
                  <a:pt x="0" y="0"/>
                </a:moveTo>
                <a:lnTo>
                  <a:pt x="1719924" y="0"/>
                </a:lnTo>
              </a:path>
            </a:pathLst>
          </a:custGeom>
          <a:ln w="12699">
            <a:solidFill>
              <a:srgbClr val="D8D8D8"/>
            </a:solidFill>
          </a:ln>
        </p:spPr>
        <p:txBody>
          <a:bodyPr wrap="square" lIns="0" tIns="0" rIns="0" bIns="0" rtlCol="0"/>
          <a:lstStyle/>
          <a:p>
            <a:endParaRPr/>
          </a:p>
        </p:txBody>
      </p:sp>
      <p:sp>
        <p:nvSpPr>
          <p:cNvPr id="10" name="object 10"/>
          <p:cNvSpPr/>
          <p:nvPr/>
        </p:nvSpPr>
        <p:spPr>
          <a:xfrm>
            <a:off x="3651723" y="2218956"/>
            <a:ext cx="2043430" cy="0"/>
          </a:xfrm>
          <a:custGeom>
            <a:avLst/>
            <a:gdLst/>
            <a:ahLst/>
            <a:cxnLst/>
            <a:rect l="l" t="t" r="r" b="b"/>
            <a:pathLst>
              <a:path w="2043429">
                <a:moveTo>
                  <a:pt x="0" y="0"/>
                </a:moveTo>
                <a:lnTo>
                  <a:pt x="2042824" y="0"/>
                </a:lnTo>
              </a:path>
            </a:pathLst>
          </a:custGeom>
          <a:ln w="12699">
            <a:solidFill>
              <a:srgbClr val="D8D8D8"/>
            </a:solidFill>
          </a:ln>
        </p:spPr>
        <p:txBody>
          <a:bodyPr wrap="square" lIns="0" tIns="0" rIns="0" bIns="0" rtlCol="0"/>
          <a:lstStyle/>
          <a:p>
            <a:endParaRPr/>
          </a:p>
        </p:txBody>
      </p:sp>
      <p:sp>
        <p:nvSpPr>
          <p:cNvPr id="11" name="object 11"/>
          <p:cNvSpPr/>
          <p:nvPr/>
        </p:nvSpPr>
        <p:spPr>
          <a:xfrm>
            <a:off x="5885048" y="2218956"/>
            <a:ext cx="2788285" cy="0"/>
          </a:xfrm>
          <a:custGeom>
            <a:avLst/>
            <a:gdLst/>
            <a:ahLst/>
            <a:cxnLst/>
            <a:rect l="l" t="t" r="r" b="b"/>
            <a:pathLst>
              <a:path w="2788284">
                <a:moveTo>
                  <a:pt x="0" y="0"/>
                </a:moveTo>
                <a:lnTo>
                  <a:pt x="2788149" y="0"/>
                </a:lnTo>
              </a:path>
            </a:pathLst>
          </a:custGeom>
          <a:ln w="12699">
            <a:solidFill>
              <a:srgbClr val="D8D8D8"/>
            </a:solidFill>
          </a:ln>
        </p:spPr>
        <p:txBody>
          <a:bodyPr wrap="square" lIns="0" tIns="0" rIns="0" bIns="0" rtlCol="0"/>
          <a:lstStyle/>
          <a:p>
            <a:endParaRPr/>
          </a:p>
        </p:txBody>
      </p:sp>
      <p:sp>
        <p:nvSpPr>
          <p:cNvPr id="12" name="object 12"/>
          <p:cNvSpPr/>
          <p:nvPr/>
        </p:nvSpPr>
        <p:spPr>
          <a:xfrm>
            <a:off x="1741298" y="3388956"/>
            <a:ext cx="1720214" cy="0"/>
          </a:xfrm>
          <a:custGeom>
            <a:avLst/>
            <a:gdLst/>
            <a:ahLst/>
            <a:cxnLst/>
            <a:rect l="l" t="t" r="r" b="b"/>
            <a:pathLst>
              <a:path w="1720214">
                <a:moveTo>
                  <a:pt x="0" y="0"/>
                </a:moveTo>
                <a:lnTo>
                  <a:pt x="1719924" y="0"/>
                </a:lnTo>
              </a:path>
            </a:pathLst>
          </a:custGeom>
          <a:ln w="12699">
            <a:solidFill>
              <a:srgbClr val="D8D8D8"/>
            </a:solidFill>
          </a:ln>
        </p:spPr>
        <p:txBody>
          <a:bodyPr wrap="square" lIns="0" tIns="0" rIns="0" bIns="0" rtlCol="0"/>
          <a:lstStyle/>
          <a:p>
            <a:endParaRPr/>
          </a:p>
        </p:txBody>
      </p:sp>
      <p:sp>
        <p:nvSpPr>
          <p:cNvPr id="13" name="object 13"/>
          <p:cNvSpPr/>
          <p:nvPr/>
        </p:nvSpPr>
        <p:spPr>
          <a:xfrm>
            <a:off x="3651723" y="3388956"/>
            <a:ext cx="2043430" cy="0"/>
          </a:xfrm>
          <a:custGeom>
            <a:avLst/>
            <a:gdLst/>
            <a:ahLst/>
            <a:cxnLst/>
            <a:rect l="l" t="t" r="r" b="b"/>
            <a:pathLst>
              <a:path w="2043429">
                <a:moveTo>
                  <a:pt x="0" y="0"/>
                </a:moveTo>
                <a:lnTo>
                  <a:pt x="2042824" y="0"/>
                </a:lnTo>
              </a:path>
            </a:pathLst>
          </a:custGeom>
          <a:ln w="12699">
            <a:solidFill>
              <a:srgbClr val="D8D8D8"/>
            </a:solidFill>
          </a:ln>
        </p:spPr>
        <p:txBody>
          <a:bodyPr wrap="square" lIns="0" tIns="0" rIns="0" bIns="0" rtlCol="0"/>
          <a:lstStyle/>
          <a:p>
            <a:endParaRPr/>
          </a:p>
        </p:txBody>
      </p:sp>
      <p:sp>
        <p:nvSpPr>
          <p:cNvPr id="14" name="object 14"/>
          <p:cNvSpPr/>
          <p:nvPr/>
        </p:nvSpPr>
        <p:spPr>
          <a:xfrm>
            <a:off x="5885048" y="3388956"/>
            <a:ext cx="2788285" cy="0"/>
          </a:xfrm>
          <a:custGeom>
            <a:avLst/>
            <a:gdLst/>
            <a:ahLst/>
            <a:cxnLst/>
            <a:rect l="l" t="t" r="r" b="b"/>
            <a:pathLst>
              <a:path w="2788284">
                <a:moveTo>
                  <a:pt x="0" y="0"/>
                </a:moveTo>
                <a:lnTo>
                  <a:pt x="2788149" y="0"/>
                </a:lnTo>
              </a:path>
            </a:pathLst>
          </a:custGeom>
          <a:ln w="12699">
            <a:solidFill>
              <a:srgbClr val="D8D8D8"/>
            </a:solidFill>
          </a:ln>
        </p:spPr>
        <p:txBody>
          <a:bodyPr wrap="square" lIns="0" tIns="0" rIns="0" bIns="0" rtlCol="0"/>
          <a:lstStyle/>
          <a:p>
            <a:endParaRPr/>
          </a:p>
        </p:txBody>
      </p:sp>
      <p:sp>
        <p:nvSpPr>
          <p:cNvPr id="15" name="object 15"/>
          <p:cNvSpPr txBox="1"/>
          <p:nvPr/>
        </p:nvSpPr>
        <p:spPr>
          <a:xfrm>
            <a:off x="1706900" y="787229"/>
            <a:ext cx="2961005" cy="476250"/>
          </a:xfrm>
          <a:prstGeom prst="rect">
            <a:avLst/>
          </a:prstGeom>
        </p:spPr>
        <p:txBody>
          <a:bodyPr vert="horz" wrap="square" lIns="0" tIns="0" rIns="0" bIns="0" rtlCol="0">
            <a:spAutoFit/>
          </a:bodyPr>
          <a:lstStyle/>
          <a:p>
            <a:pPr marL="12700">
              <a:lnSpc>
                <a:spcPct val="100000"/>
              </a:lnSpc>
            </a:pPr>
            <a:r>
              <a:rPr sz="1200" spc="-5" dirty="0">
                <a:solidFill>
                  <a:srgbClr val="2E85C9"/>
                </a:solidFill>
                <a:latin typeface="Arial"/>
                <a:cs typeface="Arial"/>
              </a:rPr>
              <a:t>Curriculum: </a:t>
            </a:r>
            <a:r>
              <a:rPr sz="1200" spc="10" dirty="0">
                <a:solidFill>
                  <a:srgbClr val="2E85C9"/>
                </a:solidFill>
                <a:latin typeface="Arial"/>
                <a:cs typeface="Arial"/>
              </a:rPr>
              <a:t>Week </a:t>
            </a:r>
            <a:r>
              <a:rPr sz="1200" spc="15" dirty="0">
                <a:solidFill>
                  <a:srgbClr val="2E85C9"/>
                </a:solidFill>
                <a:latin typeface="Arial"/>
                <a:cs typeface="Arial"/>
              </a:rPr>
              <a:t>by</a:t>
            </a:r>
            <a:r>
              <a:rPr sz="1200" spc="-145" dirty="0">
                <a:solidFill>
                  <a:srgbClr val="2E85C9"/>
                </a:solidFill>
                <a:latin typeface="Arial"/>
                <a:cs typeface="Arial"/>
              </a:rPr>
              <a:t> </a:t>
            </a:r>
            <a:r>
              <a:rPr sz="1200" spc="10" dirty="0">
                <a:solidFill>
                  <a:srgbClr val="2E85C9"/>
                </a:solidFill>
                <a:latin typeface="Arial"/>
                <a:cs typeface="Arial"/>
              </a:rPr>
              <a:t>Week</a:t>
            </a:r>
            <a:endParaRPr sz="1200">
              <a:latin typeface="Arial"/>
              <a:cs typeface="Arial"/>
            </a:endParaRPr>
          </a:p>
          <a:p>
            <a:pPr marL="38735">
              <a:lnSpc>
                <a:spcPct val="100000"/>
              </a:lnSpc>
              <a:spcBef>
                <a:spcPts val="1345"/>
              </a:spcBef>
              <a:tabLst>
                <a:tab pos="1949450" algn="l"/>
              </a:tabLst>
            </a:pPr>
            <a:r>
              <a:rPr sz="800" b="1" spc="-75" dirty="0">
                <a:solidFill>
                  <a:srgbClr val="363740"/>
                </a:solidFill>
                <a:latin typeface="Arial Black"/>
                <a:cs typeface="Arial Black"/>
              </a:rPr>
              <a:t>MODULE	</a:t>
            </a:r>
            <a:r>
              <a:rPr sz="800" b="1" spc="-90" dirty="0">
                <a:solidFill>
                  <a:srgbClr val="363740"/>
                </a:solidFill>
                <a:latin typeface="Arial Black"/>
                <a:cs typeface="Arial Black"/>
              </a:rPr>
              <a:t>LECTURES</a:t>
            </a:r>
            <a:r>
              <a:rPr sz="800" b="1" spc="-120" dirty="0">
                <a:solidFill>
                  <a:srgbClr val="363740"/>
                </a:solidFill>
                <a:latin typeface="Arial Black"/>
                <a:cs typeface="Arial Black"/>
              </a:rPr>
              <a:t> </a:t>
            </a:r>
            <a:r>
              <a:rPr sz="800" b="1" spc="-55" dirty="0">
                <a:solidFill>
                  <a:srgbClr val="363740"/>
                </a:solidFill>
                <a:latin typeface="Arial Black"/>
                <a:cs typeface="Arial Black"/>
              </a:rPr>
              <a:t>[VIDEOS]</a:t>
            </a:r>
            <a:endParaRPr sz="800">
              <a:latin typeface="Arial Black"/>
              <a:cs typeface="Arial Black"/>
            </a:endParaRPr>
          </a:p>
        </p:txBody>
      </p:sp>
      <p:sp>
        <p:nvSpPr>
          <p:cNvPr id="16" name="object 16"/>
          <p:cNvSpPr txBox="1"/>
          <p:nvPr/>
        </p:nvSpPr>
        <p:spPr>
          <a:xfrm>
            <a:off x="5877098" y="1141029"/>
            <a:ext cx="758825" cy="150495"/>
          </a:xfrm>
          <a:prstGeom prst="rect">
            <a:avLst/>
          </a:prstGeom>
        </p:spPr>
        <p:txBody>
          <a:bodyPr vert="horz" wrap="square" lIns="0" tIns="0" rIns="0" bIns="0" rtlCol="0">
            <a:spAutoFit/>
          </a:bodyPr>
          <a:lstStyle/>
          <a:p>
            <a:pPr marL="12700">
              <a:lnSpc>
                <a:spcPct val="100000"/>
              </a:lnSpc>
            </a:pPr>
            <a:r>
              <a:rPr sz="800" b="1" spc="-125" dirty="0">
                <a:solidFill>
                  <a:srgbClr val="363740"/>
                </a:solidFill>
                <a:latin typeface="Arial Black"/>
                <a:cs typeface="Arial Black"/>
              </a:rPr>
              <a:t>KEY</a:t>
            </a:r>
            <a:r>
              <a:rPr sz="800" b="1" spc="-114" dirty="0">
                <a:solidFill>
                  <a:srgbClr val="363740"/>
                </a:solidFill>
                <a:latin typeface="Arial Black"/>
                <a:cs typeface="Arial Black"/>
              </a:rPr>
              <a:t> </a:t>
            </a:r>
            <a:r>
              <a:rPr sz="800" b="1" spc="-80" dirty="0">
                <a:solidFill>
                  <a:srgbClr val="363740"/>
                </a:solidFill>
                <a:latin typeface="Arial Black"/>
                <a:cs typeface="Arial Black"/>
              </a:rPr>
              <a:t>LEARNING</a:t>
            </a:r>
            <a:endParaRPr sz="800">
              <a:latin typeface="Arial Black"/>
              <a:cs typeface="Arial Black"/>
            </a:endParaRPr>
          </a:p>
        </p:txBody>
      </p:sp>
      <p:sp>
        <p:nvSpPr>
          <p:cNvPr id="17" name="object 17"/>
          <p:cNvSpPr txBox="1"/>
          <p:nvPr/>
        </p:nvSpPr>
        <p:spPr>
          <a:xfrm>
            <a:off x="1746048" y="1357296"/>
            <a:ext cx="1476375" cy="600075"/>
          </a:xfrm>
          <a:prstGeom prst="rect">
            <a:avLst/>
          </a:prstGeom>
        </p:spPr>
        <p:txBody>
          <a:bodyPr vert="horz" wrap="square" lIns="0" tIns="0" rIns="0" bIns="0" rtlCol="0">
            <a:spAutoFit/>
          </a:bodyPr>
          <a:lstStyle/>
          <a:p>
            <a:pPr marL="12700" marR="5080">
              <a:lnSpc>
                <a:spcPct val="117200"/>
              </a:lnSpc>
            </a:pPr>
            <a:r>
              <a:rPr sz="800" b="1" spc="-75" dirty="0">
                <a:solidFill>
                  <a:srgbClr val="579DD4"/>
                </a:solidFill>
                <a:latin typeface="Arial Black"/>
                <a:cs typeface="Arial Black"/>
              </a:rPr>
              <a:t>One: </a:t>
            </a:r>
            <a:r>
              <a:rPr sz="800" b="1" spc="-80" dirty="0">
                <a:solidFill>
                  <a:srgbClr val="579DD4"/>
                </a:solidFill>
                <a:latin typeface="Arial Black"/>
                <a:cs typeface="Arial Black"/>
              </a:rPr>
              <a:t>Strategic Leading </a:t>
            </a:r>
            <a:r>
              <a:rPr sz="800" b="1" spc="-75" dirty="0">
                <a:solidFill>
                  <a:srgbClr val="579DD4"/>
                </a:solidFill>
                <a:latin typeface="Arial Black"/>
                <a:cs typeface="Arial Black"/>
              </a:rPr>
              <a:t>and </a:t>
            </a:r>
            <a:r>
              <a:rPr sz="800" b="1" spc="-80" dirty="0">
                <a:solidFill>
                  <a:srgbClr val="579DD4"/>
                </a:solidFill>
                <a:latin typeface="Arial Black"/>
                <a:cs typeface="Arial Black"/>
              </a:rPr>
              <a:t>the  </a:t>
            </a:r>
            <a:r>
              <a:rPr sz="800" b="1" spc="-55" dirty="0">
                <a:solidFill>
                  <a:srgbClr val="579DD4"/>
                </a:solidFill>
                <a:latin typeface="Arial Black"/>
                <a:cs typeface="Arial Black"/>
              </a:rPr>
              <a:t>5 </a:t>
            </a:r>
            <a:r>
              <a:rPr sz="800" b="1" spc="-80" dirty="0">
                <a:solidFill>
                  <a:srgbClr val="579DD4"/>
                </a:solidFill>
                <a:latin typeface="Arial Black"/>
                <a:cs typeface="Arial Black"/>
              </a:rPr>
              <a:t>Areas </a:t>
            </a:r>
            <a:r>
              <a:rPr sz="800" b="1" spc="-55" dirty="0">
                <a:solidFill>
                  <a:srgbClr val="579DD4"/>
                </a:solidFill>
                <a:latin typeface="Arial Black"/>
                <a:cs typeface="Arial Black"/>
              </a:rPr>
              <a:t>of</a:t>
            </a:r>
            <a:r>
              <a:rPr sz="800" b="1" spc="-90" dirty="0">
                <a:solidFill>
                  <a:srgbClr val="579DD4"/>
                </a:solidFill>
                <a:latin typeface="Arial Black"/>
                <a:cs typeface="Arial Black"/>
              </a:rPr>
              <a:t> </a:t>
            </a:r>
            <a:r>
              <a:rPr sz="800" b="1" spc="-65" dirty="0">
                <a:solidFill>
                  <a:srgbClr val="579DD4"/>
                </a:solidFill>
                <a:latin typeface="Arial Black"/>
                <a:cs typeface="Arial Black"/>
              </a:rPr>
              <a:t>Inquiry</a:t>
            </a:r>
            <a:endParaRPr sz="800">
              <a:latin typeface="Arial Black"/>
              <a:cs typeface="Arial Black"/>
            </a:endParaRPr>
          </a:p>
          <a:p>
            <a:pPr marL="12700" marR="222250">
              <a:lnSpc>
                <a:spcPct val="117200"/>
              </a:lnSpc>
            </a:pPr>
            <a:r>
              <a:rPr sz="800" dirty="0">
                <a:solidFill>
                  <a:srgbClr val="363740"/>
                </a:solidFill>
                <a:latin typeface="Arial"/>
                <a:cs typeface="Arial"/>
              </a:rPr>
              <a:t>Video </a:t>
            </a:r>
            <a:r>
              <a:rPr sz="800" spc="-10" dirty="0">
                <a:solidFill>
                  <a:srgbClr val="363740"/>
                </a:solidFill>
                <a:latin typeface="Arial"/>
                <a:cs typeface="Arial"/>
              </a:rPr>
              <a:t>Lectures: </a:t>
            </a:r>
            <a:r>
              <a:rPr sz="800" spc="35" dirty="0">
                <a:solidFill>
                  <a:srgbClr val="363740"/>
                </a:solidFill>
                <a:latin typeface="Arial"/>
                <a:cs typeface="Arial"/>
              </a:rPr>
              <a:t>80</a:t>
            </a:r>
            <a:r>
              <a:rPr sz="800" spc="-105" dirty="0">
                <a:solidFill>
                  <a:srgbClr val="363740"/>
                </a:solidFill>
                <a:latin typeface="Arial"/>
                <a:cs typeface="Arial"/>
              </a:rPr>
              <a:t> </a:t>
            </a:r>
            <a:r>
              <a:rPr sz="800" spc="5" dirty="0">
                <a:solidFill>
                  <a:srgbClr val="363740"/>
                </a:solidFill>
                <a:latin typeface="Arial"/>
                <a:cs typeface="Arial"/>
              </a:rPr>
              <a:t>Minutes  </a:t>
            </a:r>
            <a:r>
              <a:rPr sz="800" dirty="0">
                <a:solidFill>
                  <a:srgbClr val="363740"/>
                </a:solidFill>
                <a:latin typeface="Arial"/>
                <a:cs typeface="Arial"/>
              </a:rPr>
              <a:t>Assignments: </a:t>
            </a:r>
            <a:r>
              <a:rPr sz="800" spc="35" dirty="0">
                <a:solidFill>
                  <a:srgbClr val="363740"/>
                </a:solidFill>
                <a:latin typeface="Arial"/>
                <a:cs typeface="Arial"/>
              </a:rPr>
              <a:t>90</a:t>
            </a:r>
            <a:r>
              <a:rPr sz="800" spc="-90" dirty="0">
                <a:solidFill>
                  <a:srgbClr val="363740"/>
                </a:solidFill>
                <a:latin typeface="Arial"/>
                <a:cs typeface="Arial"/>
              </a:rPr>
              <a:t> </a:t>
            </a:r>
            <a:r>
              <a:rPr sz="800" spc="5" dirty="0">
                <a:solidFill>
                  <a:srgbClr val="363740"/>
                </a:solidFill>
                <a:latin typeface="Arial"/>
                <a:cs typeface="Arial"/>
              </a:rPr>
              <a:t>Minutes</a:t>
            </a:r>
            <a:endParaRPr sz="800">
              <a:latin typeface="Arial"/>
              <a:cs typeface="Arial"/>
            </a:endParaRPr>
          </a:p>
        </p:txBody>
      </p:sp>
      <p:sp>
        <p:nvSpPr>
          <p:cNvPr id="18" name="object 18"/>
          <p:cNvSpPr txBox="1"/>
          <p:nvPr/>
        </p:nvSpPr>
        <p:spPr>
          <a:xfrm>
            <a:off x="3641386" y="1378267"/>
            <a:ext cx="1564005" cy="721995"/>
          </a:xfrm>
          <a:prstGeom prst="rect">
            <a:avLst/>
          </a:prstGeom>
        </p:spPr>
        <p:txBody>
          <a:bodyPr vert="horz" wrap="square" lIns="0" tIns="0" rIns="0" bIns="0" rtlCol="0">
            <a:spAutoFit/>
          </a:bodyPr>
          <a:lstStyle/>
          <a:p>
            <a:pPr marL="141605" indent="-128905">
              <a:lnSpc>
                <a:spcPct val="100000"/>
              </a:lnSpc>
              <a:buChar char="•"/>
              <a:tabLst>
                <a:tab pos="142240" algn="l"/>
              </a:tabLst>
            </a:pPr>
            <a:r>
              <a:rPr sz="800" spc="-10" dirty="0">
                <a:solidFill>
                  <a:srgbClr val="363740"/>
                </a:solidFill>
                <a:latin typeface="Arial"/>
                <a:cs typeface="Arial"/>
              </a:rPr>
              <a:t>The </a:t>
            </a:r>
            <a:r>
              <a:rPr sz="800" dirty="0">
                <a:solidFill>
                  <a:srgbClr val="363740"/>
                </a:solidFill>
                <a:latin typeface="Arial"/>
                <a:cs typeface="Arial"/>
              </a:rPr>
              <a:t>Strategic Learning</a:t>
            </a:r>
            <a:r>
              <a:rPr sz="800" spc="-90" dirty="0">
                <a:solidFill>
                  <a:srgbClr val="363740"/>
                </a:solidFill>
                <a:latin typeface="Arial"/>
                <a:cs typeface="Arial"/>
              </a:rPr>
              <a:t> </a:t>
            </a:r>
            <a:r>
              <a:rPr sz="800" spc="-15" dirty="0">
                <a:solidFill>
                  <a:srgbClr val="363740"/>
                </a:solidFill>
                <a:latin typeface="Arial"/>
                <a:cs typeface="Arial"/>
              </a:rPr>
              <a:t>Process</a:t>
            </a:r>
            <a:endParaRPr sz="800">
              <a:latin typeface="Arial"/>
              <a:cs typeface="Arial"/>
            </a:endParaRPr>
          </a:p>
          <a:p>
            <a:pPr marL="141605" indent="-128905">
              <a:lnSpc>
                <a:spcPct val="100000"/>
              </a:lnSpc>
              <a:spcBef>
                <a:spcPts val="165"/>
              </a:spcBef>
              <a:buChar char="•"/>
              <a:tabLst>
                <a:tab pos="142240" algn="l"/>
              </a:tabLst>
            </a:pPr>
            <a:r>
              <a:rPr sz="800" spc="10" dirty="0">
                <a:solidFill>
                  <a:srgbClr val="363740"/>
                </a:solidFill>
                <a:latin typeface="Arial"/>
                <a:cs typeface="Arial"/>
              </a:rPr>
              <a:t>Interpreting Industry</a:t>
            </a:r>
            <a:r>
              <a:rPr sz="800" spc="-135" dirty="0">
                <a:solidFill>
                  <a:srgbClr val="363740"/>
                </a:solidFill>
                <a:latin typeface="Arial"/>
                <a:cs typeface="Arial"/>
              </a:rPr>
              <a:t> </a:t>
            </a:r>
            <a:r>
              <a:rPr sz="800" dirty="0">
                <a:solidFill>
                  <a:srgbClr val="363740"/>
                </a:solidFill>
                <a:latin typeface="Arial"/>
                <a:cs typeface="Arial"/>
              </a:rPr>
              <a:t>Dynamics</a:t>
            </a:r>
            <a:endParaRPr sz="800">
              <a:latin typeface="Arial"/>
              <a:cs typeface="Arial"/>
            </a:endParaRPr>
          </a:p>
          <a:p>
            <a:pPr marL="141605" marR="249554" indent="-128905">
              <a:lnSpc>
                <a:spcPct val="117200"/>
              </a:lnSpc>
              <a:buChar char="•"/>
              <a:tabLst>
                <a:tab pos="142240" algn="l"/>
              </a:tabLst>
            </a:pPr>
            <a:r>
              <a:rPr sz="800" spc="10" dirty="0">
                <a:solidFill>
                  <a:srgbClr val="363740"/>
                </a:solidFill>
                <a:latin typeface="Arial"/>
                <a:cs typeface="Arial"/>
              </a:rPr>
              <a:t>Analyzing </a:t>
            </a:r>
            <a:r>
              <a:rPr sz="800" spc="-5" dirty="0">
                <a:solidFill>
                  <a:srgbClr val="363740"/>
                </a:solidFill>
                <a:latin typeface="Arial"/>
                <a:cs typeface="Arial"/>
              </a:rPr>
              <a:t>Customers</a:t>
            </a:r>
            <a:r>
              <a:rPr sz="800" spc="-114" dirty="0">
                <a:solidFill>
                  <a:srgbClr val="363740"/>
                </a:solidFill>
                <a:latin typeface="Arial"/>
                <a:cs typeface="Arial"/>
              </a:rPr>
              <a:t> </a:t>
            </a:r>
            <a:r>
              <a:rPr sz="800" dirty="0">
                <a:solidFill>
                  <a:srgbClr val="363740"/>
                </a:solidFill>
                <a:latin typeface="Arial"/>
                <a:cs typeface="Arial"/>
              </a:rPr>
              <a:t>and  </a:t>
            </a:r>
            <a:r>
              <a:rPr sz="800" spc="5" dirty="0">
                <a:solidFill>
                  <a:srgbClr val="363740"/>
                </a:solidFill>
                <a:latin typeface="Arial"/>
                <a:cs typeface="Arial"/>
              </a:rPr>
              <a:t>Competitors</a:t>
            </a:r>
            <a:endParaRPr sz="800">
              <a:latin typeface="Arial"/>
              <a:cs typeface="Arial"/>
            </a:endParaRPr>
          </a:p>
          <a:p>
            <a:pPr marL="141605" indent="-128905">
              <a:lnSpc>
                <a:spcPct val="100000"/>
              </a:lnSpc>
              <a:spcBef>
                <a:spcPts val="165"/>
              </a:spcBef>
              <a:buChar char="•"/>
              <a:tabLst>
                <a:tab pos="142240" algn="l"/>
              </a:tabLst>
            </a:pPr>
            <a:r>
              <a:rPr sz="800" spc="-10" dirty="0">
                <a:solidFill>
                  <a:srgbClr val="363740"/>
                </a:solidFill>
                <a:latin typeface="Arial"/>
                <a:cs typeface="Arial"/>
              </a:rPr>
              <a:t>The </a:t>
            </a:r>
            <a:r>
              <a:rPr sz="800" spc="5" dirty="0">
                <a:solidFill>
                  <a:srgbClr val="363740"/>
                </a:solidFill>
                <a:latin typeface="Arial"/>
                <a:cs typeface="Arial"/>
              </a:rPr>
              <a:t>Power </a:t>
            </a:r>
            <a:r>
              <a:rPr sz="800" spc="15" dirty="0">
                <a:solidFill>
                  <a:srgbClr val="363740"/>
                </a:solidFill>
                <a:latin typeface="Arial"/>
                <a:cs typeface="Arial"/>
              </a:rPr>
              <a:t>of</a:t>
            </a:r>
            <a:r>
              <a:rPr sz="800" spc="-90" dirty="0">
                <a:solidFill>
                  <a:srgbClr val="363740"/>
                </a:solidFill>
                <a:latin typeface="Arial"/>
                <a:cs typeface="Arial"/>
              </a:rPr>
              <a:t> </a:t>
            </a:r>
            <a:r>
              <a:rPr sz="800" spc="-5" dirty="0">
                <a:solidFill>
                  <a:srgbClr val="363740"/>
                </a:solidFill>
                <a:latin typeface="Arial"/>
                <a:cs typeface="Arial"/>
              </a:rPr>
              <a:t>Synthesis</a:t>
            </a:r>
            <a:endParaRPr sz="800">
              <a:latin typeface="Arial"/>
              <a:cs typeface="Arial"/>
            </a:endParaRPr>
          </a:p>
        </p:txBody>
      </p:sp>
      <p:sp>
        <p:nvSpPr>
          <p:cNvPr id="19" name="object 19"/>
          <p:cNvSpPr txBox="1"/>
          <p:nvPr/>
        </p:nvSpPr>
        <p:spPr>
          <a:xfrm>
            <a:off x="5889798" y="1357296"/>
            <a:ext cx="2569210" cy="457200"/>
          </a:xfrm>
          <a:prstGeom prst="rect">
            <a:avLst/>
          </a:prstGeom>
        </p:spPr>
        <p:txBody>
          <a:bodyPr vert="horz" wrap="square" lIns="0" tIns="0" rIns="0" bIns="0" rtlCol="0">
            <a:spAutoFit/>
          </a:bodyPr>
          <a:lstStyle/>
          <a:p>
            <a:pPr marL="12700" marR="5080">
              <a:lnSpc>
                <a:spcPct val="117200"/>
              </a:lnSpc>
            </a:pPr>
            <a:r>
              <a:rPr sz="800" spc="5" dirty="0">
                <a:solidFill>
                  <a:srgbClr val="363740"/>
                </a:solidFill>
                <a:latin typeface="Arial"/>
                <a:cs typeface="Arial"/>
              </a:rPr>
              <a:t>Understand </a:t>
            </a:r>
            <a:r>
              <a:rPr sz="800" spc="10" dirty="0">
                <a:solidFill>
                  <a:srgbClr val="363740"/>
                </a:solidFill>
                <a:latin typeface="Arial"/>
                <a:cs typeface="Arial"/>
              </a:rPr>
              <a:t>the </a:t>
            </a:r>
            <a:r>
              <a:rPr sz="800" spc="-10" dirty="0">
                <a:solidFill>
                  <a:srgbClr val="363740"/>
                </a:solidFill>
                <a:latin typeface="Arial"/>
                <a:cs typeface="Arial"/>
              </a:rPr>
              <a:t>core </a:t>
            </a:r>
            <a:r>
              <a:rPr sz="800" dirty="0">
                <a:solidFill>
                  <a:srgbClr val="363740"/>
                </a:solidFill>
                <a:latin typeface="Arial"/>
                <a:cs typeface="Arial"/>
              </a:rPr>
              <a:t>concepts </a:t>
            </a:r>
            <a:r>
              <a:rPr sz="800" spc="15" dirty="0">
                <a:solidFill>
                  <a:srgbClr val="363740"/>
                </a:solidFill>
                <a:latin typeface="Arial"/>
                <a:cs typeface="Arial"/>
              </a:rPr>
              <a:t>of </a:t>
            </a:r>
            <a:r>
              <a:rPr sz="800" spc="5" dirty="0">
                <a:solidFill>
                  <a:srgbClr val="363740"/>
                </a:solidFill>
                <a:latin typeface="Arial"/>
                <a:cs typeface="Arial"/>
              </a:rPr>
              <a:t>Strategy </a:t>
            </a:r>
            <a:r>
              <a:rPr sz="800" dirty="0">
                <a:solidFill>
                  <a:srgbClr val="363740"/>
                </a:solidFill>
                <a:latin typeface="Arial"/>
                <a:cs typeface="Arial"/>
              </a:rPr>
              <a:t>and </a:t>
            </a:r>
            <a:r>
              <a:rPr sz="800" spc="30" dirty="0">
                <a:solidFill>
                  <a:srgbClr val="363740"/>
                </a:solidFill>
                <a:latin typeface="Arial"/>
                <a:cs typeface="Arial"/>
              </a:rPr>
              <a:t>how </a:t>
            </a:r>
            <a:r>
              <a:rPr sz="800" spc="20" dirty="0">
                <a:solidFill>
                  <a:srgbClr val="363740"/>
                </a:solidFill>
                <a:latin typeface="Arial"/>
                <a:cs typeface="Arial"/>
              </a:rPr>
              <a:t>to  </a:t>
            </a:r>
            <a:r>
              <a:rPr sz="800" dirty="0">
                <a:solidFill>
                  <a:srgbClr val="363740"/>
                </a:solidFill>
                <a:latin typeface="Arial"/>
                <a:cs typeface="Arial"/>
              </a:rPr>
              <a:t>complete</a:t>
            </a:r>
            <a:r>
              <a:rPr sz="800" spc="-20" dirty="0">
                <a:solidFill>
                  <a:srgbClr val="363740"/>
                </a:solidFill>
                <a:latin typeface="Arial"/>
                <a:cs typeface="Arial"/>
              </a:rPr>
              <a:t> </a:t>
            </a:r>
            <a:r>
              <a:rPr sz="800" spc="10" dirty="0">
                <a:solidFill>
                  <a:srgbClr val="363740"/>
                </a:solidFill>
                <a:latin typeface="Arial"/>
                <a:cs typeface="Arial"/>
              </a:rPr>
              <a:t>the</a:t>
            </a:r>
            <a:r>
              <a:rPr sz="800" spc="-20" dirty="0">
                <a:solidFill>
                  <a:srgbClr val="363740"/>
                </a:solidFill>
                <a:latin typeface="Arial"/>
                <a:cs typeface="Arial"/>
              </a:rPr>
              <a:t> </a:t>
            </a:r>
            <a:r>
              <a:rPr sz="800" spc="20" dirty="0">
                <a:solidFill>
                  <a:srgbClr val="363740"/>
                </a:solidFill>
                <a:latin typeface="Arial"/>
                <a:cs typeface="Arial"/>
              </a:rPr>
              <a:t>ﬁrst</a:t>
            </a:r>
            <a:r>
              <a:rPr sz="800" spc="-20" dirty="0">
                <a:solidFill>
                  <a:srgbClr val="363740"/>
                </a:solidFill>
                <a:latin typeface="Arial"/>
                <a:cs typeface="Arial"/>
              </a:rPr>
              <a:t> </a:t>
            </a:r>
            <a:r>
              <a:rPr sz="800" dirty="0">
                <a:solidFill>
                  <a:srgbClr val="363740"/>
                </a:solidFill>
                <a:latin typeface="Arial"/>
                <a:cs typeface="Arial"/>
              </a:rPr>
              <a:t>steps</a:t>
            </a:r>
            <a:r>
              <a:rPr sz="800" spc="-20" dirty="0">
                <a:solidFill>
                  <a:srgbClr val="363740"/>
                </a:solidFill>
                <a:latin typeface="Arial"/>
                <a:cs typeface="Arial"/>
              </a:rPr>
              <a:t> </a:t>
            </a:r>
            <a:r>
              <a:rPr sz="800" spc="15" dirty="0">
                <a:solidFill>
                  <a:srgbClr val="363740"/>
                </a:solidFill>
                <a:latin typeface="Arial"/>
                <a:cs typeface="Arial"/>
              </a:rPr>
              <a:t>of</a:t>
            </a:r>
            <a:r>
              <a:rPr sz="800" spc="-20" dirty="0">
                <a:solidFill>
                  <a:srgbClr val="363740"/>
                </a:solidFill>
                <a:latin typeface="Arial"/>
                <a:cs typeface="Arial"/>
              </a:rPr>
              <a:t> </a:t>
            </a:r>
            <a:r>
              <a:rPr sz="800" spc="10" dirty="0">
                <a:solidFill>
                  <a:srgbClr val="363740"/>
                </a:solidFill>
                <a:latin typeface="Arial"/>
                <a:cs typeface="Arial"/>
              </a:rPr>
              <a:t>the</a:t>
            </a:r>
            <a:r>
              <a:rPr sz="800" spc="-20" dirty="0">
                <a:solidFill>
                  <a:srgbClr val="363740"/>
                </a:solidFill>
                <a:latin typeface="Arial"/>
                <a:cs typeface="Arial"/>
              </a:rPr>
              <a:t> </a:t>
            </a:r>
            <a:r>
              <a:rPr sz="800" dirty="0">
                <a:solidFill>
                  <a:srgbClr val="363740"/>
                </a:solidFill>
                <a:latin typeface="Arial"/>
                <a:cs typeface="Arial"/>
              </a:rPr>
              <a:t>Strategic</a:t>
            </a:r>
            <a:r>
              <a:rPr sz="800" spc="-20" dirty="0">
                <a:solidFill>
                  <a:srgbClr val="363740"/>
                </a:solidFill>
                <a:latin typeface="Arial"/>
                <a:cs typeface="Arial"/>
              </a:rPr>
              <a:t> </a:t>
            </a:r>
            <a:r>
              <a:rPr sz="800" dirty="0">
                <a:solidFill>
                  <a:srgbClr val="363740"/>
                </a:solidFill>
                <a:latin typeface="Arial"/>
                <a:cs typeface="Arial"/>
              </a:rPr>
              <a:t>Learning</a:t>
            </a:r>
            <a:r>
              <a:rPr sz="800" spc="-20" dirty="0">
                <a:solidFill>
                  <a:srgbClr val="363740"/>
                </a:solidFill>
                <a:latin typeface="Arial"/>
                <a:cs typeface="Arial"/>
              </a:rPr>
              <a:t> Cycle </a:t>
            </a:r>
            <a:r>
              <a:rPr sz="800" spc="70" dirty="0">
                <a:solidFill>
                  <a:srgbClr val="363740"/>
                </a:solidFill>
                <a:latin typeface="Arial"/>
                <a:cs typeface="Arial"/>
              </a:rPr>
              <a:t>-  </a:t>
            </a:r>
            <a:r>
              <a:rPr sz="800" spc="5" dirty="0">
                <a:solidFill>
                  <a:srgbClr val="363740"/>
                </a:solidFill>
                <a:latin typeface="Arial"/>
                <a:cs typeface="Arial"/>
              </a:rPr>
              <a:t>conducting </a:t>
            </a:r>
            <a:r>
              <a:rPr sz="800" spc="-25" dirty="0">
                <a:solidFill>
                  <a:srgbClr val="363740"/>
                </a:solidFill>
                <a:latin typeface="Arial"/>
                <a:cs typeface="Arial"/>
              </a:rPr>
              <a:t>a </a:t>
            </a:r>
            <a:r>
              <a:rPr sz="800" spc="5" dirty="0">
                <a:solidFill>
                  <a:srgbClr val="363740"/>
                </a:solidFill>
                <a:latin typeface="Arial"/>
                <a:cs typeface="Arial"/>
              </a:rPr>
              <a:t>Situation</a:t>
            </a:r>
            <a:r>
              <a:rPr sz="800" spc="-55" dirty="0">
                <a:solidFill>
                  <a:srgbClr val="363740"/>
                </a:solidFill>
                <a:latin typeface="Arial"/>
                <a:cs typeface="Arial"/>
              </a:rPr>
              <a:t> </a:t>
            </a:r>
            <a:r>
              <a:rPr sz="800" spc="-5" dirty="0">
                <a:solidFill>
                  <a:srgbClr val="363740"/>
                </a:solidFill>
                <a:latin typeface="Arial"/>
                <a:cs typeface="Arial"/>
              </a:rPr>
              <a:t>Analysis.</a:t>
            </a:r>
            <a:endParaRPr sz="800">
              <a:latin typeface="Arial"/>
              <a:cs typeface="Arial"/>
            </a:endParaRPr>
          </a:p>
        </p:txBody>
      </p:sp>
      <p:sp>
        <p:nvSpPr>
          <p:cNvPr id="20" name="object 20"/>
          <p:cNvSpPr txBox="1"/>
          <p:nvPr/>
        </p:nvSpPr>
        <p:spPr>
          <a:xfrm>
            <a:off x="1746048" y="2241546"/>
            <a:ext cx="1646555" cy="742950"/>
          </a:xfrm>
          <a:prstGeom prst="rect">
            <a:avLst/>
          </a:prstGeom>
        </p:spPr>
        <p:txBody>
          <a:bodyPr vert="horz" wrap="square" lIns="0" tIns="0" rIns="0" bIns="0" rtlCol="0">
            <a:spAutoFit/>
          </a:bodyPr>
          <a:lstStyle/>
          <a:p>
            <a:pPr marL="12700" marR="5080">
              <a:lnSpc>
                <a:spcPct val="117200"/>
              </a:lnSpc>
            </a:pPr>
            <a:r>
              <a:rPr sz="800" b="1" spc="-95" dirty="0">
                <a:solidFill>
                  <a:srgbClr val="579DD4"/>
                </a:solidFill>
                <a:latin typeface="Arial Black"/>
                <a:cs typeface="Arial Black"/>
              </a:rPr>
              <a:t>Two: </a:t>
            </a:r>
            <a:r>
              <a:rPr sz="800" b="1" spc="-80" dirty="0">
                <a:solidFill>
                  <a:srgbClr val="579DD4"/>
                </a:solidFill>
                <a:latin typeface="Arial Black"/>
                <a:cs typeface="Arial Black"/>
              </a:rPr>
              <a:t>Making </a:t>
            </a:r>
            <a:r>
              <a:rPr sz="800" b="1" spc="-95" dirty="0">
                <a:solidFill>
                  <a:srgbClr val="579DD4"/>
                </a:solidFill>
                <a:latin typeface="Arial Black"/>
                <a:cs typeface="Arial Black"/>
              </a:rPr>
              <a:t>Choices </a:t>
            </a:r>
            <a:r>
              <a:rPr sz="800" b="1" spc="-75" dirty="0">
                <a:solidFill>
                  <a:srgbClr val="579DD4"/>
                </a:solidFill>
                <a:latin typeface="Arial Black"/>
                <a:cs typeface="Arial Black"/>
              </a:rPr>
              <a:t>and </a:t>
            </a:r>
            <a:r>
              <a:rPr sz="800" b="1" spc="-45" dirty="0">
                <a:solidFill>
                  <a:srgbClr val="579DD4"/>
                </a:solidFill>
                <a:latin typeface="Arial Black"/>
                <a:cs typeface="Arial Black"/>
              </a:rPr>
              <a:t>Winning  </a:t>
            </a:r>
            <a:r>
              <a:rPr sz="800" b="1" spc="-85" dirty="0">
                <a:solidFill>
                  <a:srgbClr val="579DD4"/>
                </a:solidFill>
                <a:latin typeface="Arial Black"/>
                <a:cs typeface="Arial Black"/>
              </a:rPr>
              <a:t>at</a:t>
            </a:r>
            <a:r>
              <a:rPr sz="800" b="1" spc="-140" dirty="0">
                <a:solidFill>
                  <a:srgbClr val="579DD4"/>
                </a:solidFill>
                <a:latin typeface="Arial Black"/>
                <a:cs typeface="Arial Black"/>
              </a:rPr>
              <a:t> </a:t>
            </a:r>
            <a:r>
              <a:rPr sz="800" b="1" spc="-90" dirty="0">
                <a:solidFill>
                  <a:srgbClr val="579DD4"/>
                </a:solidFill>
                <a:latin typeface="Arial Black"/>
                <a:cs typeface="Arial Black"/>
              </a:rPr>
              <a:t>Value</a:t>
            </a:r>
            <a:endParaRPr sz="800">
              <a:latin typeface="Arial Black"/>
              <a:cs typeface="Arial Black"/>
            </a:endParaRPr>
          </a:p>
          <a:p>
            <a:pPr marL="12700" marR="392430">
              <a:lnSpc>
                <a:spcPct val="117200"/>
              </a:lnSpc>
            </a:pPr>
            <a:r>
              <a:rPr sz="800" dirty="0">
                <a:solidFill>
                  <a:srgbClr val="363740"/>
                </a:solidFill>
                <a:latin typeface="Arial"/>
                <a:cs typeface="Arial"/>
              </a:rPr>
              <a:t>Video </a:t>
            </a:r>
            <a:r>
              <a:rPr sz="800" spc="-10" dirty="0">
                <a:solidFill>
                  <a:srgbClr val="363740"/>
                </a:solidFill>
                <a:latin typeface="Arial"/>
                <a:cs typeface="Arial"/>
              </a:rPr>
              <a:t>Lectures: </a:t>
            </a:r>
            <a:r>
              <a:rPr sz="800" spc="30" dirty="0">
                <a:solidFill>
                  <a:srgbClr val="363740"/>
                </a:solidFill>
                <a:latin typeface="Arial"/>
                <a:cs typeface="Arial"/>
              </a:rPr>
              <a:t>60</a:t>
            </a:r>
            <a:r>
              <a:rPr sz="800" spc="-95" dirty="0">
                <a:solidFill>
                  <a:srgbClr val="363740"/>
                </a:solidFill>
                <a:latin typeface="Arial"/>
                <a:cs typeface="Arial"/>
              </a:rPr>
              <a:t> </a:t>
            </a:r>
            <a:r>
              <a:rPr sz="800" spc="5" dirty="0">
                <a:solidFill>
                  <a:srgbClr val="363740"/>
                </a:solidFill>
                <a:latin typeface="Arial"/>
                <a:cs typeface="Arial"/>
              </a:rPr>
              <a:t>Minutes  </a:t>
            </a:r>
            <a:r>
              <a:rPr sz="800" dirty="0">
                <a:solidFill>
                  <a:srgbClr val="363740"/>
                </a:solidFill>
                <a:latin typeface="Arial"/>
                <a:cs typeface="Arial"/>
              </a:rPr>
              <a:t>Assignments: </a:t>
            </a:r>
            <a:r>
              <a:rPr sz="800" spc="35" dirty="0">
                <a:solidFill>
                  <a:srgbClr val="363740"/>
                </a:solidFill>
                <a:latin typeface="Arial"/>
                <a:cs typeface="Arial"/>
              </a:rPr>
              <a:t>90</a:t>
            </a:r>
            <a:r>
              <a:rPr sz="800" spc="-90" dirty="0">
                <a:solidFill>
                  <a:srgbClr val="363740"/>
                </a:solidFill>
                <a:latin typeface="Arial"/>
                <a:cs typeface="Arial"/>
              </a:rPr>
              <a:t> </a:t>
            </a:r>
            <a:r>
              <a:rPr sz="800" spc="5" dirty="0">
                <a:solidFill>
                  <a:srgbClr val="363740"/>
                </a:solidFill>
                <a:latin typeface="Arial"/>
                <a:cs typeface="Arial"/>
              </a:rPr>
              <a:t>Minutes</a:t>
            </a:r>
            <a:endParaRPr sz="800">
              <a:latin typeface="Arial"/>
              <a:cs typeface="Arial"/>
            </a:endParaRPr>
          </a:p>
          <a:p>
            <a:pPr marL="12700">
              <a:lnSpc>
                <a:spcPct val="100000"/>
              </a:lnSpc>
              <a:spcBef>
                <a:spcPts val="165"/>
              </a:spcBef>
            </a:pPr>
            <a:r>
              <a:rPr sz="800" spc="-10" dirty="0">
                <a:solidFill>
                  <a:srgbClr val="363740"/>
                </a:solidFill>
                <a:latin typeface="Arial"/>
                <a:cs typeface="Arial"/>
              </a:rPr>
              <a:t>Live </a:t>
            </a:r>
            <a:r>
              <a:rPr sz="800" spc="15" dirty="0">
                <a:solidFill>
                  <a:srgbClr val="363740"/>
                </a:solidFill>
                <a:latin typeface="Arial"/>
                <a:cs typeface="Arial"/>
              </a:rPr>
              <a:t>Virtual </a:t>
            </a:r>
            <a:r>
              <a:rPr sz="800" spc="-15" dirty="0">
                <a:solidFill>
                  <a:srgbClr val="363740"/>
                </a:solidFill>
                <a:latin typeface="Arial"/>
                <a:cs typeface="Arial"/>
              </a:rPr>
              <a:t>Events: </a:t>
            </a:r>
            <a:r>
              <a:rPr sz="800" spc="30" dirty="0">
                <a:solidFill>
                  <a:srgbClr val="363740"/>
                </a:solidFill>
                <a:latin typeface="Arial"/>
                <a:cs typeface="Arial"/>
              </a:rPr>
              <a:t>60</a:t>
            </a:r>
            <a:r>
              <a:rPr sz="800" spc="-110" dirty="0">
                <a:solidFill>
                  <a:srgbClr val="363740"/>
                </a:solidFill>
                <a:latin typeface="Arial"/>
                <a:cs typeface="Arial"/>
              </a:rPr>
              <a:t> </a:t>
            </a:r>
            <a:r>
              <a:rPr sz="800" spc="5" dirty="0">
                <a:solidFill>
                  <a:srgbClr val="363740"/>
                </a:solidFill>
                <a:latin typeface="Arial"/>
                <a:cs typeface="Arial"/>
              </a:rPr>
              <a:t>Minutes</a:t>
            </a:r>
            <a:endParaRPr sz="800">
              <a:latin typeface="Arial"/>
              <a:cs typeface="Arial"/>
            </a:endParaRPr>
          </a:p>
        </p:txBody>
      </p:sp>
      <p:sp>
        <p:nvSpPr>
          <p:cNvPr id="21" name="object 21"/>
          <p:cNvSpPr txBox="1"/>
          <p:nvPr/>
        </p:nvSpPr>
        <p:spPr>
          <a:xfrm>
            <a:off x="3641386" y="2241546"/>
            <a:ext cx="1753870" cy="1028700"/>
          </a:xfrm>
          <a:prstGeom prst="rect">
            <a:avLst/>
          </a:prstGeom>
        </p:spPr>
        <p:txBody>
          <a:bodyPr vert="horz" wrap="square" lIns="0" tIns="0" rIns="0" bIns="0" rtlCol="0">
            <a:spAutoFit/>
          </a:bodyPr>
          <a:lstStyle/>
          <a:p>
            <a:pPr marL="141605" marR="292735" indent="-128905">
              <a:lnSpc>
                <a:spcPct val="117200"/>
              </a:lnSpc>
              <a:buChar char="•"/>
              <a:tabLst>
                <a:tab pos="142240" algn="l"/>
              </a:tabLst>
            </a:pPr>
            <a:r>
              <a:rPr sz="800" dirty="0">
                <a:solidFill>
                  <a:srgbClr val="363740"/>
                </a:solidFill>
                <a:latin typeface="Arial"/>
                <a:cs typeface="Arial"/>
              </a:rPr>
              <a:t>Serving </a:t>
            </a:r>
            <a:r>
              <a:rPr sz="800" spc="-5" dirty="0">
                <a:solidFill>
                  <a:srgbClr val="363740"/>
                </a:solidFill>
                <a:latin typeface="Arial"/>
                <a:cs typeface="Arial"/>
              </a:rPr>
              <a:t>External </a:t>
            </a:r>
            <a:r>
              <a:rPr sz="800" dirty="0">
                <a:solidFill>
                  <a:srgbClr val="363740"/>
                </a:solidFill>
                <a:latin typeface="Arial"/>
                <a:cs typeface="Arial"/>
              </a:rPr>
              <a:t>and</a:t>
            </a:r>
            <a:r>
              <a:rPr sz="800" spc="-65" dirty="0">
                <a:solidFill>
                  <a:srgbClr val="363740"/>
                </a:solidFill>
                <a:latin typeface="Arial"/>
                <a:cs typeface="Arial"/>
              </a:rPr>
              <a:t> </a:t>
            </a:r>
            <a:r>
              <a:rPr sz="800" dirty="0">
                <a:solidFill>
                  <a:srgbClr val="363740"/>
                </a:solidFill>
                <a:latin typeface="Arial"/>
                <a:cs typeface="Arial"/>
              </a:rPr>
              <a:t>Internal  </a:t>
            </a:r>
            <a:r>
              <a:rPr sz="800" spc="-5" dirty="0">
                <a:solidFill>
                  <a:srgbClr val="363740"/>
                </a:solidFill>
                <a:latin typeface="Arial"/>
                <a:cs typeface="Arial"/>
              </a:rPr>
              <a:t>Customers</a:t>
            </a:r>
            <a:endParaRPr sz="800">
              <a:latin typeface="Arial"/>
              <a:cs typeface="Arial"/>
            </a:endParaRPr>
          </a:p>
          <a:p>
            <a:pPr marL="141605" marR="5080" indent="-128905">
              <a:lnSpc>
                <a:spcPct val="117200"/>
              </a:lnSpc>
              <a:buChar char="•"/>
              <a:tabLst>
                <a:tab pos="142240" algn="l"/>
              </a:tabLst>
            </a:pPr>
            <a:r>
              <a:rPr sz="800" spc="10" dirty="0">
                <a:solidFill>
                  <a:srgbClr val="363740"/>
                </a:solidFill>
                <a:latin typeface="Arial"/>
                <a:cs typeface="Arial"/>
              </a:rPr>
              <a:t>Deﬁning </a:t>
            </a:r>
            <a:r>
              <a:rPr sz="800" spc="-25" dirty="0">
                <a:solidFill>
                  <a:srgbClr val="363740"/>
                </a:solidFill>
                <a:latin typeface="Arial"/>
                <a:cs typeface="Arial"/>
              </a:rPr>
              <a:t>Your </a:t>
            </a:r>
            <a:r>
              <a:rPr sz="800" spc="25" dirty="0">
                <a:solidFill>
                  <a:srgbClr val="363740"/>
                </a:solidFill>
                <a:latin typeface="Arial"/>
                <a:cs typeface="Arial"/>
              </a:rPr>
              <a:t>Winning </a:t>
            </a:r>
            <a:r>
              <a:rPr sz="800" spc="5" dirty="0">
                <a:solidFill>
                  <a:srgbClr val="363740"/>
                </a:solidFill>
                <a:latin typeface="Arial"/>
                <a:cs typeface="Arial"/>
              </a:rPr>
              <a:t>Proposition  </a:t>
            </a:r>
            <a:r>
              <a:rPr sz="800" dirty="0">
                <a:solidFill>
                  <a:srgbClr val="363740"/>
                </a:solidFill>
                <a:latin typeface="Arial"/>
                <a:cs typeface="Arial"/>
              </a:rPr>
              <a:t>and </a:t>
            </a:r>
            <a:r>
              <a:rPr sz="800" spc="-20" dirty="0">
                <a:solidFill>
                  <a:srgbClr val="363740"/>
                </a:solidFill>
                <a:latin typeface="Arial"/>
                <a:cs typeface="Arial"/>
              </a:rPr>
              <a:t>Key</a:t>
            </a:r>
            <a:r>
              <a:rPr sz="800" spc="-90" dirty="0">
                <a:solidFill>
                  <a:srgbClr val="363740"/>
                </a:solidFill>
                <a:latin typeface="Arial"/>
                <a:cs typeface="Arial"/>
              </a:rPr>
              <a:t> </a:t>
            </a:r>
            <a:r>
              <a:rPr sz="800" dirty="0">
                <a:solidFill>
                  <a:srgbClr val="363740"/>
                </a:solidFill>
                <a:latin typeface="Arial"/>
                <a:cs typeface="Arial"/>
              </a:rPr>
              <a:t>Priorities</a:t>
            </a:r>
            <a:endParaRPr sz="800">
              <a:latin typeface="Arial"/>
              <a:cs typeface="Arial"/>
            </a:endParaRPr>
          </a:p>
          <a:p>
            <a:pPr marL="141605" indent="-128905">
              <a:lnSpc>
                <a:spcPct val="100000"/>
              </a:lnSpc>
              <a:spcBef>
                <a:spcPts val="165"/>
              </a:spcBef>
              <a:buChar char="•"/>
              <a:tabLst>
                <a:tab pos="142240" algn="l"/>
              </a:tabLst>
            </a:pPr>
            <a:r>
              <a:rPr sz="800" spc="5" dirty="0">
                <a:solidFill>
                  <a:srgbClr val="363740"/>
                </a:solidFill>
                <a:latin typeface="Arial"/>
                <a:cs typeface="Arial"/>
              </a:rPr>
              <a:t>Maximizing </a:t>
            </a:r>
            <a:r>
              <a:rPr sz="800" spc="-25" dirty="0">
                <a:solidFill>
                  <a:srgbClr val="363740"/>
                </a:solidFill>
                <a:latin typeface="Arial"/>
                <a:cs typeface="Arial"/>
              </a:rPr>
              <a:t>Your </a:t>
            </a:r>
            <a:r>
              <a:rPr sz="800" dirty="0">
                <a:solidFill>
                  <a:srgbClr val="363740"/>
                </a:solidFill>
                <a:latin typeface="Arial"/>
                <a:cs typeface="Arial"/>
              </a:rPr>
              <a:t>Value-Cost</a:t>
            </a:r>
            <a:r>
              <a:rPr sz="800" spc="-114" dirty="0">
                <a:solidFill>
                  <a:srgbClr val="363740"/>
                </a:solidFill>
                <a:latin typeface="Arial"/>
                <a:cs typeface="Arial"/>
              </a:rPr>
              <a:t> </a:t>
            </a:r>
            <a:r>
              <a:rPr sz="800" spc="-15" dirty="0">
                <a:solidFill>
                  <a:srgbClr val="363740"/>
                </a:solidFill>
                <a:latin typeface="Arial"/>
                <a:cs typeface="Arial"/>
              </a:rPr>
              <a:t>Gap</a:t>
            </a:r>
            <a:endParaRPr sz="800">
              <a:latin typeface="Arial"/>
              <a:cs typeface="Arial"/>
            </a:endParaRPr>
          </a:p>
          <a:p>
            <a:pPr marL="141605" marR="5080" indent="-128905">
              <a:lnSpc>
                <a:spcPct val="117200"/>
              </a:lnSpc>
              <a:buChar char="•"/>
              <a:tabLst>
                <a:tab pos="142240" algn="l"/>
              </a:tabLst>
            </a:pPr>
            <a:r>
              <a:rPr sz="800" spc="-10" dirty="0">
                <a:solidFill>
                  <a:srgbClr val="363740"/>
                </a:solidFill>
                <a:latin typeface="Arial"/>
                <a:cs typeface="Arial"/>
              </a:rPr>
              <a:t>The </a:t>
            </a:r>
            <a:r>
              <a:rPr sz="800" spc="15" dirty="0">
                <a:solidFill>
                  <a:srgbClr val="363740"/>
                </a:solidFill>
                <a:latin typeface="Arial"/>
                <a:cs typeface="Arial"/>
              </a:rPr>
              <a:t>Arithmetic of </a:t>
            </a:r>
            <a:r>
              <a:rPr sz="800" spc="-10" dirty="0">
                <a:solidFill>
                  <a:srgbClr val="363740"/>
                </a:solidFill>
                <a:latin typeface="Arial"/>
                <a:cs typeface="Arial"/>
              </a:rPr>
              <a:t>Business </a:t>
            </a:r>
            <a:r>
              <a:rPr sz="800" spc="-5" dirty="0">
                <a:solidFill>
                  <a:srgbClr val="363740"/>
                </a:solidFill>
                <a:latin typeface="Arial"/>
                <a:cs typeface="Arial"/>
              </a:rPr>
              <a:t>&amp; </a:t>
            </a:r>
            <a:r>
              <a:rPr sz="800" spc="10" dirty="0">
                <a:solidFill>
                  <a:srgbClr val="363740"/>
                </a:solidFill>
                <a:latin typeface="Arial"/>
                <a:cs typeface="Arial"/>
              </a:rPr>
              <a:t>the </a:t>
            </a:r>
            <a:r>
              <a:rPr sz="800" spc="35" dirty="0">
                <a:solidFill>
                  <a:srgbClr val="363740"/>
                </a:solidFill>
                <a:latin typeface="Arial"/>
                <a:cs typeface="Arial"/>
              </a:rPr>
              <a:t>3  </a:t>
            </a:r>
            <a:r>
              <a:rPr sz="800" spc="15" dirty="0">
                <a:solidFill>
                  <a:srgbClr val="363740"/>
                </a:solidFill>
                <a:latin typeface="Arial"/>
                <a:cs typeface="Arial"/>
              </a:rPr>
              <a:t>Bottom</a:t>
            </a:r>
            <a:r>
              <a:rPr sz="800" spc="-80" dirty="0">
                <a:solidFill>
                  <a:srgbClr val="363740"/>
                </a:solidFill>
                <a:latin typeface="Arial"/>
                <a:cs typeface="Arial"/>
              </a:rPr>
              <a:t> </a:t>
            </a:r>
            <a:r>
              <a:rPr sz="800" spc="-10" dirty="0">
                <a:solidFill>
                  <a:srgbClr val="363740"/>
                </a:solidFill>
                <a:latin typeface="Arial"/>
                <a:cs typeface="Arial"/>
              </a:rPr>
              <a:t>Lines</a:t>
            </a:r>
            <a:endParaRPr sz="800">
              <a:latin typeface="Arial"/>
              <a:cs typeface="Arial"/>
            </a:endParaRPr>
          </a:p>
        </p:txBody>
      </p:sp>
      <p:sp>
        <p:nvSpPr>
          <p:cNvPr id="22" name="object 22"/>
          <p:cNvSpPr txBox="1"/>
          <p:nvPr/>
        </p:nvSpPr>
        <p:spPr>
          <a:xfrm>
            <a:off x="5889798" y="2241546"/>
            <a:ext cx="2655570" cy="457200"/>
          </a:xfrm>
          <a:prstGeom prst="rect">
            <a:avLst/>
          </a:prstGeom>
        </p:spPr>
        <p:txBody>
          <a:bodyPr vert="horz" wrap="square" lIns="0" tIns="0" rIns="0" bIns="0" rtlCol="0">
            <a:spAutoFit/>
          </a:bodyPr>
          <a:lstStyle/>
          <a:p>
            <a:pPr marL="12700" marR="5080">
              <a:lnSpc>
                <a:spcPct val="117200"/>
              </a:lnSpc>
            </a:pPr>
            <a:r>
              <a:rPr sz="800" spc="10" dirty="0">
                <a:solidFill>
                  <a:srgbClr val="363740"/>
                </a:solidFill>
                <a:latin typeface="Arial"/>
                <a:cs typeface="Arial"/>
              </a:rPr>
              <a:t>Distill </a:t>
            </a:r>
            <a:r>
              <a:rPr sz="800" spc="5" dirty="0">
                <a:solidFill>
                  <a:srgbClr val="363740"/>
                </a:solidFill>
                <a:latin typeface="Arial"/>
                <a:cs typeface="Arial"/>
              </a:rPr>
              <a:t>strategic </a:t>
            </a:r>
            <a:r>
              <a:rPr sz="800" spc="-5" dirty="0">
                <a:solidFill>
                  <a:srgbClr val="363740"/>
                </a:solidFill>
                <a:latin typeface="Arial"/>
                <a:cs typeface="Arial"/>
              </a:rPr>
              <a:t>challenges </a:t>
            </a:r>
            <a:r>
              <a:rPr sz="800" dirty="0">
                <a:solidFill>
                  <a:srgbClr val="363740"/>
                </a:solidFill>
                <a:latin typeface="Arial"/>
                <a:cs typeface="Arial"/>
              </a:rPr>
              <a:t>and </a:t>
            </a:r>
            <a:r>
              <a:rPr sz="800" spc="-10" dirty="0">
                <a:solidFill>
                  <a:srgbClr val="363740"/>
                </a:solidFill>
                <a:latin typeface="Arial"/>
                <a:cs typeface="Arial"/>
              </a:rPr>
              <a:t>choices </a:t>
            </a:r>
            <a:r>
              <a:rPr sz="800" spc="15" dirty="0">
                <a:solidFill>
                  <a:srgbClr val="363740"/>
                </a:solidFill>
                <a:latin typeface="Arial"/>
                <a:cs typeface="Arial"/>
              </a:rPr>
              <a:t>into </a:t>
            </a:r>
            <a:r>
              <a:rPr sz="800" spc="-25" dirty="0">
                <a:solidFill>
                  <a:srgbClr val="363740"/>
                </a:solidFill>
                <a:latin typeface="Arial"/>
                <a:cs typeface="Arial"/>
              </a:rPr>
              <a:t>a </a:t>
            </a:r>
            <a:r>
              <a:rPr sz="800" spc="25" dirty="0">
                <a:solidFill>
                  <a:srgbClr val="363740"/>
                </a:solidFill>
                <a:latin typeface="Arial"/>
                <a:cs typeface="Arial"/>
              </a:rPr>
              <a:t>Winning  </a:t>
            </a:r>
            <a:r>
              <a:rPr sz="800" spc="5" dirty="0">
                <a:solidFill>
                  <a:srgbClr val="363740"/>
                </a:solidFill>
                <a:latin typeface="Arial"/>
                <a:cs typeface="Arial"/>
              </a:rPr>
              <a:t>Proposition </a:t>
            </a:r>
            <a:r>
              <a:rPr sz="800" dirty="0">
                <a:solidFill>
                  <a:srgbClr val="363740"/>
                </a:solidFill>
                <a:latin typeface="Arial"/>
                <a:cs typeface="Arial"/>
              </a:rPr>
              <a:t>and </a:t>
            </a:r>
            <a:r>
              <a:rPr sz="800" spc="-20" dirty="0">
                <a:solidFill>
                  <a:srgbClr val="363740"/>
                </a:solidFill>
                <a:latin typeface="Arial"/>
                <a:cs typeface="Arial"/>
              </a:rPr>
              <a:t>Key </a:t>
            </a:r>
            <a:r>
              <a:rPr sz="800" dirty="0">
                <a:solidFill>
                  <a:srgbClr val="363740"/>
                </a:solidFill>
                <a:latin typeface="Arial"/>
                <a:cs typeface="Arial"/>
              </a:rPr>
              <a:t>Priorities </a:t>
            </a:r>
            <a:r>
              <a:rPr sz="800" spc="30" dirty="0">
                <a:solidFill>
                  <a:srgbClr val="363740"/>
                </a:solidFill>
                <a:latin typeface="Arial"/>
                <a:cs typeface="Arial"/>
              </a:rPr>
              <a:t>within</a:t>
            </a:r>
            <a:r>
              <a:rPr sz="800" spc="-140" dirty="0">
                <a:solidFill>
                  <a:srgbClr val="363740"/>
                </a:solidFill>
                <a:latin typeface="Arial"/>
                <a:cs typeface="Arial"/>
              </a:rPr>
              <a:t> </a:t>
            </a:r>
            <a:r>
              <a:rPr sz="800" spc="10" dirty="0">
                <a:solidFill>
                  <a:srgbClr val="363740"/>
                </a:solidFill>
                <a:latin typeface="Arial"/>
                <a:cs typeface="Arial"/>
              </a:rPr>
              <a:t>the </a:t>
            </a:r>
            <a:r>
              <a:rPr sz="800" spc="-5" dirty="0">
                <a:solidFill>
                  <a:srgbClr val="363740"/>
                </a:solidFill>
                <a:latin typeface="Arial"/>
                <a:cs typeface="Arial"/>
              </a:rPr>
              <a:t>executive span </a:t>
            </a:r>
            <a:r>
              <a:rPr sz="800" spc="15" dirty="0">
                <a:solidFill>
                  <a:srgbClr val="363740"/>
                </a:solidFill>
                <a:latin typeface="Arial"/>
                <a:cs typeface="Arial"/>
              </a:rPr>
              <a:t>of  </a:t>
            </a:r>
            <a:r>
              <a:rPr sz="800" dirty="0">
                <a:solidFill>
                  <a:srgbClr val="363740"/>
                </a:solidFill>
                <a:latin typeface="Arial"/>
                <a:cs typeface="Arial"/>
              </a:rPr>
              <a:t>control.</a:t>
            </a:r>
            <a:endParaRPr sz="800">
              <a:latin typeface="Arial"/>
              <a:cs typeface="Arial"/>
            </a:endParaRPr>
          </a:p>
        </p:txBody>
      </p:sp>
      <p:sp>
        <p:nvSpPr>
          <p:cNvPr id="23" name="object 23"/>
          <p:cNvSpPr txBox="1"/>
          <p:nvPr/>
        </p:nvSpPr>
        <p:spPr>
          <a:xfrm>
            <a:off x="1746048" y="3411547"/>
            <a:ext cx="1534160" cy="600075"/>
          </a:xfrm>
          <a:prstGeom prst="rect">
            <a:avLst/>
          </a:prstGeom>
        </p:spPr>
        <p:txBody>
          <a:bodyPr vert="horz" wrap="square" lIns="0" tIns="0" rIns="0" bIns="0" rtlCol="0">
            <a:spAutoFit/>
          </a:bodyPr>
          <a:lstStyle/>
          <a:p>
            <a:pPr marL="12700" marR="5080">
              <a:lnSpc>
                <a:spcPct val="117200"/>
              </a:lnSpc>
            </a:pPr>
            <a:r>
              <a:rPr sz="800" b="1" spc="-85" dirty="0">
                <a:solidFill>
                  <a:srgbClr val="579DD4"/>
                </a:solidFill>
                <a:latin typeface="Arial Black"/>
                <a:cs typeface="Arial Black"/>
              </a:rPr>
              <a:t>Three: </a:t>
            </a:r>
            <a:r>
              <a:rPr sz="800" b="1" spc="-75" dirty="0">
                <a:solidFill>
                  <a:srgbClr val="579DD4"/>
                </a:solidFill>
                <a:latin typeface="Arial Black"/>
                <a:cs typeface="Arial Black"/>
              </a:rPr>
              <a:t>Strategy </a:t>
            </a:r>
            <a:r>
              <a:rPr sz="800" b="1" spc="-80" dirty="0">
                <a:solidFill>
                  <a:srgbClr val="579DD4"/>
                </a:solidFill>
                <a:latin typeface="Arial Black"/>
                <a:cs typeface="Arial Black"/>
              </a:rPr>
              <a:t>Implementation:  </a:t>
            </a:r>
            <a:r>
              <a:rPr sz="800" b="1" spc="-90" dirty="0">
                <a:solidFill>
                  <a:srgbClr val="579DD4"/>
                </a:solidFill>
                <a:latin typeface="Arial Black"/>
                <a:cs typeface="Arial Black"/>
              </a:rPr>
              <a:t>The </a:t>
            </a:r>
            <a:r>
              <a:rPr sz="800" b="1" spc="-75" dirty="0">
                <a:solidFill>
                  <a:srgbClr val="579DD4"/>
                </a:solidFill>
                <a:latin typeface="Arial Black"/>
                <a:cs typeface="Arial Black"/>
              </a:rPr>
              <a:t>Golden</a:t>
            </a:r>
            <a:r>
              <a:rPr sz="800" b="1" spc="-80" dirty="0">
                <a:solidFill>
                  <a:srgbClr val="579DD4"/>
                </a:solidFill>
                <a:latin typeface="Arial Black"/>
                <a:cs typeface="Arial Black"/>
              </a:rPr>
              <a:t> </a:t>
            </a:r>
            <a:r>
              <a:rPr sz="800" b="1" spc="-85" dirty="0">
                <a:solidFill>
                  <a:srgbClr val="579DD4"/>
                </a:solidFill>
                <a:latin typeface="Arial Black"/>
                <a:cs typeface="Arial Black"/>
              </a:rPr>
              <a:t>Rules</a:t>
            </a:r>
            <a:endParaRPr sz="800">
              <a:latin typeface="Arial Black"/>
              <a:cs typeface="Arial Black"/>
            </a:endParaRPr>
          </a:p>
          <a:p>
            <a:pPr marL="12700" marR="280035">
              <a:lnSpc>
                <a:spcPct val="117200"/>
              </a:lnSpc>
            </a:pPr>
            <a:r>
              <a:rPr sz="800" dirty="0">
                <a:solidFill>
                  <a:srgbClr val="363740"/>
                </a:solidFill>
                <a:latin typeface="Arial"/>
                <a:cs typeface="Arial"/>
              </a:rPr>
              <a:t>Video </a:t>
            </a:r>
            <a:r>
              <a:rPr sz="800" spc="-10" dirty="0">
                <a:solidFill>
                  <a:srgbClr val="363740"/>
                </a:solidFill>
                <a:latin typeface="Arial"/>
                <a:cs typeface="Arial"/>
              </a:rPr>
              <a:t>Lectures: </a:t>
            </a:r>
            <a:r>
              <a:rPr sz="800" spc="35" dirty="0">
                <a:solidFill>
                  <a:srgbClr val="363740"/>
                </a:solidFill>
                <a:latin typeface="Arial"/>
                <a:cs typeface="Arial"/>
              </a:rPr>
              <a:t>80</a:t>
            </a:r>
            <a:r>
              <a:rPr sz="800" spc="-105" dirty="0">
                <a:solidFill>
                  <a:srgbClr val="363740"/>
                </a:solidFill>
                <a:latin typeface="Arial"/>
                <a:cs typeface="Arial"/>
              </a:rPr>
              <a:t> </a:t>
            </a:r>
            <a:r>
              <a:rPr sz="800" spc="5" dirty="0">
                <a:solidFill>
                  <a:srgbClr val="363740"/>
                </a:solidFill>
                <a:latin typeface="Arial"/>
                <a:cs typeface="Arial"/>
              </a:rPr>
              <a:t>Minutes  </a:t>
            </a:r>
            <a:r>
              <a:rPr sz="800" dirty="0">
                <a:solidFill>
                  <a:srgbClr val="363740"/>
                </a:solidFill>
                <a:latin typeface="Arial"/>
                <a:cs typeface="Arial"/>
              </a:rPr>
              <a:t>Assignments: </a:t>
            </a:r>
            <a:r>
              <a:rPr sz="800" spc="35" dirty="0">
                <a:solidFill>
                  <a:srgbClr val="363740"/>
                </a:solidFill>
                <a:latin typeface="Arial"/>
                <a:cs typeface="Arial"/>
              </a:rPr>
              <a:t>90</a:t>
            </a:r>
            <a:r>
              <a:rPr sz="800" spc="-90" dirty="0">
                <a:solidFill>
                  <a:srgbClr val="363740"/>
                </a:solidFill>
                <a:latin typeface="Arial"/>
                <a:cs typeface="Arial"/>
              </a:rPr>
              <a:t> </a:t>
            </a:r>
            <a:r>
              <a:rPr sz="800" spc="5" dirty="0">
                <a:solidFill>
                  <a:srgbClr val="363740"/>
                </a:solidFill>
                <a:latin typeface="Arial"/>
                <a:cs typeface="Arial"/>
              </a:rPr>
              <a:t>Minutes</a:t>
            </a:r>
            <a:endParaRPr sz="800">
              <a:latin typeface="Arial"/>
              <a:cs typeface="Arial"/>
            </a:endParaRPr>
          </a:p>
        </p:txBody>
      </p:sp>
      <p:sp>
        <p:nvSpPr>
          <p:cNvPr id="24" name="object 24"/>
          <p:cNvSpPr txBox="1"/>
          <p:nvPr/>
        </p:nvSpPr>
        <p:spPr>
          <a:xfrm>
            <a:off x="3641386" y="3411547"/>
            <a:ext cx="1923414" cy="885825"/>
          </a:xfrm>
          <a:prstGeom prst="rect">
            <a:avLst/>
          </a:prstGeom>
        </p:spPr>
        <p:txBody>
          <a:bodyPr vert="horz" wrap="square" lIns="0" tIns="0" rIns="0" bIns="0" rtlCol="0">
            <a:spAutoFit/>
          </a:bodyPr>
          <a:lstStyle/>
          <a:p>
            <a:pPr marL="141605" marR="931544" indent="-128905">
              <a:lnSpc>
                <a:spcPct val="117200"/>
              </a:lnSpc>
              <a:buChar char="•"/>
              <a:tabLst>
                <a:tab pos="142240" algn="l"/>
              </a:tabLst>
            </a:pPr>
            <a:r>
              <a:rPr sz="800" spc="-20" dirty="0">
                <a:solidFill>
                  <a:srgbClr val="363740"/>
                </a:solidFill>
                <a:latin typeface="Arial"/>
                <a:cs typeface="Arial"/>
              </a:rPr>
              <a:t>Keys </a:t>
            </a:r>
            <a:r>
              <a:rPr sz="800" spc="20" dirty="0">
                <a:solidFill>
                  <a:srgbClr val="363740"/>
                </a:solidFill>
                <a:latin typeface="Arial"/>
                <a:cs typeface="Arial"/>
              </a:rPr>
              <a:t>to</a:t>
            </a:r>
            <a:r>
              <a:rPr sz="800" spc="-80" dirty="0">
                <a:solidFill>
                  <a:srgbClr val="363740"/>
                </a:solidFill>
                <a:latin typeface="Arial"/>
                <a:cs typeface="Arial"/>
              </a:rPr>
              <a:t> </a:t>
            </a:r>
            <a:r>
              <a:rPr sz="800" spc="-10" dirty="0">
                <a:solidFill>
                  <a:srgbClr val="363740"/>
                </a:solidFill>
                <a:latin typeface="Arial"/>
                <a:cs typeface="Arial"/>
              </a:rPr>
              <a:t>Successful  </a:t>
            </a:r>
            <a:r>
              <a:rPr sz="800" spc="5" dirty="0">
                <a:solidFill>
                  <a:srgbClr val="363740"/>
                </a:solidFill>
                <a:latin typeface="Arial"/>
                <a:cs typeface="Arial"/>
              </a:rPr>
              <a:t>Implementation</a:t>
            </a:r>
            <a:endParaRPr sz="800">
              <a:latin typeface="Arial"/>
              <a:cs typeface="Arial"/>
            </a:endParaRPr>
          </a:p>
          <a:p>
            <a:pPr marL="141605" indent="-128905">
              <a:lnSpc>
                <a:spcPct val="100000"/>
              </a:lnSpc>
              <a:spcBef>
                <a:spcPts val="165"/>
              </a:spcBef>
              <a:buChar char="•"/>
              <a:tabLst>
                <a:tab pos="142240" algn="l"/>
              </a:tabLst>
            </a:pPr>
            <a:r>
              <a:rPr sz="800" spc="5" dirty="0">
                <a:solidFill>
                  <a:srgbClr val="363740"/>
                </a:solidFill>
                <a:latin typeface="Arial"/>
                <a:cs typeface="Arial"/>
              </a:rPr>
              <a:t>Achieving </a:t>
            </a:r>
            <a:r>
              <a:rPr sz="800" spc="-10" dirty="0">
                <a:solidFill>
                  <a:srgbClr val="363740"/>
                </a:solidFill>
                <a:latin typeface="Arial"/>
                <a:cs typeface="Arial"/>
              </a:rPr>
              <a:t>Business </a:t>
            </a:r>
            <a:r>
              <a:rPr sz="800" spc="-5" dirty="0">
                <a:solidFill>
                  <a:srgbClr val="363740"/>
                </a:solidFill>
                <a:latin typeface="Arial"/>
                <a:cs typeface="Arial"/>
              </a:rPr>
              <a:t>System</a:t>
            </a:r>
            <a:r>
              <a:rPr sz="800" spc="135" dirty="0">
                <a:solidFill>
                  <a:srgbClr val="363740"/>
                </a:solidFill>
                <a:latin typeface="Arial"/>
                <a:cs typeface="Arial"/>
              </a:rPr>
              <a:t> </a:t>
            </a:r>
            <a:r>
              <a:rPr sz="800" spc="15" dirty="0">
                <a:solidFill>
                  <a:srgbClr val="363740"/>
                </a:solidFill>
                <a:latin typeface="Arial"/>
                <a:cs typeface="Arial"/>
              </a:rPr>
              <a:t>Alignment</a:t>
            </a:r>
            <a:endParaRPr sz="800">
              <a:latin typeface="Arial"/>
              <a:cs typeface="Arial"/>
            </a:endParaRPr>
          </a:p>
          <a:p>
            <a:pPr marL="141605" marR="127635" indent="-128905">
              <a:lnSpc>
                <a:spcPct val="117200"/>
              </a:lnSpc>
              <a:buChar char="•"/>
              <a:tabLst>
                <a:tab pos="142240" algn="l"/>
              </a:tabLst>
            </a:pPr>
            <a:r>
              <a:rPr sz="800" dirty="0">
                <a:solidFill>
                  <a:srgbClr val="363740"/>
                </a:solidFill>
                <a:latin typeface="Arial"/>
                <a:cs typeface="Arial"/>
              </a:rPr>
              <a:t>Overcoming </a:t>
            </a:r>
            <a:r>
              <a:rPr sz="800" spc="-10" dirty="0">
                <a:solidFill>
                  <a:srgbClr val="363740"/>
                </a:solidFill>
                <a:latin typeface="Arial"/>
                <a:cs typeface="Arial"/>
              </a:rPr>
              <a:t>Resistance </a:t>
            </a:r>
            <a:r>
              <a:rPr sz="800" dirty="0">
                <a:solidFill>
                  <a:srgbClr val="363740"/>
                </a:solidFill>
                <a:latin typeface="Arial"/>
                <a:cs typeface="Arial"/>
              </a:rPr>
              <a:t>and </a:t>
            </a:r>
            <a:r>
              <a:rPr sz="800" spc="10" dirty="0">
                <a:solidFill>
                  <a:srgbClr val="363740"/>
                </a:solidFill>
                <a:latin typeface="Arial"/>
                <a:cs typeface="Arial"/>
              </a:rPr>
              <a:t>Driving  </a:t>
            </a:r>
            <a:r>
              <a:rPr sz="800" spc="5" dirty="0">
                <a:solidFill>
                  <a:srgbClr val="363740"/>
                </a:solidFill>
                <a:latin typeface="Arial"/>
                <a:cs typeface="Arial"/>
              </a:rPr>
              <a:t>Momentum</a:t>
            </a:r>
            <a:endParaRPr sz="800">
              <a:latin typeface="Arial"/>
              <a:cs typeface="Arial"/>
            </a:endParaRPr>
          </a:p>
          <a:p>
            <a:pPr marL="141605" indent="-128905">
              <a:lnSpc>
                <a:spcPct val="100000"/>
              </a:lnSpc>
              <a:spcBef>
                <a:spcPts val="165"/>
              </a:spcBef>
              <a:buChar char="•"/>
              <a:tabLst>
                <a:tab pos="142240" algn="l"/>
              </a:tabLst>
            </a:pPr>
            <a:r>
              <a:rPr sz="800" spc="-10" dirty="0">
                <a:solidFill>
                  <a:srgbClr val="363740"/>
                </a:solidFill>
                <a:latin typeface="Arial"/>
                <a:cs typeface="Arial"/>
              </a:rPr>
              <a:t>The </a:t>
            </a:r>
            <a:r>
              <a:rPr sz="800" spc="-15" dirty="0">
                <a:solidFill>
                  <a:srgbClr val="363740"/>
                </a:solidFill>
                <a:latin typeface="Arial"/>
                <a:cs typeface="Arial"/>
              </a:rPr>
              <a:t>Five</a:t>
            </a:r>
            <a:r>
              <a:rPr sz="800" spc="-110" dirty="0">
                <a:solidFill>
                  <a:srgbClr val="363740"/>
                </a:solidFill>
                <a:latin typeface="Arial"/>
                <a:cs typeface="Arial"/>
              </a:rPr>
              <a:t> </a:t>
            </a:r>
            <a:r>
              <a:rPr sz="800" spc="-35" dirty="0">
                <a:solidFill>
                  <a:srgbClr val="363740"/>
                </a:solidFill>
                <a:latin typeface="Arial"/>
                <a:cs typeface="Arial"/>
              </a:rPr>
              <a:t>Cs</a:t>
            </a:r>
            <a:endParaRPr sz="800">
              <a:latin typeface="Arial"/>
              <a:cs typeface="Arial"/>
            </a:endParaRPr>
          </a:p>
        </p:txBody>
      </p:sp>
      <p:sp>
        <p:nvSpPr>
          <p:cNvPr id="25" name="object 25"/>
          <p:cNvSpPr txBox="1"/>
          <p:nvPr/>
        </p:nvSpPr>
        <p:spPr>
          <a:xfrm>
            <a:off x="5889798" y="3411547"/>
            <a:ext cx="2440940" cy="457200"/>
          </a:xfrm>
          <a:prstGeom prst="rect">
            <a:avLst/>
          </a:prstGeom>
        </p:spPr>
        <p:txBody>
          <a:bodyPr vert="horz" wrap="square" lIns="0" tIns="0" rIns="0" bIns="0" rtlCol="0">
            <a:spAutoFit/>
          </a:bodyPr>
          <a:lstStyle/>
          <a:p>
            <a:pPr marL="12700" marR="5080">
              <a:lnSpc>
                <a:spcPct val="117200"/>
              </a:lnSpc>
            </a:pPr>
            <a:r>
              <a:rPr sz="800" spc="10" dirty="0">
                <a:solidFill>
                  <a:srgbClr val="363740"/>
                </a:solidFill>
                <a:latin typeface="Arial"/>
                <a:cs typeface="Arial"/>
              </a:rPr>
              <a:t>Identify </a:t>
            </a:r>
            <a:r>
              <a:rPr sz="800" dirty="0">
                <a:solidFill>
                  <a:srgbClr val="363740"/>
                </a:solidFill>
                <a:latin typeface="Arial"/>
                <a:cs typeface="Arial"/>
              </a:rPr>
              <a:t>organizational considerations </a:t>
            </a:r>
            <a:r>
              <a:rPr sz="800" spc="20" dirty="0">
                <a:solidFill>
                  <a:srgbClr val="363740"/>
                </a:solidFill>
                <a:latin typeface="Arial"/>
                <a:cs typeface="Arial"/>
              </a:rPr>
              <a:t>that </a:t>
            </a:r>
            <a:r>
              <a:rPr sz="800" spc="10" dirty="0">
                <a:solidFill>
                  <a:srgbClr val="363740"/>
                </a:solidFill>
                <a:latin typeface="Arial"/>
                <a:cs typeface="Arial"/>
              </a:rPr>
              <a:t>must </a:t>
            </a:r>
            <a:r>
              <a:rPr sz="800" spc="-5" dirty="0">
                <a:solidFill>
                  <a:srgbClr val="363740"/>
                </a:solidFill>
                <a:latin typeface="Arial"/>
                <a:cs typeface="Arial"/>
              </a:rPr>
              <a:t>be  </a:t>
            </a:r>
            <a:r>
              <a:rPr sz="800" spc="5" dirty="0">
                <a:solidFill>
                  <a:srgbClr val="363740"/>
                </a:solidFill>
                <a:latin typeface="Arial"/>
                <a:cs typeface="Arial"/>
              </a:rPr>
              <a:t>navigated </a:t>
            </a:r>
            <a:r>
              <a:rPr sz="800" spc="15" dirty="0">
                <a:solidFill>
                  <a:srgbClr val="363740"/>
                </a:solidFill>
                <a:latin typeface="Arial"/>
                <a:cs typeface="Arial"/>
              </a:rPr>
              <a:t>for </a:t>
            </a:r>
            <a:r>
              <a:rPr sz="800" spc="10" dirty="0">
                <a:solidFill>
                  <a:srgbClr val="363740"/>
                </a:solidFill>
                <a:latin typeface="Arial"/>
                <a:cs typeface="Arial"/>
              </a:rPr>
              <a:t>the </a:t>
            </a:r>
            <a:r>
              <a:rPr sz="800" spc="-5" dirty="0">
                <a:solidFill>
                  <a:srgbClr val="363740"/>
                </a:solidFill>
                <a:latin typeface="Arial"/>
                <a:cs typeface="Arial"/>
              </a:rPr>
              <a:t>successful </a:t>
            </a:r>
            <a:r>
              <a:rPr sz="800" spc="5" dirty="0">
                <a:solidFill>
                  <a:srgbClr val="363740"/>
                </a:solidFill>
                <a:latin typeface="Arial"/>
                <a:cs typeface="Arial"/>
              </a:rPr>
              <a:t>implementation </a:t>
            </a:r>
            <a:r>
              <a:rPr sz="800" spc="15" dirty="0">
                <a:solidFill>
                  <a:srgbClr val="363740"/>
                </a:solidFill>
                <a:latin typeface="Arial"/>
                <a:cs typeface="Arial"/>
              </a:rPr>
              <a:t>of</a:t>
            </a:r>
            <a:r>
              <a:rPr sz="800" spc="-150" dirty="0">
                <a:solidFill>
                  <a:srgbClr val="363740"/>
                </a:solidFill>
                <a:latin typeface="Arial"/>
                <a:cs typeface="Arial"/>
              </a:rPr>
              <a:t> </a:t>
            </a:r>
            <a:r>
              <a:rPr sz="800" spc="-25" dirty="0">
                <a:solidFill>
                  <a:srgbClr val="363740"/>
                </a:solidFill>
                <a:latin typeface="Arial"/>
                <a:cs typeface="Arial"/>
              </a:rPr>
              <a:t>a </a:t>
            </a:r>
            <a:r>
              <a:rPr sz="800" spc="25" dirty="0">
                <a:solidFill>
                  <a:srgbClr val="363740"/>
                </a:solidFill>
                <a:latin typeface="Arial"/>
                <a:cs typeface="Arial"/>
              </a:rPr>
              <a:t>new  </a:t>
            </a:r>
            <a:r>
              <a:rPr sz="800" spc="-5" dirty="0">
                <a:solidFill>
                  <a:srgbClr val="363740"/>
                </a:solidFill>
                <a:latin typeface="Arial"/>
                <a:cs typeface="Arial"/>
              </a:rPr>
              <a:t>Strategy.</a:t>
            </a:r>
            <a:endParaRPr sz="800">
              <a:latin typeface="Arial"/>
              <a:cs typeface="Arial"/>
            </a:endParaRPr>
          </a:p>
        </p:txBody>
      </p:sp>
      <p:sp>
        <p:nvSpPr>
          <p:cNvPr id="26" name="object 26"/>
          <p:cNvSpPr txBox="1"/>
          <p:nvPr/>
        </p:nvSpPr>
        <p:spPr>
          <a:xfrm>
            <a:off x="1544025" y="4796644"/>
            <a:ext cx="4337685" cy="238125"/>
          </a:xfrm>
          <a:prstGeom prst="rect">
            <a:avLst/>
          </a:prstGeom>
        </p:spPr>
        <p:txBody>
          <a:bodyPr vert="horz" wrap="square" lIns="0" tIns="0" rIns="0" bIns="0" rtlCol="0">
            <a:spAutoFit/>
          </a:bodyPr>
          <a:lstStyle/>
          <a:p>
            <a:pPr marL="12700">
              <a:lnSpc>
                <a:spcPts val="835"/>
              </a:lnSpc>
            </a:pPr>
            <a:r>
              <a:rPr sz="700" spc="40" dirty="0">
                <a:solidFill>
                  <a:srgbClr val="363740"/>
                </a:solidFill>
                <a:latin typeface="Arial"/>
                <a:cs typeface="Arial"/>
              </a:rPr>
              <a:t>* </a:t>
            </a:r>
            <a:r>
              <a:rPr sz="700" dirty="0">
                <a:solidFill>
                  <a:srgbClr val="363740"/>
                </a:solidFill>
                <a:latin typeface="Arial"/>
                <a:cs typeface="Arial"/>
              </a:rPr>
              <a:t>Module </a:t>
            </a:r>
            <a:r>
              <a:rPr sz="700" spc="10" dirty="0">
                <a:solidFill>
                  <a:srgbClr val="363740"/>
                </a:solidFill>
                <a:latin typeface="Arial"/>
                <a:cs typeface="Arial"/>
              </a:rPr>
              <a:t>= </a:t>
            </a:r>
            <a:r>
              <a:rPr sz="700" spc="30" dirty="0">
                <a:solidFill>
                  <a:srgbClr val="363740"/>
                </a:solidFill>
                <a:latin typeface="Arial"/>
                <a:cs typeface="Arial"/>
              </a:rPr>
              <a:t>1 </a:t>
            </a:r>
            <a:r>
              <a:rPr sz="700" spc="5" dirty="0">
                <a:solidFill>
                  <a:srgbClr val="363740"/>
                </a:solidFill>
                <a:latin typeface="Arial"/>
                <a:cs typeface="Arial"/>
              </a:rPr>
              <a:t>Week </a:t>
            </a:r>
            <a:r>
              <a:rPr sz="700" spc="10" dirty="0">
                <a:solidFill>
                  <a:srgbClr val="363740"/>
                </a:solidFill>
                <a:latin typeface="Arial"/>
                <a:cs typeface="Arial"/>
              </a:rPr>
              <a:t>**Live </a:t>
            </a:r>
            <a:r>
              <a:rPr sz="700" spc="-10" dirty="0">
                <a:solidFill>
                  <a:srgbClr val="363740"/>
                </a:solidFill>
                <a:latin typeface="Arial"/>
                <a:cs typeface="Arial"/>
              </a:rPr>
              <a:t>Events </a:t>
            </a:r>
            <a:r>
              <a:rPr sz="700" dirty="0">
                <a:solidFill>
                  <a:srgbClr val="363740"/>
                </a:solidFill>
                <a:latin typeface="Arial"/>
                <a:cs typeface="Arial"/>
              </a:rPr>
              <a:t>may </a:t>
            </a:r>
            <a:r>
              <a:rPr sz="700" spc="-5" dirty="0">
                <a:solidFill>
                  <a:srgbClr val="363740"/>
                </a:solidFill>
                <a:latin typeface="Arial"/>
                <a:cs typeface="Arial"/>
              </a:rPr>
              <a:t>be </a:t>
            </a:r>
            <a:r>
              <a:rPr sz="700" dirty="0">
                <a:solidFill>
                  <a:srgbClr val="363740"/>
                </a:solidFill>
                <a:latin typeface="Arial"/>
                <a:cs typeface="Arial"/>
              </a:rPr>
              <a:t>subject </a:t>
            </a:r>
            <a:r>
              <a:rPr sz="700" spc="20" dirty="0">
                <a:solidFill>
                  <a:srgbClr val="363740"/>
                </a:solidFill>
                <a:latin typeface="Arial"/>
                <a:cs typeface="Arial"/>
              </a:rPr>
              <a:t>to</a:t>
            </a:r>
            <a:r>
              <a:rPr sz="700" spc="-60" dirty="0">
                <a:solidFill>
                  <a:srgbClr val="363740"/>
                </a:solidFill>
                <a:latin typeface="Arial"/>
                <a:cs typeface="Arial"/>
              </a:rPr>
              <a:t> </a:t>
            </a:r>
            <a:r>
              <a:rPr sz="700" spc="-5" dirty="0">
                <a:solidFill>
                  <a:srgbClr val="363740"/>
                </a:solidFill>
                <a:latin typeface="Arial"/>
                <a:cs typeface="Arial"/>
              </a:rPr>
              <a:t>change</a:t>
            </a:r>
            <a:endParaRPr sz="700">
              <a:latin typeface="Arial"/>
              <a:cs typeface="Arial"/>
            </a:endParaRPr>
          </a:p>
          <a:p>
            <a:pPr marL="12700">
              <a:lnSpc>
                <a:spcPts val="835"/>
              </a:lnSpc>
            </a:pPr>
            <a:r>
              <a:rPr sz="700" spc="-30" dirty="0">
                <a:solidFill>
                  <a:srgbClr val="363740"/>
                </a:solidFill>
                <a:latin typeface="Arial"/>
                <a:cs typeface="Arial"/>
              </a:rPr>
              <a:t>NOTE: </a:t>
            </a:r>
            <a:r>
              <a:rPr sz="700" spc="5" dirty="0">
                <a:solidFill>
                  <a:srgbClr val="363740"/>
                </a:solidFill>
                <a:latin typeface="Arial"/>
                <a:cs typeface="Arial"/>
              </a:rPr>
              <a:t>Orientation </a:t>
            </a:r>
            <a:r>
              <a:rPr sz="700" dirty="0">
                <a:solidFill>
                  <a:srgbClr val="363740"/>
                </a:solidFill>
                <a:latin typeface="Arial"/>
                <a:cs typeface="Arial"/>
              </a:rPr>
              <a:t>Pre-Requisite </a:t>
            </a:r>
            <a:r>
              <a:rPr sz="700" spc="20" dirty="0">
                <a:solidFill>
                  <a:srgbClr val="363740"/>
                </a:solidFill>
                <a:latin typeface="Arial"/>
                <a:cs typeface="Arial"/>
              </a:rPr>
              <a:t>Work </a:t>
            </a:r>
            <a:r>
              <a:rPr sz="700" spc="15" dirty="0">
                <a:solidFill>
                  <a:srgbClr val="363740"/>
                </a:solidFill>
                <a:latin typeface="Arial"/>
                <a:cs typeface="Arial"/>
              </a:rPr>
              <a:t>(90 </a:t>
            </a:r>
            <a:r>
              <a:rPr sz="700" dirty="0">
                <a:solidFill>
                  <a:srgbClr val="363740"/>
                </a:solidFill>
                <a:latin typeface="Arial"/>
                <a:cs typeface="Arial"/>
              </a:rPr>
              <a:t>minutes) and </a:t>
            </a:r>
            <a:r>
              <a:rPr sz="700" spc="-10" dirty="0">
                <a:solidFill>
                  <a:srgbClr val="363740"/>
                </a:solidFill>
                <a:latin typeface="Arial"/>
                <a:cs typeface="Arial"/>
              </a:rPr>
              <a:t>Final </a:t>
            </a:r>
            <a:r>
              <a:rPr sz="700" dirty="0">
                <a:solidFill>
                  <a:srgbClr val="363740"/>
                </a:solidFill>
                <a:latin typeface="Arial"/>
                <a:cs typeface="Arial"/>
              </a:rPr>
              <a:t>Presentation </a:t>
            </a:r>
            <a:r>
              <a:rPr sz="700" spc="10" dirty="0">
                <a:solidFill>
                  <a:srgbClr val="363740"/>
                </a:solidFill>
                <a:latin typeface="Arial"/>
                <a:cs typeface="Arial"/>
              </a:rPr>
              <a:t>at </a:t>
            </a:r>
            <a:r>
              <a:rPr sz="700" dirty="0">
                <a:solidFill>
                  <a:srgbClr val="363740"/>
                </a:solidFill>
                <a:latin typeface="Arial"/>
                <a:cs typeface="Arial"/>
              </a:rPr>
              <a:t>end </a:t>
            </a:r>
            <a:r>
              <a:rPr sz="700" spc="10" dirty="0">
                <a:solidFill>
                  <a:srgbClr val="363740"/>
                </a:solidFill>
                <a:latin typeface="Arial"/>
                <a:cs typeface="Arial"/>
              </a:rPr>
              <a:t>of </a:t>
            </a:r>
            <a:r>
              <a:rPr sz="700" dirty="0">
                <a:solidFill>
                  <a:srgbClr val="363740"/>
                </a:solidFill>
                <a:latin typeface="Arial"/>
                <a:cs typeface="Arial"/>
              </a:rPr>
              <a:t>experience(90</a:t>
            </a:r>
            <a:r>
              <a:rPr sz="700" spc="-105" dirty="0">
                <a:solidFill>
                  <a:srgbClr val="363740"/>
                </a:solidFill>
                <a:latin typeface="Arial"/>
                <a:cs typeface="Arial"/>
              </a:rPr>
              <a:t> </a:t>
            </a:r>
            <a:r>
              <a:rPr sz="700" spc="-5" dirty="0">
                <a:solidFill>
                  <a:srgbClr val="363740"/>
                </a:solidFill>
                <a:latin typeface="Arial"/>
                <a:cs typeface="Arial"/>
              </a:rPr>
              <a:t>minutes).</a:t>
            </a:r>
            <a:endParaRPr sz="700">
              <a:latin typeface="Arial"/>
              <a:cs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06902" y="341956"/>
            <a:ext cx="3840479" cy="304800"/>
          </a:xfrm>
          <a:prstGeom prst="rect">
            <a:avLst/>
          </a:prstGeom>
        </p:spPr>
        <p:txBody>
          <a:bodyPr vert="horz" wrap="square" lIns="0" tIns="0" rIns="0" bIns="0" rtlCol="0">
            <a:spAutoFit/>
          </a:bodyPr>
          <a:lstStyle/>
          <a:p>
            <a:pPr marL="12700">
              <a:lnSpc>
                <a:spcPct val="100000"/>
              </a:lnSpc>
            </a:pPr>
            <a:r>
              <a:rPr b="0" spc="15" dirty="0">
                <a:solidFill>
                  <a:srgbClr val="2E85C9"/>
                </a:solidFill>
                <a:latin typeface="Arial"/>
                <a:cs typeface="Arial"/>
              </a:rPr>
              <a:t>Implementing </a:t>
            </a:r>
            <a:r>
              <a:rPr b="0" spc="65" dirty="0">
                <a:solidFill>
                  <a:srgbClr val="2E85C9"/>
                </a:solidFill>
                <a:latin typeface="Arial"/>
                <a:cs typeface="Arial"/>
              </a:rPr>
              <a:t>Winning</a:t>
            </a:r>
            <a:r>
              <a:rPr b="0" spc="-65" dirty="0">
                <a:solidFill>
                  <a:srgbClr val="2E85C9"/>
                </a:solidFill>
                <a:latin typeface="Arial"/>
                <a:cs typeface="Arial"/>
              </a:rPr>
              <a:t> </a:t>
            </a:r>
            <a:r>
              <a:rPr b="0" dirty="0">
                <a:solidFill>
                  <a:srgbClr val="2E85C9"/>
                </a:solidFill>
                <a:latin typeface="Arial"/>
                <a:cs typeface="Arial"/>
              </a:rPr>
              <a:t>Strategies</a:t>
            </a:r>
          </a:p>
        </p:txBody>
      </p:sp>
      <p:sp>
        <p:nvSpPr>
          <p:cNvPr id="3" name="object 3"/>
          <p:cNvSpPr/>
          <p:nvPr/>
        </p:nvSpPr>
        <p:spPr>
          <a:xfrm>
            <a:off x="7167443" y="329474"/>
            <a:ext cx="1598493" cy="38071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0"/>
            <a:ext cx="1373703" cy="5143499"/>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1741297" y="1315380"/>
            <a:ext cx="1054100" cy="0"/>
          </a:xfrm>
          <a:custGeom>
            <a:avLst/>
            <a:gdLst/>
            <a:ahLst/>
            <a:cxnLst/>
            <a:rect l="l" t="t" r="r" b="b"/>
            <a:pathLst>
              <a:path w="1054100">
                <a:moveTo>
                  <a:pt x="0" y="0"/>
                </a:moveTo>
                <a:lnTo>
                  <a:pt x="1053674" y="0"/>
                </a:lnTo>
              </a:path>
            </a:pathLst>
          </a:custGeom>
          <a:ln w="12699">
            <a:solidFill>
              <a:srgbClr val="D8D8D8"/>
            </a:solidFill>
          </a:ln>
        </p:spPr>
        <p:txBody>
          <a:bodyPr wrap="square" lIns="0" tIns="0" rIns="0" bIns="0" rtlCol="0"/>
          <a:lstStyle/>
          <a:p>
            <a:endParaRPr/>
          </a:p>
        </p:txBody>
      </p:sp>
      <p:sp>
        <p:nvSpPr>
          <p:cNvPr id="6" name="object 6"/>
          <p:cNvSpPr/>
          <p:nvPr/>
        </p:nvSpPr>
        <p:spPr>
          <a:xfrm>
            <a:off x="2985472" y="1315380"/>
            <a:ext cx="2740660" cy="0"/>
          </a:xfrm>
          <a:custGeom>
            <a:avLst/>
            <a:gdLst/>
            <a:ahLst/>
            <a:cxnLst/>
            <a:rect l="l" t="t" r="r" b="b"/>
            <a:pathLst>
              <a:path w="2740660">
                <a:moveTo>
                  <a:pt x="0" y="0"/>
                </a:moveTo>
                <a:lnTo>
                  <a:pt x="2740424" y="0"/>
                </a:lnTo>
              </a:path>
            </a:pathLst>
          </a:custGeom>
          <a:ln w="12699">
            <a:solidFill>
              <a:srgbClr val="D8D8D8"/>
            </a:solidFill>
          </a:ln>
        </p:spPr>
        <p:txBody>
          <a:bodyPr wrap="square" lIns="0" tIns="0" rIns="0" bIns="0" rtlCol="0"/>
          <a:lstStyle/>
          <a:p>
            <a:endParaRPr/>
          </a:p>
        </p:txBody>
      </p:sp>
      <p:sp>
        <p:nvSpPr>
          <p:cNvPr id="7" name="object 7"/>
          <p:cNvSpPr/>
          <p:nvPr/>
        </p:nvSpPr>
        <p:spPr>
          <a:xfrm>
            <a:off x="5916397" y="1315380"/>
            <a:ext cx="1294765" cy="0"/>
          </a:xfrm>
          <a:custGeom>
            <a:avLst/>
            <a:gdLst/>
            <a:ahLst/>
            <a:cxnLst/>
            <a:rect l="l" t="t" r="r" b="b"/>
            <a:pathLst>
              <a:path w="1294765">
                <a:moveTo>
                  <a:pt x="0" y="0"/>
                </a:moveTo>
                <a:lnTo>
                  <a:pt x="1294649" y="0"/>
                </a:lnTo>
              </a:path>
            </a:pathLst>
          </a:custGeom>
          <a:ln w="12699">
            <a:solidFill>
              <a:srgbClr val="D8D8D8"/>
            </a:solidFill>
          </a:ln>
        </p:spPr>
        <p:txBody>
          <a:bodyPr wrap="square" lIns="0" tIns="0" rIns="0" bIns="0" rtlCol="0"/>
          <a:lstStyle/>
          <a:p>
            <a:endParaRPr/>
          </a:p>
        </p:txBody>
      </p:sp>
      <p:sp>
        <p:nvSpPr>
          <p:cNvPr id="8" name="object 8"/>
          <p:cNvSpPr/>
          <p:nvPr/>
        </p:nvSpPr>
        <p:spPr>
          <a:xfrm>
            <a:off x="7412697" y="1315380"/>
            <a:ext cx="1294765" cy="0"/>
          </a:xfrm>
          <a:custGeom>
            <a:avLst/>
            <a:gdLst/>
            <a:ahLst/>
            <a:cxnLst/>
            <a:rect l="l" t="t" r="r" b="b"/>
            <a:pathLst>
              <a:path w="1294765">
                <a:moveTo>
                  <a:pt x="0" y="0"/>
                </a:moveTo>
                <a:lnTo>
                  <a:pt x="1294649" y="0"/>
                </a:lnTo>
              </a:path>
            </a:pathLst>
          </a:custGeom>
          <a:ln w="12699">
            <a:solidFill>
              <a:srgbClr val="D8D8D8"/>
            </a:solidFill>
          </a:ln>
        </p:spPr>
        <p:txBody>
          <a:bodyPr wrap="square" lIns="0" tIns="0" rIns="0" bIns="0" rtlCol="0"/>
          <a:lstStyle/>
          <a:p>
            <a:endParaRPr/>
          </a:p>
        </p:txBody>
      </p:sp>
      <p:sp>
        <p:nvSpPr>
          <p:cNvPr id="9" name="object 9"/>
          <p:cNvSpPr/>
          <p:nvPr/>
        </p:nvSpPr>
        <p:spPr>
          <a:xfrm>
            <a:off x="1741297" y="1891230"/>
            <a:ext cx="1054100" cy="0"/>
          </a:xfrm>
          <a:custGeom>
            <a:avLst/>
            <a:gdLst/>
            <a:ahLst/>
            <a:cxnLst/>
            <a:rect l="l" t="t" r="r" b="b"/>
            <a:pathLst>
              <a:path w="1054100">
                <a:moveTo>
                  <a:pt x="0" y="0"/>
                </a:moveTo>
                <a:lnTo>
                  <a:pt x="1053674" y="0"/>
                </a:lnTo>
              </a:path>
            </a:pathLst>
          </a:custGeom>
          <a:ln w="12699">
            <a:solidFill>
              <a:srgbClr val="D8D8D8"/>
            </a:solidFill>
          </a:ln>
        </p:spPr>
        <p:txBody>
          <a:bodyPr wrap="square" lIns="0" tIns="0" rIns="0" bIns="0" rtlCol="0"/>
          <a:lstStyle/>
          <a:p>
            <a:endParaRPr/>
          </a:p>
        </p:txBody>
      </p:sp>
      <p:sp>
        <p:nvSpPr>
          <p:cNvPr id="10" name="object 10"/>
          <p:cNvSpPr/>
          <p:nvPr/>
        </p:nvSpPr>
        <p:spPr>
          <a:xfrm>
            <a:off x="2985472" y="1891230"/>
            <a:ext cx="2740660" cy="0"/>
          </a:xfrm>
          <a:custGeom>
            <a:avLst/>
            <a:gdLst/>
            <a:ahLst/>
            <a:cxnLst/>
            <a:rect l="l" t="t" r="r" b="b"/>
            <a:pathLst>
              <a:path w="2740660">
                <a:moveTo>
                  <a:pt x="0" y="0"/>
                </a:moveTo>
                <a:lnTo>
                  <a:pt x="2740424" y="0"/>
                </a:lnTo>
              </a:path>
            </a:pathLst>
          </a:custGeom>
          <a:ln w="12699">
            <a:solidFill>
              <a:srgbClr val="D8D8D8"/>
            </a:solidFill>
          </a:ln>
        </p:spPr>
        <p:txBody>
          <a:bodyPr wrap="square" lIns="0" tIns="0" rIns="0" bIns="0" rtlCol="0"/>
          <a:lstStyle/>
          <a:p>
            <a:endParaRPr/>
          </a:p>
        </p:txBody>
      </p:sp>
      <p:sp>
        <p:nvSpPr>
          <p:cNvPr id="11" name="object 11"/>
          <p:cNvSpPr/>
          <p:nvPr/>
        </p:nvSpPr>
        <p:spPr>
          <a:xfrm>
            <a:off x="5916397" y="1891230"/>
            <a:ext cx="1294765" cy="0"/>
          </a:xfrm>
          <a:custGeom>
            <a:avLst/>
            <a:gdLst/>
            <a:ahLst/>
            <a:cxnLst/>
            <a:rect l="l" t="t" r="r" b="b"/>
            <a:pathLst>
              <a:path w="1294765">
                <a:moveTo>
                  <a:pt x="0" y="0"/>
                </a:moveTo>
                <a:lnTo>
                  <a:pt x="1294649" y="0"/>
                </a:lnTo>
              </a:path>
            </a:pathLst>
          </a:custGeom>
          <a:ln w="12699">
            <a:solidFill>
              <a:srgbClr val="D8D8D8"/>
            </a:solidFill>
          </a:ln>
        </p:spPr>
        <p:txBody>
          <a:bodyPr wrap="square" lIns="0" tIns="0" rIns="0" bIns="0" rtlCol="0"/>
          <a:lstStyle/>
          <a:p>
            <a:endParaRPr/>
          </a:p>
        </p:txBody>
      </p:sp>
      <p:sp>
        <p:nvSpPr>
          <p:cNvPr id="12" name="object 12"/>
          <p:cNvSpPr/>
          <p:nvPr/>
        </p:nvSpPr>
        <p:spPr>
          <a:xfrm>
            <a:off x="7412697" y="1891230"/>
            <a:ext cx="1294765" cy="0"/>
          </a:xfrm>
          <a:custGeom>
            <a:avLst/>
            <a:gdLst/>
            <a:ahLst/>
            <a:cxnLst/>
            <a:rect l="l" t="t" r="r" b="b"/>
            <a:pathLst>
              <a:path w="1294765">
                <a:moveTo>
                  <a:pt x="0" y="0"/>
                </a:moveTo>
                <a:lnTo>
                  <a:pt x="1294649" y="0"/>
                </a:lnTo>
              </a:path>
            </a:pathLst>
          </a:custGeom>
          <a:ln w="12699">
            <a:solidFill>
              <a:srgbClr val="D8D8D8"/>
            </a:solidFill>
          </a:ln>
        </p:spPr>
        <p:txBody>
          <a:bodyPr wrap="square" lIns="0" tIns="0" rIns="0" bIns="0" rtlCol="0"/>
          <a:lstStyle/>
          <a:p>
            <a:endParaRPr/>
          </a:p>
        </p:txBody>
      </p:sp>
      <p:sp>
        <p:nvSpPr>
          <p:cNvPr id="13" name="object 13"/>
          <p:cNvSpPr/>
          <p:nvPr/>
        </p:nvSpPr>
        <p:spPr>
          <a:xfrm>
            <a:off x="1741297" y="2609955"/>
            <a:ext cx="1054100" cy="0"/>
          </a:xfrm>
          <a:custGeom>
            <a:avLst/>
            <a:gdLst/>
            <a:ahLst/>
            <a:cxnLst/>
            <a:rect l="l" t="t" r="r" b="b"/>
            <a:pathLst>
              <a:path w="1054100">
                <a:moveTo>
                  <a:pt x="0" y="0"/>
                </a:moveTo>
                <a:lnTo>
                  <a:pt x="1053674" y="0"/>
                </a:lnTo>
              </a:path>
            </a:pathLst>
          </a:custGeom>
          <a:ln w="12699">
            <a:solidFill>
              <a:srgbClr val="D8D8D8"/>
            </a:solidFill>
          </a:ln>
        </p:spPr>
        <p:txBody>
          <a:bodyPr wrap="square" lIns="0" tIns="0" rIns="0" bIns="0" rtlCol="0"/>
          <a:lstStyle/>
          <a:p>
            <a:endParaRPr/>
          </a:p>
        </p:txBody>
      </p:sp>
      <p:sp>
        <p:nvSpPr>
          <p:cNvPr id="14" name="object 14"/>
          <p:cNvSpPr/>
          <p:nvPr/>
        </p:nvSpPr>
        <p:spPr>
          <a:xfrm>
            <a:off x="2985472" y="2609955"/>
            <a:ext cx="2740660" cy="0"/>
          </a:xfrm>
          <a:custGeom>
            <a:avLst/>
            <a:gdLst/>
            <a:ahLst/>
            <a:cxnLst/>
            <a:rect l="l" t="t" r="r" b="b"/>
            <a:pathLst>
              <a:path w="2740660">
                <a:moveTo>
                  <a:pt x="0" y="0"/>
                </a:moveTo>
                <a:lnTo>
                  <a:pt x="2740424" y="0"/>
                </a:lnTo>
              </a:path>
            </a:pathLst>
          </a:custGeom>
          <a:ln w="12699">
            <a:solidFill>
              <a:srgbClr val="D8D8D8"/>
            </a:solidFill>
          </a:ln>
        </p:spPr>
        <p:txBody>
          <a:bodyPr wrap="square" lIns="0" tIns="0" rIns="0" bIns="0" rtlCol="0"/>
          <a:lstStyle/>
          <a:p>
            <a:endParaRPr/>
          </a:p>
        </p:txBody>
      </p:sp>
      <p:sp>
        <p:nvSpPr>
          <p:cNvPr id="15" name="object 15"/>
          <p:cNvSpPr/>
          <p:nvPr/>
        </p:nvSpPr>
        <p:spPr>
          <a:xfrm>
            <a:off x="5916397" y="2609955"/>
            <a:ext cx="1294765" cy="0"/>
          </a:xfrm>
          <a:custGeom>
            <a:avLst/>
            <a:gdLst/>
            <a:ahLst/>
            <a:cxnLst/>
            <a:rect l="l" t="t" r="r" b="b"/>
            <a:pathLst>
              <a:path w="1294765">
                <a:moveTo>
                  <a:pt x="0" y="0"/>
                </a:moveTo>
                <a:lnTo>
                  <a:pt x="1294649" y="0"/>
                </a:lnTo>
              </a:path>
            </a:pathLst>
          </a:custGeom>
          <a:ln w="12699">
            <a:solidFill>
              <a:srgbClr val="D8D8D8"/>
            </a:solidFill>
          </a:ln>
        </p:spPr>
        <p:txBody>
          <a:bodyPr wrap="square" lIns="0" tIns="0" rIns="0" bIns="0" rtlCol="0"/>
          <a:lstStyle/>
          <a:p>
            <a:endParaRPr/>
          </a:p>
        </p:txBody>
      </p:sp>
      <p:sp>
        <p:nvSpPr>
          <p:cNvPr id="16" name="object 16"/>
          <p:cNvSpPr/>
          <p:nvPr/>
        </p:nvSpPr>
        <p:spPr>
          <a:xfrm>
            <a:off x="7412697" y="2609955"/>
            <a:ext cx="1294765" cy="0"/>
          </a:xfrm>
          <a:custGeom>
            <a:avLst/>
            <a:gdLst/>
            <a:ahLst/>
            <a:cxnLst/>
            <a:rect l="l" t="t" r="r" b="b"/>
            <a:pathLst>
              <a:path w="1294765">
                <a:moveTo>
                  <a:pt x="0" y="0"/>
                </a:moveTo>
                <a:lnTo>
                  <a:pt x="1294649" y="0"/>
                </a:lnTo>
              </a:path>
            </a:pathLst>
          </a:custGeom>
          <a:ln w="12699">
            <a:solidFill>
              <a:srgbClr val="D8D8D8"/>
            </a:solidFill>
          </a:ln>
        </p:spPr>
        <p:txBody>
          <a:bodyPr wrap="square" lIns="0" tIns="0" rIns="0" bIns="0" rtlCol="0"/>
          <a:lstStyle/>
          <a:p>
            <a:endParaRPr/>
          </a:p>
        </p:txBody>
      </p:sp>
      <p:sp>
        <p:nvSpPr>
          <p:cNvPr id="17" name="object 17"/>
          <p:cNvSpPr/>
          <p:nvPr/>
        </p:nvSpPr>
        <p:spPr>
          <a:xfrm>
            <a:off x="1741297" y="3328680"/>
            <a:ext cx="1054100" cy="0"/>
          </a:xfrm>
          <a:custGeom>
            <a:avLst/>
            <a:gdLst/>
            <a:ahLst/>
            <a:cxnLst/>
            <a:rect l="l" t="t" r="r" b="b"/>
            <a:pathLst>
              <a:path w="1054100">
                <a:moveTo>
                  <a:pt x="0" y="0"/>
                </a:moveTo>
                <a:lnTo>
                  <a:pt x="1053674" y="0"/>
                </a:lnTo>
              </a:path>
            </a:pathLst>
          </a:custGeom>
          <a:ln w="12699">
            <a:solidFill>
              <a:srgbClr val="D8D8D8"/>
            </a:solidFill>
          </a:ln>
        </p:spPr>
        <p:txBody>
          <a:bodyPr wrap="square" lIns="0" tIns="0" rIns="0" bIns="0" rtlCol="0"/>
          <a:lstStyle/>
          <a:p>
            <a:endParaRPr/>
          </a:p>
        </p:txBody>
      </p:sp>
      <p:sp>
        <p:nvSpPr>
          <p:cNvPr id="18" name="object 18"/>
          <p:cNvSpPr/>
          <p:nvPr/>
        </p:nvSpPr>
        <p:spPr>
          <a:xfrm>
            <a:off x="2985472" y="3328680"/>
            <a:ext cx="2740660" cy="0"/>
          </a:xfrm>
          <a:custGeom>
            <a:avLst/>
            <a:gdLst/>
            <a:ahLst/>
            <a:cxnLst/>
            <a:rect l="l" t="t" r="r" b="b"/>
            <a:pathLst>
              <a:path w="2740660">
                <a:moveTo>
                  <a:pt x="0" y="0"/>
                </a:moveTo>
                <a:lnTo>
                  <a:pt x="2740424" y="0"/>
                </a:lnTo>
              </a:path>
            </a:pathLst>
          </a:custGeom>
          <a:ln w="12699">
            <a:solidFill>
              <a:srgbClr val="D8D8D8"/>
            </a:solidFill>
          </a:ln>
        </p:spPr>
        <p:txBody>
          <a:bodyPr wrap="square" lIns="0" tIns="0" rIns="0" bIns="0" rtlCol="0"/>
          <a:lstStyle/>
          <a:p>
            <a:endParaRPr/>
          </a:p>
        </p:txBody>
      </p:sp>
      <p:sp>
        <p:nvSpPr>
          <p:cNvPr id="19" name="object 19"/>
          <p:cNvSpPr/>
          <p:nvPr/>
        </p:nvSpPr>
        <p:spPr>
          <a:xfrm>
            <a:off x="5916397" y="3328680"/>
            <a:ext cx="1294765" cy="0"/>
          </a:xfrm>
          <a:custGeom>
            <a:avLst/>
            <a:gdLst/>
            <a:ahLst/>
            <a:cxnLst/>
            <a:rect l="l" t="t" r="r" b="b"/>
            <a:pathLst>
              <a:path w="1294765">
                <a:moveTo>
                  <a:pt x="0" y="0"/>
                </a:moveTo>
                <a:lnTo>
                  <a:pt x="1294649" y="0"/>
                </a:lnTo>
              </a:path>
            </a:pathLst>
          </a:custGeom>
          <a:ln w="12699">
            <a:solidFill>
              <a:srgbClr val="D8D8D8"/>
            </a:solidFill>
          </a:ln>
        </p:spPr>
        <p:txBody>
          <a:bodyPr wrap="square" lIns="0" tIns="0" rIns="0" bIns="0" rtlCol="0"/>
          <a:lstStyle/>
          <a:p>
            <a:endParaRPr/>
          </a:p>
        </p:txBody>
      </p:sp>
      <p:sp>
        <p:nvSpPr>
          <p:cNvPr id="20" name="object 20"/>
          <p:cNvSpPr/>
          <p:nvPr/>
        </p:nvSpPr>
        <p:spPr>
          <a:xfrm>
            <a:off x="7412697" y="3328680"/>
            <a:ext cx="1294765" cy="0"/>
          </a:xfrm>
          <a:custGeom>
            <a:avLst/>
            <a:gdLst/>
            <a:ahLst/>
            <a:cxnLst/>
            <a:rect l="l" t="t" r="r" b="b"/>
            <a:pathLst>
              <a:path w="1294765">
                <a:moveTo>
                  <a:pt x="0" y="0"/>
                </a:moveTo>
                <a:lnTo>
                  <a:pt x="1294649" y="0"/>
                </a:lnTo>
              </a:path>
            </a:pathLst>
          </a:custGeom>
          <a:ln w="12699">
            <a:solidFill>
              <a:srgbClr val="D8D8D8"/>
            </a:solidFill>
          </a:ln>
        </p:spPr>
        <p:txBody>
          <a:bodyPr wrap="square" lIns="0" tIns="0" rIns="0" bIns="0" rtlCol="0"/>
          <a:lstStyle/>
          <a:p>
            <a:endParaRPr/>
          </a:p>
        </p:txBody>
      </p:sp>
      <p:sp>
        <p:nvSpPr>
          <p:cNvPr id="21" name="object 21"/>
          <p:cNvSpPr/>
          <p:nvPr/>
        </p:nvSpPr>
        <p:spPr>
          <a:xfrm>
            <a:off x="1741297" y="4190280"/>
            <a:ext cx="1054100" cy="0"/>
          </a:xfrm>
          <a:custGeom>
            <a:avLst/>
            <a:gdLst/>
            <a:ahLst/>
            <a:cxnLst/>
            <a:rect l="l" t="t" r="r" b="b"/>
            <a:pathLst>
              <a:path w="1054100">
                <a:moveTo>
                  <a:pt x="0" y="0"/>
                </a:moveTo>
                <a:lnTo>
                  <a:pt x="1053674" y="0"/>
                </a:lnTo>
              </a:path>
            </a:pathLst>
          </a:custGeom>
          <a:ln w="12699">
            <a:solidFill>
              <a:srgbClr val="D8D8D8"/>
            </a:solidFill>
          </a:ln>
        </p:spPr>
        <p:txBody>
          <a:bodyPr wrap="square" lIns="0" tIns="0" rIns="0" bIns="0" rtlCol="0"/>
          <a:lstStyle/>
          <a:p>
            <a:endParaRPr/>
          </a:p>
        </p:txBody>
      </p:sp>
      <p:sp>
        <p:nvSpPr>
          <p:cNvPr id="22" name="object 22"/>
          <p:cNvSpPr/>
          <p:nvPr/>
        </p:nvSpPr>
        <p:spPr>
          <a:xfrm>
            <a:off x="2985472" y="4190280"/>
            <a:ext cx="2740660" cy="0"/>
          </a:xfrm>
          <a:custGeom>
            <a:avLst/>
            <a:gdLst/>
            <a:ahLst/>
            <a:cxnLst/>
            <a:rect l="l" t="t" r="r" b="b"/>
            <a:pathLst>
              <a:path w="2740660">
                <a:moveTo>
                  <a:pt x="0" y="0"/>
                </a:moveTo>
                <a:lnTo>
                  <a:pt x="2740424" y="0"/>
                </a:lnTo>
              </a:path>
            </a:pathLst>
          </a:custGeom>
          <a:ln w="12699">
            <a:solidFill>
              <a:srgbClr val="D8D8D8"/>
            </a:solidFill>
          </a:ln>
        </p:spPr>
        <p:txBody>
          <a:bodyPr wrap="square" lIns="0" tIns="0" rIns="0" bIns="0" rtlCol="0"/>
          <a:lstStyle/>
          <a:p>
            <a:endParaRPr/>
          </a:p>
        </p:txBody>
      </p:sp>
      <p:sp>
        <p:nvSpPr>
          <p:cNvPr id="23" name="object 23"/>
          <p:cNvSpPr/>
          <p:nvPr/>
        </p:nvSpPr>
        <p:spPr>
          <a:xfrm>
            <a:off x="5916397" y="4190280"/>
            <a:ext cx="1294765" cy="0"/>
          </a:xfrm>
          <a:custGeom>
            <a:avLst/>
            <a:gdLst/>
            <a:ahLst/>
            <a:cxnLst/>
            <a:rect l="l" t="t" r="r" b="b"/>
            <a:pathLst>
              <a:path w="1294765">
                <a:moveTo>
                  <a:pt x="0" y="0"/>
                </a:moveTo>
                <a:lnTo>
                  <a:pt x="1294649" y="0"/>
                </a:lnTo>
              </a:path>
            </a:pathLst>
          </a:custGeom>
          <a:ln w="12699">
            <a:solidFill>
              <a:srgbClr val="D8D8D8"/>
            </a:solidFill>
          </a:ln>
        </p:spPr>
        <p:txBody>
          <a:bodyPr wrap="square" lIns="0" tIns="0" rIns="0" bIns="0" rtlCol="0"/>
          <a:lstStyle/>
          <a:p>
            <a:endParaRPr/>
          </a:p>
        </p:txBody>
      </p:sp>
      <p:sp>
        <p:nvSpPr>
          <p:cNvPr id="24" name="object 24"/>
          <p:cNvSpPr/>
          <p:nvPr/>
        </p:nvSpPr>
        <p:spPr>
          <a:xfrm>
            <a:off x="7412697" y="4190280"/>
            <a:ext cx="1294765" cy="0"/>
          </a:xfrm>
          <a:custGeom>
            <a:avLst/>
            <a:gdLst/>
            <a:ahLst/>
            <a:cxnLst/>
            <a:rect l="l" t="t" r="r" b="b"/>
            <a:pathLst>
              <a:path w="1294765">
                <a:moveTo>
                  <a:pt x="0" y="0"/>
                </a:moveTo>
                <a:lnTo>
                  <a:pt x="1294649" y="0"/>
                </a:lnTo>
              </a:path>
            </a:pathLst>
          </a:custGeom>
          <a:ln w="12699">
            <a:solidFill>
              <a:srgbClr val="D8D8D8"/>
            </a:solidFill>
          </a:ln>
        </p:spPr>
        <p:txBody>
          <a:bodyPr wrap="square" lIns="0" tIns="0" rIns="0" bIns="0" rtlCol="0"/>
          <a:lstStyle/>
          <a:p>
            <a:endParaRPr/>
          </a:p>
        </p:txBody>
      </p:sp>
      <p:sp>
        <p:nvSpPr>
          <p:cNvPr id="25" name="object 25"/>
          <p:cNvSpPr txBox="1"/>
          <p:nvPr/>
        </p:nvSpPr>
        <p:spPr>
          <a:xfrm>
            <a:off x="1706900" y="787229"/>
            <a:ext cx="1976120" cy="465455"/>
          </a:xfrm>
          <a:prstGeom prst="rect">
            <a:avLst/>
          </a:prstGeom>
        </p:spPr>
        <p:txBody>
          <a:bodyPr vert="horz" wrap="square" lIns="0" tIns="0" rIns="0" bIns="0" rtlCol="0">
            <a:spAutoFit/>
          </a:bodyPr>
          <a:lstStyle/>
          <a:p>
            <a:pPr marL="12700">
              <a:lnSpc>
                <a:spcPct val="100000"/>
              </a:lnSpc>
            </a:pPr>
            <a:r>
              <a:rPr sz="1200" spc="-5" dirty="0">
                <a:solidFill>
                  <a:srgbClr val="2E85C9"/>
                </a:solidFill>
                <a:latin typeface="Arial"/>
                <a:cs typeface="Arial"/>
              </a:rPr>
              <a:t>Project</a:t>
            </a:r>
            <a:r>
              <a:rPr sz="1200" spc="-90" dirty="0">
                <a:solidFill>
                  <a:srgbClr val="2E85C9"/>
                </a:solidFill>
                <a:latin typeface="Arial"/>
                <a:cs typeface="Arial"/>
              </a:rPr>
              <a:t> </a:t>
            </a:r>
            <a:r>
              <a:rPr sz="1200" spc="-15" dirty="0">
                <a:solidFill>
                  <a:srgbClr val="2E85C9"/>
                </a:solidFill>
                <a:latin typeface="Arial"/>
                <a:cs typeface="Arial"/>
              </a:rPr>
              <a:t>Examples</a:t>
            </a:r>
            <a:endParaRPr sz="1200">
              <a:latin typeface="Arial"/>
              <a:cs typeface="Arial"/>
            </a:endParaRPr>
          </a:p>
          <a:p>
            <a:pPr marL="38735">
              <a:lnSpc>
                <a:spcPct val="100000"/>
              </a:lnSpc>
              <a:spcBef>
                <a:spcPts val="1260"/>
              </a:spcBef>
              <a:tabLst>
                <a:tab pos="1282700" algn="l"/>
              </a:tabLst>
            </a:pPr>
            <a:r>
              <a:rPr sz="800" b="1" spc="-75" dirty="0">
                <a:solidFill>
                  <a:srgbClr val="363740"/>
                </a:solidFill>
                <a:latin typeface="Arial Black"/>
                <a:cs typeface="Arial Black"/>
              </a:rPr>
              <a:t>NAME	DESCRIPTION</a:t>
            </a:r>
            <a:endParaRPr sz="800">
              <a:latin typeface="Arial Black"/>
              <a:cs typeface="Arial Black"/>
            </a:endParaRPr>
          </a:p>
        </p:txBody>
      </p:sp>
      <p:sp>
        <p:nvSpPr>
          <p:cNvPr id="48" name="object 48"/>
          <p:cNvSpPr txBox="1">
            <a:spLocks noGrp="1"/>
          </p:cNvSpPr>
          <p:nvPr>
            <p:ph type="sldNum" sz="quarter" idx="7"/>
          </p:nvPr>
        </p:nvSpPr>
        <p:spPr>
          <a:prstGeom prst="rect">
            <a:avLst/>
          </a:prstGeom>
        </p:spPr>
        <p:txBody>
          <a:bodyPr vert="horz" wrap="square" lIns="0" tIns="13970" rIns="0" bIns="0" rtlCol="0">
            <a:spAutoFit/>
          </a:bodyPr>
          <a:lstStyle/>
          <a:p>
            <a:pPr marL="25400">
              <a:lnSpc>
                <a:spcPct val="100000"/>
              </a:lnSpc>
              <a:spcBef>
                <a:spcPts val="110"/>
              </a:spcBef>
            </a:pPr>
            <a:fld id="{81D60167-4931-47E6-BA6A-407CBD079E47}" type="slidenum">
              <a:rPr spc="35" dirty="0"/>
              <a:t>29</a:t>
            </a:fld>
            <a:endParaRPr spc="35" dirty="0"/>
          </a:p>
        </p:txBody>
      </p:sp>
      <p:sp>
        <p:nvSpPr>
          <p:cNvPr id="26" name="object 26"/>
          <p:cNvSpPr txBox="1"/>
          <p:nvPr/>
        </p:nvSpPr>
        <p:spPr>
          <a:xfrm>
            <a:off x="5908446" y="985531"/>
            <a:ext cx="931544" cy="295275"/>
          </a:xfrm>
          <a:prstGeom prst="rect">
            <a:avLst/>
          </a:prstGeom>
        </p:spPr>
        <p:txBody>
          <a:bodyPr vert="horz" wrap="square" lIns="0" tIns="0" rIns="0" bIns="0" rtlCol="0">
            <a:spAutoFit/>
          </a:bodyPr>
          <a:lstStyle/>
          <a:p>
            <a:pPr marL="12700" marR="5080">
              <a:lnSpc>
                <a:spcPct val="109400"/>
              </a:lnSpc>
            </a:pPr>
            <a:r>
              <a:rPr sz="800" b="1" spc="-95" dirty="0">
                <a:solidFill>
                  <a:srgbClr val="363740"/>
                </a:solidFill>
                <a:latin typeface="Arial Black"/>
                <a:cs typeface="Arial Black"/>
              </a:rPr>
              <a:t>PROJECTED  </a:t>
            </a:r>
            <a:r>
              <a:rPr sz="800" b="1" spc="-80" dirty="0">
                <a:solidFill>
                  <a:srgbClr val="363740"/>
                </a:solidFill>
                <a:latin typeface="Arial Black"/>
                <a:cs typeface="Arial Black"/>
              </a:rPr>
              <a:t>BUSINESS</a:t>
            </a:r>
            <a:r>
              <a:rPr sz="800" b="1" spc="-135" dirty="0">
                <a:solidFill>
                  <a:srgbClr val="363740"/>
                </a:solidFill>
                <a:latin typeface="Arial Black"/>
                <a:cs typeface="Arial Black"/>
              </a:rPr>
              <a:t> </a:t>
            </a:r>
            <a:r>
              <a:rPr sz="800" b="1" spc="-85" dirty="0">
                <a:solidFill>
                  <a:srgbClr val="363740"/>
                </a:solidFill>
                <a:latin typeface="Arial Black"/>
                <a:cs typeface="Arial Black"/>
              </a:rPr>
              <a:t>IMPACT</a:t>
            </a:r>
            <a:endParaRPr sz="800">
              <a:latin typeface="Arial Black"/>
              <a:cs typeface="Arial Black"/>
            </a:endParaRPr>
          </a:p>
        </p:txBody>
      </p:sp>
      <p:sp>
        <p:nvSpPr>
          <p:cNvPr id="27" name="object 27"/>
          <p:cNvSpPr txBox="1"/>
          <p:nvPr/>
        </p:nvSpPr>
        <p:spPr>
          <a:xfrm>
            <a:off x="7404747" y="985531"/>
            <a:ext cx="972819" cy="295275"/>
          </a:xfrm>
          <a:prstGeom prst="rect">
            <a:avLst/>
          </a:prstGeom>
        </p:spPr>
        <p:txBody>
          <a:bodyPr vert="horz" wrap="square" lIns="0" tIns="0" rIns="0" bIns="0" rtlCol="0">
            <a:spAutoFit/>
          </a:bodyPr>
          <a:lstStyle/>
          <a:p>
            <a:pPr marL="12700" marR="5080">
              <a:lnSpc>
                <a:spcPct val="109400"/>
              </a:lnSpc>
            </a:pPr>
            <a:r>
              <a:rPr sz="800" b="1" spc="-95" dirty="0">
                <a:solidFill>
                  <a:srgbClr val="363740"/>
                </a:solidFill>
                <a:latin typeface="Arial Black"/>
                <a:cs typeface="Arial Black"/>
              </a:rPr>
              <a:t>PROJECTED  </a:t>
            </a:r>
            <a:r>
              <a:rPr sz="800" b="1" spc="-70" dirty="0">
                <a:solidFill>
                  <a:srgbClr val="363740"/>
                </a:solidFill>
                <a:latin typeface="Arial Black"/>
                <a:cs typeface="Arial Black"/>
              </a:rPr>
              <a:t>FINANCIAL</a:t>
            </a:r>
            <a:r>
              <a:rPr sz="800" b="1" spc="-135" dirty="0">
                <a:solidFill>
                  <a:srgbClr val="363740"/>
                </a:solidFill>
                <a:latin typeface="Arial Black"/>
                <a:cs typeface="Arial Black"/>
              </a:rPr>
              <a:t> </a:t>
            </a:r>
            <a:r>
              <a:rPr sz="800" b="1" spc="-85" dirty="0">
                <a:solidFill>
                  <a:srgbClr val="363740"/>
                </a:solidFill>
                <a:latin typeface="Arial Black"/>
                <a:cs typeface="Arial Black"/>
              </a:rPr>
              <a:t>IMPACT</a:t>
            </a:r>
            <a:endParaRPr sz="800">
              <a:latin typeface="Arial Black"/>
              <a:cs typeface="Arial Black"/>
            </a:endParaRPr>
          </a:p>
        </p:txBody>
      </p:sp>
      <p:sp>
        <p:nvSpPr>
          <p:cNvPr id="28" name="object 28"/>
          <p:cNvSpPr txBox="1"/>
          <p:nvPr/>
        </p:nvSpPr>
        <p:spPr>
          <a:xfrm>
            <a:off x="1733347" y="1337971"/>
            <a:ext cx="781050" cy="314325"/>
          </a:xfrm>
          <a:prstGeom prst="rect">
            <a:avLst/>
          </a:prstGeom>
        </p:spPr>
        <p:txBody>
          <a:bodyPr vert="horz" wrap="square" lIns="0" tIns="0" rIns="0" bIns="0" rtlCol="0">
            <a:spAutoFit/>
          </a:bodyPr>
          <a:lstStyle/>
          <a:p>
            <a:pPr marL="12700" marR="5080">
              <a:lnSpc>
                <a:spcPct val="117200"/>
              </a:lnSpc>
            </a:pPr>
            <a:r>
              <a:rPr sz="800" b="1" spc="-90" dirty="0">
                <a:solidFill>
                  <a:srgbClr val="579DD4"/>
                </a:solidFill>
                <a:latin typeface="Arial Black"/>
                <a:cs typeface="Arial Black"/>
              </a:rPr>
              <a:t>Exceptional </a:t>
            </a:r>
            <a:r>
              <a:rPr sz="800" b="1" spc="-60" dirty="0">
                <a:solidFill>
                  <a:srgbClr val="579DD4"/>
                </a:solidFill>
                <a:latin typeface="Arial Black"/>
                <a:cs typeface="Arial Black"/>
              </a:rPr>
              <a:t>HR  </a:t>
            </a:r>
            <a:r>
              <a:rPr sz="800" b="1" spc="-85" dirty="0">
                <a:solidFill>
                  <a:srgbClr val="579DD4"/>
                </a:solidFill>
                <a:latin typeface="Arial Black"/>
                <a:cs typeface="Arial Black"/>
              </a:rPr>
              <a:t>Service</a:t>
            </a:r>
            <a:r>
              <a:rPr sz="800" b="1" spc="-125" dirty="0">
                <a:solidFill>
                  <a:srgbClr val="579DD4"/>
                </a:solidFill>
                <a:latin typeface="Arial Black"/>
                <a:cs typeface="Arial Black"/>
              </a:rPr>
              <a:t> </a:t>
            </a:r>
            <a:r>
              <a:rPr sz="800" b="1" spc="-70" dirty="0">
                <a:solidFill>
                  <a:srgbClr val="579DD4"/>
                </a:solidFill>
                <a:latin typeface="Arial Black"/>
                <a:cs typeface="Arial Black"/>
              </a:rPr>
              <a:t>Delivery</a:t>
            </a:r>
            <a:endParaRPr sz="800">
              <a:latin typeface="Arial Black"/>
              <a:cs typeface="Arial Black"/>
            </a:endParaRPr>
          </a:p>
        </p:txBody>
      </p:sp>
      <p:sp>
        <p:nvSpPr>
          <p:cNvPr id="29" name="object 29"/>
          <p:cNvSpPr txBox="1"/>
          <p:nvPr/>
        </p:nvSpPr>
        <p:spPr>
          <a:xfrm>
            <a:off x="2977522" y="1337971"/>
            <a:ext cx="2726055" cy="457200"/>
          </a:xfrm>
          <a:prstGeom prst="rect">
            <a:avLst/>
          </a:prstGeom>
        </p:spPr>
        <p:txBody>
          <a:bodyPr vert="horz" wrap="square" lIns="0" tIns="0" rIns="0" bIns="0" rtlCol="0">
            <a:spAutoFit/>
          </a:bodyPr>
          <a:lstStyle/>
          <a:p>
            <a:pPr marL="12700" marR="5080">
              <a:lnSpc>
                <a:spcPct val="117200"/>
              </a:lnSpc>
            </a:pPr>
            <a:r>
              <a:rPr sz="800" spc="-15" dirty="0">
                <a:solidFill>
                  <a:srgbClr val="363740"/>
                </a:solidFill>
                <a:latin typeface="Arial"/>
                <a:cs typeface="Arial"/>
              </a:rPr>
              <a:t>Because </a:t>
            </a:r>
            <a:r>
              <a:rPr sz="800" spc="15" dirty="0">
                <a:solidFill>
                  <a:srgbClr val="363740"/>
                </a:solidFill>
                <a:latin typeface="Arial"/>
                <a:cs typeface="Arial"/>
              </a:rPr>
              <a:t>of </a:t>
            </a:r>
            <a:r>
              <a:rPr sz="800" spc="-25" dirty="0">
                <a:solidFill>
                  <a:srgbClr val="363740"/>
                </a:solidFill>
                <a:latin typeface="Arial"/>
                <a:cs typeface="Arial"/>
              </a:rPr>
              <a:t>a </a:t>
            </a:r>
            <a:r>
              <a:rPr sz="800" dirty="0">
                <a:solidFill>
                  <a:srgbClr val="363740"/>
                </a:solidFill>
                <a:latin typeface="Arial"/>
                <a:cs typeface="Arial"/>
              </a:rPr>
              <a:t>complex </a:t>
            </a:r>
            <a:r>
              <a:rPr sz="800" spc="-5" dirty="0">
                <a:solidFill>
                  <a:srgbClr val="363740"/>
                </a:solidFill>
                <a:latin typeface="Arial"/>
                <a:cs typeface="Arial"/>
              </a:rPr>
              <a:t>HR </a:t>
            </a:r>
            <a:r>
              <a:rPr sz="800" dirty="0">
                <a:solidFill>
                  <a:srgbClr val="363740"/>
                </a:solidFill>
                <a:latin typeface="Arial"/>
                <a:cs typeface="Arial"/>
              </a:rPr>
              <a:t>structure, </a:t>
            </a:r>
            <a:r>
              <a:rPr sz="800" spc="-10" dirty="0">
                <a:solidFill>
                  <a:srgbClr val="363740"/>
                </a:solidFill>
                <a:latin typeface="Arial"/>
                <a:cs typeface="Arial"/>
              </a:rPr>
              <a:t>an </a:t>
            </a:r>
            <a:r>
              <a:rPr sz="800" spc="-5" dirty="0">
                <a:solidFill>
                  <a:srgbClr val="363740"/>
                </a:solidFill>
                <a:latin typeface="Arial"/>
                <a:cs typeface="Arial"/>
              </a:rPr>
              <a:t>HR Manager </a:t>
            </a:r>
            <a:r>
              <a:rPr sz="800" spc="40" dirty="0">
                <a:solidFill>
                  <a:srgbClr val="363740"/>
                </a:solidFill>
                <a:latin typeface="Arial"/>
                <a:cs typeface="Arial"/>
              </a:rPr>
              <a:t>with </a:t>
            </a:r>
            <a:r>
              <a:rPr sz="800" spc="-25" dirty="0">
                <a:solidFill>
                  <a:srgbClr val="363740"/>
                </a:solidFill>
                <a:latin typeface="Arial"/>
                <a:cs typeface="Arial"/>
              </a:rPr>
              <a:t>a  </a:t>
            </a:r>
            <a:r>
              <a:rPr sz="800" spc="-5" dirty="0">
                <a:solidFill>
                  <a:srgbClr val="363740"/>
                </a:solidFill>
                <a:latin typeface="Arial"/>
                <a:cs typeface="Arial"/>
              </a:rPr>
              <a:t>consumer services </a:t>
            </a:r>
            <a:r>
              <a:rPr sz="800" dirty="0">
                <a:solidFill>
                  <a:srgbClr val="363740"/>
                </a:solidFill>
                <a:latin typeface="Arial"/>
                <a:cs typeface="Arial"/>
              </a:rPr>
              <a:t>company </a:t>
            </a:r>
            <a:r>
              <a:rPr sz="800" spc="5" dirty="0">
                <a:solidFill>
                  <a:srgbClr val="363740"/>
                </a:solidFill>
                <a:latin typeface="Arial"/>
                <a:cs typeface="Arial"/>
              </a:rPr>
              <a:t>restructured </a:t>
            </a:r>
            <a:r>
              <a:rPr sz="800" dirty="0">
                <a:solidFill>
                  <a:srgbClr val="363740"/>
                </a:solidFill>
                <a:latin typeface="Arial"/>
                <a:cs typeface="Arial"/>
              </a:rPr>
              <a:t>her </a:t>
            </a:r>
            <a:r>
              <a:rPr sz="800" spc="5" dirty="0">
                <a:solidFill>
                  <a:srgbClr val="363740"/>
                </a:solidFill>
                <a:latin typeface="Arial"/>
                <a:cs typeface="Arial"/>
              </a:rPr>
              <a:t>team </a:t>
            </a:r>
            <a:r>
              <a:rPr sz="800" spc="20" dirty="0">
                <a:solidFill>
                  <a:srgbClr val="363740"/>
                </a:solidFill>
                <a:latin typeface="Arial"/>
                <a:cs typeface="Arial"/>
              </a:rPr>
              <a:t>to</a:t>
            </a:r>
            <a:r>
              <a:rPr sz="800" spc="-150" dirty="0">
                <a:solidFill>
                  <a:srgbClr val="363740"/>
                </a:solidFill>
                <a:latin typeface="Arial"/>
                <a:cs typeface="Arial"/>
              </a:rPr>
              <a:t> </a:t>
            </a:r>
            <a:r>
              <a:rPr sz="800" spc="10" dirty="0">
                <a:solidFill>
                  <a:srgbClr val="363740"/>
                </a:solidFill>
                <a:latin typeface="Arial"/>
                <a:cs typeface="Arial"/>
              </a:rPr>
              <a:t>better  </a:t>
            </a:r>
            <a:r>
              <a:rPr sz="800" spc="5" dirty="0">
                <a:solidFill>
                  <a:srgbClr val="363740"/>
                </a:solidFill>
                <a:latin typeface="Arial"/>
                <a:cs typeface="Arial"/>
              </a:rPr>
              <a:t>align </a:t>
            </a:r>
            <a:r>
              <a:rPr sz="800" spc="40" dirty="0">
                <a:solidFill>
                  <a:srgbClr val="363740"/>
                </a:solidFill>
                <a:latin typeface="Arial"/>
                <a:cs typeface="Arial"/>
              </a:rPr>
              <a:t>with</a:t>
            </a:r>
            <a:r>
              <a:rPr sz="800" spc="-160" dirty="0">
                <a:solidFill>
                  <a:srgbClr val="363740"/>
                </a:solidFill>
                <a:latin typeface="Arial"/>
                <a:cs typeface="Arial"/>
              </a:rPr>
              <a:t> </a:t>
            </a:r>
            <a:r>
              <a:rPr sz="800" spc="10" dirty="0">
                <a:solidFill>
                  <a:srgbClr val="363740"/>
                </a:solidFill>
                <a:latin typeface="Arial"/>
                <a:cs typeface="Arial"/>
              </a:rPr>
              <a:t>the </a:t>
            </a:r>
            <a:r>
              <a:rPr sz="800" spc="-5" dirty="0">
                <a:solidFill>
                  <a:srgbClr val="363740"/>
                </a:solidFill>
                <a:latin typeface="Arial"/>
                <a:cs typeface="Arial"/>
              </a:rPr>
              <a:t>business </a:t>
            </a:r>
            <a:r>
              <a:rPr sz="800" dirty="0">
                <a:solidFill>
                  <a:srgbClr val="363740"/>
                </a:solidFill>
                <a:latin typeface="Arial"/>
                <a:cs typeface="Arial"/>
              </a:rPr>
              <a:t>strategy.</a:t>
            </a:r>
            <a:endParaRPr sz="800">
              <a:latin typeface="Arial"/>
              <a:cs typeface="Arial"/>
            </a:endParaRPr>
          </a:p>
        </p:txBody>
      </p:sp>
      <p:sp>
        <p:nvSpPr>
          <p:cNvPr id="30" name="object 30"/>
          <p:cNvSpPr txBox="1"/>
          <p:nvPr/>
        </p:nvSpPr>
        <p:spPr>
          <a:xfrm>
            <a:off x="5908446" y="1337971"/>
            <a:ext cx="1152525" cy="314325"/>
          </a:xfrm>
          <a:prstGeom prst="rect">
            <a:avLst/>
          </a:prstGeom>
        </p:spPr>
        <p:txBody>
          <a:bodyPr vert="horz" wrap="square" lIns="0" tIns="0" rIns="0" bIns="0" rtlCol="0">
            <a:spAutoFit/>
          </a:bodyPr>
          <a:lstStyle/>
          <a:p>
            <a:pPr marL="12700" marR="5080">
              <a:lnSpc>
                <a:spcPct val="117200"/>
              </a:lnSpc>
            </a:pPr>
            <a:r>
              <a:rPr sz="800" spc="-10" dirty="0">
                <a:solidFill>
                  <a:srgbClr val="363740"/>
                </a:solidFill>
                <a:latin typeface="Arial"/>
                <a:cs typeface="Arial"/>
              </a:rPr>
              <a:t>Increased </a:t>
            </a:r>
            <a:r>
              <a:rPr sz="800" spc="-5" dirty="0">
                <a:solidFill>
                  <a:srgbClr val="363740"/>
                </a:solidFill>
                <a:latin typeface="Arial"/>
                <a:cs typeface="Arial"/>
              </a:rPr>
              <a:t>Customer  </a:t>
            </a:r>
            <a:r>
              <a:rPr sz="800" dirty="0">
                <a:solidFill>
                  <a:srgbClr val="363740"/>
                </a:solidFill>
                <a:latin typeface="Arial"/>
                <a:cs typeface="Arial"/>
              </a:rPr>
              <a:t>Loyalty/Satisfaction</a:t>
            </a:r>
            <a:r>
              <a:rPr sz="800" spc="-55" dirty="0">
                <a:solidFill>
                  <a:srgbClr val="363740"/>
                </a:solidFill>
                <a:latin typeface="Arial"/>
                <a:cs typeface="Arial"/>
              </a:rPr>
              <a:t> </a:t>
            </a:r>
            <a:r>
              <a:rPr sz="800" spc="30" dirty="0">
                <a:solidFill>
                  <a:srgbClr val="363740"/>
                </a:solidFill>
                <a:latin typeface="Arial"/>
                <a:cs typeface="Arial"/>
              </a:rPr>
              <a:t>75%</a:t>
            </a:r>
            <a:endParaRPr sz="800">
              <a:latin typeface="Arial"/>
              <a:cs typeface="Arial"/>
            </a:endParaRPr>
          </a:p>
        </p:txBody>
      </p:sp>
      <p:sp>
        <p:nvSpPr>
          <p:cNvPr id="31" name="object 31"/>
          <p:cNvSpPr txBox="1"/>
          <p:nvPr/>
        </p:nvSpPr>
        <p:spPr>
          <a:xfrm>
            <a:off x="7404747" y="1358941"/>
            <a:ext cx="475615" cy="150495"/>
          </a:xfrm>
          <a:prstGeom prst="rect">
            <a:avLst/>
          </a:prstGeom>
        </p:spPr>
        <p:txBody>
          <a:bodyPr vert="horz" wrap="square" lIns="0" tIns="0" rIns="0" bIns="0" rtlCol="0">
            <a:spAutoFit/>
          </a:bodyPr>
          <a:lstStyle/>
          <a:p>
            <a:pPr marL="12700">
              <a:lnSpc>
                <a:spcPct val="100000"/>
              </a:lnSpc>
            </a:pPr>
            <a:r>
              <a:rPr sz="800" spc="25" dirty="0">
                <a:solidFill>
                  <a:srgbClr val="363740"/>
                </a:solidFill>
                <a:latin typeface="Arial"/>
                <a:cs typeface="Arial"/>
              </a:rPr>
              <a:t>$100,000</a:t>
            </a:r>
            <a:endParaRPr sz="800">
              <a:latin typeface="Arial"/>
              <a:cs typeface="Arial"/>
            </a:endParaRPr>
          </a:p>
        </p:txBody>
      </p:sp>
      <p:sp>
        <p:nvSpPr>
          <p:cNvPr id="32" name="object 32"/>
          <p:cNvSpPr txBox="1"/>
          <p:nvPr/>
        </p:nvSpPr>
        <p:spPr>
          <a:xfrm>
            <a:off x="1733347" y="1934791"/>
            <a:ext cx="687705" cy="150495"/>
          </a:xfrm>
          <a:prstGeom prst="rect">
            <a:avLst/>
          </a:prstGeom>
        </p:spPr>
        <p:txBody>
          <a:bodyPr vert="horz" wrap="square" lIns="0" tIns="0" rIns="0" bIns="0" rtlCol="0">
            <a:spAutoFit/>
          </a:bodyPr>
          <a:lstStyle/>
          <a:p>
            <a:pPr marL="12700">
              <a:lnSpc>
                <a:spcPct val="100000"/>
              </a:lnSpc>
            </a:pPr>
            <a:r>
              <a:rPr sz="800" b="1" spc="-70" dirty="0">
                <a:solidFill>
                  <a:srgbClr val="579DD4"/>
                </a:solidFill>
                <a:latin typeface="Arial Black"/>
                <a:cs typeface="Arial Black"/>
              </a:rPr>
              <a:t>Good to</a:t>
            </a:r>
            <a:r>
              <a:rPr sz="800" b="1" spc="-110" dirty="0">
                <a:solidFill>
                  <a:srgbClr val="579DD4"/>
                </a:solidFill>
                <a:latin typeface="Arial Black"/>
                <a:cs typeface="Arial Black"/>
              </a:rPr>
              <a:t> </a:t>
            </a:r>
            <a:r>
              <a:rPr sz="800" b="1" spc="-85" dirty="0">
                <a:solidFill>
                  <a:srgbClr val="579DD4"/>
                </a:solidFill>
                <a:latin typeface="Arial Black"/>
                <a:cs typeface="Arial Black"/>
              </a:rPr>
              <a:t>Great</a:t>
            </a:r>
            <a:endParaRPr sz="800">
              <a:latin typeface="Arial Black"/>
              <a:cs typeface="Arial Black"/>
            </a:endParaRPr>
          </a:p>
        </p:txBody>
      </p:sp>
      <p:sp>
        <p:nvSpPr>
          <p:cNvPr id="33" name="object 33"/>
          <p:cNvSpPr txBox="1"/>
          <p:nvPr/>
        </p:nvSpPr>
        <p:spPr>
          <a:xfrm>
            <a:off x="2977522" y="1913821"/>
            <a:ext cx="2710815" cy="600075"/>
          </a:xfrm>
          <a:prstGeom prst="rect">
            <a:avLst/>
          </a:prstGeom>
        </p:spPr>
        <p:txBody>
          <a:bodyPr vert="horz" wrap="square" lIns="0" tIns="0" rIns="0" bIns="0" rtlCol="0">
            <a:spAutoFit/>
          </a:bodyPr>
          <a:lstStyle/>
          <a:p>
            <a:pPr marL="12700" marR="5080">
              <a:lnSpc>
                <a:spcPct val="117200"/>
              </a:lnSpc>
            </a:pPr>
            <a:r>
              <a:rPr sz="800" spc="45" dirty="0">
                <a:solidFill>
                  <a:srgbClr val="363740"/>
                </a:solidFill>
                <a:latin typeface="Arial"/>
                <a:cs typeface="Arial"/>
              </a:rPr>
              <a:t>A </a:t>
            </a:r>
            <a:r>
              <a:rPr sz="800" dirty="0">
                <a:solidFill>
                  <a:srgbClr val="363740"/>
                </a:solidFill>
                <a:latin typeface="Arial"/>
                <a:cs typeface="Arial"/>
              </a:rPr>
              <a:t>Head </a:t>
            </a:r>
            <a:r>
              <a:rPr sz="800" spc="15" dirty="0">
                <a:solidFill>
                  <a:srgbClr val="363740"/>
                </a:solidFill>
                <a:latin typeface="Arial"/>
                <a:cs typeface="Arial"/>
              </a:rPr>
              <a:t>of </a:t>
            </a:r>
            <a:r>
              <a:rPr sz="800" spc="-10" dirty="0">
                <a:solidFill>
                  <a:srgbClr val="363740"/>
                </a:solidFill>
                <a:latin typeface="Arial"/>
                <a:cs typeface="Arial"/>
              </a:rPr>
              <a:t>Service </a:t>
            </a:r>
            <a:r>
              <a:rPr sz="800" dirty="0">
                <a:solidFill>
                  <a:srgbClr val="363740"/>
                </a:solidFill>
                <a:latin typeface="Arial"/>
                <a:cs typeface="Arial"/>
              </a:rPr>
              <a:t>Delivery </a:t>
            </a:r>
            <a:r>
              <a:rPr sz="800" spc="15" dirty="0">
                <a:solidFill>
                  <a:srgbClr val="363740"/>
                </a:solidFill>
                <a:latin typeface="Arial"/>
                <a:cs typeface="Arial"/>
              </a:rPr>
              <a:t>for </a:t>
            </a:r>
            <a:r>
              <a:rPr sz="800" spc="-25" dirty="0">
                <a:solidFill>
                  <a:srgbClr val="363740"/>
                </a:solidFill>
                <a:latin typeface="Arial"/>
                <a:cs typeface="Arial"/>
              </a:rPr>
              <a:t>a </a:t>
            </a:r>
            <a:r>
              <a:rPr sz="800" spc="5" dirty="0">
                <a:solidFill>
                  <a:srgbClr val="363740"/>
                </a:solidFill>
                <a:latin typeface="Arial"/>
                <a:cs typeface="Arial"/>
              </a:rPr>
              <a:t>manufacturing </a:t>
            </a:r>
            <a:r>
              <a:rPr sz="800" dirty="0">
                <a:solidFill>
                  <a:srgbClr val="363740"/>
                </a:solidFill>
                <a:latin typeface="Arial"/>
                <a:cs typeface="Arial"/>
              </a:rPr>
              <a:t>company  </a:t>
            </a:r>
            <a:r>
              <a:rPr sz="800" spc="15" dirty="0">
                <a:solidFill>
                  <a:srgbClr val="363740"/>
                </a:solidFill>
                <a:latin typeface="Arial"/>
                <a:cs typeface="Arial"/>
              </a:rPr>
              <a:t>was </a:t>
            </a:r>
            <a:r>
              <a:rPr sz="800" spc="-5" dirty="0">
                <a:solidFill>
                  <a:srgbClr val="363740"/>
                </a:solidFill>
                <a:latin typeface="Arial"/>
                <a:cs typeface="Arial"/>
              </a:rPr>
              <a:t>able </a:t>
            </a:r>
            <a:r>
              <a:rPr sz="800" spc="20" dirty="0">
                <a:solidFill>
                  <a:srgbClr val="363740"/>
                </a:solidFill>
                <a:latin typeface="Arial"/>
                <a:cs typeface="Arial"/>
              </a:rPr>
              <a:t>to </a:t>
            </a:r>
            <a:r>
              <a:rPr sz="800" spc="25" dirty="0">
                <a:solidFill>
                  <a:srgbClr val="363740"/>
                </a:solidFill>
                <a:latin typeface="Arial"/>
                <a:cs typeface="Arial"/>
              </a:rPr>
              <a:t>work </a:t>
            </a:r>
            <a:r>
              <a:rPr sz="800" spc="40" dirty="0">
                <a:solidFill>
                  <a:srgbClr val="363740"/>
                </a:solidFill>
                <a:latin typeface="Arial"/>
                <a:cs typeface="Arial"/>
              </a:rPr>
              <a:t>with </a:t>
            </a:r>
            <a:r>
              <a:rPr sz="800" spc="5" dirty="0">
                <a:solidFill>
                  <a:srgbClr val="363740"/>
                </a:solidFill>
                <a:latin typeface="Arial"/>
                <a:cs typeface="Arial"/>
              </a:rPr>
              <a:t>internal </a:t>
            </a:r>
            <a:r>
              <a:rPr sz="800" spc="-5" dirty="0">
                <a:solidFill>
                  <a:srgbClr val="363740"/>
                </a:solidFill>
                <a:latin typeface="Arial"/>
                <a:cs typeface="Arial"/>
              </a:rPr>
              <a:t>stakeholders </a:t>
            </a:r>
            <a:r>
              <a:rPr sz="800" spc="20" dirty="0">
                <a:solidFill>
                  <a:srgbClr val="363740"/>
                </a:solidFill>
                <a:latin typeface="Arial"/>
                <a:cs typeface="Arial"/>
              </a:rPr>
              <a:t>to </a:t>
            </a:r>
            <a:r>
              <a:rPr sz="800" spc="-5" dirty="0">
                <a:solidFill>
                  <a:srgbClr val="363740"/>
                </a:solidFill>
                <a:latin typeface="Arial"/>
                <a:cs typeface="Arial"/>
              </a:rPr>
              <a:t>discover  </a:t>
            </a:r>
            <a:r>
              <a:rPr sz="800" dirty="0">
                <a:solidFill>
                  <a:srgbClr val="363740"/>
                </a:solidFill>
                <a:latin typeface="Arial"/>
                <a:cs typeface="Arial"/>
              </a:rPr>
              <a:t>common </a:t>
            </a:r>
            <a:r>
              <a:rPr sz="800" spc="-10" dirty="0">
                <a:solidFill>
                  <a:srgbClr val="363740"/>
                </a:solidFill>
                <a:latin typeface="Arial"/>
                <a:cs typeface="Arial"/>
              </a:rPr>
              <a:t>issues </a:t>
            </a:r>
            <a:r>
              <a:rPr sz="800" spc="5" dirty="0">
                <a:solidFill>
                  <a:srgbClr val="363740"/>
                </a:solidFill>
                <a:latin typeface="Arial"/>
                <a:cs typeface="Arial"/>
              </a:rPr>
              <a:t>surrounding </a:t>
            </a:r>
            <a:r>
              <a:rPr sz="800" spc="10" dirty="0">
                <a:solidFill>
                  <a:srgbClr val="363740"/>
                </a:solidFill>
                <a:latin typeface="Arial"/>
                <a:cs typeface="Arial"/>
              </a:rPr>
              <a:t>the </a:t>
            </a:r>
            <a:r>
              <a:rPr sz="800" dirty="0">
                <a:solidFill>
                  <a:srgbClr val="363740"/>
                </a:solidFill>
                <a:latin typeface="Arial"/>
                <a:cs typeface="Arial"/>
              </a:rPr>
              <a:t>company's </a:t>
            </a:r>
            <a:r>
              <a:rPr sz="800" spc="-5" dirty="0">
                <a:solidFill>
                  <a:srgbClr val="363740"/>
                </a:solidFill>
                <a:latin typeface="Arial"/>
                <a:cs typeface="Arial"/>
              </a:rPr>
              <a:t>shared</a:t>
            </a:r>
            <a:r>
              <a:rPr sz="800" spc="-140" dirty="0">
                <a:solidFill>
                  <a:srgbClr val="363740"/>
                </a:solidFill>
                <a:latin typeface="Arial"/>
                <a:cs typeface="Arial"/>
              </a:rPr>
              <a:t> </a:t>
            </a:r>
            <a:r>
              <a:rPr sz="800" spc="-5" dirty="0">
                <a:solidFill>
                  <a:srgbClr val="363740"/>
                </a:solidFill>
                <a:latin typeface="Arial"/>
                <a:cs typeface="Arial"/>
              </a:rPr>
              <a:t>services  </a:t>
            </a:r>
            <a:r>
              <a:rPr sz="800" spc="-10" dirty="0">
                <a:solidFill>
                  <a:srgbClr val="363740"/>
                </a:solidFill>
                <a:latin typeface="Arial"/>
                <a:cs typeface="Arial"/>
              </a:rPr>
              <a:t>center.</a:t>
            </a:r>
            <a:endParaRPr sz="800">
              <a:latin typeface="Arial"/>
              <a:cs typeface="Arial"/>
            </a:endParaRPr>
          </a:p>
        </p:txBody>
      </p:sp>
      <p:sp>
        <p:nvSpPr>
          <p:cNvPr id="34" name="object 34"/>
          <p:cNvSpPr txBox="1"/>
          <p:nvPr/>
        </p:nvSpPr>
        <p:spPr>
          <a:xfrm>
            <a:off x="5908446" y="1913821"/>
            <a:ext cx="1152525" cy="314325"/>
          </a:xfrm>
          <a:prstGeom prst="rect">
            <a:avLst/>
          </a:prstGeom>
        </p:spPr>
        <p:txBody>
          <a:bodyPr vert="horz" wrap="square" lIns="0" tIns="0" rIns="0" bIns="0" rtlCol="0">
            <a:spAutoFit/>
          </a:bodyPr>
          <a:lstStyle/>
          <a:p>
            <a:pPr marL="12700" marR="5080">
              <a:lnSpc>
                <a:spcPct val="117200"/>
              </a:lnSpc>
            </a:pPr>
            <a:r>
              <a:rPr sz="800" spc="-10" dirty="0">
                <a:solidFill>
                  <a:srgbClr val="363740"/>
                </a:solidFill>
                <a:latin typeface="Arial"/>
                <a:cs typeface="Arial"/>
              </a:rPr>
              <a:t>Increased </a:t>
            </a:r>
            <a:r>
              <a:rPr sz="800" spc="-5" dirty="0">
                <a:solidFill>
                  <a:srgbClr val="363740"/>
                </a:solidFill>
                <a:latin typeface="Arial"/>
                <a:cs typeface="Arial"/>
              </a:rPr>
              <a:t>Customer  </a:t>
            </a:r>
            <a:r>
              <a:rPr sz="800" dirty="0">
                <a:solidFill>
                  <a:srgbClr val="363740"/>
                </a:solidFill>
                <a:latin typeface="Arial"/>
                <a:cs typeface="Arial"/>
              </a:rPr>
              <a:t>Loyalty/Satisfaction</a:t>
            </a:r>
            <a:r>
              <a:rPr sz="800" spc="-55" dirty="0">
                <a:solidFill>
                  <a:srgbClr val="363740"/>
                </a:solidFill>
                <a:latin typeface="Arial"/>
                <a:cs typeface="Arial"/>
              </a:rPr>
              <a:t> </a:t>
            </a:r>
            <a:r>
              <a:rPr sz="800" spc="30" dirty="0">
                <a:solidFill>
                  <a:srgbClr val="363740"/>
                </a:solidFill>
                <a:latin typeface="Arial"/>
                <a:cs typeface="Arial"/>
              </a:rPr>
              <a:t>20%</a:t>
            </a:r>
            <a:endParaRPr sz="800">
              <a:latin typeface="Arial"/>
              <a:cs typeface="Arial"/>
            </a:endParaRPr>
          </a:p>
        </p:txBody>
      </p:sp>
      <p:sp>
        <p:nvSpPr>
          <p:cNvPr id="35" name="object 35"/>
          <p:cNvSpPr txBox="1"/>
          <p:nvPr/>
        </p:nvSpPr>
        <p:spPr>
          <a:xfrm>
            <a:off x="7404747" y="1934791"/>
            <a:ext cx="560070" cy="150495"/>
          </a:xfrm>
          <a:prstGeom prst="rect">
            <a:avLst/>
          </a:prstGeom>
        </p:spPr>
        <p:txBody>
          <a:bodyPr vert="horz" wrap="square" lIns="0" tIns="0" rIns="0" bIns="0" rtlCol="0">
            <a:spAutoFit/>
          </a:bodyPr>
          <a:lstStyle/>
          <a:p>
            <a:pPr marL="12700">
              <a:lnSpc>
                <a:spcPct val="100000"/>
              </a:lnSpc>
            </a:pPr>
            <a:r>
              <a:rPr sz="800" spc="20" dirty="0">
                <a:solidFill>
                  <a:srgbClr val="363740"/>
                </a:solidFill>
                <a:latin typeface="Arial"/>
                <a:cs typeface="Arial"/>
              </a:rPr>
              <a:t>$5,000,000</a:t>
            </a:r>
            <a:endParaRPr sz="800">
              <a:latin typeface="Arial"/>
              <a:cs typeface="Arial"/>
            </a:endParaRPr>
          </a:p>
        </p:txBody>
      </p:sp>
      <p:sp>
        <p:nvSpPr>
          <p:cNvPr id="36" name="object 36"/>
          <p:cNvSpPr txBox="1"/>
          <p:nvPr/>
        </p:nvSpPr>
        <p:spPr>
          <a:xfrm>
            <a:off x="1733347" y="2632546"/>
            <a:ext cx="704850" cy="314325"/>
          </a:xfrm>
          <a:prstGeom prst="rect">
            <a:avLst/>
          </a:prstGeom>
        </p:spPr>
        <p:txBody>
          <a:bodyPr vert="horz" wrap="square" lIns="0" tIns="0" rIns="0" bIns="0" rtlCol="0">
            <a:spAutoFit/>
          </a:bodyPr>
          <a:lstStyle/>
          <a:p>
            <a:pPr marL="12700" marR="5080">
              <a:lnSpc>
                <a:spcPct val="117200"/>
              </a:lnSpc>
            </a:pPr>
            <a:r>
              <a:rPr sz="800" b="1" spc="-60" dirty="0">
                <a:solidFill>
                  <a:srgbClr val="579DD4"/>
                </a:solidFill>
                <a:latin typeface="Arial Black"/>
                <a:cs typeface="Arial Black"/>
              </a:rPr>
              <a:t>Omni-Channel  </a:t>
            </a:r>
            <a:r>
              <a:rPr sz="800" b="1" spc="-95" dirty="0">
                <a:solidFill>
                  <a:srgbClr val="579DD4"/>
                </a:solidFill>
                <a:latin typeface="Arial Black"/>
                <a:cs typeface="Arial Black"/>
              </a:rPr>
              <a:t>Experience</a:t>
            </a:r>
            <a:endParaRPr sz="800">
              <a:latin typeface="Arial Black"/>
              <a:cs typeface="Arial Black"/>
            </a:endParaRPr>
          </a:p>
        </p:txBody>
      </p:sp>
      <p:sp>
        <p:nvSpPr>
          <p:cNvPr id="37" name="object 37"/>
          <p:cNvSpPr txBox="1"/>
          <p:nvPr/>
        </p:nvSpPr>
        <p:spPr>
          <a:xfrm>
            <a:off x="2977522" y="2632546"/>
            <a:ext cx="2555875" cy="600075"/>
          </a:xfrm>
          <a:prstGeom prst="rect">
            <a:avLst/>
          </a:prstGeom>
        </p:spPr>
        <p:txBody>
          <a:bodyPr vert="horz" wrap="square" lIns="0" tIns="0" rIns="0" bIns="0" rtlCol="0">
            <a:spAutoFit/>
          </a:bodyPr>
          <a:lstStyle/>
          <a:p>
            <a:pPr marL="12700" marR="5080">
              <a:lnSpc>
                <a:spcPct val="117200"/>
              </a:lnSpc>
            </a:pPr>
            <a:r>
              <a:rPr sz="800" spc="45" dirty="0">
                <a:solidFill>
                  <a:srgbClr val="363740"/>
                </a:solidFill>
                <a:latin typeface="Arial"/>
                <a:cs typeface="Arial"/>
              </a:rPr>
              <a:t>With </a:t>
            </a:r>
            <a:r>
              <a:rPr sz="800" spc="-25" dirty="0">
                <a:solidFill>
                  <a:srgbClr val="363740"/>
                </a:solidFill>
                <a:latin typeface="Arial"/>
                <a:cs typeface="Arial"/>
              </a:rPr>
              <a:t>a </a:t>
            </a:r>
            <a:r>
              <a:rPr sz="800" spc="10" dirty="0">
                <a:solidFill>
                  <a:srgbClr val="363740"/>
                </a:solidFill>
                <a:latin typeface="Arial"/>
                <a:cs typeface="Arial"/>
              </a:rPr>
              <a:t>high </a:t>
            </a:r>
            <a:r>
              <a:rPr sz="800" dirty="0">
                <a:solidFill>
                  <a:srgbClr val="363740"/>
                </a:solidFill>
                <a:latin typeface="Arial"/>
                <a:cs typeface="Arial"/>
              </a:rPr>
              <a:t>volume </a:t>
            </a:r>
            <a:r>
              <a:rPr sz="800" spc="15" dirty="0">
                <a:solidFill>
                  <a:srgbClr val="363740"/>
                </a:solidFill>
                <a:latin typeface="Arial"/>
                <a:cs typeface="Arial"/>
              </a:rPr>
              <a:t>of </a:t>
            </a:r>
            <a:r>
              <a:rPr sz="800" spc="-5" dirty="0">
                <a:solidFill>
                  <a:srgbClr val="363740"/>
                </a:solidFill>
                <a:latin typeface="Arial"/>
                <a:cs typeface="Arial"/>
              </a:rPr>
              <a:t>expensive </a:t>
            </a:r>
            <a:r>
              <a:rPr sz="800" spc="-10" dirty="0">
                <a:solidFill>
                  <a:srgbClr val="363740"/>
                </a:solidFill>
                <a:latin typeface="Arial"/>
                <a:cs typeface="Arial"/>
              </a:rPr>
              <a:t>voice calls </a:t>
            </a:r>
            <a:r>
              <a:rPr sz="800" spc="5" dirty="0">
                <a:solidFill>
                  <a:srgbClr val="363740"/>
                </a:solidFill>
                <a:latin typeface="Arial"/>
                <a:cs typeface="Arial"/>
              </a:rPr>
              <a:t>in </a:t>
            </a:r>
            <a:r>
              <a:rPr sz="800" spc="10" dirty="0">
                <a:solidFill>
                  <a:srgbClr val="363740"/>
                </a:solidFill>
                <a:latin typeface="Arial"/>
                <a:cs typeface="Arial"/>
              </a:rPr>
              <a:t>their </a:t>
            </a:r>
            <a:r>
              <a:rPr sz="800" spc="-10" dirty="0">
                <a:solidFill>
                  <a:srgbClr val="363740"/>
                </a:solidFill>
                <a:latin typeface="Arial"/>
                <a:cs typeface="Arial"/>
              </a:rPr>
              <a:t>call  centers, </a:t>
            </a:r>
            <a:r>
              <a:rPr sz="800" spc="-25" dirty="0">
                <a:solidFill>
                  <a:srgbClr val="363740"/>
                </a:solidFill>
                <a:latin typeface="Arial"/>
                <a:cs typeface="Arial"/>
              </a:rPr>
              <a:t>a </a:t>
            </a:r>
            <a:r>
              <a:rPr sz="800" spc="-5" dirty="0">
                <a:solidFill>
                  <a:srgbClr val="363740"/>
                </a:solidFill>
                <a:latin typeface="Arial"/>
                <a:cs typeface="Arial"/>
              </a:rPr>
              <a:t>Vendor Manager </a:t>
            </a:r>
            <a:r>
              <a:rPr sz="800" spc="15" dirty="0">
                <a:solidFill>
                  <a:srgbClr val="363740"/>
                </a:solidFill>
                <a:latin typeface="Arial"/>
                <a:cs typeface="Arial"/>
              </a:rPr>
              <a:t>from </a:t>
            </a:r>
            <a:r>
              <a:rPr sz="800" spc="-10" dirty="0">
                <a:solidFill>
                  <a:srgbClr val="363740"/>
                </a:solidFill>
                <a:latin typeface="Arial"/>
                <a:cs typeface="Arial"/>
              </a:rPr>
              <a:t>an </a:t>
            </a:r>
            <a:r>
              <a:rPr sz="800" spc="-5" dirty="0">
                <a:solidFill>
                  <a:srgbClr val="363740"/>
                </a:solidFill>
                <a:latin typeface="Arial"/>
                <a:cs typeface="Arial"/>
              </a:rPr>
              <a:t>insurance</a:t>
            </a:r>
            <a:r>
              <a:rPr sz="800" spc="-90" dirty="0">
                <a:solidFill>
                  <a:srgbClr val="363740"/>
                </a:solidFill>
                <a:latin typeface="Arial"/>
                <a:cs typeface="Arial"/>
              </a:rPr>
              <a:t> </a:t>
            </a:r>
            <a:r>
              <a:rPr sz="800" spc="15" dirty="0">
                <a:solidFill>
                  <a:srgbClr val="363740"/>
                </a:solidFill>
                <a:latin typeface="Arial"/>
                <a:cs typeface="Arial"/>
              </a:rPr>
              <a:t>institution  </a:t>
            </a:r>
            <a:r>
              <a:rPr sz="800" dirty="0">
                <a:solidFill>
                  <a:srgbClr val="363740"/>
                </a:solidFill>
                <a:latin typeface="Arial"/>
                <a:cs typeface="Arial"/>
              </a:rPr>
              <a:t>invested </a:t>
            </a:r>
            <a:r>
              <a:rPr sz="800" spc="5" dirty="0">
                <a:solidFill>
                  <a:srgbClr val="363740"/>
                </a:solidFill>
                <a:latin typeface="Arial"/>
                <a:cs typeface="Arial"/>
              </a:rPr>
              <a:t>in alternate </a:t>
            </a:r>
            <a:r>
              <a:rPr sz="800" spc="-5" dirty="0">
                <a:solidFill>
                  <a:srgbClr val="363740"/>
                </a:solidFill>
                <a:latin typeface="Arial"/>
                <a:cs typeface="Arial"/>
              </a:rPr>
              <a:t>channels </a:t>
            </a:r>
            <a:r>
              <a:rPr sz="800" spc="15" dirty="0">
                <a:solidFill>
                  <a:srgbClr val="363740"/>
                </a:solidFill>
                <a:latin typeface="Arial"/>
                <a:cs typeface="Arial"/>
              </a:rPr>
              <a:t>for </a:t>
            </a:r>
            <a:r>
              <a:rPr sz="800" spc="10" dirty="0">
                <a:solidFill>
                  <a:srgbClr val="363740"/>
                </a:solidFill>
                <a:latin typeface="Arial"/>
                <a:cs typeface="Arial"/>
              </a:rPr>
              <a:t>their </a:t>
            </a:r>
            <a:r>
              <a:rPr sz="800" spc="-10" dirty="0">
                <a:solidFill>
                  <a:srgbClr val="363740"/>
                </a:solidFill>
                <a:latin typeface="Arial"/>
                <a:cs typeface="Arial"/>
              </a:rPr>
              <a:t>associates </a:t>
            </a:r>
            <a:r>
              <a:rPr sz="800" spc="20" dirty="0">
                <a:solidFill>
                  <a:srgbClr val="363740"/>
                </a:solidFill>
                <a:latin typeface="Arial"/>
                <a:cs typeface="Arial"/>
              </a:rPr>
              <a:t>to  </a:t>
            </a:r>
            <a:r>
              <a:rPr sz="800" dirty="0">
                <a:solidFill>
                  <a:srgbClr val="363740"/>
                </a:solidFill>
                <a:latin typeface="Arial"/>
                <a:cs typeface="Arial"/>
              </a:rPr>
              <a:t>communicate </a:t>
            </a:r>
            <a:r>
              <a:rPr sz="800" spc="40" dirty="0">
                <a:solidFill>
                  <a:srgbClr val="363740"/>
                </a:solidFill>
                <a:latin typeface="Arial"/>
                <a:cs typeface="Arial"/>
              </a:rPr>
              <a:t>with</a:t>
            </a:r>
            <a:r>
              <a:rPr sz="800" spc="-80" dirty="0">
                <a:solidFill>
                  <a:srgbClr val="363740"/>
                </a:solidFill>
                <a:latin typeface="Arial"/>
                <a:cs typeface="Arial"/>
              </a:rPr>
              <a:t> </a:t>
            </a:r>
            <a:r>
              <a:rPr sz="800" spc="-10" dirty="0">
                <a:solidFill>
                  <a:srgbClr val="363740"/>
                </a:solidFill>
                <a:latin typeface="Arial"/>
                <a:cs typeface="Arial"/>
              </a:rPr>
              <a:t>members.</a:t>
            </a:r>
            <a:endParaRPr sz="800">
              <a:latin typeface="Arial"/>
              <a:cs typeface="Arial"/>
            </a:endParaRPr>
          </a:p>
        </p:txBody>
      </p:sp>
      <p:sp>
        <p:nvSpPr>
          <p:cNvPr id="38" name="object 38"/>
          <p:cNvSpPr txBox="1"/>
          <p:nvPr/>
        </p:nvSpPr>
        <p:spPr>
          <a:xfrm>
            <a:off x="5908446" y="2653516"/>
            <a:ext cx="1163955" cy="150495"/>
          </a:xfrm>
          <a:prstGeom prst="rect">
            <a:avLst/>
          </a:prstGeom>
        </p:spPr>
        <p:txBody>
          <a:bodyPr vert="horz" wrap="square" lIns="0" tIns="0" rIns="0" bIns="0" rtlCol="0">
            <a:spAutoFit/>
          </a:bodyPr>
          <a:lstStyle/>
          <a:p>
            <a:pPr marL="12700">
              <a:lnSpc>
                <a:spcPct val="100000"/>
              </a:lnSpc>
            </a:pPr>
            <a:r>
              <a:rPr sz="800" spc="-10" dirty="0">
                <a:solidFill>
                  <a:srgbClr val="363740"/>
                </a:solidFill>
                <a:latin typeface="Arial"/>
                <a:cs typeface="Arial"/>
              </a:rPr>
              <a:t>Increased </a:t>
            </a:r>
            <a:r>
              <a:rPr sz="800" spc="-5" dirty="0">
                <a:solidFill>
                  <a:srgbClr val="363740"/>
                </a:solidFill>
                <a:latin typeface="Arial"/>
                <a:cs typeface="Arial"/>
              </a:rPr>
              <a:t>Efﬁciency</a:t>
            </a:r>
            <a:r>
              <a:rPr sz="800" spc="-75" dirty="0">
                <a:solidFill>
                  <a:srgbClr val="363740"/>
                </a:solidFill>
                <a:latin typeface="Arial"/>
                <a:cs typeface="Arial"/>
              </a:rPr>
              <a:t> </a:t>
            </a:r>
            <a:r>
              <a:rPr sz="800" spc="30" dirty="0">
                <a:solidFill>
                  <a:srgbClr val="363740"/>
                </a:solidFill>
                <a:latin typeface="Arial"/>
                <a:cs typeface="Arial"/>
              </a:rPr>
              <a:t>30%</a:t>
            </a:r>
            <a:endParaRPr sz="800">
              <a:latin typeface="Arial"/>
              <a:cs typeface="Arial"/>
            </a:endParaRPr>
          </a:p>
        </p:txBody>
      </p:sp>
      <p:sp>
        <p:nvSpPr>
          <p:cNvPr id="39" name="object 39"/>
          <p:cNvSpPr txBox="1"/>
          <p:nvPr/>
        </p:nvSpPr>
        <p:spPr>
          <a:xfrm>
            <a:off x="7404747" y="2653516"/>
            <a:ext cx="414655" cy="150495"/>
          </a:xfrm>
          <a:prstGeom prst="rect">
            <a:avLst/>
          </a:prstGeom>
        </p:spPr>
        <p:txBody>
          <a:bodyPr vert="horz" wrap="square" lIns="0" tIns="0" rIns="0" bIns="0" rtlCol="0">
            <a:spAutoFit/>
          </a:bodyPr>
          <a:lstStyle/>
          <a:p>
            <a:pPr marL="12700">
              <a:lnSpc>
                <a:spcPct val="100000"/>
              </a:lnSpc>
            </a:pPr>
            <a:r>
              <a:rPr sz="800" spc="20" dirty="0">
                <a:solidFill>
                  <a:srgbClr val="363740"/>
                </a:solidFill>
                <a:latin typeface="Arial"/>
                <a:cs typeface="Arial"/>
              </a:rPr>
              <a:t>$50,000</a:t>
            </a:r>
            <a:endParaRPr sz="800">
              <a:latin typeface="Arial"/>
              <a:cs typeface="Arial"/>
            </a:endParaRPr>
          </a:p>
        </p:txBody>
      </p:sp>
      <p:sp>
        <p:nvSpPr>
          <p:cNvPr id="40" name="object 40"/>
          <p:cNvSpPr txBox="1"/>
          <p:nvPr/>
        </p:nvSpPr>
        <p:spPr>
          <a:xfrm>
            <a:off x="1733347" y="3372241"/>
            <a:ext cx="950594" cy="150495"/>
          </a:xfrm>
          <a:prstGeom prst="rect">
            <a:avLst/>
          </a:prstGeom>
        </p:spPr>
        <p:txBody>
          <a:bodyPr vert="horz" wrap="square" lIns="0" tIns="0" rIns="0" bIns="0" rtlCol="0">
            <a:spAutoFit/>
          </a:bodyPr>
          <a:lstStyle/>
          <a:p>
            <a:pPr marL="12700">
              <a:lnSpc>
                <a:spcPct val="100000"/>
              </a:lnSpc>
            </a:pPr>
            <a:r>
              <a:rPr sz="800" b="1" spc="-75" dirty="0">
                <a:solidFill>
                  <a:srgbClr val="579DD4"/>
                </a:solidFill>
                <a:latin typeface="Arial Black"/>
                <a:cs typeface="Arial Black"/>
              </a:rPr>
              <a:t>Redeploying</a:t>
            </a:r>
            <a:r>
              <a:rPr sz="800" b="1" spc="-85" dirty="0">
                <a:solidFill>
                  <a:srgbClr val="579DD4"/>
                </a:solidFill>
                <a:latin typeface="Arial Black"/>
                <a:cs typeface="Arial Black"/>
              </a:rPr>
              <a:t> </a:t>
            </a:r>
            <a:r>
              <a:rPr sz="800" b="1" spc="-90" dirty="0">
                <a:solidFill>
                  <a:srgbClr val="579DD4"/>
                </a:solidFill>
                <a:latin typeface="Arial Black"/>
                <a:cs typeface="Arial Black"/>
              </a:rPr>
              <a:t>Assets</a:t>
            </a:r>
            <a:endParaRPr sz="800">
              <a:latin typeface="Arial Black"/>
              <a:cs typeface="Arial Black"/>
            </a:endParaRPr>
          </a:p>
        </p:txBody>
      </p:sp>
      <p:sp>
        <p:nvSpPr>
          <p:cNvPr id="41" name="object 41"/>
          <p:cNvSpPr txBox="1"/>
          <p:nvPr/>
        </p:nvSpPr>
        <p:spPr>
          <a:xfrm>
            <a:off x="2977522" y="3351271"/>
            <a:ext cx="2663190" cy="742950"/>
          </a:xfrm>
          <a:prstGeom prst="rect">
            <a:avLst/>
          </a:prstGeom>
        </p:spPr>
        <p:txBody>
          <a:bodyPr vert="horz" wrap="square" lIns="0" tIns="0" rIns="0" bIns="0" rtlCol="0">
            <a:spAutoFit/>
          </a:bodyPr>
          <a:lstStyle/>
          <a:p>
            <a:pPr marL="12700" marR="5080">
              <a:lnSpc>
                <a:spcPct val="117200"/>
              </a:lnSpc>
            </a:pPr>
            <a:r>
              <a:rPr sz="800" spc="-15" dirty="0">
                <a:solidFill>
                  <a:srgbClr val="363740"/>
                </a:solidFill>
                <a:latin typeface="Arial"/>
                <a:cs typeface="Arial"/>
              </a:rPr>
              <a:t>Because </a:t>
            </a:r>
            <a:r>
              <a:rPr sz="800" spc="15" dirty="0">
                <a:solidFill>
                  <a:srgbClr val="363740"/>
                </a:solidFill>
                <a:latin typeface="Arial"/>
                <a:cs typeface="Arial"/>
              </a:rPr>
              <a:t>of</a:t>
            </a:r>
            <a:r>
              <a:rPr sz="800" spc="-15" dirty="0">
                <a:solidFill>
                  <a:srgbClr val="363740"/>
                </a:solidFill>
                <a:latin typeface="Arial"/>
                <a:cs typeface="Arial"/>
              </a:rPr>
              <a:t> </a:t>
            </a:r>
            <a:r>
              <a:rPr sz="800" spc="-10" dirty="0">
                <a:solidFill>
                  <a:srgbClr val="363740"/>
                </a:solidFill>
                <a:latin typeface="Arial"/>
                <a:cs typeface="Arial"/>
              </a:rPr>
              <a:t>an</a:t>
            </a:r>
            <a:r>
              <a:rPr sz="800" spc="-15" dirty="0">
                <a:solidFill>
                  <a:srgbClr val="363740"/>
                </a:solidFill>
                <a:latin typeface="Arial"/>
                <a:cs typeface="Arial"/>
              </a:rPr>
              <a:t> </a:t>
            </a:r>
            <a:r>
              <a:rPr sz="800" spc="5" dirty="0">
                <a:solidFill>
                  <a:srgbClr val="363740"/>
                </a:solidFill>
                <a:latin typeface="Arial"/>
                <a:cs typeface="Arial"/>
              </a:rPr>
              <a:t>antiquated</a:t>
            </a:r>
            <a:r>
              <a:rPr sz="800" spc="-15" dirty="0">
                <a:solidFill>
                  <a:srgbClr val="363740"/>
                </a:solidFill>
                <a:latin typeface="Arial"/>
                <a:cs typeface="Arial"/>
              </a:rPr>
              <a:t> </a:t>
            </a:r>
            <a:r>
              <a:rPr sz="800" spc="-10" dirty="0">
                <a:solidFill>
                  <a:srgbClr val="363740"/>
                </a:solidFill>
                <a:latin typeface="Arial"/>
                <a:cs typeface="Arial"/>
              </a:rPr>
              <a:t>asset</a:t>
            </a:r>
            <a:r>
              <a:rPr sz="800" spc="-15" dirty="0">
                <a:solidFill>
                  <a:srgbClr val="363740"/>
                </a:solidFill>
                <a:latin typeface="Arial"/>
                <a:cs typeface="Arial"/>
              </a:rPr>
              <a:t> </a:t>
            </a:r>
            <a:r>
              <a:rPr sz="800" spc="40" dirty="0">
                <a:solidFill>
                  <a:srgbClr val="363740"/>
                </a:solidFill>
                <a:latin typeface="Arial"/>
                <a:cs typeface="Arial"/>
              </a:rPr>
              <a:t>with</a:t>
            </a:r>
            <a:r>
              <a:rPr sz="800" spc="-15" dirty="0">
                <a:solidFill>
                  <a:srgbClr val="363740"/>
                </a:solidFill>
                <a:latin typeface="Arial"/>
                <a:cs typeface="Arial"/>
              </a:rPr>
              <a:t> </a:t>
            </a:r>
            <a:r>
              <a:rPr sz="800" spc="10" dirty="0">
                <a:solidFill>
                  <a:srgbClr val="363740"/>
                </a:solidFill>
                <a:latin typeface="Arial"/>
                <a:cs typeface="Arial"/>
              </a:rPr>
              <a:t>limited</a:t>
            </a:r>
            <a:r>
              <a:rPr sz="800" spc="-15" dirty="0">
                <a:solidFill>
                  <a:srgbClr val="363740"/>
                </a:solidFill>
                <a:latin typeface="Arial"/>
                <a:cs typeface="Arial"/>
              </a:rPr>
              <a:t> </a:t>
            </a:r>
            <a:r>
              <a:rPr sz="800" spc="10" dirty="0">
                <a:solidFill>
                  <a:srgbClr val="363740"/>
                </a:solidFill>
                <a:latin typeface="Arial"/>
                <a:cs typeface="Arial"/>
              </a:rPr>
              <a:t>ability</a:t>
            </a:r>
            <a:r>
              <a:rPr sz="800" spc="-15" dirty="0">
                <a:solidFill>
                  <a:srgbClr val="363740"/>
                </a:solidFill>
                <a:latin typeface="Arial"/>
                <a:cs typeface="Arial"/>
              </a:rPr>
              <a:t> </a:t>
            </a:r>
            <a:r>
              <a:rPr sz="800" spc="20" dirty="0">
                <a:solidFill>
                  <a:srgbClr val="363740"/>
                </a:solidFill>
                <a:latin typeface="Arial"/>
                <a:cs typeface="Arial"/>
              </a:rPr>
              <a:t>to</a:t>
            </a:r>
            <a:r>
              <a:rPr sz="800" spc="-15" dirty="0">
                <a:solidFill>
                  <a:srgbClr val="363740"/>
                </a:solidFill>
                <a:latin typeface="Arial"/>
                <a:cs typeface="Arial"/>
              </a:rPr>
              <a:t> </a:t>
            </a:r>
            <a:r>
              <a:rPr sz="800" spc="10" dirty="0">
                <a:solidFill>
                  <a:srgbClr val="363740"/>
                </a:solidFill>
                <a:latin typeface="Arial"/>
                <a:cs typeface="Arial"/>
              </a:rPr>
              <a:t>build  </a:t>
            </a:r>
            <a:r>
              <a:rPr sz="800" spc="-5" dirty="0">
                <a:solidFill>
                  <a:srgbClr val="363740"/>
                </a:solidFill>
                <a:latin typeface="Arial"/>
                <a:cs typeface="Arial"/>
              </a:rPr>
              <a:t>more </a:t>
            </a:r>
            <a:r>
              <a:rPr sz="800" spc="10" dirty="0">
                <a:solidFill>
                  <a:srgbClr val="363740"/>
                </a:solidFill>
                <a:latin typeface="Arial"/>
                <a:cs typeface="Arial"/>
              </a:rPr>
              <a:t>than </a:t>
            </a:r>
            <a:r>
              <a:rPr sz="800" spc="-5" dirty="0">
                <a:solidFill>
                  <a:srgbClr val="363740"/>
                </a:solidFill>
                <a:latin typeface="Arial"/>
                <a:cs typeface="Arial"/>
              </a:rPr>
              <a:t>one </a:t>
            </a:r>
            <a:r>
              <a:rPr sz="800" spc="5" dirty="0">
                <a:solidFill>
                  <a:srgbClr val="363740"/>
                </a:solidFill>
                <a:latin typeface="Arial"/>
                <a:cs typeface="Arial"/>
              </a:rPr>
              <a:t>product, </a:t>
            </a:r>
            <a:r>
              <a:rPr sz="800" spc="-25" dirty="0">
                <a:solidFill>
                  <a:srgbClr val="363740"/>
                </a:solidFill>
                <a:latin typeface="Arial"/>
                <a:cs typeface="Arial"/>
              </a:rPr>
              <a:t>a </a:t>
            </a:r>
            <a:r>
              <a:rPr sz="800" spc="5" dirty="0">
                <a:solidFill>
                  <a:srgbClr val="363740"/>
                </a:solidFill>
                <a:latin typeface="Arial"/>
                <a:cs typeface="Arial"/>
              </a:rPr>
              <a:t>Director </a:t>
            </a:r>
            <a:r>
              <a:rPr sz="800" spc="15" dirty="0">
                <a:solidFill>
                  <a:srgbClr val="363740"/>
                </a:solidFill>
                <a:latin typeface="Arial"/>
                <a:cs typeface="Arial"/>
              </a:rPr>
              <a:t>of </a:t>
            </a:r>
            <a:r>
              <a:rPr sz="800" spc="-20" dirty="0">
                <a:solidFill>
                  <a:srgbClr val="363740"/>
                </a:solidFill>
                <a:latin typeface="Arial"/>
                <a:cs typeface="Arial"/>
              </a:rPr>
              <a:t>Sales </a:t>
            </a:r>
            <a:r>
              <a:rPr sz="800" spc="15" dirty="0">
                <a:solidFill>
                  <a:srgbClr val="363740"/>
                </a:solidFill>
                <a:latin typeface="Arial"/>
                <a:cs typeface="Arial"/>
              </a:rPr>
              <a:t>for </a:t>
            </a:r>
            <a:r>
              <a:rPr sz="800" spc="-25" dirty="0">
                <a:solidFill>
                  <a:srgbClr val="363740"/>
                </a:solidFill>
                <a:latin typeface="Arial"/>
                <a:cs typeface="Arial"/>
              </a:rPr>
              <a:t>a  </a:t>
            </a:r>
            <a:r>
              <a:rPr sz="800" spc="5" dirty="0">
                <a:solidFill>
                  <a:srgbClr val="363740"/>
                </a:solidFill>
                <a:latin typeface="Arial"/>
                <a:cs typeface="Arial"/>
              </a:rPr>
              <a:t>manufacturing </a:t>
            </a:r>
            <a:r>
              <a:rPr sz="800" dirty="0">
                <a:solidFill>
                  <a:srgbClr val="363740"/>
                </a:solidFill>
                <a:latin typeface="Arial"/>
                <a:cs typeface="Arial"/>
              </a:rPr>
              <a:t>company </a:t>
            </a:r>
            <a:r>
              <a:rPr sz="800" spc="5" dirty="0">
                <a:solidFill>
                  <a:srgbClr val="363740"/>
                </a:solidFill>
                <a:latin typeface="Arial"/>
                <a:cs typeface="Arial"/>
              </a:rPr>
              <a:t>re-deployed </a:t>
            </a:r>
            <a:r>
              <a:rPr sz="800" spc="25" dirty="0">
                <a:solidFill>
                  <a:srgbClr val="363740"/>
                </a:solidFill>
                <a:latin typeface="Arial"/>
                <a:cs typeface="Arial"/>
              </a:rPr>
              <a:t>it </a:t>
            </a:r>
            <a:r>
              <a:rPr sz="800" spc="5" dirty="0">
                <a:solidFill>
                  <a:srgbClr val="363740"/>
                </a:solidFill>
                <a:latin typeface="Arial"/>
                <a:cs typeface="Arial"/>
              </a:rPr>
              <a:t>after </a:t>
            </a:r>
            <a:r>
              <a:rPr sz="800" spc="10" dirty="0">
                <a:solidFill>
                  <a:srgbClr val="363740"/>
                </a:solidFill>
                <a:latin typeface="Arial"/>
                <a:cs typeface="Arial"/>
              </a:rPr>
              <a:t>the product  </a:t>
            </a:r>
            <a:r>
              <a:rPr sz="800" spc="15" dirty="0">
                <a:solidFill>
                  <a:srgbClr val="363740"/>
                </a:solidFill>
                <a:latin typeface="Arial"/>
                <a:cs typeface="Arial"/>
              </a:rPr>
              <a:t>was </a:t>
            </a:r>
            <a:r>
              <a:rPr sz="800" spc="5" dirty="0">
                <a:solidFill>
                  <a:srgbClr val="363740"/>
                </a:solidFill>
                <a:latin typeface="Arial"/>
                <a:cs typeface="Arial"/>
              </a:rPr>
              <a:t>discontinued </a:t>
            </a:r>
            <a:r>
              <a:rPr sz="800" spc="20" dirty="0">
                <a:solidFill>
                  <a:srgbClr val="363740"/>
                </a:solidFill>
                <a:latin typeface="Arial"/>
                <a:cs typeface="Arial"/>
              </a:rPr>
              <a:t>to </a:t>
            </a:r>
            <a:r>
              <a:rPr sz="800" spc="5" dirty="0">
                <a:solidFill>
                  <a:srgbClr val="363740"/>
                </a:solidFill>
                <a:latin typeface="Arial"/>
                <a:cs typeface="Arial"/>
              </a:rPr>
              <a:t>provide </a:t>
            </a:r>
            <a:r>
              <a:rPr sz="800" spc="10" dirty="0">
                <a:solidFill>
                  <a:srgbClr val="363740"/>
                </a:solidFill>
                <a:latin typeface="Arial"/>
                <a:cs typeface="Arial"/>
              </a:rPr>
              <a:t>the </a:t>
            </a:r>
            <a:r>
              <a:rPr sz="800" spc="-5" dirty="0">
                <a:solidFill>
                  <a:srgbClr val="363740"/>
                </a:solidFill>
                <a:latin typeface="Arial"/>
                <a:cs typeface="Arial"/>
              </a:rPr>
              <a:t>business </a:t>
            </a:r>
            <a:r>
              <a:rPr sz="800" spc="40" dirty="0">
                <a:solidFill>
                  <a:srgbClr val="363740"/>
                </a:solidFill>
                <a:latin typeface="Arial"/>
                <a:cs typeface="Arial"/>
              </a:rPr>
              <a:t>with </a:t>
            </a:r>
            <a:r>
              <a:rPr sz="800" spc="5" dirty="0">
                <a:solidFill>
                  <a:srgbClr val="363740"/>
                </a:solidFill>
                <a:latin typeface="Arial"/>
                <a:cs typeface="Arial"/>
              </a:rPr>
              <a:t>additional  return </a:t>
            </a:r>
            <a:r>
              <a:rPr sz="800" dirty="0">
                <a:solidFill>
                  <a:srgbClr val="363740"/>
                </a:solidFill>
                <a:latin typeface="Arial"/>
                <a:cs typeface="Arial"/>
              </a:rPr>
              <a:t>on</a:t>
            </a:r>
            <a:r>
              <a:rPr sz="800" spc="-60" dirty="0">
                <a:solidFill>
                  <a:srgbClr val="363740"/>
                </a:solidFill>
                <a:latin typeface="Arial"/>
                <a:cs typeface="Arial"/>
              </a:rPr>
              <a:t> </a:t>
            </a:r>
            <a:r>
              <a:rPr sz="800" dirty="0">
                <a:solidFill>
                  <a:srgbClr val="363740"/>
                </a:solidFill>
                <a:latin typeface="Arial"/>
                <a:cs typeface="Arial"/>
              </a:rPr>
              <a:t>investment.</a:t>
            </a:r>
            <a:endParaRPr sz="800">
              <a:latin typeface="Arial"/>
              <a:cs typeface="Arial"/>
            </a:endParaRPr>
          </a:p>
        </p:txBody>
      </p:sp>
      <p:sp>
        <p:nvSpPr>
          <p:cNvPr id="42" name="object 42"/>
          <p:cNvSpPr txBox="1"/>
          <p:nvPr/>
        </p:nvSpPr>
        <p:spPr>
          <a:xfrm>
            <a:off x="5908446" y="3372241"/>
            <a:ext cx="888365" cy="150495"/>
          </a:xfrm>
          <a:prstGeom prst="rect">
            <a:avLst/>
          </a:prstGeom>
        </p:spPr>
        <p:txBody>
          <a:bodyPr vert="horz" wrap="square" lIns="0" tIns="0" rIns="0" bIns="0" rtlCol="0">
            <a:spAutoFit/>
          </a:bodyPr>
          <a:lstStyle/>
          <a:p>
            <a:pPr marL="12700">
              <a:lnSpc>
                <a:spcPct val="100000"/>
              </a:lnSpc>
            </a:pPr>
            <a:r>
              <a:rPr sz="800" spc="-10" dirty="0">
                <a:solidFill>
                  <a:srgbClr val="363740"/>
                </a:solidFill>
                <a:latin typeface="Arial"/>
                <a:cs typeface="Arial"/>
              </a:rPr>
              <a:t>Reduced Risk</a:t>
            </a:r>
            <a:r>
              <a:rPr sz="800" spc="-95" dirty="0">
                <a:solidFill>
                  <a:srgbClr val="363740"/>
                </a:solidFill>
                <a:latin typeface="Arial"/>
                <a:cs typeface="Arial"/>
              </a:rPr>
              <a:t> </a:t>
            </a:r>
            <a:r>
              <a:rPr sz="800" spc="30" dirty="0">
                <a:solidFill>
                  <a:srgbClr val="363740"/>
                </a:solidFill>
                <a:latin typeface="Arial"/>
                <a:cs typeface="Arial"/>
              </a:rPr>
              <a:t>10%</a:t>
            </a:r>
            <a:endParaRPr sz="800">
              <a:latin typeface="Arial"/>
              <a:cs typeface="Arial"/>
            </a:endParaRPr>
          </a:p>
        </p:txBody>
      </p:sp>
      <p:sp>
        <p:nvSpPr>
          <p:cNvPr id="43" name="object 43"/>
          <p:cNvSpPr txBox="1"/>
          <p:nvPr/>
        </p:nvSpPr>
        <p:spPr>
          <a:xfrm>
            <a:off x="7404747" y="3372241"/>
            <a:ext cx="944244" cy="150495"/>
          </a:xfrm>
          <a:prstGeom prst="rect">
            <a:avLst/>
          </a:prstGeom>
        </p:spPr>
        <p:txBody>
          <a:bodyPr vert="horz" wrap="square" lIns="0" tIns="0" rIns="0" bIns="0" rtlCol="0">
            <a:spAutoFit/>
          </a:bodyPr>
          <a:lstStyle/>
          <a:p>
            <a:pPr marL="12700">
              <a:lnSpc>
                <a:spcPct val="100000"/>
              </a:lnSpc>
            </a:pPr>
            <a:r>
              <a:rPr sz="800" dirty="0">
                <a:solidFill>
                  <a:srgbClr val="363740"/>
                </a:solidFill>
                <a:latin typeface="Arial"/>
                <a:cs typeface="Arial"/>
              </a:rPr>
              <a:t>Currently</a:t>
            </a:r>
            <a:r>
              <a:rPr sz="800" spc="-80" dirty="0">
                <a:solidFill>
                  <a:srgbClr val="363740"/>
                </a:solidFill>
                <a:latin typeface="Arial"/>
                <a:cs typeface="Arial"/>
              </a:rPr>
              <a:t> </a:t>
            </a:r>
            <a:r>
              <a:rPr sz="800" dirty="0">
                <a:solidFill>
                  <a:srgbClr val="363740"/>
                </a:solidFill>
                <a:latin typeface="Arial"/>
                <a:cs typeface="Arial"/>
              </a:rPr>
              <a:t>Measuring</a:t>
            </a:r>
            <a:endParaRPr sz="800">
              <a:latin typeface="Arial"/>
              <a:cs typeface="Arial"/>
            </a:endParaRPr>
          </a:p>
        </p:txBody>
      </p:sp>
      <p:sp>
        <p:nvSpPr>
          <p:cNvPr id="44" name="object 44"/>
          <p:cNvSpPr txBox="1"/>
          <p:nvPr/>
        </p:nvSpPr>
        <p:spPr>
          <a:xfrm>
            <a:off x="1733347" y="4212871"/>
            <a:ext cx="1045210" cy="314325"/>
          </a:xfrm>
          <a:prstGeom prst="rect">
            <a:avLst/>
          </a:prstGeom>
        </p:spPr>
        <p:txBody>
          <a:bodyPr vert="horz" wrap="square" lIns="0" tIns="0" rIns="0" bIns="0" rtlCol="0">
            <a:spAutoFit/>
          </a:bodyPr>
          <a:lstStyle/>
          <a:p>
            <a:pPr marL="12700" marR="5080">
              <a:lnSpc>
                <a:spcPct val="117200"/>
              </a:lnSpc>
            </a:pPr>
            <a:r>
              <a:rPr sz="800" b="1" spc="-80" dirty="0">
                <a:solidFill>
                  <a:srgbClr val="579DD4"/>
                </a:solidFill>
                <a:latin typeface="Arial Black"/>
                <a:cs typeface="Arial Black"/>
              </a:rPr>
              <a:t>Replacing</a:t>
            </a:r>
            <a:r>
              <a:rPr sz="800" b="1" spc="-100" dirty="0">
                <a:solidFill>
                  <a:srgbClr val="579DD4"/>
                </a:solidFill>
                <a:latin typeface="Arial Black"/>
                <a:cs typeface="Arial Black"/>
              </a:rPr>
              <a:t> </a:t>
            </a:r>
            <a:r>
              <a:rPr sz="800" b="1" spc="-95" dirty="0">
                <a:solidFill>
                  <a:srgbClr val="579DD4"/>
                </a:solidFill>
                <a:latin typeface="Arial Black"/>
                <a:cs typeface="Arial Black"/>
              </a:rPr>
              <a:t>Yesterday’s  </a:t>
            </a:r>
            <a:r>
              <a:rPr sz="800" b="1" spc="-60" dirty="0">
                <a:solidFill>
                  <a:srgbClr val="579DD4"/>
                </a:solidFill>
                <a:latin typeface="Arial Black"/>
                <a:cs typeface="Arial Black"/>
              </a:rPr>
              <a:t>HR</a:t>
            </a:r>
            <a:r>
              <a:rPr sz="800" b="1" spc="-114" dirty="0">
                <a:solidFill>
                  <a:srgbClr val="579DD4"/>
                </a:solidFill>
                <a:latin typeface="Arial Black"/>
                <a:cs typeface="Arial Black"/>
              </a:rPr>
              <a:t> </a:t>
            </a:r>
            <a:r>
              <a:rPr sz="800" b="1" spc="-90" dirty="0">
                <a:solidFill>
                  <a:srgbClr val="579DD4"/>
                </a:solidFill>
                <a:latin typeface="Arial Black"/>
                <a:cs typeface="Arial Black"/>
              </a:rPr>
              <a:t>Technology</a:t>
            </a:r>
            <a:endParaRPr sz="800">
              <a:latin typeface="Arial Black"/>
              <a:cs typeface="Arial Black"/>
            </a:endParaRPr>
          </a:p>
        </p:txBody>
      </p:sp>
      <p:sp>
        <p:nvSpPr>
          <p:cNvPr id="45" name="object 45"/>
          <p:cNvSpPr txBox="1"/>
          <p:nvPr/>
        </p:nvSpPr>
        <p:spPr>
          <a:xfrm>
            <a:off x="2977522" y="4212871"/>
            <a:ext cx="2746375" cy="600075"/>
          </a:xfrm>
          <a:prstGeom prst="rect">
            <a:avLst/>
          </a:prstGeom>
        </p:spPr>
        <p:txBody>
          <a:bodyPr vert="horz" wrap="square" lIns="0" tIns="0" rIns="0" bIns="0" rtlCol="0">
            <a:spAutoFit/>
          </a:bodyPr>
          <a:lstStyle/>
          <a:p>
            <a:pPr marL="12700" marR="5080">
              <a:lnSpc>
                <a:spcPct val="117200"/>
              </a:lnSpc>
            </a:pPr>
            <a:r>
              <a:rPr sz="800" spc="25" dirty="0">
                <a:solidFill>
                  <a:srgbClr val="363740"/>
                </a:solidFill>
                <a:latin typeface="Arial"/>
                <a:cs typeface="Arial"/>
              </a:rPr>
              <a:t>An</a:t>
            </a:r>
            <a:r>
              <a:rPr sz="800" spc="-20" dirty="0">
                <a:solidFill>
                  <a:srgbClr val="363740"/>
                </a:solidFill>
                <a:latin typeface="Arial"/>
                <a:cs typeface="Arial"/>
              </a:rPr>
              <a:t> </a:t>
            </a:r>
            <a:r>
              <a:rPr sz="800" dirty="0">
                <a:solidFill>
                  <a:srgbClr val="363740"/>
                </a:solidFill>
                <a:latin typeface="Arial"/>
                <a:cs typeface="Arial"/>
              </a:rPr>
              <a:t>Associate</a:t>
            </a:r>
            <a:r>
              <a:rPr sz="800" spc="-20" dirty="0">
                <a:solidFill>
                  <a:srgbClr val="363740"/>
                </a:solidFill>
                <a:latin typeface="Arial"/>
                <a:cs typeface="Arial"/>
              </a:rPr>
              <a:t> </a:t>
            </a:r>
            <a:r>
              <a:rPr sz="800" spc="-5" dirty="0">
                <a:solidFill>
                  <a:srgbClr val="363740"/>
                </a:solidFill>
                <a:latin typeface="Arial"/>
                <a:cs typeface="Arial"/>
              </a:rPr>
              <a:t>Vice</a:t>
            </a:r>
            <a:r>
              <a:rPr sz="800" spc="-20" dirty="0">
                <a:solidFill>
                  <a:srgbClr val="363740"/>
                </a:solidFill>
                <a:latin typeface="Arial"/>
                <a:cs typeface="Arial"/>
              </a:rPr>
              <a:t> </a:t>
            </a:r>
            <a:r>
              <a:rPr sz="800" dirty="0">
                <a:solidFill>
                  <a:srgbClr val="363740"/>
                </a:solidFill>
                <a:latin typeface="Arial"/>
                <a:cs typeface="Arial"/>
              </a:rPr>
              <a:t>President</a:t>
            </a:r>
            <a:r>
              <a:rPr sz="800" spc="-20" dirty="0">
                <a:solidFill>
                  <a:srgbClr val="363740"/>
                </a:solidFill>
                <a:latin typeface="Arial"/>
                <a:cs typeface="Arial"/>
              </a:rPr>
              <a:t> </a:t>
            </a:r>
            <a:r>
              <a:rPr sz="800" spc="15" dirty="0">
                <a:solidFill>
                  <a:srgbClr val="363740"/>
                </a:solidFill>
                <a:latin typeface="Arial"/>
                <a:cs typeface="Arial"/>
              </a:rPr>
              <a:t>of</a:t>
            </a:r>
            <a:r>
              <a:rPr sz="800" spc="-20" dirty="0">
                <a:solidFill>
                  <a:srgbClr val="363740"/>
                </a:solidFill>
                <a:latin typeface="Arial"/>
                <a:cs typeface="Arial"/>
              </a:rPr>
              <a:t> </a:t>
            </a:r>
            <a:r>
              <a:rPr sz="800" spc="-5" dirty="0">
                <a:solidFill>
                  <a:srgbClr val="363740"/>
                </a:solidFill>
                <a:latin typeface="Arial"/>
                <a:cs typeface="Arial"/>
              </a:rPr>
              <a:t>HR</a:t>
            </a:r>
            <a:r>
              <a:rPr sz="800" spc="-20" dirty="0">
                <a:solidFill>
                  <a:srgbClr val="363740"/>
                </a:solidFill>
                <a:latin typeface="Arial"/>
                <a:cs typeface="Arial"/>
              </a:rPr>
              <a:t> </a:t>
            </a:r>
            <a:r>
              <a:rPr sz="800" spc="5" dirty="0">
                <a:solidFill>
                  <a:srgbClr val="363740"/>
                </a:solidFill>
                <a:latin typeface="Arial"/>
                <a:cs typeface="Arial"/>
              </a:rPr>
              <a:t>Information</a:t>
            </a:r>
            <a:r>
              <a:rPr sz="800" spc="-20" dirty="0">
                <a:solidFill>
                  <a:srgbClr val="363740"/>
                </a:solidFill>
                <a:latin typeface="Arial"/>
                <a:cs typeface="Arial"/>
              </a:rPr>
              <a:t> </a:t>
            </a:r>
            <a:r>
              <a:rPr sz="800" spc="-10" dirty="0">
                <a:solidFill>
                  <a:srgbClr val="363740"/>
                </a:solidFill>
                <a:latin typeface="Arial"/>
                <a:cs typeface="Arial"/>
              </a:rPr>
              <a:t>Systems</a:t>
            </a:r>
            <a:r>
              <a:rPr sz="800" spc="-20" dirty="0">
                <a:solidFill>
                  <a:srgbClr val="363740"/>
                </a:solidFill>
                <a:latin typeface="Arial"/>
                <a:cs typeface="Arial"/>
              </a:rPr>
              <a:t> </a:t>
            </a:r>
            <a:r>
              <a:rPr sz="800" spc="10" dirty="0">
                <a:solidFill>
                  <a:srgbClr val="363740"/>
                </a:solidFill>
                <a:latin typeface="Arial"/>
                <a:cs typeface="Arial"/>
              </a:rPr>
              <a:t>at</a:t>
            </a:r>
            <a:r>
              <a:rPr sz="800" spc="-20" dirty="0">
                <a:solidFill>
                  <a:srgbClr val="363740"/>
                </a:solidFill>
                <a:latin typeface="Arial"/>
                <a:cs typeface="Arial"/>
              </a:rPr>
              <a:t> </a:t>
            </a:r>
            <a:r>
              <a:rPr sz="800" spc="-25" dirty="0">
                <a:solidFill>
                  <a:srgbClr val="363740"/>
                </a:solidFill>
                <a:latin typeface="Arial"/>
                <a:cs typeface="Arial"/>
              </a:rPr>
              <a:t>a  </a:t>
            </a:r>
            <a:r>
              <a:rPr sz="800" dirty="0">
                <a:solidFill>
                  <a:srgbClr val="363740"/>
                </a:solidFill>
                <a:latin typeface="Arial"/>
                <a:cs typeface="Arial"/>
              </a:rPr>
              <a:t>ﬁnancial </a:t>
            </a:r>
            <a:r>
              <a:rPr sz="800" spc="15" dirty="0">
                <a:solidFill>
                  <a:srgbClr val="363740"/>
                </a:solidFill>
                <a:latin typeface="Arial"/>
                <a:cs typeface="Arial"/>
              </a:rPr>
              <a:t>institution </a:t>
            </a:r>
            <a:r>
              <a:rPr sz="800" spc="-5" dirty="0">
                <a:solidFill>
                  <a:srgbClr val="363740"/>
                </a:solidFill>
                <a:latin typeface="Arial"/>
                <a:cs typeface="Arial"/>
              </a:rPr>
              <a:t>made </a:t>
            </a:r>
            <a:r>
              <a:rPr sz="800" spc="10" dirty="0">
                <a:solidFill>
                  <a:srgbClr val="363740"/>
                </a:solidFill>
                <a:latin typeface="Arial"/>
                <a:cs typeface="Arial"/>
              </a:rPr>
              <a:t>the </a:t>
            </a:r>
            <a:r>
              <a:rPr sz="800" spc="-5" dirty="0">
                <a:solidFill>
                  <a:srgbClr val="363740"/>
                </a:solidFill>
                <a:latin typeface="Arial"/>
                <a:cs typeface="Arial"/>
              </a:rPr>
              <a:t>business </a:t>
            </a:r>
            <a:r>
              <a:rPr sz="800" spc="-20" dirty="0">
                <a:solidFill>
                  <a:srgbClr val="363740"/>
                </a:solidFill>
                <a:latin typeface="Arial"/>
                <a:cs typeface="Arial"/>
              </a:rPr>
              <a:t>case </a:t>
            </a:r>
            <a:r>
              <a:rPr sz="800" spc="20" dirty="0">
                <a:solidFill>
                  <a:srgbClr val="363740"/>
                </a:solidFill>
                <a:latin typeface="Arial"/>
                <a:cs typeface="Arial"/>
              </a:rPr>
              <a:t>to </a:t>
            </a:r>
            <a:r>
              <a:rPr sz="800" spc="-10" dirty="0">
                <a:solidFill>
                  <a:srgbClr val="363740"/>
                </a:solidFill>
                <a:latin typeface="Arial"/>
                <a:cs typeface="Arial"/>
              </a:rPr>
              <a:t>replace </a:t>
            </a:r>
            <a:r>
              <a:rPr sz="800" dirty="0">
                <a:solidFill>
                  <a:srgbClr val="363740"/>
                </a:solidFill>
                <a:latin typeface="Arial"/>
                <a:cs typeface="Arial"/>
              </a:rPr>
              <a:t>her  </a:t>
            </a:r>
            <a:r>
              <a:rPr sz="800" spc="10" dirty="0">
                <a:solidFill>
                  <a:srgbClr val="363740"/>
                </a:solidFill>
                <a:latin typeface="Arial"/>
                <a:cs typeface="Arial"/>
              </a:rPr>
              <a:t>institutions </a:t>
            </a:r>
            <a:r>
              <a:rPr sz="800" spc="15" dirty="0">
                <a:solidFill>
                  <a:srgbClr val="363740"/>
                </a:solidFill>
                <a:latin typeface="Arial"/>
                <a:cs typeface="Arial"/>
              </a:rPr>
              <a:t>16-year-old </a:t>
            </a:r>
            <a:r>
              <a:rPr sz="800" spc="-5" dirty="0">
                <a:solidFill>
                  <a:srgbClr val="363740"/>
                </a:solidFill>
                <a:latin typeface="Arial"/>
                <a:cs typeface="Arial"/>
              </a:rPr>
              <a:t>systems </a:t>
            </a:r>
            <a:r>
              <a:rPr sz="800" spc="20" dirty="0">
                <a:solidFill>
                  <a:srgbClr val="363740"/>
                </a:solidFill>
                <a:latin typeface="Arial"/>
                <a:cs typeface="Arial"/>
              </a:rPr>
              <a:t>to </a:t>
            </a:r>
            <a:r>
              <a:rPr sz="800" spc="-5" dirty="0">
                <a:solidFill>
                  <a:srgbClr val="363740"/>
                </a:solidFill>
                <a:latin typeface="Arial"/>
                <a:cs typeface="Arial"/>
              </a:rPr>
              <a:t>enable HR </a:t>
            </a:r>
            <a:r>
              <a:rPr sz="800" spc="20" dirty="0">
                <a:solidFill>
                  <a:srgbClr val="363740"/>
                </a:solidFill>
                <a:latin typeface="Arial"/>
                <a:cs typeface="Arial"/>
              </a:rPr>
              <a:t>to </a:t>
            </a:r>
            <a:r>
              <a:rPr sz="800" dirty="0">
                <a:solidFill>
                  <a:srgbClr val="363740"/>
                </a:solidFill>
                <a:latin typeface="Arial"/>
                <a:cs typeface="Arial"/>
              </a:rPr>
              <a:t>meet </a:t>
            </a:r>
            <a:r>
              <a:rPr sz="800" spc="10" dirty="0">
                <a:solidFill>
                  <a:srgbClr val="363740"/>
                </a:solidFill>
                <a:latin typeface="Arial"/>
                <a:cs typeface="Arial"/>
              </a:rPr>
              <a:t>the  </a:t>
            </a:r>
            <a:r>
              <a:rPr sz="800" spc="-10" dirty="0">
                <a:solidFill>
                  <a:srgbClr val="363740"/>
                </a:solidFill>
                <a:latin typeface="Arial"/>
                <a:cs typeface="Arial"/>
              </a:rPr>
              <a:t>needs </a:t>
            </a:r>
            <a:r>
              <a:rPr sz="800" spc="15" dirty="0">
                <a:solidFill>
                  <a:srgbClr val="363740"/>
                </a:solidFill>
                <a:latin typeface="Arial"/>
                <a:cs typeface="Arial"/>
              </a:rPr>
              <a:t>of </a:t>
            </a:r>
            <a:r>
              <a:rPr sz="800" spc="-5" dirty="0">
                <a:solidFill>
                  <a:srgbClr val="363740"/>
                </a:solidFill>
                <a:latin typeface="Arial"/>
                <a:cs typeface="Arial"/>
              </a:rPr>
              <a:t>employees </a:t>
            </a:r>
            <a:r>
              <a:rPr sz="800" dirty="0">
                <a:solidFill>
                  <a:srgbClr val="363740"/>
                </a:solidFill>
                <a:latin typeface="Arial"/>
                <a:cs typeface="Arial"/>
              </a:rPr>
              <a:t>and</a:t>
            </a:r>
            <a:r>
              <a:rPr sz="800" spc="-120" dirty="0">
                <a:solidFill>
                  <a:srgbClr val="363740"/>
                </a:solidFill>
                <a:latin typeface="Arial"/>
                <a:cs typeface="Arial"/>
              </a:rPr>
              <a:t> </a:t>
            </a:r>
            <a:r>
              <a:rPr sz="800" spc="-10" dirty="0">
                <a:solidFill>
                  <a:srgbClr val="363740"/>
                </a:solidFill>
                <a:latin typeface="Arial"/>
                <a:cs typeface="Arial"/>
              </a:rPr>
              <a:t>managers.</a:t>
            </a:r>
            <a:endParaRPr sz="800">
              <a:latin typeface="Arial"/>
              <a:cs typeface="Arial"/>
            </a:endParaRPr>
          </a:p>
        </p:txBody>
      </p:sp>
      <p:sp>
        <p:nvSpPr>
          <p:cNvPr id="46" name="object 46"/>
          <p:cNvSpPr txBox="1"/>
          <p:nvPr/>
        </p:nvSpPr>
        <p:spPr>
          <a:xfrm>
            <a:off x="5908446" y="4212871"/>
            <a:ext cx="930910" cy="314325"/>
          </a:xfrm>
          <a:prstGeom prst="rect">
            <a:avLst/>
          </a:prstGeom>
        </p:spPr>
        <p:txBody>
          <a:bodyPr vert="horz" wrap="square" lIns="0" tIns="0" rIns="0" bIns="0" rtlCol="0">
            <a:spAutoFit/>
          </a:bodyPr>
          <a:lstStyle/>
          <a:p>
            <a:pPr marL="12700" marR="5080">
              <a:lnSpc>
                <a:spcPct val="117200"/>
              </a:lnSpc>
            </a:pPr>
            <a:r>
              <a:rPr sz="800" spc="-10" dirty="0">
                <a:solidFill>
                  <a:srgbClr val="363740"/>
                </a:solidFill>
                <a:latin typeface="Arial"/>
                <a:cs typeface="Arial"/>
              </a:rPr>
              <a:t>Increased</a:t>
            </a:r>
            <a:r>
              <a:rPr sz="800" spc="-95" dirty="0">
                <a:solidFill>
                  <a:srgbClr val="363740"/>
                </a:solidFill>
                <a:latin typeface="Arial"/>
                <a:cs typeface="Arial"/>
              </a:rPr>
              <a:t> </a:t>
            </a:r>
            <a:r>
              <a:rPr sz="800" spc="-10" dirty="0">
                <a:solidFill>
                  <a:srgbClr val="363740"/>
                </a:solidFill>
                <a:latin typeface="Arial"/>
                <a:cs typeface="Arial"/>
              </a:rPr>
              <a:t>Employee  </a:t>
            </a:r>
            <a:r>
              <a:rPr sz="800" spc="10" dirty="0">
                <a:solidFill>
                  <a:srgbClr val="363740"/>
                </a:solidFill>
                <a:latin typeface="Arial"/>
                <a:cs typeface="Arial"/>
              </a:rPr>
              <a:t>Productivity</a:t>
            </a:r>
            <a:r>
              <a:rPr sz="800" spc="-105" dirty="0">
                <a:solidFill>
                  <a:srgbClr val="363740"/>
                </a:solidFill>
                <a:latin typeface="Arial"/>
                <a:cs typeface="Arial"/>
              </a:rPr>
              <a:t> </a:t>
            </a:r>
            <a:r>
              <a:rPr sz="800" spc="30" dirty="0">
                <a:solidFill>
                  <a:srgbClr val="363740"/>
                </a:solidFill>
                <a:latin typeface="Arial"/>
                <a:cs typeface="Arial"/>
              </a:rPr>
              <a:t>40%</a:t>
            </a:r>
            <a:endParaRPr sz="800">
              <a:latin typeface="Arial"/>
              <a:cs typeface="Arial"/>
            </a:endParaRPr>
          </a:p>
        </p:txBody>
      </p:sp>
      <p:sp>
        <p:nvSpPr>
          <p:cNvPr id="47" name="object 47"/>
          <p:cNvSpPr txBox="1"/>
          <p:nvPr/>
        </p:nvSpPr>
        <p:spPr>
          <a:xfrm>
            <a:off x="7404747" y="4233841"/>
            <a:ext cx="475615" cy="150495"/>
          </a:xfrm>
          <a:prstGeom prst="rect">
            <a:avLst/>
          </a:prstGeom>
        </p:spPr>
        <p:txBody>
          <a:bodyPr vert="horz" wrap="square" lIns="0" tIns="0" rIns="0" bIns="0" rtlCol="0">
            <a:spAutoFit/>
          </a:bodyPr>
          <a:lstStyle/>
          <a:p>
            <a:pPr marL="12700">
              <a:lnSpc>
                <a:spcPct val="100000"/>
              </a:lnSpc>
            </a:pPr>
            <a:r>
              <a:rPr sz="800" spc="25" dirty="0">
                <a:solidFill>
                  <a:srgbClr val="363740"/>
                </a:solidFill>
                <a:latin typeface="Arial"/>
                <a:cs typeface="Arial"/>
              </a:rPr>
              <a:t>$500,000</a:t>
            </a:r>
            <a:endParaRPr sz="800">
              <a:latin typeface="Arial"/>
              <a:cs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4294967295"/>
            <p:extLst/>
          </p:nvPr>
        </p:nvGraphicFramePr>
        <p:xfrm>
          <a:off x="0" y="1281113"/>
          <a:ext cx="9144084" cy="5749289"/>
        </p:xfrm>
        <a:graphic>
          <a:graphicData uri="http://schemas.openxmlformats.org/drawingml/2006/table">
            <a:tbl>
              <a:tblPr firstRow="1" bandRow="1">
                <a:tableStyleId>{16D9F66E-5EB9-4882-86FB-DCBF35E3C3E4}</a:tableStyleId>
              </a:tblPr>
              <a:tblGrid>
                <a:gridCol w="2286021">
                  <a:extLst>
                    <a:ext uri="{9D8B030D-6E8A-4147-A177-3AD203B41FA5}">
                      <a16:colId xmlns:a16="http://schemas.microsoft.com/office/drawing/2014/main" val="2354500006"/>
                    </a:ext>
                  </a:extLst>
                </a:gridCol>
                <a:gridCol w="2286021">
                  <a:extLst>
                    <a:ext uri="{9D8B030D-6E8A-4147-A177-3AD203B41FA5}">
                      <a16:colId xmlns:a16="http://schemas.microsoft.com/office/drawing/2014/main" val="732850858"/>
                    </a:ext>
                  </a:extLst>
                </a:gridCol>
                <a:gridCol w="2286021">
                  <a:extLst>
                    <a:ext uri="{9D8B030D-6E8A-4147-A177-3AD203B41FA5}">
                      <a16:colId xmlns:a16="http://schemas.microsoft.com/office/drawing/2014/main" val="1925324883"/>
                    </a:ext>
                  </a:extLst>
                </a:gridCol>
                <a:gridCol w="2286021">
                  <a:extLst>
                    <a:ext uri="{9D8B030D-6E8A-4147-A177-3AD203B41FA5}">
                      <a16:colId xmlns:a16="http://schemas.microsoft.com/office/drawing/2014/main" val="964497091"/>
                    </a:ext>
                  </a:extLst>
                </a:gridCol>
              </a:tblGrid>
              <a:tr h="400049">
                <a:tc>
                  <a:txBody>
                    <a:bodyPr/>
                    <a:lstStyle/>
                    <a:p>
                      <a:pPr algn="ctr"/>
                      <a:r>
                        <a:rPr lang="en-US" sz="800" dirty="0"/>
                        <a:t>BUSINESS TRANSFORMATION</a:t>
                      </a:r>
                    </a:p>
                  </a:txBody>
                  <a:tcPr marL="68580" marR="68580" marT="34290" marB="34290" anchor="ctr"/>
                </a:tc>
                <a:tc>
                  <a:txBody>
                    <a:bodyPr/>
                    <a:lstStyle/>
                    <a:p>
                      <a:pPr algn="ctr"/>
                      <a:r>
                        <a:rPr lang="en-US" sz="800" dirty="0"/>
                        <a:t>PRACTICING LEADERSHIP</a:t>
                      </a:r>
                    </a:p>
                  </a:txBody>
                  <a:tcPr marL="68580" marR="68580" marT="34290" marB="34290" anchor="ctr"/>
                </a:tc>
                <a:tc>
                  <a:txBody>
                    <a:bodyPr/>
                    <a:lstStyle/>
                    <a:p>
                      <a:pPr algn="ctr"/>
                      <a:r>
                        <a:rPr lang="en-US" sz="800" dirty="0"/>
                        <a:t>WOMEN IN LEADERSHIP</a:t>
                      </a:r>
                    </a:p>
                  </a:txBody>
                  <a:tcPr marL="68580" marR="68580" marT="34290" marB="34290" anchor="ctr"/>
                </a:tc>
                <a:tc>
                  <a:txBody>
                    <a:bodyPr/>
                    <a:lstStyle/>
                    <a:p>
                      <a:pPr algn="ctr"/>
                      <a:r>
                        <a:rPr lang="en-US" sz="800" dirty="0"/>
                        <a:t>COMING IN H1 2021</a:t>
                      </a:r>
                    </a:p>
                  </a:txBody>
                  <a:tcPr marL="68580" marR="68580" marT="34290" marB="34290" anchor="ctr"/>
                </a:tc>
                <a:extLst>
                  <a:ext uri="{0D108BD9-81ED-4DB2-BD59-A6C34878D82A}">
                    <a16:rowId xmlns:a16="http://schemas.microsoft.com/office/drawing/2014/main" val="1157877876"/>
                  </a:ext>
                </a:extLst>
              </a:tr>
              <a:tr h="575310">
                <a:tc>
                  <a:txBody>
                    <a:bodyPr/>
                    <a:lstStyle/>
                    <a:p>
                      <a:pPr marL="76200">
                        <a:lnSpc>
                          <a:spcPts val="835"/>
                        </a:lnSpc>
                        <a:spcBef>
                          <a:spcPts val="570"/>
                        </a:spcBef>
                      </a:pPr>
                      <a:endParaRPr lang="en-US" sz="800" b="1" spc="-70" dirty="0">
                        <a:solidFill>
                          <a:srgbClr val="2F8AD3"/>
                        </a:solidFill>
                        <a:latin typeface="Arial Black"/>
                        <a:cs typeface="Arial Black"/>
                      </a:endParaRPr>
                    </a:p>
                    <a:p>
                      <a:pPr marL="76200" lvl="0" algn="l">
                        <a:lnSpc>
                          <a:spcPts val="835"/>
                        </a:lnSpc>
                        <a:spcBef>
                          <a:spcPts val="570"/>
                        </a:spcBef>
                      </a:pPr>
                      <a:r>
                        <a:rPr lang="en-US" sz="800" b="1" spc="-70" dirty="0">
                          <a:solidFill>
                            <a:srgbClr val="2F8AD3"/>
                          </a:solidFill>
                          <a:latin typeface="Arial Black"/>
                          <a:cs typeface="Arial Black"/>
                        </a:rPr>
                        <a:t>Implementing </a:t>
                      </a:r>
                      <a:r>
                        <a:rPr lang="en-US" sz="800" b="1" spc="-40" dirty="0">
                          <a:solidFill>
                            <a:srgbClr val="2F8AD3"/>
                          </a:solidFill>
                          <a:latin typeface="Arial Black"/>
                          <a:cs typeface="Arial Black"/>
                        </a:rPr>
                        <a:t>Winning</a:t>
                      </a:r>
                      <a:r>
                        <a:rPr lang="en-US" sz="800" b="1" spc="-45" dirty="0">
                          <a:solidFill>
                            <a:srgbClr val="2F8AD3"/>
                          </a:solidFill>
                          <a:latin typeface="Arial Black"/>
                          <a:cs typeface="Arial Black"/>
                        </a:rPr>
                        <a:t> </a:t>
                      </a:r>
                      <a:r>
                        <a:rPr lang="en-US" sz="800" b="1" spc="-70" dirty="0">
                          <a:solidFill>
                            <a:srgbClr val="2F8AD3"/>
                          </a:solidFill>
                          <a:latin typeface="Arial Black"/>
                          <a:cs typeface="Arial Black"/>
                        </a:rPr>
                        <a:t>Strategies</a:t>
                      </a:r>
                      <a:endParaRPr lang="en-US" sz="800" dirty="0">
                        <a:latin typeface="Arial Black"/>
                        <a:cs typeface="Arial Black"/>
                      </a:endParaRPr>
                    </a:p>
                    <a:p>
                      <a:pPr marL="76200" lvl="0" algn="l">
                        <a:lnSpc>
                          <a:spcPts val="595"/>
                        </a:lnSpc>
                      </a:pPr>
                      <a:endParaRPr lang="en-US" sz="800" b="1" spc="-35" dirty="0">
                        <a:solidFill>
                          <a:srgbClr val="2F8AD3"/>
                        </a:solidFill>
                        <a:latin typeface="Arial Black"/>
                        <a:cs typeface="Arial Black"/>
                      </a:endParaRPr>
                    </a:p>
                    <a:p>
                      <a:pPr marL="76200" lvl="0" algn="l">
                        <a:lnSpc>
                          <a:spcPts val="595"/>
                        </a:lnSpc>
                      </a:pPr>
                      <a:r>
                        <a:rPr lang="en-US" sz="800" b="1" spc="-35" dirty="0">
                          <a:solidFill>
                            <a:srgbClr val="2F8AD3"/>
                          </a:solidFill>
                          <a:latin typeface="Arial Black"/>
                          <a:cs typeface="Arial Black"/>
                        </a:rPr>
                        <a:t>3 </a:t>
                      </a:r>
                      <a:r>
                        <a:rPr lang="en-US" sz="800" b="1" spc="-45" dirty="0">
                          <a:solidFill>
                            <a:srgbClr val="2F8AD3"/>
                          </a:solidFill>
                          <a:latin typeface="Arial Black"/>
                          <a:cs typeface="Arial Black"/>
                        </a:rPr>
                        <a:t>WEEK </a:t>
                      </a:r>
                      <a:r>
                        <a:rPr lang="en-US" sz="800" b="1" spc="-55" dirty="0">
                          <a:solidFill>
                            <a:srgbClr val="2F8AD3"/>
                          </a:solidFill>
                          <a:latin typeface="Arial Black"/>
                          <a:cs typeface="Arial Black"/>
                        </a:rPr>
                        <a:t>EXPERIENCE </a:t>
                      </a:r>
                      <a:r>
                        <a:rPr lang="en-US" sz="800" b="1" dirty="0">
                          <a:solidFill>
                            <a:srgbClr val="2F8AD3"/>
                          </a:solidFill>
                          <a:latin typeface="Arial Black"/>
                          <a:cs typeface="Arial Black"/>
                        </a:rPr>
                        <a:t>| </a:t>
                      </a:r>
                      <a:r>
                        <a:rPr lang="en-US" sz="800" b="1" u="sng" spc="-50" dirty="0">
                          <a:solidFill>
                            <a:srgbClr val="2F8AD3"/>
                          </a:solidFill>
                          <a:latin typeface="Arial Black"/>
                          <a:cs typeface="Arial Black"/>
                          <a:hlinkClick r:id="rId4"/>
                        </a:rPr>
                        <a:t>LEARN</a:t>
                      </a:r>
                      <a:r>
                        <a:rPr lang="en-US" sz="800" b="1" u="sng" spc="-105" dirty="0">
                          <a:solidFill>
                            <a:srgbClr val="2F8AD3"/>
                          </a:solidFill>
                          <a:latin typeface="Arial Black"/>
                          <a:cs typeface="Arial Black"/>
                          <a:hlinkClick r:id="rId4"/>
                        </a:rPr>
                        <a:t> </a:t>
                      </a:r>
                      <a:r>
                        <a:rPr lang="en-US" sz="800" b="1" u="sng" spc="-50" dirty="0">
                          <a:solidFill>
                            <a:srgbClr val="2F8AD3"/>
                          </a:solidFill>
                          <a:latin typeface="Arial Black"/>
                          <a:cs typeface="Arial Black"/>
                          <a:hlinkClick r:id="rId4"/>
                        </a:rPr>
                        <a:t>MORE</a:t>
                      </a:r>
                      <a:endParaRPr lang="en-US" sz="800" dirty="0">
                        <a:latin typeface="Arial Black"/>
                        <a:cs typeface="Arial Black"/>
                      </a:endParaRPr>
                    </a:p>
                    <a:p>
                      <a:pPr lvl="0" algn="l"/>
                      <a:endParaRPr lang="en-US" sz="1200" dirty="0"/>
                    </a:p>
                  </a:txBody>
                  <a:tcPr marL="68580" marR="68580" marT="34290" marB="34290"/>
                </a:tc>
                <a:tc>
                  <a:txBody>
                    <a:bodyPr/>
                    <a:lstStyle/>
                    <a:p>
                      <a:pPr marL="88900">
                        <a:lnSpc>
                          <a:spcPts val="835"/>
                        </a:lnSpc>
                        <a:spcBef>
                          <a:spcPts val="570"/>
                        </a:spcBef>
                      </a:pPr>
                      <a:endParaRPr lang="en-US" sz="800" b="1" spc="-65" dirty="0">
                        <a:solidFill>
                          <a:srgbClr val="214078"/>
                        </a:solidFill>
                        <a:latin typeface="Arial Black"/>
                        <a:cs typeface="Arial Black"/>
                      </a:endParaRPr>
                    </a:p>
                    <a:p>
                      <a:pPr marL="88900">
                        <a:lnSpc>
                          <a:spcPts val="835"/>
                        </a:lnSpc>
                        <a:spcBef>
                          <a:spcPts val="570"/>
                        </a:spcBef>
                      </a:pPr>
                      <a:r>
                        <a:rPr lang="en-US" sz="800" b="1" spc="-65" dirty="0">
                          <a:solidFill>
                            <a:srgbClr val="214078"/>
                          </a:solidFill>
                          <a:latin typeface="Arial Black"/>
                          <a:cs typeface="Arial Black"/>
                        </a:rPr>
                        <a:t>Fostering </a:t>
                      </a:r>
                      <a:r>
                        <a:rPr lang="en-US" sz="800" b="1" spc="-75" dirty="0">
                          <a:solidFill>
                            <a:srgbClr val="214078"/>
                          </a:solidFill>
                          <a:latin typeface="Arial Black"/>
                          <a:cs typeface="Arial Black"/>
                        </a:rPr>
                        <a:t>Inclusion </a:t>
                      </a:r>
                      <a:r>
                        <a:rPr lang="en-US" sz="800" b="1" spc="-150" dirty="0">
                          <a:solidFill>
                            <a:srgbClr val="214078"/>
                          </a:solidFill>
                          <a:latin typeface="Arial Black"/>
                          <a:cs typeface="Arial Black"/>
                        </a:rPr>
                        <a:t>&amp; </a:t>
                      </a:r>
                      <a:r>
                        <a:rPr lang="en-US" sz="800" b="1" spc="-130" dirty="0">
                          <a:solidFill>
                            <a:srgbClr val="214078"/>
                          </a:solidFill>
                          <a:latin typeface="Arial Black"/>
                          <a:cs typeface="Arial Black"/>
                        </a:rPr>
                        <a:t> </a:t>
                      </a:r>
                      <a:r>
                        <a:rPr lang="en-US" sz="800" b="1" spc="-60" dirty="0">
                          <a:solidFill>
                            <a:srgbClr val="214078"/>
                          </a:solidFill>
                          <a:latin typeface="Arial Black"/>
                          <a:cs typeface="Arial Black"/>
                        </a:rPr>
                        <a:t>Diversity</a:t>
                      </a:r>
                      <a:endParaRPr lang="en-US" sz="800" dirty="0">
                        <a:latin typeface="Arial Black"/>
                        <a:cs typeface="Arial Black"/>
                      </a:endParaRPr>
                    </a:p>
                    <a:p>
                      <a:pPr marL="88900">
                        <a:lnSpc>
                          <a:spcPts val="595"/>
                        </a:lnSpc>
                      </a:pPr>
                      <a:endParaRPr lang="en-US" sz="800" b="1" spc="-35" dirty="0">
                        <a:solidFill>
                          <a:srgbClr val="214078"/>
                        </a:solidFill>
                        <a:latin typeface="Arial Black"/>
                        <a:cs typeface="Arial Black"/>
                      </a:endParaRPr>
                    </a:p>
                    <a:p>
                      <a:pPr marL="88900">
                        <a:lnSpc>
                          <a:spcPts val="595"/>
                        </a:lnSpc>
                      </a:pPr>
                      <a:r>
                        <a:rPr lang="en-US" sz="800" b="1" spc="-35" dirty="0">
                          <a:solidFill>
                            <a:srgbClr val="214078"/>
                          </a:solidFill>
                          <a:latin typeface="Arial Black"/>
                          <a:cs typeface="Arial Black"/>
                        </a:rPr>
                        <a:t>3 </a:t>
                      </a:r>
                      <a:r>
                        <a:rPr lang="en-US" sz="800" b="1" spc="-45" dirty="0">
                          <a:solidFill>
                            <a:srgbClr val="214078"/>
                          </a:solidFill>
                          <a:latin typeface="Arial Black"/>
                          <a:cs typeface="Arial Black"/>
                        </a:rPr>
                        <a:t>WEEK </a:t>
                      </a:r>
                      <a:r>
                        <a:rPr lang="en-US" sz="800" b="1" spc="-55" dirty="0">
                          <a:solidFill>
                            <a:srgbClr val="214078"/>
                          </a:solidFill>
                          <a:latin typeface="Arial Black"/>
                          <a:cs typeface="Arial Black"/>
                        </a:rPr>
                        <a:t>EXPERIENCE </a:t>
                      </a:r>
                      <a:r>
                        <a:rPr lang="en-US" sz="800" b="1" dirty="0">
                          <a:solidFill>
                            <a:srgbClr val="214078"/>
                          </a:solidFill>
                          <a:latin typeface="Arial Black"/>
                          <a:cs typeface="Arial Black"/>
                        </a:rPr>
                        <a:t>| </a:t>
                      </a:r>
                      <a:r>
                        <a:rPr lang="en-US" sz="800" b="1" u="sng" spc="-50" dirty="0">
                          <a:solidFill>
                            <a:srgbClr val="214078"/>
                          </a:solidFill>
                          <a:latin typeface="Arial Black"/>
                          <a:cs typeface="Arial Black"/>
                          <a:hlinkClick r:id="rId5"/>
                        </a:rPr>
                        <a:t>LEARN</a:t>
                      </a:r>
                      <a:r>
                        <a:rPr lang="en-US" sz="800" b="1" u="sng" spc="-105" dirty="0">
                          <a:solidFill>
                            <a:srgbClr val="214078"/>
                          </a:solidFill>
                          <a:latin typeface="Arial Black"/>
                          <a:cs typeface="Arial Black"/>
                          <a:hlinkClick r:id="rId5"/>
                        </a:rPr>
                        <a:t> </a:t>
                      </a:r>
                      <a:r>
                        <a:rPr lang="en-US" sz="800" b="1" u="sng" spc="-50" dirty="0">
                          <a:solidFill>
                            <a:srgbClr val="214078"/>
                          </a:solidFill>
                          <a:latin typeface="Arial Black"/>
                          <a:cs typeface="Arial Black"/>
                          <a:hlinkClick r:id="rId5"/>
                        </a:rPr>
                        <a:t>MORE</a:t>
                      </a:r>
                      <a:endParaRPr lang="en-US" sz="800" dirty="0">
                        <a:latin typeface="Arial Black"/>
                        <a:cs typeface="Arial Black"/>
                      </a:endParaRPr>
                    </a:p>
                    <a:p>
                      <a:endParaRPr lang="en-US" sz="1200" dirty="0"/>
                    </a:p>
                  </a:txBody>
                  <a:tcPr marL="68580" marR="68580" marT="34290" marB="34290"/>
                </a:tc>
                <a:tc rowSpan="5">
                  <a:txBody>
                    <a:bodyPr/>
                    <a:lstStyle/>
                    <a:p>
                      <a:pPr marL="88900">
                        <a:lnSpc>
                          <a:spcPts val="835"/>
                        </a:lnSpc>
                        <a:spcBef>
                          <a:spcPts val="570"/>
                        </a:spcBef>
                      </a:pPr>
                      <a:endParaRPr lang="en-US" sz="800" b="1" spc="-75" dirty="0">
                        <a:solidFill>
                          <a:srgbClr val="4292B1"/>
                        </a:solidFill>
                        <a:latin typeface="Arial Black"/>
                        <a:cs typeface="Arial Black"/>
                      </a:endParaRPr>
                    </a:p>
                    <a:p>
                      <a:pPr marL="88900">
                        <a:lnSpc>
                          <a:spcPts val="835"/>
                        </a:lnSpc>
                        <a:spcBef>
                          <a:spcPts val="570"/>
                        </a:spcBef>
                      </a:pPr>
                      <a:endParaRPr lang="en-US" sz="800" b="1" spc="-75" dirty="0">
                        <a:solidFill>
                          <a:srgbClr val="4292B1"/>
                        </a:solidFill>
                        <a:latin typeface="Arial Black"/>
                        <a:cs typeface="Arial Black"/>
                      </a:endParaRPr>
                    </a:p>
                    <a:p>
                      <a:pPr marL="88900">
                        <a:lnSpc>
                          <a:spcPts val="835"/>
                        </a:lnSpc>
                        <a:spcBef>
                          <a:spcPts val="570"/>
                        </a:spcBef>
                      </a:pPr>
                      <a:endParaRPr lang="en-US" sz="800" b="1" spc="-75" dirty="0">
                        <a:solidFill>
                          <a:srgbClr val="4292B1"/>
                        </a:solidFill>
                        <a:latin typeface="Arial Black"/>
                        <a:cs typeface="Arial Black"/>
                      </a:endParaRPr>
                    </a:p>
                    <a:p>
                      <a:pPr marL="88900">
                        <a:lnSpc>
                          <a:spcPts val="835"/>
                        </a:lnSpc>
                        <a:spcBef>
                          <a:spcPts val="570"/>
                        </a:spcBef>
                      </a:pPr>
                      <a:endParaRPr lang="en-US" sz="800" b="1" spc="-75" dirty="0">
                        <a:solidFill>
                          <a:srgbClr val="4292B1"/>
                        </a:solidFill>
                        <a:latin typeface="Arial Black"/>
                        <a:cs typeface="Arial Black"/>
                      </a:endParaRPr>
                    </a:p>
                    <a:p>
                      <a:pPr marL="88900">
                        <a:lnSpc>
                          <a:spcPts val="835"/>
                        </a:lnSpc>
                        <a:spcBef>
                          <a:spcPts val="570"/>
                        </a:spcBef>
                      </a:pPr>
                      <a:endParaRPr lang="en-US" sz="800" b="1" spc="-75" dirty="0">
                        <a:solidFill>
                          <a:srgbClr val="4292B1"/>
                        </a:solidFill>
                        <a:latin typeface="Arial Black"/>
                        <a:cs typeface="Arial Black"/>
                      </a:endParaRPr>
                    </a:p>
                    <a:p>
                      <a:pPr marL="88900">
                        <a:lnSpc>
                          <a:spcPts val="835"/>
                        </a:lnSpc>
                        <a:spcBef>
                          <a:spcPts val="570"/>
                        </a:spcBef>
                      </a:pPr>
                      <a:endParaRPr lang="en-US" sz="800" b="1" spc="-75" dirty="0">
                        <a:solidFill>
                          <a:srgbClr val="4292B1"/>
                        </a:solidFill>
                        <a:latin typeface="Arial Black"/>
                        <a:cs typeface="Arial Black"/>
                      </a:endParaRPr>
                    </a:p>
                    <a:p>
                      <a:pPr marL="88900">
                        <a:lnSpc>
                          <a:spcPts val="835"/>
                        </a:lnSpc>
                        <a:spcBef>
                          <a:spcPts val="570"/>
                        </a:spcBef>
                      </a:pPr>
                      <a:r>
                        <a:rPr lang="en-US" sz="800" b="1" spc="-75" dirty="0">
                          <a:solidFill>
                            <a:srgbClr val="4292B1"/>
                          </a:solidFill>
                          <a:latin typeface="Arial Black"/>
                          <a:cs typeface="Arial Black"/>
                        </a:rPr>
                        <a:t>Embracing </a:t>
                      </a:r>
                      <a:r>
                        <a:rPr lang="en-US" sz="800" b="1" spc="-90" dirty="0">
                          <a:solidFill>
                            <a:srgbClr val="4292B1"/>
                          </a:solidFill>
                          <a:latin typeface="Arial Black"/>
                          <a:cs typeface="Arial Black"/>
                        </a:rPr>
                        <a:t>a </a:t>
                      </a:r>
                      <a:r>
                        <a:rPr lang="en-US" sz="800" b="1" spc="-60" dirty="0">
                          <a:solidFill>
                            <a:srgbClr val="4292B1"/>
                          </a:solidFill>
                          <a:latin typeface="Arial Black"/>
                          <a:cs typeface="Arial Black"/>
                        </a:rPr>
                        <a:t>Growth</a:t>
                      </a:r>
                      <a:r>
                        <a:rPr lang="en-US" sz="800" b="1" spc="-20" dirty="0">
                          <a:solidFill>
                            <a:srgbClr val="4292B1"/>
                          </a:solidFill>
                          <a:latin typeface="Arial Black"/>
                          <a:cs typeface="Arial Black"/>
                        </a:rPr>
                        <a:t> </a:t>
                      </a:r>
                      <a:r>
                        <a:rPr lang="en-US" sz="800" b="1" spc="-70" dirty="0">
                          <a:solidFill>
                            <a:srgbClr val="4292B1"/>
                          </a:solidFill>
                          <a:latin typeface="Arial Black"/>
                          <a:cs typeface="Arial Black"/>
                        </a:rPr>
                        <a:t>Mindset</a:t>
                      </a:r>
                      <a:endParaRPr lang="en-US" sz="800" dirty="0">
                        <a:latin typeface="Arial Black"/>
                        <a:cs typeface="Arial Black"/>
                      </a:endParaRPr>
                    </a:p>
                    <a:p>
                      <a:pPr marL="88900">
                        <a:lnSpc>
                          <a:spcPts val="595"/>
                        </a:lnSpc>
                      </a:pPr>
                      <a:endParaRPr lang="en-US" sz="800" b="1" spc="-35" dirty="0">
                        <a:solidFill>
                          <a:srgbClr val="4292B1"/>
                        </a:solidFill>
                        <a:latin typeface="Arial Black"/>
                        <a:cs typeface="Arial Black"/>
                      </a:endParaRPr>
                    </a:p>
                    <a:p>
                      <a:pPr marL="88900" marR="0" lvl="0" indent="0" algn="l" defTabSz="685800" rtl="0" eaLnBrk="1" fontAlgn="auto" latinLnBrk="0" hangingPunct="1">
                        <a:lnSpc>
                          <a:spcPts val="595"/>
                        </a:lnSpc>
                        <a:spcBef>
                          <a:spcPts val="0"/>
                        </a:spcBef>
                        <a:spcAft>
                          <a:spcPts val="0"/>
                        </a:spcAft>
                        <a:buClrTx/>
                        <a:buSzTx/>
                        <a:buFontTx/>
                        <a:buNone/>
                        <a:tabLst/>
                        <a:defRPr/>
                      </a:pPr>
                      <a:r>
                        <a:rPr lang="en-US" sz="800" b="1" spc="-35" dirty="0">
                          <a:solidFill>
                            <a:srgbClr val="4292B1"/>
                          </a:solidFill>
                          <a:latin typeface="Arial Black"/>
                          <a:cs typeface="Arial Black"/>
                        </a:rPr>
                        <a:t>1 </a:t>
                      </a:r>
                      <a:r>
                        <a:rPr lang="en-US" sz="800" b="1" spc="-45" dirty="0">
                          <a:solidFill>
                            <a:srgbClr val="4292B1"/>
                          </a:solidFill>
                          <a:latin typeface="Arial Black"/>
                          <a:cs typeface="Arial Black"/>
                        </a:rPr>
                        <a:t>WEEK </a:t>
                      </a:r>
                      <a:r>
                        <a:rPr lang="en-US" sz="800" b="1" spc="-55" dirty="0">
                          <a:solidFill>
                            <a:srgbClr val="4292B1"/>
                          </a:solidFill>
                          <a:latin typeface="Arial Black"/>
                          <a:cs typeface="Arial Black"/>
                        </a:rPr>
                        <a:t>EXPERIENCE </a:t>
                      </a:r>
                      <a:r>
                        <a:rPr lang="en-US" sz="800" b="1" dirty="0">
                          <a:solidFill>
                            <a:srgbClr val="4292B1"/>
                          </a:solidFill>
                          <a:latin typeface="Arial Black"/>
                          <a:cs typeface="Arial Black"/>
                        </a:rPr>
                        <a:t>| </a:t>
                      </a:r>
                      <a:r>
                        <a:rPr lang="en-US" sz="600" b="1" u="sng" spc="-50" dirty="0">
                          <a:solidFill>
                            <a:srgbClr val="4292B1"/>
                          </a:solidFill>
                          <a:latin typeface="Arial Black"/>
                          <a:cs typeface="Arial Black"/>
                          <a:hlinkClick r:id="rId6"/>
                        </a:rPr>
                        <a:t>LEARN</a:t>
                      </a:r>
                      <a:r>
                        <a:rPr lang="en-US" sz="600" b="1" u="sng" spc="-105" dirty="0">
                          <a:solidFill>
                            <a:srgbClr val="4292B1"/>
                          </a:solidFill>
                          <a:latin typeface="Arial Black"/>
                          <a:cs typeface="Arial Black"/>
                          <a:hlinkClick r:id="rId6"/>
                        </a:rPr>
                        <a:t> </a:t>
                      </a:r>
                      <a:r>
                        <a:rPr lang="en-US" sz="600" b="1" u="sng" spc="-50" dirty="0">
                          <a:solidFill>
                            <a:srgbClr val="4292B1"/>
                          </a:solidFill>
                          <a:latin typeface="Arial Black"/>
                          <a:cs typeface="Arial Black"/>
                          <a:hlinkClick r:id="rId6"/>
                        </a:rPr>
                        <a:t>MORE</a:t>
                      </a:r>
                      <a:endParaRPr lang="en-US" sz="800" dirty="0">
                        <a:latin typeface="Arial Black"/>
                        <a:cs typeface="Arial Black"/>
                      </a:endParaRPr>
                    </a:p>
                    <a:p>
                      <a:pPr>
                        <a:lnSpc>
                          <a:spcPct val="100000"/>
                        </a:lnSpc>
                        <a:spcBef>
                          <a:spcPts val="5"/>
                        </a:spcBef>
                      </a:pPr>
                      <a:endParaRPr lang="en-US" sz="800" dirty="0">
                        <a:latin typeface="Times New Roman"/>
                        <a:cs typeface="Times New Roman"/>
                      </a:endParaRPr>
                    </a:p>
                    <a:p>
                      <a:pPr marL="88900">
                        <a:lnSpc>
                          <a:spcPts val="730"/>
                        </a:lnSpc>
                        <a:tabLst>
                          <a:tab pos="1889125" algn="l"/>
                        </a:tabLst>
                      </a:pPr>
                      <a:endParaRPr lang="en-US" sz="800" b="1" spc="-65" dirty="0">
                        <a:solidFill>
                          <a:srgbClr val="4292B1"/>
                        </a:solidFill>
                        <a:latin typeface="Arial Black"/>
                        <a:cs typeface="Arial Black"/>
                      </a:endParaRPr>
                    </a:p>
                    <a:p>
                      <a:pPr marL="88900">
                        <a:lnSpc>
                          <a:spcPts val="730"/>
                        </a:lnSpc>
                        <a:tabLst>
                          <a:tab pos="1889125" algn="l"/>
                        </a:tabLst>
                      </a:pPr>
                      <a:endParaRPr lang="en-US" sz="800" b="1" spc="-65" dirty="0">
                        <a:solidFill>
                          <a:srgbClr val="4292B1"/>
                        </a:solidFill>
                        <a:latin typeface="Arial Black"/>
                        <a:cs typeface="Arial Black"/>
                      </a:endParaRPr>
                    </a:p>
                    <a:p>
                      <a:pPr marL="88900">
                        <a:lnSpc>
                          <a:spcPts val="730"/>
                        </a:lnSpc>
                        <a:tabLst>
                          <a:tab pos="1889125" algn="l"/>
                        </a:tabLst>
                      </a:pPr>
                      <a:endParaRPr lang="en-US" sz="800" b="1" spc="-65" dirty="0">
                        <a:solidFill>
                          <a:srgbClr val="4292B1"/>
                        </a:solidFill>
                        <a:latin typeface="Arial Black"/>
                        <a:cs typeface="Arial Black"/>
                      </a:endParaRPr>
                    </a:p>
                    <a:p>
                      <a:pPr marL="88900">
                        <a:lnSpc>
                          <a:spcPts val="730"/>
                        </a:lnSpc>
                        <a:tabLst>
                          <a:tab pos="1889125" algn="l"/>
                        </a:tabLst>
                      </a:pPr>
                      <a:endParaRPr lang="en-US" sz="800" b="1" spc="-65" dirty="0">
                        <a:solidFill>
                          <a:srgbClr val="4292B1"/>
                        </a:solidFill>
                        <a:latin typeface="Arial Black"/>
                        <a:cs typeface="Arial Black"/>
                      </a:endParaRPr>
                    </a:p>
                    <a:p>
                      <a:pPr marL="88900">
                        <a:lnSpc>
                          <a:spcPts val="730"/>
                        </a:lnSpc>
                        <a:tabLst>
                          <a:tab pos="1889125" algn="l"/>
                        </a:tabLst>
                      </a:pPr>
                      <a:r>
                        <a:rPr lang="en-US" sz="800" b="1" spc="-65" dirty="0">
                          <a:solidFill>
                            <a:srgbClr val="4292B1"/>
                          </a:solidFill>
                          <a:latin typeface="Arial Black"/>
                          <a:cs typeface="Arial Black"/>
                        </a:rPr>
                        <a:t>Cultivating</a:t>
                      </a:r>
                      <a:r>
                        <a:rPr lang="en-US" sz="800" b="1" spc="-15" dirty="0">
                          <a:solidFill>
                            <a:srgbClr val="4292B1"/>
                          </a:solidFill>
                          <a:latin typeface="Arial Black"/>
                          <a:cs typeface="Arial Black"/>
                        </a:rPr>
                        <a:t> </a:t>
                      </a:r>
                      <a:r>
                        <a:rPr lang="en-US" sz="800" b="1" spc="-70" dirty="0">
                          <a:solidFill>
                            <a:srgbClr val="4292B1"/>
                          </a:solidFill>
                          <a:latin typeface="Arial Black"/>
                          <a:cs typeface="Arial Black"/>
                        </a:rPr>
                        <a:t>Collaborative</a:t>
                      </a:r>
                      <a:r>
                        <a:rPr lang="en-US" sz="800" b="1" spc="-15" dirty="0">
                          <a:solidFill>
                            <a:srgbClr val="4292B1"/>
                          </a:solidFill>
                          <a:latin typeface="Arial Black"/>
                          <a:cs typeface="Arial Black"/>
                        </a:rPr>
                        <a:t> </a:t>
                      </a:r>
                      <a:r>
                        <a:rPr lang="en-US" sz="800" b="1" spc="-75" dirty="0">
                          <a:solidFill>
                            <a:srgbClr val="4292B1"/>
                          </a:solidFill>
                          <a:latin typeface="Arial Black"/>
                          <a:cs typeface="Arial Black"/>
                        </a:rPr>
                        <a:t>Leadership	</a:t>
                      </a:r>
                    </a:p>
                    <a:p>
                      <a:pPr marL="88900">
                        <a:lnSpc>
                          <a:spcPts val="730"/>
                        </a:lnSpc>
                        <a:tabLst>
                          <a:tab pos="1889125" algn="l"/>
                        </a:tabLst>
                      </a:pPr>
                      <a:endParaRPr lang="en-US" sz="800" b="1" spc="-35" dirty="0">
                        <a:solidFill>
                          <a:srgbClr val="4292B1"/>
                        </a:solidFill>
                        <a:latin typeface="Arial Black"/>
                        <a:cs typeface="Arial Black"/>
                      </a:endParaRPr>
                    </a:p>
                    <a:p>
                      <a:pPr marL="88900" marR="0" lvl="0" indent="0" algn="l" defTabSz="685800" rtl="0" eaLnBrk="1" fontAlgn="auto" latinLnBrk="0" hangingPunct="1">
                        <a:lnSpc>
                          <a:spcPts val="730"/>
                        </a:lnSpc>
                        <a:spcBef>
                          <a:spcPts val="0"/>
                        </a:spcBef>
                        <a:spcAft>
                          <a:spcPts val="0"/>
                        </a:spcAft>
                        <a:buClrTx/>
                        <a:buSzTx/>
                        <a:buFontTx/>
                        <a:buNone/>
                        <a:tabLst>
                          <a:tab pos="1828800" algn="l"/>
                        </a:tabLst>
                        <a:defRPr/>
                      </a:pPr>
                      <a:r>
                        <a:rPr lang="en-US" sz="800" b="1" spc="-35" dirty="0">
                          <a:solidFill>
                            <a:srgbClr val="4292B1"/>
                          </a:solidFill>
                          <a:latin typeface="Arial Black"/>
                          <a:cs typeface="Arial Black"/>
                        </a:rPr>
                        <a:t>1 </a:t>
                      </a:r>
                      <a:r>
                        <a:rPr lang="en-US" sz="800" b="1" spc="-45" dirty="0">
                          <a:solidFill>
                            <a:srgbClr val="4292B1"/>
                          </a:solidFill>
                          <a:latin typeface="Arial Black"/>
                          <a:cs typeface="Arial Black"/>
                        </a:rPr>
                        <a:t>WEEK </a:t>
                      </a:r>
                      <a:r>
                        <a:rPr lang="en-US" sz="800" b="1" spc="-55" dirty="0">
                          <a:solidFill>
                            <a:srgbClr val="4292B1"/>
                          </a:solidFill>
                          <a:latin typeface="Arial Black"/>
                          <a:cs typeface="Arial Black"/>
                        </a:rPr>
                        <a:t>EXPERIENCE </a:t>
                      </a:r>
                      <a:r>
                        <a:rPr lang="en-US" sz="800" b="1" dirty="0">
                          <a:solidFill>
                            <a:srgbClr val="4292B1"/>
                          </a:solidFill>
                          <a:latin typeface="Arial Black"/>
                          <a:cs typeface="Arial Black"/>
                        </a:rPr>
                        <a:t>|</a:t>
                      </a:r>
                      <a:r>
                        <a:rPr lang="en-US" sz="600" b="1" u="sng" spc="-50" dirty="0">
                          <a:solidFill>
                            <a:srgbClr val="4292B1"/>
                          </a:solidFill>
                          <a:latin typeface="Arial Black"/>
                          <a:cs typeface="Arial Black"/>
                          <a:hlinkClick r:id="rId6"/>
                        </a:rPr>
                        <a:t>LEARN</a:t>
                      </a:r>
                      <a:r>
                        <a:rPr lang="en-US" sz="600" b="1" u="sng" spc="-105" dirty="0">
                          <a:solidFill>
                            <a:srgbClr val="4292B1"/>
                          </a:solidFill>
                          <a:latin typeface="Arial Black"/>
                          <a:cs typeface="Arial Black"/>
                          <a:hlinkClick r:id="rId6"/>
                        </a:rPr>
                        <a:t> </a:t>
                      </a:r>
                      <a:r>
                        <a:rPr lang="en-US" sz="600" b="1" u="sng" spc="-50" dirty="0">
                          <a:solidFill>
                            <a:srgbClr val="4292B1"/>
                          </a:solidFill>
                          <a:latin typeface="Arial Black"/>
                          <a:cs typeface="Arial Black"/>
                          <a:hlinkClick r:id="rId6"/>
                        </a:rPr>
                        <a:t>MORE</a:t>
                      </a:r>
                      <a:endParaRPr lang="en-US" sz="800" b="1" spc="-35" dirty="0">
                        <a:solidFill>
                          <a:srgbClr val="4292B1"/>
                        </a:solidFill>
                        <a:latin typeface="Arial Black"/>
                        <a:cs typeface="Arial Black"/>
                      </a:endParaRPr>
                    </a:p>
                    <a:p>
                      <a:pPr marL="88900">
                        <a:lnSpc>
                          <a:spcPts val="730"/>
                        </a:lnSpc>
                        <a:tabLst>
                          <a:tab pos="1828800" algn="l"/>
                        </a:tabLst>
                      </a:pPr>
                      <a:endParaRPr lang="en-US" sz="800" b="1" spc="-35" dirty="0">
                        <a:solidFill>
                          <a:srgbClr val="4292B1"/>
                        </a:solidFill>
                        <a:latin typeface="Arial Black"/>
                        <a:cs typeface="Arial Black"/>
                      </a:endParaRPr>
                    </a:p>
                    <a:p>
                      <a:pPr marL="88900">
                        <a:lnSpc>
                          <a:spcPts val="730"/>
                        </a:lnSpc>
                        <a:tabLst>
                          <a:tab pos="1828800" algn="l"/>
                        </a:tabLst>
                      </a:pPr>
                      <a:endParaRPr lang="en-US" sz="2100" baseline="-15873" dirty="0">
                        <a:latin typeface="Arial Black"/>
                        <a:cs typeface="Arial Black"/>
                      </a:endParaRPr>
                    </a:p>
                    <a:p>
                      <a:pPr marL="88900">
                        <a:lnSpc>
                          <a:spcPts val="730"/>
                        </a:lnSpc>
                        <a:tabLst>
                          <a:tab pos="1828800" algn="l"/>
                        </a:tabLst>
                      </a:pPr>
                      <a:endParaRPr lang="en-US" sz="2100" baseline="-15873" dirty="0">
                        <a:latin typeface="Arial Black"/>
                        <a:cs typeface="Arial Black"/>
                      </a:endParaRPr>
                    </a:p>
                    <a:p>
                      <a:pPr marL="88900">
                        <a:lnSpc>
                          <a:spcPts val="730"/>
                        </a:lnSpc>
                        <a:tabLst>
                          <a:tab pos="1828800" algn="l"/>
                        </a:tabLst>
                      </a:pPr>
                      <a:endParaRPr lang="en-US" sz="2100" baseline="-15873" dirty="0">
                        <a:latin typeface="Arial Black"/>
                        <a:cs typeface="Arial Black"/>
                      </a:endParaRPr>
                    </a:p>
                    <a:p>
                      <a:pPr marL="88900">
                        <a:lnSpc>
                          <a:spcPts val="835"/>
                        </a:lnSpc>
                        <a:spcBef>
                          <a:spcPts val="550"/>
                        </a:spcBef>
                        <a:tabLst>
                          <a:tab pos="2070735" algn="l"/>
                        </a:tabLst>
                      </a:pPr>
                      <a:r>
                        <a:rPr lang="en-US" sz="800" b="1" spc="-60" dirty="0">
                          <a:solidFill>
                            <a:srgbClr val="4292B1"/>
                          </a:solidFill>
                          <a:latin typeface="Arial Black"/>
                          <a:cs typeface="Arial Black"/>
                        </a:rPr>
                        <a:t>Developing </a:t>
                      </a:r>
                      <a:r>
                        <a:rPr lang="en-US" sz="800" b="1" spc="-65" dirty="0">
                          <a:solidFill>
                            <a:srgbClr val="4292B1"/>
                          </a:solidFill>
                          <a:latin typeface="Arial Black"/>
                          <a:cs typeface="Arial Black"/>
                        </a:rPr>
                        <a:t>Equity</a:t>
                      </a:r>
                      <a:r>
                        <a:rPr lang="en-US" sz="800" b="1" spc="-15" dirty="0">
                          <a:solidFill>
                            <a:srgbClr val="4292B1"/>
                          </a:solidFill>
                          <a:latin typeface="Arial Black"/>
                          <a:cs typeface="Arial Black"/>
                        </a:rPr>
                        <a:t> </a:t>
                      </a:r>
                      <a:r>
                        <a:rPr lang="en-US" sz="800" b="1" spc="-70" dirty="0">
                          <a:solidFill>
                            <a:srgbClr val="4292B1"/>
                          </a:solidFill>
                          <a:latin typeface="Arial Black"/>
                          <a:cs typeface="Arial Black"/>
                        </a:rPr>
                        <a:t>Fluent</a:t>
                      </a:r>
                      <a:r>
                        <a:rPr lang="en-US" sz="800" b="1" spc="-40" dirty="0">
                          <a:solidFill>
                            <a:srgbClr val="4292B1"/>
                          </a:solidFill>
                          <a:latin typeface="Arial Black"/>
                          <a:cs typeface="Arial Black"/>
                        </a:rPr>
                        <a:t> </a:t>
                      </a:r>
                      <a:r>
                        <a:rPr lang="en-US" sz="800" b="1" spc="-100" dirty="0">
                          <a:solidFill>
                            <a:srgbClr val="4292B1"/>
                          </a:solidFill>
                          <a:latin typeface="Arial Black"/>
                          <a:cs typeface="Arial Black"/>
                        </a:rPr>
                        <a:t>Teams</a:t>
                      </a:r>
                      <a:endParaRPr lang="en-US" sz="2100" baseline="27777" dirty="0">
                        <a:latin typeface="Arial Black"/>
                        <a:cs typeface="Arial Black"/>
                      </a:endParaRPr>
                    </a:p>
                    <a:p>
                      <a:pPr marL="88900" marR="0" lvl="0" indent="0" algn="l" defTabSz="685800" rtl="0" eaLnBrk="1" fontAlgn="auto" latinLnBrk="0" hangingPunct="1">
                        <a:lnSpc>
                          <a:spcPts val="595"/>
                        </a:lnSpc>
                        <a:spcBef>
                          <a:spcPts val="0"/>
                        </a:spcBef>
                        <a:spcAft>
                          <a:spcPts val="0"/>
                        </a:spcAft>
                        <a:buClrTx/>
                        <a:buSzTx/>
                        <a:buFontTx/>
                        <a:buNone/>
                        <a:tabLst/>
                        <a:defRPr/>
                      </a:pPr>
                      <a:endParaRPr lang="en-US" sz="800" b="1" spc="-35" dirty="0">
                        <a:solidFill>
                          <a:srgbClr val="4292B1"/>
                        </a:solidFill>
                        <a:latin typeface="Arial Black"/>
                        <a:cs typeface="Arial Black"/>
                      </a:endParaRPr>
                    </a:p>
                    <a:p>
                      <a:pPr marL="88900" marR="0" lvl="0" indent="0" algn="l" defTabSz="685800" rtl="0" eaLnBrk="1" fontAlgn="auto" latinLnBrk="0" hangingPunct="1">
                        <a:lnSpc>
                          <a:spcPts val="595"/>
                        </a:lnSpc>
                        <a:spcBef>
                          <a:spcPts val="0"/>
                        </a:spcBef>
                        <a:spcAft>
                          <a:spcPts val="0"/>
                        </a:spcAft>
                        <a:buClrTx/>
                        <a:buSzTx/>
                        <a:buFontTx/>
                        <a:buNone/>
                        <a:tabLst/>
                        <a:defRPr/>
                      </a:pPr>
                      <a:r>
                        <a:rPr lang="en-US" sz="800" b="1" spc="-35" dirty="0">
                          <a:solidFill>
                            <a:srgbClr val="4292B1"/>
                          </a:solidFill>
                          <a:latin typeface="Arial Black"/>
                          <a:cs typeface="Arial Black"/>
                        </a:rPr>
                        <a:t>1 </a:t>
                      </a:r>
                      <a:r>
                        <a:rPr lang="en-US" sz="800" b="1" spc="-45" dirty="0">
                          <a:solidFill>
                            <a:srgbClr val="4292B1"/>
                          </a:solidFill>
                          <a:latin typeface="Arial Black"/>
                          <a:cs typeface="Arial Black"/>
                        </a:rPr>
                        <a:t>WEEK </a:t>
                      </a:r>
                      <a:r>
                        <a:rPr lang="en-US" sz="800" b="1" spc="-55" dirty="0">
                          <a:solidFill>
                            <a:srgbClr val="4292B1"/>
                          </a:solidFill>
                          <a:latin typeface="Arial Black"/>
                          <a:cs typeface="Arial Black"/>
                        </a:rPr>
                        <a:t>EXPERIENCE </a:t>
                      </a:r>
                      <a:r>
                        <a:rPr lang="en-US" sz="800" b="1" dirty="0">
                          <a:solidFill>
                            <a:srgbClr val="4292B1"/>
                          </a:solidFill>
                          <a:latin typeface="Arial Black"/>
                          <a:cs typeface="Arial Black"/>
                        </a:rPr>
                        <a:t>| </a:t>
                      </a:r>
                      <a:r>
                        <a:rPr lang="en-US" sz="600" b="1" u="sng" spc="-50" dirty="0">
                          <a:solidFill>
                            <a:srgbClr val="4292B1"/>
                          </a:solidFill>
                          <a:latin typeface="Arial Black"/>
                          <a:cs typeface="Arial Black"/>
                          <a:hlinkClick r:id="rId6"/>
                        </a:rPr>
                        <a:t>LEARN</a:t>
                      </a:r>
                      <a:r>
                        <a:rPr lang="en-US" sz="600" b="1" u="sng" spc="-105" dirty="0">
                          <a:solidFill>
                            <a:srgbClr val="4292B1"/>
                          </a:solidFill>
                          <a:latin typeface="Arial Black"/>
                          <a:cs typeface="Arial Black"/>
                          <a:hlinkClick r:id="rId6"/>
                        </a:rPr>
                        <a:t> </a:t>
                      </a:r>
                      <a:r>
                        <a:rPr lang="en-US" sz="600" b="1" u="sng" spc="-50" dirty="0">
                          <a:solidFill>
                            <a:srgbClr val="4292B1"/>
                          </a:solidFill>
                          <a:latin typeface="Arial Black"/>
                          <a:cs typeface="Arial Black"/>
                          <a:hlinkClick r:id="rId6"/>
                        </a:rPr>
                        <a:t>MORE</a:t>
                      </a:r>
                      <a:endParaRPr lang="en-US" sz="600" dirty="0">
                        <a:latin typeface="Arial Black"/>
                        <a:cs typeface="Arial Black"/>
                      </a:endParaRPr>
                    </a:p>
                    <a:p>
                      <a:pPr marL="88900">
                        <a:lnSpc>
                          <a:spcPts val="595"/>
                        </a:lnSpc>
                      </a:pPr>
                      <a:endParaRPr lang="en-US" sz="800" dirty="0">
                        <a:latin typeface="Arial Black"/>
                        <a:cs typeface="Arial Black"/>
                      </a:endParaRPr>
                    </a:p>
                    <a:p>
                      <a:endParaRPr lang="en-US" sz="1200" dirty="0"/>
                    </a:p>
                  </a:txBody>
                  <a:tcPr marL="68580" marR="68580" marT="34290" marB="34290"/>
                </a:tc>
                <a:tc rowSpan="2">
                  <a:txBody>
                    <a:bodyPr/>
                    <a:lstStyle/>
                    <a:p>
                      <a:pPr marL="88900">
                        <a:lnSpc>
                          <a:spcPts val="835"/>
                        </a:lnSpc>
                        <a:spcBef>
                          <a:spcPts val="570"/>
                        </a:spcBef>
                      </a:pPr>
                      <a:endParaRPr lang="en-US" sz="800" b="1" spc="-70" dirty="0">
                        <a:solidFill>
                          <a:srgbClr val="A31F21"/>
                        </a:solidFill>
                        <a:latin typeface="Arial Black"/>
                        <a:cs typeface="Arial Black"/>
                      </a:endParaRPr>
                    </a:p>
                    <a:p>
                      <a:pPr marL="88900">
                        <a:lnSpc>
                          <a:spcPts val="835"/>
                        </a:lnSpc>
                        <a:spcBef>
                          <a:spcPts val="570"/>
                        </a:spcBef>
                      </a:pPr>
                      <a:r>
                        <a:rPr lang="en-US" sz="800" b="1" spc="-70" dirty="0">
                          <a:solidFill>
                            <a:srgbClr val="A31F21"/>
                          </a:solidFill>
                          <a:latin typeface="Arial Black"/>
                          <a:cs typeface="Arial Black"/>
                        </a:rPr>
                        <a:t>Leveraging </a:t>
                      </a:r>
                      <a:r>
                        <a:rPr lang="en-US" sz="800" b="1" spc="-55" dirty="0">
                          <a:solidFill>
                            <a:srgbClr val="A31F21"/>
                          </a:solidFill>
                          <a:latin typeface="Arial Black"/>
                          <a:cs typeface="Arial Black"/>
                        </a:rPr>
                        <a:t>Different</a:t>
                      </a:r>
                      <a:r>
                        <a:rPr lang="en-US" sz="800" b="1" spc="-40" dirty="0">
                          <a:solidFill>
                            <a:srgbClr val="A31F21"/>
                          </a:solidFill>
                          <a:latin typeface="Arial Black"/>
                          <a:cs typeface="Arial Black"/>
                        </a:rPr>
                        <a:t> </a:t>
                      </a:r>
                      <a:r>
                        <a:rPr lang="en-US" sz="800" b="1" spc="-80" dirty="0">
                          <a:solidFill>
                            <a:srgbClr val="A31F21"/>
                          </a:solidFill>
                          <a:latin typeface="Arial Black"/>
                          <a:cs typeface="Arial Black"/>
                        </a:rPr>
                        <a:t>Perspectives</a:t>
                      </a:r>
                      <a:endParaRPr lang="en-US" sz="800" dirty="0">
                        <a:latin typeface="Arial Black"/>
                        <a:cs typeface="Arial Black"/>
                      </a:endParaRPr>
                    </a:p>
                    <a:p>
                      <a:pPr marL="88900">
                        <a:lnSpc>
                          <a:spcPts val="595"/>
                        </a:lnSpc>
                      </a:pPr>
                      <a:endParaRPr lang="en-US" sz="800" b="1" spc="-35" dirty="0">
                        <a:solidFill>
                          <a:srgbClr val="A31F21"/>
                        </a:solidFill>
                        <a:latin typeface="Arial Black"/>
                        <a:cs typeface="Arial Black"/>
                      </a:endParaRPr>
                    </a:p>
                    <a:p>
                      <a:pPr marL="88900">
                        <a:lnSpc>
                          <a:spcPts val="595"/>
                        </a:lnSpc>
                      </a:pPr>
                      <a:r>
                        <a:rPr lang="en-US" sz="800" b="1" spc="-35" dirty="0">
                          <a:solidFill>
                            <a:srgbClr val="A31F21"/>
                          </a:solidFill>
                          <a:latin typeface="Arial Black"/>
                          <a:cs typeface="Arial Black"/>
                        </a:rPr>
                        <a:t>1 </a:t>
                      </a:r>
                      <a:r>
                        <a:rPr lang="en-US" sz="800" b="1" spc="-45" dirty="0">
                          <a:solidFill>
                            <a:srgbClr val="A31F21"/>
                          </a:solidFill>
                          <a:latin typeface="Arial Black"/>
                          <a:cs typeface="Arial Black"/>
                        </a:rPr>
                        <a:t>WEEK</a:t>
                      </a:r>
                      <a:r>
                        <a:rPr lang="en-US" sz="800" b="1" spc="-120" dirty="0">
                          <a:solidFill>
                            <a:srgbClr val="A31F21"/>
                          </a:solidFill>
                          <a:latin typeface="Arial Black"/>
                          <a:cs typeface="Arial Black"/>
                        </a:rPr>
                        <a:t> </a:t>
                      </a:r>
                      <a:r>
                        <a:rPr lang="en-US" sz="800" b="1" spc="-55" dirty="0">
                          <a:solidFill>
                            <a:srgbClr val="A31F21"/>
                          </a:solidFill>
                          <a:latin typeface="Arial Black"/>
                          <a:cs typeface="Arial Black"/>
                        </a:rPr>
                        <a:t>EXPERIENCE</a:t>
                      </a:r>
                      <a:endParaRPr lang="en-US" sz="800" dirty="0">
                        <a:latin typeface="Arial Black"/>
                        <a:cs typeface="Arial Black"/>
                      </a:endParaRPr>
                    </a:p>
                    <a:p>
                      <a:pPr marL="88900">
                        <a:lnSpc>
                          <a:spcPts val="835"/>
                        </a:lnSpc>
                        <a:spcBef>
                          <a:spcPts val="590"/>
                        </a:spcBef>
                      </a:pPr>
                      <a:endParaRPr lang="en-US" sz="800" b="1" spc="-55" dirty="0">
                        <a:solidFill>
                          <a:srgbClr val="A31F21"/>
                        </a:solidFill>
                        <a:latin typeface="Arial Black"/>
                        <a:cs typeface="Arial Black"/>
                      </a:endParaRPr>
                    </a:p>
                    <a:p>
                      <a:pPr marL="88900">
                        <a:lnSpc>
                          <a:spcPts val="835"/>
                        </a:lnSpc>
                        <a:spcBef>
                          <a:spcPts val="590"/>
                        </a:spcBef>
                      </a:pPr>
                      <a:endParaRPr lang="en-US" sz="800" b="1" spc="-55" dirty="0">
                        <a:solidFill>
                          <a:srgbClr val="A31F21"/>
                        </a:solidFill>
                        <a:latin typeface="Arial Black"/>
                        <a:cs typeface="Arial Black"/>
                      </a:endParaRPr>
                    </a:p>
                    <a:p>
                      <a:pPr marL="88900">
                        <a:lnSpc>
                          <a:spcPts val="835"/>
                        </a:lnSpc>
                        <a:spcBef>
                          <a:spcPts val="590"/>
                        </a:spcBef>
                      </a:pPr>
                      <a:r>
                        <a:rPr lang="en-US" sz="800" b="1" spc="-55" dirty="0">
                          <a:solidFill>
                            <a:srgbClr val="A31F21"/>
                          </a:solidFill>
                          <a:latin typeface="Arial Black"/>
                          <a:cs typeface="Arial Black"/>
                        </a:rPr>
                        <a:t>Adapting </a:t>
                      </a:r>
                      <a:r>
                        <a:rPr lang="en-US" sz="800" b="1" spc="-60" dirty="0">
                          <a:solidFill>
                            <a:srgbClr val="A31F21"/>
                          </a:solidFill>
                          <a:latin typeface="Arial Black"/>
                          <a:cs typeface="Arial Black"/>
                        </a:rPr>
                        <a:t>to Changing</a:t>
                      </a:r>
                      <a:r>
                        <a:rPr lang="en-US" sz="800" b="1" spc="-80" dirty="0">
                          <a:solidFill>
                            <a:srgbClr val="A31F21"/>
                          </a:solidFill>
                          <a:latin typeface="Arial Black"/>
                          <a:cs typeface="Arial Black"/>
                        </a:rPr>
                        <a:t> </a:t>
                      </a:r>
                      <a:r>
                        <a:rPr lang="en-US" sz="800" b="1" spc="-75" dirty="0">
                          <a:solidFill>
                            <a:srgbClr val="A31F21"/>
                          </a:solidFill>
                          <a:latin typeface="Arial Black"/>
                          <a:cs typeface="Arial Black"/>
                        </a:rPr>
                        <a:t>Contexts</a:t>
                      </a:r>
                      <a:endParaRPr lang="en-US" sz="800" dirty="0">
                        <a:latin typeface="Arial Black"/>
                        <a:cs typeface="Arial Black"/>
                      </a:endParaRPr>
                    </a:p>
                    <a:p>
                      <a:pPr marL="88900">
                        <a:lnSpc>
                          <a:spcPts val="595"/>
                        </a:lnSpc>
                      </a:pPr>
                      <a:endParaRPr lang="en-US" sz="800" b="1" spc="-35" dirty="0">
                        <a:solidFill>
                          <a:srgbClr val="A31F21"/>
                        </a:solidFill>
                        <a:latin typeface="Arial Black"/>
                        <a:cs typeface="Arial Black"/>
                      </a:endParaRPr>
                    </a:p>
                    <a:p>
                      <a:pPr marL="88900">
                        <a:lnSpc>
                          <a:spcPts val="595"/>
                        </a:lnSpc>
                      </a:pPr>
                      <a:r>
                        <a:rPr lang="en-US" sz="800" b="1" spc="-35" dirty="0">
                          <a:solidFill>
                            <a:srgbClr val="A31F21"/>
                          </a:solidFill>
                          <a:latin typeface="Arial Black"/>
                          <a:cs typeface="Arial Black"/>
                        </a:rPr>
                        <a:t>1 </a:t>
                      </a:r>
                      <a:r>
                        <a:rPr lang="en-US" sz="800" b="1" spc="-45" dirty="0">
                          <a:solidFill>
                            <a:srgbClr val="A31F21"/>
                          </a:solidFill>
                          <a:latin typeface="Arial Black"/>
                          <a:cs typeface="Arial Black"/>
                        </a:rPr>
                        <a:t>WEEK</a:t>
                      </a:r>
                      <a:r>
                        <a:rPr lang="en-US" sz="800" b="1" spc="-120" dirty="0">
                          <a:solidFill>
                            <a:srgbClr val="A31F21"/>
                          </a:solidFill>
                          <a:latin typeface="Arial Black"/>
                          <a:cs typeface="Arial Black"/>
                        </a:rPr>
                        <a:t> </a:t>
                      </a:r>
                      <a:r>
                        <a:rPr lang="en-US" sz="800" b="1" spc="-55" dirty="0">
                          <a:solidFill>
                            <a:srgbClr val="A31F21"/>
                          </a:solidFill>
                          <a:latin typeface="Arial Black"/>
                          <a:cs typeface="Arial Black"/>
                        </a:rPr>
                        <a:t>EXPERIENCE</a:t>
                      </a:r>
                      <a:endParaRPr lang="en-US" sz="800" dirty="0">
                        <a:latin typeface="Arial Black"/>
                        <a:cs typeface="Arial Black"/>
                      </a:endParaRPr>
                    </a:p>
                    <a:p>
                      <a:endParaRPr lang="en-US" sz="1200" dirty="0"/>
                    </a:p>
                  </a:txBody>
                  <a:tcPr marL="68580" marR="68580" marT="34290" marB="34290"/>
                </a:tc>
                <a:extLst>
                  <a:ext uri="{0D108BD9-81ED-4DB2-BD59-A6C34878D82A}">
                    <a16:rowId xmlns:a16="http://schemas.microsoft.com/office/drawing/2014/main" val="1073367780"/>
                  </a:ext>
                </a:extLst>
              </a:tr>
              <a:tr h="575310">
                <a:tc>
                  <a:txBody>
                    <a:bodyPr/>
                    <a:lstStyle/>
                    <a:p>
                      <a:pPr marL="88900">
                        <a:lnSpc>
                          <a:spcPts val="835"/>
                        </a:lnSpc>
                        <a:spcBef>
                          <a:spcPts val="570"/>
                        </a:spcBef>
                      </a:pPr>
                      <a:endParaRPr lang="en-US" sz="800" b="1" spc="-75" dirty="0">
                        <a:solidFill>
                          <a:srgbClr val="4292B1"/>
                        </a:solidFill>
                        <a:latin typeface="Arial Black"/>
                        <a:cs typeface="Arial Black"/>
                      </a:endParaRPr>
                    </a:p>
                    <a:p>
                      <a:pPr marL="88900">
                        <a:lnSpc>
                          <a:spcPts val="835"/>
                        </a:lnSpc>
                        <a:spcBef>
                          <a:spcPts val="570"/>
                        </a:spcBef>
                      </a:pPr>
                      <a:r>
                        <a:rPr lang="en-US" sz="800" b="1" spc="-75" dirty="0">
                          <a:solidFill>
                            <a:srgbClr val="4292B1"/>
                          </a:solidFill>
                          <a:latin typeface="Arial Black"/>
                          <a:cs typeface="Arial Black"/>
                        </a:rPr>
                        <a:t>Accelerating </a:t>
                      </a:r>
                      <a:r>
                        <a:rPr lang="en-US" sz="800" b="1" spc="-70" dirty="0">
                          <a:solidFill>
                            <a:srgbClr val="4292B1"/>
                          </a:solidFill>
                          <a:latin typeface="Arial Black"/>
                          <a:cs typeface="Arial Black"/>
                        </a:rPr>
                        <a:t>Change </a:t>
                      </a:r>
                      <a:r>
                        <a:rPr lang="en-US" sz="800" b="1" spc="-75" dirty="0">
                          <a:solidFill>
                            <a:srgbClr val="4292B1"/>
                          </a:solidFill>
                          <a:latin typeface="Arial Black"/>
                          <a:cs typeface="Arial Black"/>
                        </a:rPr>
                        <a:t>Readiness </a:t>
                      </a:r>
                      <a:r>
                        <a:rPr lang="en-US" sz="800" b="1" spc="-150" dirty="0">
                          <a:solidFill>
                            <a:srgbClr val="4292B1"/>
                          </a:solidFill>
                          <a:latin typeface="Arial Black"/>
                          <a:cs typeface="Arial Black"/>
                        </a:rPr>
                        <a:t>&amp; </a:t>
                      </a:r>
                      <a:r>
                        <a:rPr lang="en-US" sz="800" b="1" spc="-90" dirty="0">
                          <a:solidFill>
                            <a:srgbClr val="4292B1"/>
                          </a:solidFill>
                          <a:latin typeface="Arial Black"/>
                          <a:cs typeface="Arial Black"/>
                        </a:rPr>
                        <a:t> </a:t>
                      </a:r>
                      <a:r>
                        <a:rPr lang="en-US" sz="800" b="1" spc="-50" dirty="0">
                          <a:solidFill>
                            <a:srgbClr val="4292B1"/>
                          </a:solidFill>
                          <a:latin typeface="Arial Black"/>
                          <a:cs typeface="Arial Black"/>
                        </a:rPr>
                        <a:t>Agility</a:t>
                      </a:r>
                      <a:endParaRPr lang="en-US" sz="800" dirty="0">
                        <a:latin typeface="Arial Black"/>
                        <a:cs typeface="Arial Black"/>
                      </a:endParaRPr>
                    </a:p>
                    <a:p>
                      <a:pPr marL="88900">
                        <a:lnSpc>
                          <a:spcPts val="595"/>
                        </a:lnSpc>
                      </a:pPr>
                      <a:endParaRPr lang="en-US" sz="800" b="1" spc="-35" dirty="0">
                        <a:solidFill>
                          <a:srgbClr val="4292B1"/>
                        </a:solidFill>
                        <a:latin typeface="Arial Black"/>
                        <a:cs typeface="Arial Black"/>
                      </a:endParaRPr>
                    </a:p>
                    <a:p>
                      <a:pPr marL="88900">
                        <a:lnSpc>
                          <a:spcPts val="595"/>
                        </a:lnSpc>
                      </a:pPr>
                      <a:r>
                        <a:rPr lang="en-US" sz="800" b="1" spc="-35" dirty="0">
                          <a:solidFill>
                            <a:srgbClr val="4292B1"/>
                          </a:solidFill>
                          <a:latin typeface="Arial Black"/>
                          <a:cs typeface="Arial Black"/>
                        </a:rPr>
                        <a:t>3 </a:t>
                      </a:r>
                      <a:r>
                        <a:rPr lang="en-US" sz="800" b="1" spc="-45" dirty="0">
                          <a:solidFill>
                            <a:srgbClr val="4292B1"/>
                          </a:solidFill>
                          <a:latin typeface="Arial Black"/>
                          <a:cs typeface="Arial Black"/>
                        </a:rPr>
                        <a:t>WEEK </a:t>
                      </a:r>
                      <a:r>
                        <a:rPr lang="en-US" sz="800" b="1" spc="-55" dirty="0">
                          <a:solidFill>
                            <a:srgbClr val="4292B1"/>
                          </a:solidFill>
                          <a:latin typeface="Arial Black"/>
                          <a:cs typeface="Arial Black"/>
                        </a:rPr>
                        <a:t>EXPERIENCE </a:t>
                      </a:r>
                      <a:r>
                        <a:rPr lang="en-US" sz="800" b="1" dirty="0">
                          <a:solidFill>
                            <a:srgbClr val="4292B1"/>
                          </a:solidFill>
                          <a:latin typeface="Arial Black"/>
                          <a:cs typeface="Arial Black"/>
                        </a:rPr>
                        <a:t>| </a:t>
                      </a:r>
                      <a:r>
                        <a:rPr lang="en-US" sz="800" b="1" u="sng" spc="-50" dirty="0">
                          <a:solidFill>
                            <a:srgbClr val="4292B1"/>
                          </a:solidFill>
                          <a:latin typeface="Arial Black"/>
                          <a:cs typeface="Arial Black"/>
                          <a:hlinkClick r:id="rId6"/>
                        </a:rPr>
                        <a:t>LEARN</a:t>
                      </a:r>
                      <a:r>
                        <a:rPr lang="en-US" sz="800" b="1" u="sng" spc="-105" dirty="0">
                          <a:solidFill>
                            <a:srgbClr val="4292B1"/>
                          </a:solidFill>
                          <a:latin typeface="Arial Black"/>
                          <a:cs typeface="Arial Black"/>
                          <a:hlinkClick r:id="rId6"/>
                        </a:rPr>
                        <a:t> </a:t>
                      </a:r>
                      <a:r>
                        <a:rPr lang="en-US" sz="800" b="1" u="sng" spc="-50" dirty="0">
                          <a:solidFill>
                            <a:srgbClr val="4292B1"/>
                          </a:solidFill>
                          <a:latin typeface="Arial Black"/>
                          <a:cs typeface="Arial Black"/>
                          <a:hlinkClick r:id="rId6"/>
                        </a:rPr>
                        <a:t>MORE</a:t>
                      </a:r>
                      <a:endParaRPr lang="en-US" sz="800" dirty="0">
                        <a:latin typeface="Arial Black"/>
                        <a:cs typeface="Arial Black"/>
                      </a:endParaRPr>
                    </a:p>
                    <a:p>
                      <a:endParaRPr lang="en-US" sz="1200" dirty="0"/>
                    </a:p>
                  </a:txBody>
                  <a:tcPr marL="68580" marR="68580" marT="34290" marB="34290"/>
                </a:tc>
                <a:tc rowSpan="2">
                  <a:txBody>
                    <a:bodyPr/>
                    <a:lstStyle/>
                    <a:p>
                      <a:pPr marL="88900">
                        <a:lnSpc>
                          <a:spcPts val="835"/>
                        </a:lnSpc>
                        <a:spcBef>
                          <a:spcPts val="570"/>
                        </a:spcBef>
                      </a:pPr>
                      <a:endParaRPr lang="en-US" sz="800" b="1" spc="-75" dirty="0">
                        <a:solidFill>
                          <a:srgbClr val="A20F35"/>
                        </a:solidFill>
                        <a:latin typeface="Arial Black"/>
                        <a:cs typeface="Arial Black"/>
                      </a:endParaRPr>
                    </a:p>
                    <a:p>
                      <a:pPr marL="88900">
                        <a:lnSpc>
                          <a:spcPts val="835"/>
                        </a:lnSpc>
                        <a:spcBef>
                          <a:spcPts val="570"/>
                        </a:spcBef>
                      </a:pPr>
                      <a:r>
                        <a:rPr lang="en-US" sz="800" b="1" spc="-75" dirty="0">
                          <a:solidFill>
                            <a:srgbClr val="A20F35"/>
                          </a:solidFill>
                          <a:latin typeface="Arial Black"/>
                          <a:cs typeface="Arial Black"/>
                        </a:rPr>
                        <a:t>Communicating Persuasively </a:t>
                      </a:r>
                      <a:r>
                        <a:rPr lang="en-US" sz="800" b="1" spc="-150" dirty="0">
                          <a:solidFill>
                            <a:srgbClr val="A20F35"/>
                          </a:solidFill>
                          <a:latin typeface="Arial Black"/>
                          <a:cs typeface="Arial Black"/>
                        </a:rPr>
                        <a:t>&amp;  </a:t>
                      </a:r>
                      <a:r>
                        <a:rPr lang="en-US" sz="800" b="1" spc="-60" dirty="0">
                          <a:solidFill>
                            <a:srgbClr val="A20F35"/>
                          </a:solidFill>
                          <a:latin typeface="Arial Black"/>
                          <a:cs typeface="Arial Black"/>
                        </a:rPr>
                        <a:t>Building</a:t>
                      </a:r>
                      <a:r>
                        <a:rPr lang="en-US" sz="800" b="1" spc="95" dirty="0">
                          <a:solidFill>
                            <a:srgbClr val="A20F35"/>
                          </a:solidFill>
                          <a:latin typeface="Arial Black"/>
                          <a:cs typeface="Arial Black"/>
                        </a:rPr>
                        <a:t> </a:t>
                      </a:r>
                      <a:r>
                        <a:rPr lang="en-US" sz="800" b="1" spc="-80" dirty="0">
                          <a:solidFill>
                            <a:srgbClr val="A20F35"/>
                          </a:solidFill>
                          <a:latin typeface="Arial Black"/>
                          <a:cs typeface="Arial Black"/>
                        </a:rPr>
                        <a:t>Trust</a:t>
                      </a:r>
                      <a:endParaRPr lang="en-US" sz="800" dirty="0">
                        <a:latin typeface="Arial Black"/>
                        <a:cs typeface="Arial Black"/>
                      </a:endParaRPr>
                    </a:p>
                    <a:p>
                      <a:pPr marL="88900">
                        <a:lnSpc>
                          <a:spcPts val="595"/>
                        </a:lnSpc>
                      </a:pPr>
                      <a:endParaRPr lang="en-US" sz="800" b="1" spc="-35" dirty="0">
                        <a:solidFill>
                          <a:srgbClr val="A20F35"/>
                        </a:solidFill>
                        <a:latin typeface="Arial Black"/>
                        <a:cs typeface="Arial Black"/>
                      </a:endParaRPr>
                    </a:p>
                    <a:p>
                      <a:pPr marL="88900">
                        <a:lnSpc>
                          <a:spcPts val="595"/>
                        </a:lnSpc>
                      </a:pPr>
                      <a:r>
                        <a:rPr lang="en-US" sz="800" b="1" spc="-35" dirty="0">
                          <a:solidFill>
                            <a:srgbClr val="A20F35"/>
                          </a:solidFill>
                          <a:latin typeface="Arial Black"/>
                          <a:cs typeface="Arial Black"/>
                        </a:rPr>
                        <a:t>1 </a:t>
                      </a:r>
                      <a:r>
                        <a:rPr lang="en-US" sz="800" b="1" spc="-45" dirty="0">
                          <a:solidFill>
                            <a:srgbClr val="A20F35"/>
                          </a:solidFill>
                          <a:latin typeface="Arial Black"/>
                          <a:cs typeface="Arial Black"/>
                        </a:rPr>
                        <a:t>WEEK </a:t>
                      </a:r>
                      <a:r>
                        <a:rPr lang="en-US" sz="800" b="1" spc="-55" dirty="0">
                          <a:solidFill>
                            <a:srgbClr val="A20F35"/>
                          </a:solidFill>
                          <a:latin typeface="Arial Black"/>
                          <a:cs typeface="Arial Black"/>
                        </a:rPr>
                        <a:t>EXPERIENCE </a:t>
                      </a:r>
                      <a:r>
                        <a:rPr lang="en-US" sz="800" b="1" dirty="0">
                          <a:solidFill>
                            <a:srgbClr val="A20F35"/>
                          </a:solidFill>
                          <a:latin typeface="Arial Black"/>
                          <a:cs typeface="Arial Black"/>
                        </a:rPr>
                        <a:t>| </a:t>
                      </a:r>
                      <a:r>
                        <a:rPr lang="en-US" sz="800" b="1" u="sng" spc="-50" dirty="0">
                          <a:solidFill>
                            <a:srgbClr val="A20F35"/>
                          </a:solidFill>
                          <a:latin typeface="Arial Black"/>
                          <a:cs typeface="Arial Black"/>
                          <a:hlinkClick r:id="rId7"/>
                        </a:rPr>
                        <a:t>LEARN</a:t>
                      </a:r>
                      <a:r>
                        <a:rPr lang="en-US" sz="800" b="1" u="sng" spc="-105" dirty="0">
                          <a:solidFill>
                            <a:srgbClr val="A20F35"/>
                          </a:solidFill>
                          <a:latin typeface="Arial Black"/>
                          <a:cs typeface="Arial Black"/>
                          <a:hlinkClick r:id="rId7"/>
                        </a:rPr>
                        <a:t> </a:t>
                      </a:r>
                      <a:r>
                        <a:rPr lang="en-US" sz="800" b="1" u="sng" spc="-50" dirty="0">
                          <a:solidFill>
                            <a:srgbClr val="A20F35"/>
                          </a:solidFill>
                          <a:latin typeface="Arial Black"/>
                          <a:cs typeface="Arial Black"/>
                          <a:hlinkClick r:id="rId7"/>
                        </a:rPr>
                        <a:t>MORE</a:t>
                      </a:r>
                      <a:endParaRPr lang="en-US" sz="800" dirty="0">
                        <a:latin typeface="Arial Black"/>
                        <a:cs typeface="Arial Black"/>
                      </a:endParaRPr>
                    </a:p>
                    <a:p>
                      <a:pPr marL="88900">
                        <a:lnSpc>
                          <a:spcPts val="835"/>
                        </a:lnSpc>
                        <a:spcBef>
                          <a:spcPts val="590"/>
                        </a:spcBef>
                      </a:pPr>
                      <a:endParaRPr lang="en-US" sz="800" b="1" spc="-55" dirty="0">
                        <a:solidFill>
                          <a:srgbClr val="A20F35"/>
                        </a:solidFill>
                        <a:latin typeface="Arial Black"/>
                        <a:cs typeface="Arial Black"/>
                      </a:endParaRPr>
                    </a:p>
                    <a:p>
                      <a:pPr marL="88900">
                        <a:lnSpc>
                          <a:spcPts val="835"/>
                        </a:lnSpc>
                        <a:spcBef>
                          <a:spcPts val="590"/>
                        </a:spcBef>
                      </a:pPr>
                      <a:endParaRPr lang="en-US" sz="800" b="1" spc="-55" dirty="0">
                        <a:solidFill>
                          <a:srgbClr val="A20F35"/>
                        </a:solidFill>
                        <a:latin typeface="Arial Black"/>
                        <a:cs typeface="Arial Black"/>
                      </a:endParaRPr>
                    </a:p>
                    <a:p>
                      <a:pPr marL="88900">
                        <a:lnSpc>
                          <a:spcPts val="835"/>
                        </a:lnSpc>
                        <a:spcBef>
                          <a:spcPts val="590"/>
                        </a:spcBef>
                      </a:pPr>
                      <a:r>
                        <a:rPr lang="en-US" sz="800" b="1" spc="-55" dirty="0">
                          <a:solidFill>
                            <a:srgbClr val="A20F35"/>
                          </a:solidFill>
                          <a:latin typeface="Arial Black"/>
                          <a:cs typeface="Arial Black"/>
                        </a:rPr>
                        <a:t>Optimizing</a:t>
                      </a:r>
                      <a:r>
                        <a:rPr lang="en-US" sz="800" b="1" spc="-75" dirty="0">
                          <a:solidFill>
                            <a:srgbClr val="A20F35"/>
                          </a:solidFill>
                          <a:latin typeface="Arial Black"/>
                          <a:cs typeface="Arial Black"/>
                        </a:rPr>
                        <a:t> </a:t>
                      </a:r>
                      <a:r>
                        <a:rPr lang="en-US" sz="800" b="1" spc="-65" dirty="0">
                          <a:solidFill>
                            <a:srgbClr val="A20F35"/>
                          </a:solidFill>
                          <a:latin typeface="Arial Black"/>
                          <a:cs typeface="Arial Black"/>
                        </a:rPr>
                        <a:t>Self-Awareness</a:t>
                      </a:r>
                      <a:endParaRPr lang="en-US" sz="800" dirty="0">
                        <a:latin typeface="Arial Black"/>
                        <a:cs typeface="Arial Black"/>
                      </a:endParaRPr>
                    </a:p>
                    <a:p>
                      <a:pPr marL="88900">
                        <a:lnSpc>
                          <a:spcPts val="595"/>
                        </a:lnSpc>
                      </a:pPr>
                      <a:endParaRPr lang="en-US" sz="800" b="1" spc="-35" dirty="0">
                        <a:solidFill>
                          <a:srgbClr val="A20F35"/>
                        </a:solidFill>
                        <a:latin typeface="Arial Black"/>
                        <a:cs typeface="Arial Black"/>
                      </a:endParaRPr>
                    </a:p>
                    <a:p>
                      <a:pPr marL="88900">
                        <a:lnSpc>
                          <a:spcPts val="595"/>
                        </a:lnSpc>
                      </a:pPr>
                      <a:r>
                        <a:rPr lang="en-US" sz="800" b="1" spc="-35" dirty="0">
                          <a:solidFill>
                            <a:srgbClr val="A20F35"/>
                          </a:solidFill>
                          <a:latin typeface="Arial Black"/>
                          <a:cs typeface="Arial Black"/>
                        </a:rPr>
                        <a:t>1 </a:t>
                      </a:r>
                      <a:r>
                        <a:rPr lang="en-US" sz="800" b="1" spc="-45" dirty="0">
                          <a:solidFill>
                            <a:srgbClr val="A20F35"/>
                          </a:solidFill>
                          <a:latin typeface="Arial Black"/>
                          <a:cs typeface="Arial Black"/>
                        </a:rPr>
                        <a:t>WEEK </a:t>
                      </a:r>
                      <a:r>
                        <a:rPr lang="en-US" sz="800" b="1" spc="-55" dirty="0">
                          <a:solidFill>
                            <a:srgbClr val="A20F35"/>
                          </a:solidFill>
                          <a:latin typeface="Arial Black"/>
                          <a:cs typeface="Arial Black"/>
                        </a:rPr>
                        <a:t>EXPERIENCE </a:t>
                      </a:r>
                      <a:r>
                        <a:rPr lang="en-US" sz="800" b="1" dirty="0">
                          <a:solidFill>
                            <a:srgbClr val="A20F35"/>
                          </a:solidFill>
                          <a:latin typeface="Arial Black"/>
                          <a:cs typeface="Arial Black"/>
                        </a:rPr>
                        <a:t>| </a:t>
                      </a:r>
                      <a:r>
                        <a:rPr lang="en-US" sz="800" b="1" u="sng" spc="-50" dirty="0">
                          <a:solidFill>
                            <a:srgbClr val="A20F35"/>
                          </a:solidFill>
                          <a:latin typeface="Arial Black"/>
                          <a:cs typeface="Arial Black"/>
                          <a:hlinkClick r:id="rId8"/>
                        </a:rPr>
                        <a:t>LEARN</a:t>
                      </a:r>
                      <a:r>
                        <a:rPr lang="en-US" sz="800" b="1" u="sng" spc="-105" dirty="0">
                          <a:solidFill>
                            <a:srgbClr val="A20F35"/>
                          </a:solidFill>
                          <a:latin typeface="Arial Black"/>
                          <a:cs typeface="Arial Black"/>
                          <a:hlinkClick r:id="rId8"/>
                        </a:rPr>
                        <a:t> </a:t>
                      </a:r>
                      <a:r>
                        <a:rPr lang="en-US" sz="800" b="1" u="sng" spc="-50" dirty="0">
                          <a:solidFill>
                            <a:srgbClr val="A20F35"/>
                          </a:solidFill>
                          <a:latin typeface="Arial Black"/>
                          <a:cs typeface="Arial Black"/>
                          <a:hlinkClick r:id="rId8"/>
                        </a:rPr>
                        <a:t>MORE</a:t>
                      </a:r>
                      <a:endParaRPr lang="en-US" sz="800" dirty="0">
                        <a:latin typeface="Arial Black"/>
                        <a:cs typeface="Arial Black"/>
                      </a:endParaRPr>
                    </a:p>
                    <a:p>
                      <a:endParaRPr lang="en-US" sz="1200" dirty="0"/>
                    </a:p>
                  </a:txBody>
                  <a:tcPr marL="68580" marR="68580" marT="34290" marB="34290"/>
                </a:tc>
                <a:tc vMerge="1">
                  <a:txBody>
                    <a:bodyPr/>
                    <a:lstStyle/>
                    <a:p>
                      <a:endParaRPr lang="en-US" dirty="0"/>
                    </a:p>
                  </a:txBody>
                  <a:tcPr/>
                </a:tc>
                <a:tc vMerge="1">
                  <a:txBody>
                    <a:bodyPr/>
                    <a:lstStyle/>
                    <a:p>
                      <a:endParaRPr lang="en-US" dirty="0"/>
                    </a:p>
                  </a:txBody>
                  <a:tcPr/>
                </a:tc>
                <a:extLst>
                  <a:ext uri="{0D108BD9-81ED-4DB2-BD59-A6C34878D82A}">
                    <a16:rowId xmlns:a16="http://schemas.microsoft.com/office/drawing/2014/main" val="2074156257"/>
                  </a:ext>
                </a:extLst>
              </a:tr>
              <a:tr h="590550">
                <a:tc>
                  <a:txBody>
                    <a:bodyPr/>
                    <a:lstStyle/>
                    <a:p>
                      <a:pPr marL="88900">
                        <a:lnSpc>
                          <a:spcPts val="835"/>
                        </a:lnSpc>
                        <a:spcBef>
                          <a:spcPts val="570"/>
                        </a:spcBef>
                      </a:pPr>
                      <a:endParaRPr lang="en-US" sz="800" b="1" spc="-65" dirty="0">
                        <a:solidFill>
                          <a:srgbClr val="3B6A99"/>
                        </a:solidFill>
                        <a:latin typeface="Arial Black"/>
                        <a:cs typeface="Arial Black"/>
                      </a:endParaRPr>
                    </a:p>
                    <a:p>
                      <a:pPr marL="88900">
                        <a:lnSpc>
                          <a:spcPts val="835"/>
                        </a:lnSpc>
                        <a:spcBef>
                          <a:spcPts val="570"/>
                        </a:spcBef>
                      </a:pPr>
                      <a:r>
                        <a:rPr lang="en-US" sz="800" b="1" spc="-65" dirty="0">
                          <a:solidFill>
                            <a:srgbClr val="3B6A99"/>
                          </a:solidFill>
                          <a:latin typeface="Arial Black"/>
                          <a:cs typeface="Arial Black"/>
                        </a:rPr>
                        <a:t>Selling </a:t>
                      </a:r>
                      <a:r>
                        <a:rPr lang="en-US" sz="800" b="1" spc="-60" dirty="0">
                          <a:solidFill>
                            <a:srgbClr val="3B6A99"/>
                          </a:solidFill>
                          <a:latin typeface="Arial Black"/>
                          <a:cs typeface="Arial Black"/>
                        </a:rPr>
                        <a:t>Through </a:t>
                      </a:r>
                      <a:r>
                        <a:rPr lang="en-US" sz="800" b="1" spc="-75" dirty="0">
                          <a:solidFill>
                            <a:srgbClr val="3B6A99"/>
                          </a:solidFill>
                          <a:latin typeface="Arial Black"/>
                          <a:cs typeface="Arial Black"/>
                        </a:rPr>
                        <a:t>Customer</a:t>
                      </a:r>
                      <a:r>
                        <a:rPr lang="en-US" sz="800" b="1" spc="-20" dirty="0">
                          <a:solidFill>
                            <a:srgbClr val="3B6A99"/>
                          </a:solidFill>
                          <a:latin typeface="Arial Black"/>
                          <a:cs typeface="Arial Black"/>
                        </a:rPr>
                        <a:t> </a:t>
                      </a:r>
                      <a:r>
                        <a:rPr lang="en-US" sz="800" b="1" spc="-70" dirty="0">
                          <a:solidFill>
                            <a:srgbClr val="3B6A99"/>
                          </a:solidFill>
                          <a:latin typeface="Arial Black"/>
                          <a:cs typeface="Arial Black"/>
                        </a:rPr>
                        <a:t>Centricity</a:t>
                      </a:r>
                      <a:endParaRPr lang="en-US" sz="800" dirty="0">
                        <a:latin typeface="Arial Black"/>
                        <a:cs typeface="Arial Black"/>
                      </a:endParaRPr>
                    </a:p>
                    <a:p>
                      <a:pPr marL="88900">
                        <a:lnSpc>
                          <a:spcPts val="595"/>
                        </a:lnSpc>
                      </a:pPr>
                      <a:endParaRPr lang="en-US" sz="800" b="1" spc="-35" dirty="0">
                        <a:solidFill>
                          <a:srgbClr val="3B6A99"/>
                        </a:solidFill>
                        <a:latin typeface="Arial Black"/>
                        <a:cs typeface="Arial Black"/>
                      </a:endParaRPr>
                    </a:p>
                    <a:p>
                      <a:pPr marL="88900">
                        <a:lnSpc>
                          <a:spcPts val="595"/>
                        </a:lnSpc>
                      </a:pPr>
                      <a:r>
                        <a:rPr lang="en-US" sz="800" b="1" spc="-35" dirty="0">
                          <a:solidFill>
                            <a:srgbClr val="3B6A99"/>
                          </a:solidFill>
                          <a:latin typeface="Arial Black"/>
                          <a:cs typeface="Arial Black"/>
                        </a:rPr>
                        <a:t>3 </a:t>
                      </a:r>
                      <a:r>
                        <a:rPr lang="en-US" sz="800" b="1" spc="-45" dirty="0">
                          <a:solidFill>
                            <a:srgbClr val="3B6A99"/>
                          </a:solidFill>
                          <a:latin typeface="Arial Black"/>
                          <a:cs typeface="Arial Black"/>
                        </a:rPr>
                        <a:t>WEEK </a:t>
                      </a:r>
                      <a:r>
                        <a:rPr lang="en-US" sz="800" b="1" spc="-55" dirty="0">
                          <a:solidFill>
                            <a:srgbClr val="3B6A99"/>
                          </a:solidFill>
                          <a:latin typeface="Arial Black"/>
                          <a:cs typeface="Arial Black"/>
                        </a:rPr>
                        <a:t>EXPERIENCE </a:t>
                      </a:r>
                      <a:r>
                        <a:rPr lang="en-US" sz="800" b="1" dirty="0">
                          <a:solidFill>
                            <a:srgbClr val="3B6A99"/>
                          </a:solidFill>
                          <a:latin typeface="Arial Black"/>
                          <a:cs typeface="Arial Black"/>
                        </a:rPr>
                        <a:t>| </a:t>
                      </a:r>
                      <a:r>
                        <a:rPr lang="en-US" sz="800" b="1" u="sng" spc="-50" dirty="0">
                          <a:solidFill>
                            <a:srgbClr val="3B6A99"/>
                          </a:solidFill>
                          <a:latin typeface="Arial Black"/>
                          <a:cs typeface="Arial Black"/>
                          <a:hlinkClick r:id="rId9"/>
                        </a:rPr>
                        <a:t>LEARN</a:t>
                      </a:r>
                      <a:r>
                        <a:rPr lang="en-US" sz="800" b="1" u="sng" spc="-105" dirty="0">
                          <a:solidFill>
                            <a:srgbClr val="3B6A99"/>
                          </a:solidFill>
                          <a:latin typeface="Arial Black"/>
                          <a:cs typeface="Arial Black"/>
                          <a:hlinkClick r:id="rId9"/>
                        </a:rPr>
                        <a:t> </a:t>
                      </a:r>
                      <a:r>
                        <a:rPr lang="en-US" sz="800" b="1" u="sng" spc="-50" dirty="0">
                          <a:solidFill>
                            <a:srgbClr val="3B6A99"/>
                          </a:solidFill>
                          <a:latin typeface="Arial Black"/>
                          <a:cs typeface="Arial Black"/>
                          <a:hlinkClick r:id="rId9"/>
                        </a:rPr>
                        <a:t>MORE</a:t>
                      </a:r>
                      <a:endParaRPr lang="en-US" sz="1200" dirty="0"/>
                    </a:p>
                  </a:txBody>
                  <a:tcPr marL="68580" marR="68580" marT="34290" marB="34290"/>
                </a:tc>
                <a:tc vMerge="1">
                  <a:txBody>
                    <a:bodyPr/>
                    <a:lstStyle/>
                    <a:p>
                      <a:endParaRPr lang="en-US" dirty="0"/>
                    </a:p>
                  </a:txBody>
                  <a:tcPr/>
                </a:tc>
                <a:tc vMerge="1">
                  <a:txBody>
                    <a:bodyPr/>
                    <a:lstStyle/>
                    <a:p>
                      <a:endParaRPr lang="en-US" dirty="0"/>
                    </a:p>
                  </a:txBody>
                  <a:tcPr/>
                </a:tc>
                <a:tc>
                  <a:txBody>
                    <a:bodyPr/>
                    <a:lstStyle/>
                    <a:p>
                      <a:pPr marL="88900">
                        <a:lnSpc>
                          <a:spcPts val="835"/>
                        </a:lnSpc>
                        <a:spcBef>
                          <a:spcPts val="570"/>
                        </a:spcBef>
                      </a:pPr>
                      <a:endParaRPr lang="en-US" sz="800" b="1" spc="-65" dirty="0">
                        <a:solidFill>
                          <a:srgbClr val="A20F35"/>
                        </a:solidFill>
                        <a:latin typeface="Arial Black"/>
                        <a:cs typeface="Arial Black"/>
                      </a:endParaRPr>
                    </a:p>
                    <a:p>
                      <a:pPr marL="88900">
                        <a:lnSpc>
                          <a:spcPts val="835"/>
                        </a:lnSpc>
                        <a:spcBef>
                          <a:spcPts val="570"/>
                        </a:spcBef>
                      </a:pPr>
                      <a:r>
                        <a:rPr lang="en-US" sz="800" b="1" spc="-65" dirty="0">
                          <a:solidFill>
                            <a:srgbClr val="A20F35"/>
                          </a:solidFill>
                          <a:latin typeface="Arial Black"/>
                          <a:cs typeface="Arial Black"/>
                        </a:rPr>
                        <a:t>Maximizing Operational</a:t>
                      </a:r>
                      <a:r>
                        <a:rPr lang="en-US" sz="800" b="1" spc="-90" dirty="0">
                          <a:solidFill>
                            <a:srgbClr val="A20F35"/>
                          </a:solidFill>
                          <a:latin typeface="Arial Black"/>
                          <a:cs typeface="Arial Black"/>
                        </a:rPr>
                        <a:t> </a:t>
                      </a:r>
                      <a:r>
                        <a:rPr lang="en-US" sz="800" b="1" spc="-75" dirty="0">
                          <a:solidFill>
                            <a:srgbClr val="A20F35"/>
                          </a:solidFill>
                          <a:latin typeface="Arial Black"/>
                          <a:cs typeface="Arial Black"/>
                        </a:rPr>
                        <a:t>Effectiveness</a:t>
                      </a:r>
                      <a:endParaRPr lang="en-US" sz="800" dirty="0">
                        <a:latin typeface="Arial Black"/>
                        <a:cs typeface="Arial Black"/>
                      </a:endParaRPr>
                    </a:p>
                    <a:p>
                      <a:pPr marL="88900">
                        <a:lnSpc>
                          <a:spcPts val="595"/>
                        </a:lnSpc>
                      </a:pPr>
                      <a:endParaRPr lang="en-US" sz="800" b="1" spc="-35" dirty="0">
                        <a:solidFill>
                          <a:srgbClr val="A20F35"/>
                        </a:solidFill>
                        <a:latin typeface="Arial Black"/>
                        <a:cs typeface="Arial Black"/>
                      </a:endParaRPr>
                    </a:p>
                    <a:p>
                      <a:pPr marL="88900">
                        <a:lnSpc>
                          <a:spcPts val="595"/>
                        </a:lnSpc>
                      </a:pPr>
                      <a:r>
                        <a:rPr lang="en-US" sz="800" b="1" spc="-35" dirty="0">
                          <a:solidFill>
                            <a:srgbClr val="A20F35"/>
                          </a:solidFill>
                          <a:latin typeface="Arial Black"/>
                          <a:cs typeface="Arial Black"/>
                        </a:rPr>
                        <a:t>3 </a:t>
                      </a:r>
                      <a:r>
                        <a:rPr lang="en-US" sz="800" b="1" spc="-45" dirty="0">
                          <a:solidFill>
                            <a:srgbClr val="A20F35"/>
                          </a:solidFill>
                          <a:latin typeface="Arial Black"/>
                          <a:cs typeface="Arial Black"/>
                        </a:rPr>
                        <a:t>WEEK</a:t>
                      </a:r>
                      <a:r>
                        <a:rPr lang="en-US" sz="800" b="1" spc="-120" dirty="0">
                          <a:solidFill>
                            <a:srgbClr val="A20F35"/>
                          </a:solidFill>
                          <a:latin typeface="Arial Black"/>
                          <a:cs typeface="Arial Black"/>
                        </a:rPr>
                        <a:t> </a:t>
                      </a:r>
                      <a:r>
                        <a:rPr lang="en-US" sz="800" b="1" spc="-55" dirty="0">
                          <a:solidFill>
                            <a:srgbClr val="A20F35"/>
                          </a:solidFill>
                          <a:latin typeface="Arial Black"/>
                          <a:cs typeface="Arial Black"/>
                        </a:rPr>
                        <a:t>EXPERIENCE</a:t>
                      </a:r>
                      <a:endParaRPr lang="en-US" sz="800" dirty="0">
                        <a:latin typeface="Arial Black"/>
                        <a:cs typeface="Arial Black"/>
                      </a:endParaRPr>
                    </a:p>
                    <a:p>
                      <a:endParaRPr lang="en-US" sz="1200" dirty="0"/>
                    </a:p>
                  </a:txBody>
                  <a:tcPr marL="68580" marR="68580" marT="34290" marB="34290"/>
                </a:tc>
                <a:extLst>
                  <a:ext uri="{0D108BD9-81ED-4DB2-BD59-A6C34878D82A}">
                    <a16:rowId xmlns:a16="http://schemas.microsoft.com/office/drawing/2014/main" val="25032471"/>
                  </a:ext>
                </a:extLst>
              </a:tr>
              <a:tr h="727710">
                <a:tc>
                  <a:txBody>
                    <a:bodyPr/>
                    <a:lstStyle/>
                    <a:p>
                      <a:pPr marL="76200">
                        <a:lnSpc>
                          <a:spcPts val="835"/>
                        </a:lnSpc>
                        <a:spcBef>
                          <a:spcPts val="570"/>
                        </a:spcBef>
                      </a:pPr>
                      <a:endParaRPr lang="en-US" sz="800" b="1" spc="-50" dirty="0">
                        <a:solidFill>
                          <a:srgbClr val="214078"/>
                        </a:solidFill>
                        <a:latin typeface="Arial Black"/>
                        <a:cs typeface="Arial Black"/>
                      </a:endParaRPr>
                    </a:p>
                    <a:p>
                      <a:pPr marL="76200">
                        <a:lnSpc>
                          <a:spcPts val="835"/>
                        </a:lnSpc>
                        <a:spcBef>
                          <a:spcPts val="570"/>
                        </a:spcBef>
                      </a:pPr>
                      <a:endParaRPr lang="en-US" sz="800" b="1" spc="-50" dirty="0">
                        <a:solidFill>
                          <a:srgbClr val="214078"/>
                        </a:solidFill>
                        <a:latin typeface="Arial Black"/>
                        <a:cs typeface="Arial Black"/>
                      </a:endParaRPr>
                    </a:p>
                    <a:p>
                      <a:pPr marL="76200">
                        <a:lnSpc>
                          <a:spcPts val="835"/>
                        </a:lnSpc>
                        <a:spcBef>
                          <a:spcPts val="570"/>
                        </a:spcBef>
                      </a:pPr>
                      <a:r>
                        <a:rPr lang="en-US" sz="800" b="1" spc="-50" dirty="0">
                          <a:solidFill>
                            <a:srgbClr val="214078"/>
                          </a:solidFill>
                          <a:latin typeface="Arial Black"/>
                          <a:cs typeface="Arial Black"/>
                        </a:rPr>
                        <a:t>Driving </a:t>
                      </a:r>
                      <a:r>
                        <a:rPr lang="en-US" sz="800" b="1" spc="-55" dirty="0">
                          <a:solidFill>
                            <a:srgbClr val="214078"/>
                          </a:solidFill>
                          <a:latin typeface="Arial Black"/>
                          <a:cs typeface="Arial Black"/>
                        </a:rPr>
                        <a:t>Digital</a:t>
                      </a:r>
                      <a:r>
                        <a:rPr lang="en-US" sz="800" b="1" spc="-80" dirty="0">
                          <a:solidFill>
                            <a:srgbClr val="214078"/>
                          </a:solidFill>
                          <a:latin typeface="Arial Black"/>
                          <a:cs typeface="Arial Black"/>
                        </a:rPr>
                        <a:t> </a:t>
                      </a:r>
                      <a:r>
                        <a:rPr lang="en-US" sz="800" b="1" spc="-70" dirty="0">
                          <a:solidFill>
                            <a:srgbClr val="214078"/>
                          </a:solidFill>
                          <a:latin typeface="Arial Black"/>
                          <a:cs typeface="Arial Black"/>
                        </a:rPr>
                        <a:t>Transformation</a:t>
                      </a:r>
                      <a:endParaRPr lang="en-US" sz="800" dirty="0">
                        <a:latin typeface="Arial Black"/>
                        <a:cs typeface="Arial Black"/>
                      </a:endParaRPr>
                    </a:p>
                    <a:p>
                      <a:pPr marL="76200">
                        <a:lnSpc>
                          <a:spcPts val="595"/>
                        </a:lnSpc>
                      </a:pPr>
                      <a:endParaRPr lang="en-US" sz="800" b="1" spc="-35" dirty="0">
                        <a:solidFill>
                          <a:srgbClr val="214078"/>
                        </a:solidFill>
                        <a:latin typeface="Arial Black"/>
                        <a:cs typeface="Arial Black"/>
                      </a:endParaRPr>
                    </a:p>
                    <a:p>
                      <a:pPr marL="76200">
                        <a:lnSpc>
                          <a:spcPts val="595"/>
                        </a:lnSpc>
                      </a:pPr>
                      <a:r>
                        <a:rPr lang="en-US" sz="800" b="1" spc="-35" dirty="0">
                          <a:solidFill>
                            <a:srgbClr val="214078"/>
                          </a:solidFill>
                          <a:latin typeface="Arial Black"/>
                          <a:cs typeface="Arial Black"/>
                        </a:rPr>
                        <a:t>3 </a:t>
                      </a:r>
                      <a:r>
                        <a:rPr lang="en-US" sz="800" b="1" spc="-45" dirty="0">
                          <a:solidFill>
                            <a:srgbClr val="214078"/>
                          </a:solidFill>
                          <a:latin typeface="Arial Black"/>
                          <a:cs typeface="Arial Black"/>
                        </a:rPr>
                        <a:t>WEEK </a:t>
                      </a:r>
                      <a:r>
                        <a:rPr lang="en-US" sz="800" b="1" spc="-55" dirty="0">
                          <a:solidFill>
                            <a:srgbClr val="214078"/>
                          </a:solidFill>
                          <a:latin typeface="Arial Black"/>
                          <a:cs typeface="Arial Black"/>
                        </a:rPr>
                        <a:t>EXPERIENCE </a:t>
                      </a:r>
                      <a:r>
                        <a:rPr lang="en-US" sz="800" b="1" dirty="0">
                          <a:solidFill>
                            <a:srgbClr val="214078"/>
                          </a:solidFill>
                          <a:latin typeface="Arial Black"/>
                          <a:cs typeface="Arial Black"/>
                        </a:rPr>
                        <a:t>| </a:t>
                      </a:r>
                      <a:r>
                        <a:rPr lang="en-US" sz="800" b="1" u="sng" spc="-50" dirty="0">
                          <a:solidFill>
                            <a:srgbClr val="214078"/>
                          </a:solidFill>
                          <a:latin typeface="Arial Black"/>
                          <a:cs typeface="Arial Black"/>
                          <a:hlinkClick r:id="rId10"/>
                        </a:rPr>
                        <a:t>LEARN</a:t>
                      </a:r>
                      <a:r>
                        <a:rPr lang="en-US" sz="800" b="1" u="sng" spc="-105" dirty="0">
                          <a:solidFill>
                            <a:srgbClr val="214078"/>
                          </a:solidFill>
                          <a:latin typeface="Arial Black"/>
                          <a:cs typeface="Arial Black"/>
                          <a:hlinkClick r:id="rId10"/>
                        </a:rPr>
                        <a:t> </a:t>
                      </a:r>
                      <a:r>
                        <a:rPr lang="en-US" sz="800" b="1" u="sng" spc="-50" dirty="0">
                          <a:solidFill>
                            <a:srgbClr val="214078"/>
                          </a:solidFill>
                          <a:latin typeface="Arial Black"/>
                          <a:cs typeface="Arial Black"/>
                          <a:hlinkClick r:id="rId10"/>
                        </a:rPr>
                        <a:t>MORE</a:t>
                      </a:r>
                      <a:endParaRPr lang="en-US" sz="800" dirty="0">
                        <a:latin typeface="Arial Black"/>
                        <a:cs typeface="Arial Black"/>
                      </a:endParaRPr>
                    </a:p>
                    <a:p>
                      <a:endParaRPr lang="en-US" sz="1200" dirty="0"/>
                    </a:p>
                  </a:txBody>
                  <a:tcPr marL="68580" marR="68580" marT="34290" marB="34290"/>
                </a:tc>
                <a:tc rowSpan="2">
                  <a:txBody>
                    <a:bodyPr/>
                    <a:lstStyle/>
                    <a:p>
                      <a:pPr marL="76200">
                        <a:lnSpc>
                          <a:spcPts val="835"/>
                        </a:lnSpc>
                        <a:spcBef>
                          <a:spcPts val="570"/>
                        </a:spcBef>
                      </a:pPr>
                      <a:endParaRPr lang="en-US" sz="800" b="1" spc="-65" dirty="0">
                        <a:solidFill>
                          <a:srgbClr val="214078"/>
                        </a:solidFill>
                        <a:latin typeface="Arial Black"/>
                        <a:cs typeface="Arial Black"/>
                      </a:endParaRPr>
                    </a:p>
                    <a:p>
                      <a:pPr marL="76200">
                        <a:lnSpc>
                          <a:spcPts val="835"/>
                        </a:lnSpc>
                        <a:spcBef>
                          <a:spcPts val="570"/>
                        </a:spcBef>
                      </a:pPr>
                      <a:r>
                        <a:rPr lang="en-US" sz="800" b="1" spc="-65" dirty="0">
                          <a:solidFill>
                            <a:srgbClr val="214078"/>
                          </a:solidFill>
                          <a:latin typeface="Arial Black"/>
                          <a:cs typeface="Arial Black"/>
                        </a:rPr>
                        <a:t>Strengthening Workplace</a:t>
                      </a:r>
                      <a:r>
                        <a:rPr lang="en-US" sz="800" b="1" spc="-40" dirty="0">
                          <a:solidFill>
                            <a:srgbClr val="214078"/>
                          </a:solidFill>
                          <a:latin typeface="Arial Black"/>
                          <a:cs typeface="Arial Black"/>
                        </a:rPr>
                        <a:t> </a:t>
                      </a:r>
                      <a:r>
                        <a:rPr lang="en-US" sz="800" b="1" spc="-65" dirty="0">
                          <a:solidFill>
                            <a:srgbClr val="214078"/>
                          </a:solidFill>
                          <a:latin typeface="Arial Black"/>
                          <a:cs typeface="Arial Black"/>
                        </a:rPr>
                        <a:t>Wellness</a:t>
                      </a:r>
                      <a:endParaRPr lang="en-US" sz="800" dirty="0">
                        <a:latin typeface="Arial Black"/>
                        <a:cs typeface="Arial Black"/>
                      </a:endParaRPr>
                    </a:p>
                    <a:p>
                      <a:pPr marL="76200">
                        <a:lnSpc>
                          <a:spcPts val="595"/>
                        </a:lnSpc>
                      </a:pPr>
                      <a:endParaRPr lang="en-US" sz="800" b="1" spc="-35" dirty="0">
                        <a:solidFill>
                          <a:srgbClr val="214078"/>
                        </a:solidFill>
                        <a:latin typeface="Arial Black"/>
                        <a:cs typeface="Arial Black"/>
                      </a:endParaRPr>
                    </a:p>
                    <a:p>
                      <a:pPr marL="76200">
                        <a:lnSpc>
                          <a:spcPts val="595"/>
                        </a:lnSpc>
                      </a:pPr>
                      <a:r>
                        <a:rPr lang="en-US" sz="800" b="1" spc="-35" dirty="0">
                          <a:solidFill>
                            <a:srgbClr val="214078"/>
                          </a:solidFill>
                          <a:latin typeface="Arial Black"/>
                          <a:cs typeface="Arial Black"/>
                        </a:rPr>
                        <a:t>3 </a:t>
                      </a:r>
                      <a:r>
                        <a:rPr lang="en-US" sz="800" b="1" spc="-45" dirty="0">
                          <a:solidFill>
                            <a:srgbClr val="214078"/>
                          </a:solidFill>
                          <a:latin typeface="Arial Black"/>
                          <a:cs typeface="Arial Black"/>
                        </a:rPr>
                        <a:t>WEEK </a:t>
                      </a:r>
                      <a:r>
                        <a:rPr lang="en-US" sz="800" b="1" spc="-55" dirty="0">
                          <a:solidFill>
                            <a:srgbClr val="214078"/>
                          </a:solidFill>
                          <a:latin typeface="Arial Black"/>
                          <a:cs typeface="Arial Black"/>
                        </a:rPr>
                        <a:t>EXPERIENCE </a:t>
                      </a:r>
                      <a:r>
                        <a:rPr lang="en-US" sz="800" b="1" dirty="0">
                          <a:solidFill>
                            <a:srgbClr val="214078"/>
                          </a:solidFill>
                          <a:latin typeface="Arial Black"/>
                          <a:cs typeface="Arial Black"/>
                        </a:rPr>
                        <a:t>| </a:t>
                      </a:r>
                      <a:r>
                        <a:rPr lang="en-US" sz="800" b="1" u="sng" spc="-50" dirty="0">
                          <a:solidFill>
                            <a:srgbClr val="214078"/>
                          </a:solidFill>
                          <a:latin typeface="Arial Black"/>
                          <a:cs typeface="Arial Black"/>
                          <a:hlinkClick r:id="rId11"/>
                        </a:rPr>
                        <a:t>LEARN</a:t>
                      </a:r>
                      <a:r>
                        <a:rPr lang="en-US" sz="800" b="1" u="sng" spc="-105" dirty="0">
                          <a:solidFill>
                            <a:srgbClr val="214078"/>
                          </a:solidFill>
                          <a:latin typeface="Arial Black"/>
                          <a:cs typeface="Arial Black"/>
                          <a:hlinkClick r:id="rId11"/>
                        </a:rPr>
                        <a:t> </a:t>
                      </a:r>
                      <a:r>
                        <a:rPr lang="en-US" sz="800" b="1" u="sng" spc="-50" dirty="0">
                          <a:solidFill>
                            <a:srgbClr val="214078"/>
                          </a:solidFill>
                          <a:latin typeface="Arial Black"/>
                          <a:cs typeface="Arial Black"/>
                          <a:hlinkClick r:id="rId11"/>
                        </a:rPr>
                        <a:t>MORE</a:t>
                      </a:r>
                      <a:endParaRPr lang="en-US" sz="800" dirty="0">
                        <a:latin typeface="Arial Black"/>
                        <a:cs typeface="Arial Black"/>
                      </a:endParaRPr>
                    </a:p>
                    <a:p>
                      <a:pPr>
                        <a:lnSpc>
                          <a:spcPct val="100000"/>
                        </a:lnSpc>
                        <a:spcBef>
                          <a:spcPts val="10"/>
                        </a:spcBef>
                      </a:pPr>
                      <a:endParaRPr lang="en-US" sz="800" dirty="0">
                        <a:latin typeface="Times New Roman"/>
                        <a:cs typeface="Times New Roman"/>
                      </a:endParaRPr>
                    </a:p>
                    <a:p>
                      <a:pPr marL="88900">
                        <a:lnSpc>
                          <a:spcPts val="835"/>
                        </a:lnSpc>
                      </a:pPr>
                      <a:endParaRPr lang="en-US" sz="800" b="1" spc="-65" dirty="0">
                        <a:solidFill>
                          <a:srgbClr val="214078"/>
                        </a:solidFill>
                        <a:latin typeface="Arial Black"/>
                        <a:cs typeface="Arial Black"/>
                      </a:endParaRPr>
                    </a:p>
                    <a:p>
                      <a:pPr marL="88900">
                        <a:lnSpc>
                          <a:spcPts val="835"/>
                        </a:lnSpc>
                      </a:pPr>
                      <a:r>
                        <a:rPr lang="en-US" sz="800" b="1" spc="-65" dirty="0">
                          <a:solidFill>
                            <a:srgbClr val="214078"/>
                          </a:solidFill>
                          <a:latin typeface="Arial Black"/>
                          <a:cs typeface="Arial Black"/>
                        </a:rPr>
                        <a:t>Achieving </a:t>
                      </a:r>
                      <a:r>
                        <a:rPr lang="en-US" sz="800" b="1" spc="-75" dirty="0">
                          <a:solidFill>
                            <a:srgbClr val="214078"/>
                          </a:solidFill>
                          <a:latin typeface="Arial Black"/>
                          <a:cs typeface="Arial Black"/>
                        </a:rPr>
                        <a:t>Mental </a:t>
                      </a:r>
                      <a:r>
                        <a:rPr lang="en-US" sz="800" b="1" spc="-65" dirty="0">
                          <a:solidFill>
                            <a:srgbClr val="214078"/>
                          </a:solidFill>
                          <a:latin typeface="Arial Black"/>
                          <a:cs typeface="Arial Black"/>
                        </a:rPr>
                        <a:t>Flow </a:t>
                      </a:r>
                      <a:r>
                        <a:rPr lang="en-US" sz="800" b="1" spc="-150" dirty="0">
                          <a:solidFill>
                            <a:srgbClr val="214078"/>
                          </a:solidFill>
                          <a:latin typeface="Arial Black"/>
                          <a:cs typeface="Arial Black"/>
                        </a:rPr>
                        <a:t>&amp; </a:t>
                      </a:r>
                      <a:r>
                        <a:rPr lang="en-US" sz="800" b="1" spc="-85" dirty="0">
                          <a:solidFill>
                            <a:srgbClr val="214078"/>
                          </a:solidFill>
                          <a:latin typeface="Arial Black"/>
                          <a:cs typeface="Arial Black"/>
                        </a:rPr>
                        <a:t> </a:t>
                      </a:r>
                      <a:r>
                        <a:rPr lang="en-US" sz="800" b="1" spc="-60" dirty="0">
                          <a:solidFill>
                            <a:srgbClr val="214078"/>
                          </a:solidFill>
                          <a:latin typeface="Arial Black"/>
                          <a:cs typeface="Arial Black"/>
                        </a:rPr>
                        <a:t>Thriving</a:t>
                      </a:r>
                      <a:endParaRPr lang="en-US" sz="800" dirty="0">
                        <a:latin typeface="Arial Black"/>
                        <a:cs typeface="Arial Black"/>
                      </a:endParaRPr>
                    </a:p>
                    <a:p>
                      <a:pPr marL="88900">
                        <a:lnSpc>
                          <a:spcPts val="595"/>
                        </a:lnSpc>
                      </a:pPr>
                      <a:endParaRPr lang="en-US" sz="800" b="1" spc="-35" dirty="0">
                        <a:solidFill>
                          <a:srgbClr val="214078"/>
                        </a:solidFill>
                        <a:latin typeface="Arial Black"/>
                        <a:cs typeface="Arial Black"/>
                      </a:endParaRPr>
                    </a:p>
                    <a:p>
                      <a:pPr marL="88900">
                        <a:lnSpc>
                          <a:spcPts val="595"/>
                        </a:lnSpc>
                      </a:pPr>
                      <a:r>
                        <a:rPr lang="en-US" sz="800" b="1" spc="-35" dirty="0">
                          <a:solidFill>
                            <a:srgbClr val="214078"/>
                          </a:solidFill>
                          <a:latin typeface="Arial Black"/>
                          <a:cs typeface="Arial Black"/>
                        </a:rPr>
                        <a:t>1 </a:t>
                      </a:r>
                      <a:r>
                        <a:rPr lang="en-US" sz="800" b="1" spc="-45" dirty="0">
                          <a:solidFill>
                            <a:srgbClr val="214078"/>
                          </a:solidFill>
                          <a:latin typeface="Arial Black"/>
                          <a:cs typeface="Arial Black"/>
                        </a:rPr>
                        <a:t>WEEK </a:t>
                      </a:r>
                      <a:r>
                        <a:rPr lang="en-US" sz="800" b="1" spc="-55" dirty="0">
                          <a:solidFill>
                            <a:srgbClr val="214078"/>
                          </a:solidFill>
                          <a:latin typeface="Arial Black"/>
                          <a:cs typeface="Arial Black"/>
                        </a:rPr>
                        <a:t>EXPERIENCE </a:t>
                      </a:r>
                      <a:r>
                        <a:rPr lang="en-US" sz="800" b="1" dirty="0">
                          <a:solidFill>
                            <a:srgbClr val="214078"/>
                          </a:solidFill>
                          <a:latin typeface="Arial Black"/>
                          <a:cs typeface="Arial Black"/>
                        </a:rPr>
                        <a:t>| </a:t>
                      </a:r>
                      <a:r>
                        <a:rPr lang="en-US" sz="800" b="1" u="sng" spc="-50" dirty="0">
                          <a:solidFill>
                            <a:srgbClr val="214078"/>
                          </a:solidFill>
                          <a:latin typeface="Arial Black"/>
                          <a:cs typeface="Arial Black"/>
                          <a:hlinkClick r:id="rId12"/>
                        </a:rPr>
                        <a:t>LEARN</a:t>
                      </a:r>
                      <a:r>
                        <a:rPr lang="en-US" sz="800" b="1" u="sng" spc="-105" dirty="0">
                          <a:solidFill>
                            <a:srgbClr val="214078"/>
                          </a:solidFill>
                          <a:latin typeface="Arial Black"/>
                          <a:cs typeface="Arial Black"/>
                          <a:hlinkClick r:id="rId12"/>
                        </a:rPr>
                        <a:t> </a:t>
                      </a:r>
                      <a:r>
                        <a:rPr lang="en-US" sz="800" b="1" u="sng" spc="-50" dirty="0">
                          <a:solidFill>
                            <a:srgbClr val="214078"/>
                          </a:solidFill>
                          <a:latin typeface="Arial Black"/>
                          <a:cs typeface="Arial Black"/>
                          <a:hlinkClick r:id="rId12"/>
                        </a:rPr>
                        <a:t>MORE</a:t>
                      </a:r>
                      <a:endParaRPr lang="en-US" sz="800" dirty="0">
                        <a:latin typeface="Arial Black"/>
                        <a:cs typeface="Arial Black"/>
                      </a:endParaRPr>
                    </a:p>
                    <a:p>
                      <a:pPr marL="88900">
                        <a:lnSpc>
                          <a:spcPts val="835"/>
                        </a:lnSpc>
                        <a:spcBef>
                          <a:spcPts val="590"/>
                        </a:spcBef>
                      </a:pPr>
                      <a:endParaRPr lang="en-US" sz="800" b="1" spc="-60" dirty="0">
                        <a:solidFill>
                          <a:srgbClr val="214078"/>
                        </a:solidFill>
                        <a:latin typeface="Arial Black"/>
                        <a:cs typeface="Arial Black"/>
                      </a:endParaRPr>
                    </a:p>
                    <a:p>
                      <a:pPr marL="88900">
                        <a:lnSpc>
                          <a:spcPts val="835"/>
                        </a:lnSpc>
                        <a:spcBef>
                          <a:spcPts val="590"/>
                        </a:spcBef>
                      </a:pPr>
                      <a:r>
                        <a:rPr lang="en-US" sz="800" b="1" spc="-60" dirty="0">
                          <a:solidFill>
                            <a:srgbClr val="214078"/>
                          </a:solidFill>
                          <a:latin typeface="Arial Black"/>
                          <a:cs typeface="Arial Black"/>
                        </a:rPr>
                        <a:t>Building </a:t>
                      </a:r>
                      <a:r>
                        <a:rPr lang="en-US" sz="800" b="1" spc="-80" dirty="0">
                          <a:solidFill>
                            <a:srgbClr val="214078"/>
                          </a:solidFill>
                          <a:latin typeface="Arial Black"/>
                          <a:cs typeface="Arial Black"/>
                        </a:rPr>
                        <a:t>Resilience </a:t>
                      </a:r>
                      <a:r>
                        <a:rPr lang="en-US" sz="800" b="1" spc="-150" dirty="0">
                          <a:solidFill>
                            <a:srgbClr val="214078"/>
                          </a:solidFill>
                          <a:latin typeface="Arial Black"/>
                          <a:cs typeface="Arial Black"/>
                        </a:rPr>
                        <a:t>&amp;  </a:t>
                      </a:r>
                      <a:r>
                        <a:rPr lang="en-US" sz="800" b="1" spc="-65" dirty="0">
                          <a:solidFill>
                            <a:srgbClr val="214078"/>
                          </a:solidFill>
                          <a:latin typeface="Arial Black"/>
                          <a:cs typeface="Arial Black"/>
                        </a:rPr>
                        <a:t>Preventing</a:t>
                      </a:r>
                      <a:r>
                        <a:rPr lang="en-US" sz="800" b="1" spc="20" dirty="0">
                          <a:solidFill>
                            <a:srgbClr val="214078"/>
                          </a:solidFill>
                          <a:latin typeface="Arial Black"/>
                          <a:cs typeface="Arial Black"/>
                        </a:rPr>
                        <a:t> </a:t>
                      </a:r>
                      <a:r>
                        <a:rPr lang="en-US" sz="800" b="1" spc="-60" dirty="0">
                          <a:solidFill>
                            <a:srgbClr val="214078"/>
                          </a:solidFill>
                          <a:latin typeface="Arial Black"/>
                          <a:cs typeface="Arial Black"/>
                        </a:rPr>
                        <a:t>Burnout</a:t>
                      </a:r>
                      <a:endParaRPr lang="en-US" sz="800" dirty="0">
                        <a:latin typeface="Arial Black"/>
                        <a:cs typeface="Arial Black"/>
                      </a:endParaRPr>
                    </a:p>
                    <a:p>
                      <a:pPr marL="88900">
                        <a:lnSpc>
                          <a:spcPts val="595"/>
                        </a:lnSpc>
                      </a:pPr>
                      <a:endParaRPr lang="en-US" sz="800" b="1" spc="-35" dirty="0">
                        <a:solidFill>
                          <a:srgbClr val="214078"/>
                        </a:solidFill>
                        <a:latin typeface="Arial Black"/>
                        <a:cs typeface="Arial Black"/>
                      </a:endParaRPr>
                    </a:p>
                    <a:p>
                      <a:pPr marL="88900">
                        <a:lnSpc>
                          <a:spcPts val="595"/>
                        </a:lnSpc>
                      </a:pPr>
                      <a:r>
                        <a:rPr lang="en-US" sz="800" b="1" spc="-35" dirty="0">
                          <a:solidFill>
                            <a:srgbClr val="214078"/>
                          </a:solidFill>
                          <a:latin typeface="Arial Black"/>
                          <a:cs typeface="Arial Black"/>
                        </a:rPr>
                        <a:t>1 </a:t>
                      </a:r>
                      <a:r>
                        <a:rPr lang="en-US" sz="800" b="1" spc="-45" dirty="0">
                          <a:solidFill>
                            <a:srgbClr val="214078"/>
                          </a:solidFill>
                          <a:latin typeface="Arial Black"/>
                          <a:cs typeface="Arial Black"/>
                        </a:rPr>
                        <a:t>WEEK </a:t>
                      </a:r>
                      <a:r>
                        <a:rPr lang="en-US" sz="800" b="1" spc="-55" dirty="0">
                          <a:solidFill>
                            <a:srgbClr val="214078"/>
                          </a:solidFill>
                          <a:latin typeface="Arial Black"/>
                          <a:cs typeface="Arial Black"/>
                        </a:rPr>
                        <a:t>EXPERIENCE </a:t>
                      </a:r>
                      <a:r>
                        <a:rPr lang="en-US" sz="800" b="1" dirty="0">
                          <a:solidFill>
                            <a:srgbClr val="214078"/>
                          </a:solidFill>
                          <a:latin typeface="Arial Black"/>
                          <a:cs typeface="Arial Black"/>
                        </a:rPr>
                        <a:t>| </a:t>
                      </a:r>
                      <a:r>
                        <a:rPr lang="en-US" sz="800" b="1" u="sng" spc="-50" dirty="0">
                          <a:solidFill>
                            <a:srgbClr val="214078"/>
                          </a:solidFill>
                          <a:latin typeface="Arial Black"/>
                          <a:cs typeface="Arial Black"/>
                          <a:hlinkClick r:id="rId13"/>
                        </a:rPr>
                        <a:t>LEARN</a:t>
                      </a:r>
                      <a:r>
                        <a:rPr lang="en-US" sz="800" b="1" u="sng" spc="-105" dirty="0">
                          <a:solidFill>
                            <a:srgbClr val="214078"/>
                          </a:solidFill>
                          <a:latin typeface="Arial Black"/>
                          <a:cs typeface="Arial Black"/>
                          <a:hlinkClick r:id="rId13"/>
                        </a:rPr>
                        <a:t> </a:t>
                      </a:r>
                      <a:r>
                        <a:rPr lang="en-US" sz="800" b="1" u="sng" spc="-50" dirty="0">
                          <a:solidFill>
                            <a:srgbClr val="214078"/>
                          </a:solidFill>
                          <a:latin typeface="Arial Black"/>
                          <a:cs typeface="Arial Black"/>
                          <a:hlinkClick r:id="rId13"/>
                        </a:rPr>
                        <a:t>MORE</a:t>
                      </a:r>
                      <a:endParaRPr lang="en-US" sz="800" dirty="0">
                        <a:latin typeface="Arial Black"/>
                        <a:cs typeface="Arial Black"/>
                      </a:endParaRPr>
                    </a:p>
                    <a:p>
                      <a:pPr marL="88900">
                        <a:lnSpc>
                          <a:spcPts val="835"/>
                        </a:lnSpc>
                        <a:spcBef>
                          <a:spcPts val="590"/>
                        </a:spcBef>
                      </a:pPr>
                      <a:endParaRPr lang="en-US" sz="800" b="1" spc="-75" dirty="0">
                        <a:solidFill>
                          <a:srgbClr val="214078"/>
                        </a:solidFill>
                        <a:latin typeface="Arial Black"/>
                        <a:cs typeface="Arial Black"/>
                        <a:hlinkClick r:id="rId14"/>
                      </a:endParaRPr>
                    </a:p>
                    <a:p>
                      <a:pPr marL="88900">
                        <a:lnSpc>
                          <a:spcPts val="835"/>
                        </a:lnSpc>
                        <a:spcBef>
                          <a:spcPts val="590"/>
                        </a:spcBef>
                      </a:pPr>
                      <a:r>
                        <a:rPr lang="en-US" sz="800" b="1" spc="-60" dirty="0">
                          <a:solidFill>
                            <a:srgbClr val="214078"/>
                          </a:solidFill>
                          <a:latin typeface="Arial Black"/>
                          <a:cs typeface="Arial Black"/>
                        </a:rPr>
                        <a:t>Enhancing Team Wellbeing</a:t>
                      </a:r>
                      <a:endParaRPr lang="en-US" sz="800" b="1" spc="-75" dirty="0">
                        <a:solidFill>
                          <a:srgbClr val="214078"/>
                        </a:solidFill>
                        <a:latin typeface="Arial Black"/>
                        <a:cs typeface="Arial Black"/>
                      </a:endParaRPr>
                    </a:p>
                    <a:p>
                      <a:pPr marL="88900">
                        <a:lnSpc>
                          <a:spcPts val="715"/>
                        </a:lnSpc>
                      </a:pPr>
                      <a:endParaRPr lang="en-US" sz="800" b="1" spc="-35" dirty="0">
                        <a:solidFill>
                          <a:srgbClr val="214078"/>
                        </a:solidFill>
                        <a:latin typeface="Arial Black"/>
                        <a:cs typeface="Arial Black"/>
                      </a:endParaRPr>
                    </a:p>
                    <a:p>
                      <a:pPr marL="88900">
                        <a:lnSpc>
                          <a:spcPts val="715"/>
                        </a:lnSpc>
                      </a:pPr>
                      <a:r>
                        <a:rPr lang="en-US" sz="800" b="1" spc="-35" dirty="0">
                          <a:solidFill>
                            <a:srgbClr val="214078"/>
                          </a:solidFill>
                          <a:latin typeface="Arial Black"/>
                          <a:cs typeface="Arial Black"/>
                        </a:rPr>
                        <a:t>1 </a:t>
                      </a:r>
                      <a:r>
                        <a:rPr lang="en-US" sz="800" b="1" spc="-45" dirty="0">
                          <a:solidFill>
                            <a:srgbClr val="214078"/>
                          </a:solidFill>
                          <a:latin typeface="Arial Black"/>
                          <a:cs typeface="Arial Black"/>
                        </a:rPr>
                        <a:t>WEEK </a:t>
                      </a:r>
                      <a:r>
                        <a:rPr lang="en-US" sz="800" b="1" spc="-55" dirty="0">
                          <a:solidFill>
                            <a:srgbClr val="214078"/>
                          </a:solidFill>
                          <a:latin typeface="Arial Black"/>
                          <a:cs typeface="Arial Black"/>
                        </a:rPr>
                        <a:t>EXPERIENCE </a:t>
                      </a:r>
                      <a:r>
                        <a:rPr lang="en-US" sz="800" b="1" dirty="0">
                          <a:solidFill>
                            <a:srgbClr val="214078"/>
                          </a:solidFill>
                          <a:latin typeface="Arial Black"/>
                          <a:cs typeface="Arial Black"/>
                        </a:rPr>
                        <a:t>| </a:t>
                      </a:r>
                      <a:r>
                        <a:rPr lang="en-US" sz="800" b="1" u="sng" spc="-60" dirty="0">
                          <a:solidFill>
                            <a:srgbClr val="214078"/>
                          </a:solidFill>
                          <a:latin typeface="Arial Black"/>
                          <a:cs typeface="Arial Black"/>
                          <a:hlinkClick r:id="rId14"/>
                        </a:rPr>
                        <a:t>LEARN</a:t>
                      </a:r>
                      <a:r>
                        <a:rPr lang="en-US" sz="800" b="1" u="sng" spc="-75" dirty="0">
                          <a:solidFill>
                            <a:srgbClr val="214078"/>
                          </a:solidFill>
                          <a:latin typeface="Arial Black"/>
                          <a:cs typeface="Arial Black"/>
                          <a:hlinkClick r:id="rId14"/>
                        </a:rPr>
                        <a:t> </a:t>
                      </a:r>
                      <a:r>
                        <a:rPr lang="en-US" sz="800" b="1" u="sng" spc="-60" dirty="0">
                          <a:solidFill>
                            <a:srgbClr val="214078"/>
                          </a:solidFill>
                          <a:latin typeface="Arial Black"/>
                          <a:cs typeface="Arial Black"/>
                          <a:hlinkClick r:id="rId14"/>
                        </a:rPr>
                        <a:t>MORE</a:t>
                      </a:r>
                      <a:endParaRPr lang="en-US" sz="800" dirty="0">
                        <a:latin typeface="Arial Black"/>
                        <a:cs typeface="Arial Black"/>
                      </a:endParaRPr>
                    </a:p>
                  </a:txBody>
                  <a:tcPr marL="68580" marR="68580" marT="34290" marB="34290"/>
                </a:tc>
                <a:tc vMerge="1">
                  <a:txBody>
                    <a:bodyPr/>
                    <a:lstStyle/>
                    <a:p>
                      <a:endParaRPr lang="en-US" dirty="0"/>
                    </a:p>
                  </a:txBody>
                  <a:tcPr/>
                </a:tc>
                <a:tc>
                  <a:txBody>
                    <a:bodyPr/>
                    <a:lstStyle/>
                    <a:p>
                      <a:pPr marL="76200" marR="1980564">
                        <a:lnSpc>
                          <a:spcPts val="830"/>
                        </a:lnSpc>
                        <a:spcBef>
                          <a:spcPts val="605"/>
                        </a:spcBef>
                      </a:pPr>
                      <a:endParaRPr lang="en-US" sz="800" b="1" spc="-80" dirty="0">
                        <a:solidFill>
                          <a:srgbClr val="214078"/>
                        </a:solidFill>
                        <a:latin typeface="Arial Black"/>
                        <a:cs typeface="Arial Black"/>
                      </a:endParaRPr>
                    </a:p>
                    <a:p>
                      <a:pPr marL="76200" marR="1980564">
                        <a:lnSpc>
                          <a:spcPts val="830"/>
                        </a:lnSpc>
                        <a:spcBef>
                          <a:spcPts val="605"/>
                        </a:spcBef>
                      </a:pPr>
                      <a:r>
                        <a:rPr lang="en-US" sz="800" b="1" spc="-80" dirty="0">
                          <a:solidFill>
                            <a:srgbClr val="214078"/>
                          </a:solidFill>
                          <a:latin typeface="Arial Black"/>
                          <a:cs typeface="Arial Black"/>
                        </a:rPr>
                        <a:t>Leader </a:t>
                      </a:r>
                      <a:r>
                        <a:rPr lang="en-US" sz="800" b="1" spc="-90" dirty="0">
                          <a:solidFill>
                            <a:srgbClr val="214078"/>
                          </a:solidFill>
                          <a:latin typeface="Arial Black"/>
                          <a:cs typeface="Arial Black"/>
                        </a:rPr>
                        <a:t>as</a:t>
                      </a:r>
                      <a:r>
                        <a:rPr lang="en-US" sz="800" b="1" spc="-90" baseline="0" dirty="0">
                          <a:solidFill>
                            <a:srgbClr val="214078"/>
                          </a:solidFill>
                          <a:latin typeface="Arial Black"/>
                          <a:cs typeface="Arial Black"/>
                        </a:rPr>
                        <a:t>   </a:t>
                      </a:r>
                      <a:r>
                        <a:rPr lang="en-US" sz="800" b="1" spc="-85" dirty="0">
                          <a:solidFill>
                            <a:srgbClr val="214078"/>
                          </a:solidFill>
                          <a:latin typeface="Arial Black"/>
                          <a:cs typeface="Arial Black"/>
                        </a:rPr>
                        <a:t>Coach  </a:t>
                      </a:r>
                    </a:p>
                    <a:p>
                      <a:pPr marL="76200" marR="1980564">
                        <a:lnSpc>
                          <a:spcPts val="830"/>
                        </a:lnSpc>
                        <a:spcBef>
                          <a:spcPts val="605"/>
                        </a:spcBef>
                      </a:pPr>
                      <a:endParaRPr lang="en-US" sz="800" dirty="0">
                        <a:latin typeface="Arial Black"/>
                        <a:cs typeface="Arial Black"/>
                      </a:endParaRPr>
                    </a:p>
                    <a:p>
                      <a:pPr marL="76200">
                        <a:lnSpc>
                          <a:spcPts val="565"/>
                        </a:lnSpc>
                      </a:pPr>
                      <a:r>
                        <a:rPr lang="en-US" sz="800" b="1" spc="-55" dirty="0">
                          <a:solidFill>
                            <a:srgbClr val="214078"/>
                          </a:solidFill>
                          <a:latin typeface="Arial Black"/>
                          <a:cs typeface="Arial Black"/>
                        </a:rPr>
                        <a:t>THREE </a:t>
                      </a:r>
                      <a:r>
                        <a:rPr lang="en-US" sz="800" b="1" spc="-35" dirty="0">
                          <a:solidFill>
                            <a:srgbClr val="214078"/>
                          </a:solidFill>
                          <a:latin typeface="Arial Black"/>
                          <a:cs typeface="Arial Black"/>
                        </a:rPr>
                        <a:t>1 </a:t>
                      </a:r>
                      <a:r>
                        <a:rPr lang="en-US" sz="800" b="1" spc="-45" dirty="0">
                          <a:solidFill>
                            <a:srgbClr val="214078"/>
                          </a:solidFill>
                          <a:latin typeface="Arial Black"/>
                          <a:cs typeface="Arial Black"/>
                        </a:rPr>
                        <a:t>WEEK</a:t>
                      </a:r>
                      <a:r>
                        <a:rPr lang="en-US" sz="800" b="1" spc="-80" dirty="0">
                          <a:solidFill>
                            <a:srgbClr val="214078"/>
                          </a:solidFill>
                          <a:latin typeface="Arial Black"/>
                          <a:cs typeface="Arial Black"/>
                        </a:rPr>
                        <a:t> </a:t>
                      </a:r>
                      <a:r>
                        <a:rPr lang="en-US" sz="800" b="1" spc="-55" dirty="0">
                          <a:solidFill>
                            <a:srgbClr val="214078"/>
                          </a:solidFill>
                          <a:latin typeface="Arial Black"/>
                          <a:cs typeface="Arial Black"/>
                        </a:rPr>
                        <a:t>EXPERIENCES</a:t>
                      </a:r>
                      <a:endParaRPr lang="en-US" sz="800" dirty="0">
                        <a:latin typeface="Arial Black"/>
                        <a:cs typeface="Arial Black"/>
                      </a:endParaRPr>
                    </a:p>
                    <a:p>
                      <a:endParaRPr lang="en-US" sz="1200" dirty="0"/>
                    </a:p>
                  </a:txBody>
                  <a:tcPr marL="68580" marR="68580" marT="34290" marB="34290"/>
                </a:tc>
                <a:extLst>
                  <a:ext uri="{0D108BD9-81ED-4DB2-BD59-A6C34878D82A}">
                    <a16:rowId xmlns:a16="http://schemas.microsoft.com/office/drawing/2014/main" val="19568646"/>
                  </a:ext>
                </a:extLst>
              </a:tr>
              <a:tr h="982980">
                <a:tc>
                  <a:txBody>
                    <a:bodyPr/>
                    <a:lstStyle/>
                    <a:p>
                      <a:pPr marL="88900">
                        <a:lnSpc>
                          <a:spcPct val="100000"/>
                        </a:lnSpc>
                        <a:spcBef>
                          <a:spcPts val="580"/>
                        </a:spcBef>
                      </a:pPr>
                      <a:r>
                        <a:rPr lang="en-US" sz="800" b="1" spc="-75" dirty="0">
                          <a:solidFill>
                            <a:srgbClr val="D4463E"/>
                          </a:solidFill>
                          <a:latin typeface="Arial Black"/>
                          <a:cs typeface="Arial Black"/>
                        </a:rPr>
                        <a:t>Communicating </a:t>
                      </a:r>
                      <a:r>
                        <a:rPr lang="en-US" sz="800" b="1" spc="-25" dirty="0">
                          <a:solidFill>
                            <a:srgbClr val="D4463E"/>
                          </a:solidFill>
                          <a:latin typeface="Arial Black"/>
                          <a:cs typeface="Arial Black"/>
                        </a:rPr>
                        <a:t>With</a:t>
                      </a:r>
                      <a:r>
                        <a:rPr lang="en-US" sz="800" b="1" spc="-45" dirty="0">
                          <a:solidFill>
                            <a:srgbClr val="D4463E"/>
                          </a:solidFill>
                          <a:latin typeface="Arial Black"/>
                          <a:cs typeface="Arial Black"/>
                        </a:rPr>
                        <a:t> </a:t>
                      </a:r>
                      <a:r>
                        <a:rPr lang="en-US" sz="800" b="1" spc="-80" dirty="0">
                          <a:solidFill>
                            <a:srgbClr val="D4463E"/>
                          </a:solidFill>
                          <a:latin typeface="Arial Black"/>
                          <a:cs typeface="Arial Black"/>
                        </a:rPr>
                        <a:t>Impact</a:t>
                      </a:r>
                      <a:endParaRPr lang="en-US" sz="800" dirty="0">
                        <a:latin typeface="Arial Black"/>
                        <a:cs typeface="Arial Black"/>
                      </a:endParaRPr>
                    </a:p>
                    <a:p>
                      <a:pPr marL="88900">
                        <a:lnSpc>
                          <a:spcPct val="100000"/>
                        </a:lnSpc>
                        <a:spcBef>
                          <a:spcPts val="190"/>
                        </a:spcBef>
                      </a:pPr>
                      <a:r>
                        <a:rPr lang="en-US" sz="800" b="1" spc="-35" dirty="0">
                          <a:solidFill>
                            <a:srgbClr val="D4463E"/>
                          </a:solidFill>
                          <a:latin typeface="Arial Black"/>
                          <a:cs typeface="Arial Black"/>
                        </a:rPr>
                        <a:t>1 </a:t>
                      </a:r>
                      <a:r>
                        <a:rPr lang="en-US" sz="800" b="1" spc="-45" dirty="0">
                          <a:solidFill>
                            <a:srgbClr val="D4463E"/>
                          </a:solidFill>
                          <a:latin typeface="Arial Black"/>
                          <a:cs typeface="Arial Black"/>
                        </a:rPr>
                        <a:t>WEEK </a:t>
                      </a:r>
                      <a:r>
                        <a:rPr lang="en-US" sz="800" b="1" spc="-55" dirty="0">
                          <a:solidFill>
                            <a:srgbClr val="D4463E"/>
                          </a:solidFill>
                          <a:latin typeface="Arial Black"/>
                          <a:cs typeface="Arial Black"/>
                        </a:rPr>
                        <a:t>EXPERIENCE </a:t>
                      </a:r>
                      <a:r>
                        <a:rPr lang="en-US" sz="800" b="1" dirty="0">
                          <a:solidFill>
                            <a:srgbClr val="D4463E"/>
                          </a:solidFill>
                          <a:latin typeface="Arial Black"/>
                          <a:cs typeface="Arial Black"/>
                        </a:rPr>
                        <a:t>| </a:t>
                      </a:r>
                      <a:r>
                        <a:rPr lang="en-US" sz="800" b="1" u="sng" spc="-50" dirty="0">
                          <a:solidFill>
                            <a:srgbClr val="D4463E"/>
                          </a:solidFill>
                          <a:latin typeface="Arial Black"/>
                          <a:cs typeface="Arial Black"/>
                          <a:hlinkClick r:id="rId15"/>
                        </a:rPr>
                        <a:t>LEARN</a:t>
                      </a:r>
                      <a:r>
                        <a:rPr lang="en-US" sz="800" b="1" u="sng" spc="-105" dirty="0">
                          <a:solidFill>
                            <a:srgbClr val="D4463E"/>
                          </a:solidFill>
                          <a:latin typeface="Arial Black"/>
                          <a:cs typeface="Arial Black"/>
                          <a:hlinkClick r:id="rId15"/>
                        </a:rPr>
                        <a:t> </a:t>
                      </a:r>
                      <a:r>
                        <a:rPr lang="en-US" sz="800" b="1" u="sng" spc="-50" dirty="0">
                          <a:solidFill>
                            <a:srgbClr val="D4463E"/>
                          </a:solidFill>
                          <a:latin typeface="Arial Black"/>
                          <a:cs typeface="Arial Black"/>
                          <a:hlinkClick r:id="rId15"/>
                        </a:rPr>
                        <a:t>MORE</a:t>
                      </a:r>
                      <a:endParaRPr lang="en-US" sz="800" dirty="0">
                        <a:latin typeface="Arial Black"/>
                        <a:cs typeface="Arial Black"/>
                      </a:endParaRPr>
                    </a:p>
                    <a:p>
                      <a:pPr marL="88900">
                        <a:lnSpc>
                          <a:spcPct val="100000"/>
                        </a:lnSpc>
                        <a:spcBef>
                          <a:spcPts val="615"/>
                        </a:spcBef>
                      </a:pPr>
                      <a:r>
                        <a:rPr lang="en-US" sz="800" b="1" spc="-65" dirty="0">
                          <a:solidFill>
                            <a:srgbClr val="D4463E"/>
                          </a:solidFill>
                          <a:latin typeface="Arial Black"/>
                          <a:cs typeface="Arial Black"/>
                        </a:rPr>
                        <a:t>Managing</a:t>
                      </a:r>
                      <a:r>
                        <a:rPr lang="en-US" sz="800" b="1" spc="-85" dirty="0">
                          <a:solidFill>
                            <a:srgbClr val="D4463E"/>
                          </a:solidFill>
                          <a:latin typeface="Arial Black"/>
                          <a:cs typeface="Arial Black"/>
                        </a:rPr>
                        <a:t> </a:t>
                      </a:r>
                      <a:r>
                        <a:rPr lang="en-US" sz="800" b="1" spc="-70" dirty="0">
                          <a:solidFill>
                            <a:srgbClr val="D4463E"/>
                          </a:solidFill>
                          <a:latin typeface="Arial Black"/>
                          <a:cs typeface="Arial Black"/>
                        </a:rPr>
                        <a:t>Uncertainty</a:t>
                      </a:r>
                      <a:endParaRPr lang="en-US" sz="800" dirty="0">
                        <a:latin typeface="Arial Black"/>
                        <a:cs typeface="Arial Black"/>
                      </a:endParaRPr>
                    </a:p>
                    <a:p>
                      <a:pPr marL="88900">
                        <a:lnSpc>
                          <a:spcPct val="100000"/>
                        </a:lnSpc>
                        <a:spcBef>
                          <a:spcPts val="190"/>
                        </a:spcBef>
                      </a:pPr>
                      <a:r>
                        <a:rPr lang="en-US" sz="800" b="1" spc="-35" dirty="0">
                          <a:solidFill>
                            <a:srgbClr val="D4463E"/>
                          </a:solidFill>
                          <a:latin typeface="Arial Black"/>
                          <a:cs typeface="Arial Black"/>
                        </a:rPr>
                        <a:t>1 </a:t>
                      </a:r>
                      <a:r>
                        <a:rPr lang="en-US" sz="800" b="1" spc="-45" dirty="0">
                          <a:solidFill>
                            <a:srgbClr val="D4463E"/>
                          </a:solidFill>
                          <a:latin typeface="Arial Black"/>
                          <a:cs typeface="Arial Black"/>
                        </a:rPr>
                        <a:t>WEEK </a:t>
                      </a:r>
                      <a:r>
                        <a:rPr lang="en-US" sz="800" b="1" spc="-55" dirty="0">
                          <a:solidFill>
                            <a:srgbClr val="D4463E"/>
                          </a:solidFill>
                          <a:latin typeface="Arial Black"/>
                          <a:cs typeface="Arial Black"/>
                        </a:rPr>
                        <a:t>EXPERIENCE </a:t>
                      </a:r>
                      <a:r>
                        <a:rPr lang="en-US" sz="800" b="1" dirty="0">
                          <a:solidFill>
                            <a:srgbClr val="D4463E"/>
                          </a:solidFill>
                          <a:latin typeface="Arial Black"/>
                          <a:cs typeface="Arial Black"/>
                        </a:rPr>
                        <a:t>| </a:t>
                      </a:r>
                      <a:r>
                        <a:rPr lang="en-US" sz="800" b="1" u="sng" spc="-50" dirty="0">
                          <a:solidFill>
                            <a:srgbClr val="D4463E"/>
                          </a:solidFill>
                          <a:latin typeface="Arial Black"/>
                          <a:cs typeface="Arial Black"/>
                          <a:hlinkClick r:id="rId16"/>
                        </a:rPr>
                        <a:t>LEARN</a:t>
                      </a:r>
                      <a:r>
                        <a:rPr lang="en-US" sz="800" b="1" u="sng" spc="-105" dirty="0">
                          <a:solidFill>
                            <a:srgbClr val="D4463E"/>
                          </a:solidFill>
                          <a:latin typeface="Arial Black"/>
                          <a:cs typeface="Arial Black"/>
                          <a:hlinkClick r:id="rId16"/>
                        </a:rPr>
                        <a:t> </a:t>
                      </a:r>
                      <a:r>
                        <a:rPr lang="en-US" sz="800" b="1" u="sng" spc="-50" dirty="0">
                          <a:solidFill>
                            <a:srgbClr val="D4463E"/>
                          </a:solidFill>
                          <a:latin typeface="Arial Black"/>
                          <a:cs typeface="Arial Black"/>
                          <a:hlinkClick r:id="rId16"/>
                        </a:rPr>
                        <a:t>MORE</a:t>
                      </a:r>
                      <a:endParaRPr lang="en-US" sz="800" dirty="0">
                        <a:latin typeface="Arial Black"/>
                        <a:cs typeface="Arial Black"/>
                      </a:endParaRPr>
                    </a:p>
                    <a:p>
                      <a:pPr>
                        <a:lnSpc>
                          <a:spcPct val="100000"/>
                        </a:lnSpc>
                        <a:spcBef>
                          <a:spcPts val="35"/>
                        </a:spcBef>
                      </a:pPr>
                      <a:endParaRPr lang="en-US" sz="800" dirty="0">
                        <a:latin typeface="Times New Roman"/>
                        <a:cs typeface="Times New Roman"/>
                      </a:endParaRPr>
                    </a:p>
                    <a:p>
                      <a:pPr marL="88900">
                        <a:lnSpc>
                          <a:spcPct val="100000"/>
                        </a:lnSpc>
                      </a:pPr>
                      <a:r>
                        <a:rPr lang="en-US" sz="800" b="1" spc="-65" dirty="0">
                          <a:solidFill>
                            <a:srgbClr val="D4463E"/>
                          </a:solidFill>
                          <a:latin typeface="Arial Black"/>
                          <a:cs typeface="Arial Black"/>
                        </a:rPr>
                        <a:t>Managing</a:t>
                      </a:r>
                      <a:r>
                        <a:rPr lang="en-US" sz="800" b="1" spc="-125" dirty="0">
                          <a:solidFill>
                            <a:srgbClr val="D4463E"/>
                          </a:solidFill>
                          <a:latin typeface="Arial Black"/>
                          <a:cs typeface="Arial Black"/>
                        </a:rPr>
                        <a:t> </a:t>
                      </a:r>
                      <a:r>
                        <a:rPr lang="en-US" sz="800" b="1" spc="-55" dirty="0">
                          <a:solidFill>
                            <a:srgbClr val="D4463E"/>
                          </a:solidFill>
                          <a:latin typeface="Arial Black"/>
                          <a:cs typeface="Arial Black"/>
                        </a:rPr>
                        <a:t>Virtually</a:t>
                      </a:r>
                      <a:endParaRPr lang="en-US" sz="800" dirty="0">
                        <a:latin typeface="Arial Black"/>
                        <a:cs typeface="Arial Black"/>
                      </a:endParaRPr>
                    </a:p>
                    <a:p>
                      <a:pPr marL="88900">
                        <a:lnSpc>
                          <a:spcPct val="100000"/>
                        </a:lnSpc>
                        <a:spcBef>
                          <a:spcPts val="190"/>
                        </a:spcBef>
                      </a:pPr>
                      <a:r>
                        <a:rPr lang="en-US" sz="800" b="1" spc="-35" dirty="0">
                          <a:solidFill>
                            <a:srgbClr val="D4463E"/>
                          </a:solidFill>
                          <a:latin typeface="Arial Black"/>
                          <a:cs typeface="Arial Black"/>
                        </a:rPr>
                        <a:t>1 </a:t>
                      </a:r>
                      <a:r>
                        <a:rPr lang="en-US" sz="800" b="1" spc="-45" dirty="0">
                          <a:solidFill>
                            <a:srgbClr val="D4463E"/>
                          </a:solidFill>
                          <a:latin typeface="Arial Black"/>
                          <a:cs typeface="Arial Black"/>
                        </a:rPr>
                        <a:t>WEEK </a:t>
                      </a:r>
                      <a:r>
                        <a:rPr lang="en-US" sz="800" b="1" spc="-55" dirty="0">
                          <a:solidFill>
                            <a:srgbClr val="D4463E"/>
                          </a:solidFill>
                          <a:latin typeface="Arial Black"/>
                          <a:cs typeface="Arial Black"/>
                        </a:rPr>
                        <a:t>EXPERIENCE </a:t>
                      </a:r>
                      <a:r>
                        <a:rPr lang="en-US" sz="800" b="1" dirty="0">
                          <a:solidFill>
                            <a:srgbClr val="D4463E"/>
                          </a:solidFill>
                          <a:latin typeface="Arial Black"/>
                          <a:cs typeface="Arial Black"/>
                        </a:rPr>
                        <a:t>| </a:t>
                      </a:r>
                      <a:r>
                        <a:rPr lang="en-US" sz="800" b="1" u="sng" spc="-50" dirty="0">
                          <a:solidFill>
                            <a:srgbClr val="D4463E"/>
                          </a:solidFill>
                          <a:latin typeface="Arial Black"/>
                          <a:cs typeface="Arial Black"/>
                          <a:hlinkClick r:id="rId17"/>
                        </a:rPr>
                        <a:t>LEARN</a:t>
                      </a:r>
                      <a:r>
                        <a:rPr lang="en-US" sz="800" b="1" u="sng" spc="-105" dirty="0">
                          <a:solidFill>
                            <a:srgbClr val="D4463E"/>
                          </a:solidFill>
                          <a:latin typeface="Arial Black"/>
                          <a:cs typeface="Arial Black"/>
                          <a:hlinkClick r:id="rId17"/>
                        </a:rPr>
                        <a:t> </a:t>
                      </a:r>
                      <a:r>
                        <a:rPr lang="en-US" sz="800" b="1" u="sng" spc="-50" dirty="0">
                          <a:solidFill>
                            <a:srgbClr val="D4463E"/>
                          </a:solidFill>
                          <a:latin typeface="Arial Black"/>
                          <a:cs typeface="Arial Black"/>
                          <a:hlinkClick r:id="rId17"/>
                        </a:rPr>
                        <a:t>MORE</a:t>
                      </a:r>
                      <a:endParaRPr lang="en-US" sz="800" dirty="0">
                        <a:latin typeface="Arial Black"/>
                        <a:cs typeface="Arial Black"/>
                      </a:endParaRPr>
                    </a:p>
                  </a:txBody>
                  <a:tcPr marL="68580" marR="68580" marT="34290" marB="34290"/>
                </a:tc>
                <a:tc vMerge="1">
                  <a:txBody>
                    <a:bodyPr/>
                    <a:lstStyle/>
                    <a:p>
                      <a:endParaRPr lang="en-US" dirty="0"/>
                    </a:p>
                  </a:txBody>
                  <a:tcPr/>
                </a:tc>
                <a:tc vMerge="1">
                  <a:txBody>
                    <a:bodyPr/>
                    <a:lstStyle/>
                    <a:p>
                      <a:endParaRPr lang="en-US" dirty="0"/>
                    </a:p>
                  </a:txBody>
                  <a:tcPr/>
                </a:tc>
                <a:tc>
                  <a:txBody>
                    <a:bodyPr/>
                    <a:lstStyle/>
                    <a:p>
                      <a:pPr marL="88900" marR="1335405">
                        <a:lnSpc>
                          <a:spcPts val="830"/>
                        </a:lnSpc>
                        <a:spcBef>
                          <a:spcPts val="600"/>
                        </a:spcBef>
                      </a:pPr>
                      <a:endParaRPr lang="en-US" sz="800" b="1" spc="-75" dirty="0">
                        <a:solidFill>
                          <a:srgbClr val="3B6A99"/>
                        </a:solidFill>
                        <a:latin typeface="Arial Black"/>
                        <a:cs typeface="Arial Black"/>
                      </a:endParaRPr>
                    </a:p>
                    <a:p>
                      <a:pPr marL="88900" marR="1335405">
                        <a:lnSpc>
                          <a:spcPts val="830"/>
                        </a:lnSpc>
                        <a:spcBef>
                          <a:spcPts val="600"/>
                        </a:spcBef>
                      </a:pPr>
                      <a:endParaRPr lang="en-US" sz="800" b="1" spc="-75" dirty="0">
                        <a:solidFill>
                          <a:srgbClr val="3B6A99"/>
                        </a:solidFill>
                        <a:latin typeface="Arial Black"/>
                        <a:cs typeface="Arial Black"/>
                      </a:endParaRPr>
                    </a:p>
                    <a:p>
                      <a:pPr marL="88900" marR="1335405">
                        <a:lnSpc>
                          <a:spcPts val="830"/>
                        </a:lnSpc>
                        <a:spcBef>
                          <a:spcPts val="600"/>
                        </a:spcBef>
                      </a:pPr>
                      <a:r>
                        <a:rPr lang="en-US" sz="800" b="1" spc="-75" dirty="0">
                          <a:solidFill>
                            <a:srgbClr val="3B6A99"/>
                          </a:solidFill>
                          <a:latin typeface="Arial Black"/>
                          <a:cs typeface="Arial Black"/>
                        </a:rPr>
                        <a:t>Business </a:t>
                      </a:r>
                      <a:r>
                        <a:rPr lang="en-US" sz="800" b="1" spc="-80" dirty="0">
                          <a:solidFill>
                            <a:srgbClr val="3B6A99"/>
                          </a:solidFill>
                          <a:latin typeface="Arial Black"/>
                          <a:cs typeface="Arial Black"/>
                        </a:rPr>
                        <a:t>Finance</a:t>
                      </a:r>
                      <a:r>
                        <a:rPr lang="en-US" sz="800" b="1" spc="-80" baseline="0" dirty="0">
                          <a:solidFill>
                            <a:srgbClr val="3B6A99"/>
                          </a:solidFill>
                          <a:latin typeface="Arial Black"/>
                          <a:cs typeface="Arial Black"/>
                        </a:rPr>
                        <a:t>  Fu</a:t>
                      </a:r>
                      <a:r>
                        <a:rPr lang="en-US" sz="800" b="1" spc="-75" dirty="0">
                          <a:solidFill>
                            <a:srgbClr val="3B6A99"/>
                          </a:solidFill>
                          <a:latin typeface="Arial Black"/>
                          <a:cs typeface="Arial Black"/>
                        </a:rPr>
                        <a:t>ndamentals  </a:t>
                      </a:r>
                    </a:p>
                    <a:p>
                      <a:pPr marL="88900" marR="1335405">
                        <a:lnSpc>
                          <a:spcPts val="830"/>
                        </a:lnSpc>
                        <a:spcBef>
                          <a:spcPts val="600"/>
                        </a:spcBef>
                      </a:pPr>
                      <a:r>
                        <a:rPr lang="en-US" sz="800" b="1" spc="-35" dirty="0">
                          <a:solidFill>
                            <a:srgbClr val="3B6A99"/>
                          </a:solidFill>
                          <a:latin typeface="Arial Black"/>
                          <a:cs typeface="Arial Black"/>
                        </a:rPr>
                        <a:t>3 </a:t>
                      </a:r>
                      <a:r>
                        <a:rPr lang="en-US" sz="800" b="1" spc="-45" dirty="0">
                          <a:solidFill>
                            <a:srgbClr val="3B6A99"/>
                          </a:solidFill>
                          <a:latin typeface="Arial Black"/>
                          <a:cs typeface="Arial Black"/>
                        </a:rPr>
                        <a:t>WEEK</a:t>
                      </a:r>
                      <a:r>
                        <a:rPr lang="en-US" sz="800" b="1" spc="-120" dirty="0">
                          <a:solidFill>
                            <a:srgbClr val="3B6A99"/>
                          </a:solidFill>
                          <a:latin typeface="Arial Black"/>
                          <a:cs typeface="Arial Black"/>
                        </a:rPr>
                        <a:t> </a:t>
                      </a:r>
                      <a:r>
                        <a:rPr lang="en-US" sz="800" b="1" spc="-55" dirty="0">
                          <a:solidFill>
                            <a:srgbClr val="3B6A99"/>
                          </a:solidFill>
                          <a:latin typeface="Arial Black"/>
                          <a:cs typeface="Arial Black"/>
                        </a:rPr>
                        <a:t>EXPERIENCE</a:t>
                      </a:r>
                      <a:endParaRPr lang="en-US" sz="800" dirty="0">
                        <a:latin typeface="Arial Black"/>
                        <a:cs typeface="Arial Black"/>
                      </a:endParaRPr>
                    </a:p>
                    <a:p>
                      <a:endParaRPr lang="en-US" sz="1200" dirty="0"/>
                    </a:p>
                  </a:txBody>
                  <a:tcPr marL="68580" marR="68580" marT="34290" marB="34290"/>
                </a:tc>
                <a:extLst>
                  <a:ext uri="{0D108BD9-81ED-4DB2-BD59-A6C34878D82A}">
                    <a16:rowId xmlns:a16="http://schemas.microsoft.com/office/drawing/2014/main" val="1769916326"/>
                  </a:ext>
                </a:extLst>
              </a:tr>
            </a:tbl>
          </a:graphicData>
        </a:graphic>
      </p:graphicFrame>
      <p:sp>
        <p:nvSpPr>
          <p:cNvPr id="25" name="Title 1"/>
          <p:cNvSpPr>
            <a:spLocks noGrp="1"/>
          </p:cNvSpPr>
          <p:nvPr>
            <p:ph type="title" idx="4294967295"/>
          </p:nvPr>
        </p:nvSpPr>
        <p:spPr>
          <a:xfrm>
            <a:off x="2494198" y="721593"/>
            <a:ext cx="3725465" cy="436959"/>
          </a:xfrm>
        </p:spPr>
        <p:txBody>
          <a:bodyPr>
            <a:normAutofit/>
          </a:bodyPr>
          <a:lstStyle/>
          <a:p>
            <a:r>
              <a:rPr lang="en-US" b="1" cap="all" dirty="0">
                <a:solidFill>
                  <a:srgbClr val="5395A3"/>
                </a:solidFill>
                <a:latin typeface="Century Gothic" panose="020B0502020202020204" pitchFamily="34" charset="0"/>
                <a:cs typeface="Arial" charset="0"/>
              </a:rPr>
              <a:t>Available programs</a:t>
            </a:r>
            <a:endParaRPr lang="en-US" dirty="0"/>
          </a:p>
        </p:txBody>
      </p:sp>
      <p:grpSp>
        <p:nvGrpSpPr>
          <p:cNvPr id="2" name="Group 1">
            <a:extLst>
              <a:ext uri="{FF2B5EF4-FFF2-40B4-BE49-F238E27FC236}">
                <a16:creationId xmlns:a16="http://schemas.microsoft.com/office/drawing/2014/main" id="{318E5C0C-1836-4354-9D9A-E0240154D51B}"/>
              </a:ext>
            </a:extLst>
          </p:cNvPr>
          <p:cNvGrpSpPr/>
          <p:nvPr/>
        </p:nvGrpSpPr>
        <p:grpSpPr>
          <a:xfrm>
            <a:off x="92444" y="1371600"/>
            <a:ext cx="8953969" cy="3615215"/>
            <a:chOff x="123258" y="1809114"/>
            <a:chExt cx="11938625" cy="4820286"/>
          </a:xfrm>
        </p:grpSpPr>
        <p:sp>
          <p:nvSpPr>
            <p:cNvPr id="26" name="Rectangle 25"/>
            <p:cNvSpPr/>
            <p:nvPr/>
          </p:nvSpPr>
          <p:spPr>
            <a:xfrm>
              <a:off x="9753600" y="6400800"/>
              <a:ext cx="2209800" cy="228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000000"/>
                </a:solidFill>
                <a:latin typeface="Calibri"/>
              </a:endParaRPr>
            </a:p>
          </p:txBody>
        </p:sp>
        <p:sp>
          <p:nvSpPr>
            <p:cNvPr id="7" name="object 8"/>
            <p:cNvSpPr/>
            <p:nvPr/>
          </p:nvSpPr>
          <p:spPr>
            <a:xfrm>
              <a:off x="2106735" y="2290994"/>
              <a:ext cx="941793" cy="222109"/>
            </a:xfrm>
            <a:prstGeom prst="rect">
              <a:avLst/>
            </a:prstGeom>
            <a:blipFill>
              <a:blip r:embed="rId18" cstate="print"/>
              <a:stretch>
                <a:fillRect/>
              </a:stretch>
            </a:blipFill>
          </p:spPr>
          <p:txBody>
            <a:bodyPr wrap="square" lIns="0" tIns="0" rIns="0" bIns="0" rtlCol="0"/>
            <a:lstStyle/>
            <a:p>
              <a:pPr defTabSz="685800"/>
              <a:endParaRPr sz="1350">
                <a:solidFill>
                  <a:srgbClr val="3D1152"/>
                </a:solidFill>
                <a:latin typeface="Calibri"/>
              </a:endParaRPr>
            </a:p>
          </p:txBody>
        </p:sp>
        <p:sp>
          <p:nvSpPr>
            <p:cNvPr id="8" name="object 9"/>
            <p:cNvSpPr/>
            <p:nvPr/>
          </p:nvSpPr>
          <p:spPr>
            <a:xfrm>
              <a:off x="2211080" y="3019917"/>
              <a:ext cx="830949" cy="186803"/>
            </a:xfrm>
            <a:prstGeom prst="rect">
              <a:avLst/>
            </a:prstGeom>
            <a:blipFill>
              <a:blip r:embed="rId19" cstate="print"/>
              <a:stretch>
                <a:fillRect/>
              </a:stretch>
            </a:blipFill>
          </p:spPr>
          <p:txBody>
            <a:bodyPr wrap="square" lIns="0" tIns="0" rIns="0" bIns="0" rtlCol="0"/>
            <a:lstStyle/>
            <a:p>
              <a:pPr defTabSz="685800"/>
              <a:endParaRPr sz="1350">
                <a:solidFill>
                  <a:srgbClr val="3D1152"/>
                </a:solidFill>
                <a:latin typeface="Calibri"/>
              </a:endParaRPr>
            </a:p>
          </p:txBody>
        </p:sp>
        <p:sp>
          <p:nvSpPr>
            <p:cNvPr id="9" name="object 12"/>
            <p:cNvSpPr/>
            <p:nvPr/>
          </p:nvSpPr>
          <p:spPr>
            <a:xfrm>
              <a:off x="2348561" y="3802560"/>
              <a:ext cx="693468" cy="180949"/>
            </a:xfrm>
            <a:prstGeom prst="rect">
              <a:avLst/>
            </a:prstGeom>
            <a:blipFill>
              <a:blip r:embed="rId20" cstate="print"/>
              <a:stretch>
                <a:fillRect/>
              </a:stretch>
            </a:blipFill>
          </p:spPr>
          <p:txBody>
            <a:bodyPr wrap="square" lIns="0" tIns="0" rIns="0" bIns="0" rtlCol="0"/>
            <a:lstStyle/>
            <a:p>
              <a:pPr defTabSz="685800"/>
              <a:endParaRPr sz="1350">
                <a:solidFill>
                  <a:srgbClr val="3D1152"/>
                </a:solidFill>
                <a:latin typeface="Calibri"/>
              </a:endParaRPr>
            </a:p>
          </p:txBody>
        </p:sp>
        <p:sp>
          <p:nvSpPr>
            <p:cNvPr id="10" name="object 11"/>
            <p:cNvSpPr/>
            <p:nvPr/>
          </p:nvSpPr>
          <p:spPr>
            <a:xfrm>
              <a:off x="2695295" y="4621040"/>
              <a:ext cx="324652" cy="253874"/>
            </a:xfrm>
            <a:prstGeom prst="rect">
              <a:avLst/>
            </a:prstGeom>
            <a:blipFill>
              <a:blip r:embed="rId21" cstate="print"/>
              <a:stretch>
                <a:fillRect/>
              </a:stretch>
            </a:blipFill>
          </p:spPr>
          <p:txBody>
            <a:bodyPr wrap="square" lIns="0" tIns="0" rIns="0" bIns="0" rtlCol="0"/>
            <a:lstStyle/>
            <a:p>
              <a:pPr defTabSz="685800"/>
              <a:endParaRPr sz="1350">
                <a:solidFill>
                  <a:srgbClr val="3D1152"/>
                </a:solidFill>
                <a:latin typeface="Calibri"/>
              </a:endParaRPr>
            </a:p>
          </p:txBody>
        </p:sp>
        <p:sp>
          <p:nvSpPr>
            <p:cNvPr id="11" name="object 10"/>
            <p:cNvSpPr/>
            <p:nvPr/>
          </p:nvSpPr>
          <p:spPr>
            <a:xfrm>
              <a:off x="2254571" y="5534216"/>
              <a:ext cx="830949" cy="180945"/>
            </a:xfrm>
            <a:prstGeom prst="rect">
              <a:avLst/>
            </a:prstGeom>
            <a:blipFill>
              <a:blip r:embed="rId22" cstate="print"/>
              <a:stretch>
                <a:fillRect/>
              </a:stretch>
            </a:blipFill>
          </p:spPr>
          <p:txBody>
            <a:bodyPr wrap="square" lIns="0" tIns="0" rIns="0" bIns="0" rtlCol="0"/>
            <a:lstStyle/>
            <a:p>
              <a:pPr defTabSz="685800"/>
              <a:endParaRPr sz="1350">
                <a:solidFill>
                  <a:srgbClr val="3D1152"/>
                </a:solidFill>
                <a:latin typeface="Calibri"/>
              </a:endParaRPr>
            </a:p>
          </p:txBody>
        </p:sp>
        <p:sp>
          <p:nvSpPr>
            <p:cNvPr id="12" name="object 19"/>
            <p:cNvSpPr/>
            <p:nvPr/>
          </p:nvSpPr>
          <p:spPr>
            <a:xfrm>
              <a:off x="5373825" y="2290994"/>
              <a:ext cx="514915" cy="253874"/>
            </a:xfrm>
            <a:prstGeom prst="rect">
              <a:avLst/>
            </a:prstGeom>
            <a:blipFill>
              <a:blip r:embed="rId23" cstate="print"/>
              <a:stretch>
                <a:fillRect/>
              </a:stretch>
            </a:blipFill>
          </p:spPr>
          <p:txBody>
            <a:bodyPr wrap="square" lIns="0" tIns="0" rIns="0" bIns="0" rtlCol="0"/>
            <a:lstStyle/>
            <a:p>
              <a:pPr defTabSz="685800"/>
              <a:endParaRPr sz="1350">
                <a:solidFill>
                  <a:srgbClr val="3D1152"/>
                </a:solidFill>
                <a:latin typeface="Calibri"/>
              </a:endParaRPr>
            </a:p>
          </p:txBody>
        </p:sp>
        <p:sp>
          <p:nvSpPr>
            <p:cNvPr id="13" name="object 23"/>
            <p:cNvSpPr/>
            <p:nvPr/>
          </p:nvSpPr>
          <p:spPr>
            <a:xfrm>
              <a:off x="3284855" y="1809114"/>
              <a:ext cx="324675" cy="344880"/>
            </a:xfrm>
            <a:prstGeom prst="rect">
              <a:avLst/>
            </a:prstGeom>
            <a:blipFill>
              <a:blip r:embed="rId24" cstate="print"/>
              <a:stretch>
                <a:fillRect/>
              </a:stretch>
            </a:blipFill>
          </p:spPr>
          <p:txBody>
            <a:bodyPr wrap="square" lIns="0" tIns="0" rIns="0" bIns="0" rtlCol="0"/>
            <a:lstStyle/>
            <a:p>
              <a:pPr defTabSz="685800"/>
              <a:endParaRPr sz="1350">
                <a:solidFill>
                  <a:srgbClr val="3D1152"/>
                </a:solidFill>
                <a:latin typeface="Calibri"/>
              </a:endParaRPr>
            </a:p>
          </p:txBody>
        </p:sp>
        <p:sp>
          <p:nvSpPr>
            <p:cNvPr id="14" name="object 7"/>
            <p:cNvSpPr/>
            <p:nvPr/>
          </p:nvSpPr>
          <p:spPr>
            <a:xfrm>
              <a:off x="123258" y="1829339"/>
              <a:ext cx="324674" cy="324655"/>
            </a:xfrm>
            <a:prstGeom prst="rect">
              <a:avLst/>
            </a:prstGeom>
            <a:blipFill>
              <a:blip r:embed="rId25" cstate="print"/>
              <a:stretch>
                <a:fillRect/>
              </a:stretch>
            </a:blipFill>
          </p:spPr>
          <p:txBody>
            <a:bodyPr wrap="square" lIns="0" tIns="0" rIns="0" bIns="0" rtlCol="0"/>
            <a:lstStyle/>
            <a:p>
              <a:pPr defTabSz="685800"/>
              <a:endParaRPr sz="1350">
                <a:solidFill>
                  <a:srgbClr val="3D1152"/>
                </a:solidFill>
                <a:latin typeface="Calibri"/>
              </a:endParaRPr>
            </a:p>
          </p:txBody>
        </p:sp>
        <p:sp>
          <p:nvSpPr>
            <p:cNvPr id="15" name="object 18"/>
            <p:cNvSpPr/>
            <p:nvPr/>
          </p:nvSpPr>
          <p:spPr>
            <a:xfrm>
              <a:off x="6284116" y="1840448"/>
              <a:ext cx="324674" cy="282212"/>
            </a:xfrm>
            <a:prstGeom prst="rect">
              <a:avLst/>
            </a:prstGeom>
            <a:blipFill>
              <a:blip r:embed="rId26" cstate="print"/>
              <a:stretch>
                <a:fillRect/>
              </a:stretch>
            </a:blipFill>
          </p:spPr>
          <p:txBody>
            <a:bodyPr wrap="square" lIns="0" tIns="0" rIns="0" bIns="0" rtlCol="0"/>
            <a:lstStyle/>
            <a:p>
              <a:pPr defTabSz="685800"/>
              <a:endParaRPr sz="1350">
                <a:solidFill>
                  <a:srgbClr val="3D1152"/>
                </a:solidFill>
                <a:latin typeface="Calibri"/>
              </a:endParaRPr>
            </a:p>
          </p:txBody>
        </p:sp>
        <p:sp>
          <p:nvSpPr>
            <p:cNvPr id="16" name="object 21"/>
            <p:cNvSpPr/>
            <p:nvPr/>
          </p:nvSpPr>
          <p:spPr>
            <a:xfrm>
              <a:off x="5551779" y="4621040"/>
              <a:ext cx="514925" cy="230007"/>
            </a:xfrm>
            <a:prstGeom prst="rect">
              <a:avLst/>
            </a:prstGeom>
            <a:blipFill>
              <a:blip r:embed="rId27" cstate="print"/>
              <a:stretch>
                <a:fillRect/>
              </a:stretch>
            </a:blipFill>
          </p:spPr>
          <p:txBody>
            <a:bodyPr wrap="square" lIns="0" tIns="0" rIns="0" bIns="0" rtlCol="0"/>
            <a:lstStyle/>
            <a:p>
              <a:pPr defTabSz="685800"/>
              <a:endParaRPr sz="1350">
                <a:solidFill>
                  <a:srgbClr val="3D1152"/>
                </a:solidFill>
                <a:latin typeface="Calibri"/>
              </a:endParaRPr>
            </a:p>
          </p:txBody>
        </p:sp>
        <p:sp>
          <p:nvSpPr>
            <p:cNvPr id="19" name="object 20"/>
            <p:cNvSpPr/>
            <p:nvPr/>
          </p:nvSpPr>
          <p:spPr>
            <a:xfrm>
              <a:off x="8077200" y="2743200"/>
              <a:ext cx="914400" cy="276717"/>
            </a:xfrm>
            <a:prstGeom prst="rect">
              <a:avLst/>
            </a:prstGeom>
            <a:blipFill>
              <a:blip r:embed="rId19" cstate="print"/>
              <a:stretch>
                <a:fillRect/>
              </a:stretch>
            </a:blipFill>
          </p:spPr>
          <p:txBody>
            <a:bodyPr wrap="square" lIns="0" tIns="0" rIns="0" bIns="0" rtlCol="0"/>
            <a:lstStyle/>
            <a:p>
              <a:pPr defTabSz="685800"/>
              <a:endParaRPr sz="1350">
                <a:solidFill>
                  <a:srgbClr val="3D1152"/>
                </a:solidFill>
                <a:latin typeface="Calibri"/>
              </a:endParaRPr>
            </a:p>
          </p:txBody>
        </p:sp>
        <p:sp>
          <p:nvSpPr>
            <p:cNvPr id="20" name="object 16"/>
            <p:cNvSpPr/>
            <p:nvPr/>
          </p:nvSpPr>
          <p:spPr>
            <a:xfrm>
              <a:off x="11531411" y="2345031"/>
              <a:ext cx="530472" cy="145800"/>
            </a:xfrm>
            <a:prstGeom prst="rect">
              <a:avLst/>
            </a:prstGeom>
            <a:blipFill>
              <a:blip r:embed="rId28" cstate="print"/>
              <a:stretch>
                <a:fillRect/>
              </a:stretch>
            </a:blipFill>
          </p:spPr>
          <p:txBody>
            <a:bodyPr wrap="square" lIns="0" tIns="0" rIns="0" bIns="0" rtlCol="0"/>
            <a:lstStyle/>
            <a:p>
              <a:pPr defTabSz="685800"/>
              <a:endParaRPr sz="1350">
                <a:solidFill>
                  <a:srgbClr val="3D1152"/>
                </a:solidFill>
                <a:latin typeface="Calibri"/>
              </a:endParaRPr>
            </a:p>
          </p:txBody>
        </p:sp>
        <p:sp>
          <p:nvSpPr>
            <p:cNvPr id="21" name="object 17"/>
            <p:cNvSpPr/>
            <p:nvPr/>
          </p:nvSpPr>
          <p:spPr>
            <a:xfrm>
              <a:off x="11249690" y="3839888"/>
              <a:ext cx="807823" cy="106292"/>
            </a:xfrm>
            <a:prstGeom prst="rect">
              <a:avLst/>
            </a:prstGeom>
            <a:blipFill>
              <a:blip r:embed="rId29" cstate="print"/>
              <a:stretch>
                <a:fillRect/>
              </a:stretch>
            </a:blipFill>
          </p:spPr>
          <p:txBody>
            <a:bodyPr wrap="square" lIns="0" tIns="0" rIns="0" bIns="0" rtlCol="0"/>
            <a:lstStyle/>
            <a:p>
              <a:pPr defTabSz="685800"/>
              <a:endParaRPr sz="1350">
                <a:solidFill>
                  <a:srgbClr val="3D1152"/>
                </a:solidFill>
                <a:latin typeface="Calibri"/>
              </a:endParaRPr>
            </a:p>
          </p:txBody>
        </p:sp>
        <p:sp>
          <p:nvSpPr>
            <p:cNvPr id="22" name="object 14"/>
            <p:cNvSpPr/>
            <p:nvPr/>
          </p:nvSpPr>
          <p:spPr>
            <a:xfrm>
              <a:off x="11513505" y="4615785"/>
              <a:ext cx="514924" cy="230007"/>
            </a:xfrm>
            <a:prstGeom prst="rect">
              <a:avLst/>
            </a:prstGeom>
            <a:blipFill>
              <a:blip r:embed="rId27" cstate="print"/>
              <a:stretch>
                <a:fillRect/>
              </a:stretch>
            </a:blipFill>
          </p:spPr>
          <p:txBody>
            <a:bodyPr wrap="square" lIns="0" tIns="0" rIns="0" bIns="0" rtlCol="0"/>
            <a:lstStyle/>
            <a:p>
              <a:pPr defTabSz="685800"/>
              <a:endParaRPr sz="1350">
                <a:solidFill>
                  <a:srgbClr val="3D1152"/>
                </a:solidFill>
                <a:latin typeface="Calibri"/>
              </a:endParaRPr>
            </a:p>
          </p:txBody>
        </p:sp>
        <p:sp>
          <p:nvSpPr>
            <p:cNvPr id="23" name="object 15"/>
            <p:cNvSpPr/>
            <p:nvPr/>
          </p:nvSpPr>
          <p:spPr>
            <a:xfrm>
              <a:off x="11306867" y="5646722"/>
              <a:ext cx="693468" cy="180949"/>
            </a:xfrm>
            <a:prstGeom prst="rect">
              <a:avLst/>
            </a:prstGeom>
            <a:blipFill>
              <a:blip r:embed="rId20" cstate="print"/>
              <a:stretch>
                <a:fillRect/>
              </a:stretch>
            </a:blipFill>
          </p:spPr>
          <p:txBody>
            <a:bodyPr wrap="square" lIns="0" tIns="0" rIns="0" bIns="0" rtlCol="0"/>
            <a:lstStyle/>
            <a:p>
              <a:pPr defTabSz="685800"/>
              <a:endParaRPr sz="1350">
                <a:solidFill>
                  <a:srgbClr val="3D1152"/>
                </a:solidFill>
                <a:latin typeface="Calibri"/>
              </a:endParaRPr>
            </a:p>
          </p:txBody>
        </p:sp>
        <p:sp>
          <p:nvSpPr>
            <p:cNvPr id="28" name="object 16"/>
            <p:cNvSpPr/>
            <p:nvPr/>
          </p:nvSpPr>
          <p:spPr>
            <a:xfrm>
              <a:off x="5526680" y="3711933"/>
              <a:ext cx="530472" cy="145800"/>
            </a:xfrm>
            <a:prstGeom prst="rect">
              <a:avLst/>
            </a:prstGeom>
            <a:blipFill>
              <a:blip r:embed="rId28" cstate="print"/>
              <a:stretch>
                <a:fillRect/>
              </a:stretch>
            </a:blipFill>
          </p:spPr>
          <p:txBody>
            <a:bodyPr wrap="square" lIns="0" tIns="0" rIns="0" bIns="0" rtlCol="0"/>
            <a:lstStyle/>
            <a:p>
              <a:pPr defTabSz="685800"/>
              <a:endParaRPr sz="1350">
                <a:solidFill>
                  <a:srgbClr val="3D1152"/>
                </a:solidFill>
                <a:latin typeface="Calibri"/>
              </a:endParaRPr>
            </a:p>
          </p:txBody>
        </p:sp>
      </p:grpSp>
      <p:pic>
        <p:nvPicPr>
          <p:cNvPr id="24" name="Graphic 23">
            <a:extLst>
              <a:ext uri="{FF2B5EF4-FFF2-40B4-BE49-F238E27FC236}">
                <a16:creationId xmlns:a16="http://schemas.microsoft.com/office/drawing/2014/main" id="{396DAAC2-8BCE-4845-AFF4-DA4FF7664B0E}"/>
              </a:ext>
            </a:extLst>
          </p:cNvPr>
          <p:cNvPicPr>
            <a:picLocks noChangeAspect="1"/>
          </p:cNvPicPr>
          <p:nvPr/>
        </p:nvPicPr>
        <p:blipFill>
          <a:blip r:embed="rId30">
            <a:extLst>
              <a:ext uri="{96DAC541-7B7A-43D3-8B79-37D633B846F1}">
                <asvg:svgBlip xmlns="" xmlns:asvg="http://schemas.microsoft.com/office/drawing/2016/SVG/main" r:embed="rId31"/>
              </a:ext>
            </a:extLst>
          </a:blip>
          <a:stretch>
            <a:fillRect/>
          </a:stretch>
        </p:blipFill>
        <p:spPr>
          <a:xfrm>
            <a:off x="114300" y="205837"/>
            <a:ext cx="2540982" cy="479963"/>
          </a:xfrm>
          <a:prstGeom prst="rect">
            <a:avLst/>
          </a:prstGeom>
        </p:spPr>
      </p:pic>
      <p:pic>
        <p:nvPicPr>
          <p:cNvPr id="30" name="Google Shape;394;p48">
            <a:extLst>
              <a:ext uri="{FF2B5EF4-FFF2-40B4-BE49-F238E27FC236}">
                <a16:creationId xmlns:a16="http://schemas.microsoft.com/office/drawing/2014/main" id="{27E0B67E-DCC6-4BCC-81F2-C1E25A9135F6}"/>
              </a:ext>
            </a:extLst>
          </p:cNvPr>
          <p:cNvPicPr preferRelativeResize="0"/>
          <p:nvPr/>
        </p:nvPicPr>
        <p:blipFill rotWithShape="1">
          <a:blip r:embed="rId32">
            <a:alphaModFix/>
          </a:blip>
          <a:stretch/>
        </p:blipFill>
        <p:spPr>
          <a:xfrm>
            <a:off x="694446" y="802964"/>
            <a:ext cx="1587076" cy="345983"/>
          </a:xfrm>
          <a:prstGeom prst="rect">
            <a:avLst/>
          </a:prstGeom>
          <a:noFill/>
          <a:ln>
            <a:noFill/>
          </a:ln>
        </p:spPr>
      </p:pic>
    </p:spTree>
    <p:extLst>
      <p:ext uri="{BB962C8B-B14F-4D97-AF65-F5344CB8AC3E}">
        <p14:creationId xmlns:p14="http://schemas.microsoft.com/office/powerpoint/2010/main" val="1076837083"/>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31880" y="2690095"/>
            <a:ext cx="6437630" cy="487680"/>
          </a:xfrm>
          <a:prstGeom prst="rect">
            <a:avLst/>
          </a:prstGeom>
        </p:spPr>
        <p:txBody>
          <a:bodyPr vert="horz" wrap="square" lIns="0" tIns="0" rIns="0" bIns="0" rtlCol="0">
            <a:spAutoFit/>
          </a:bodyPr>
          <a:lstStyle/>
          <a:p>
            <a:pPr marL="12700">
              <a:lnSpc>
                <a:spcPct val="100000"/>
              </a:lnSpc>
            </a:pPr>
            <a:r>
              <a:rPr sz="3200" spc="30" dirty="0">
                <a:solidFill>
                  <a:srgbClr val="D4463E"/>
                </a:solidFill>
                <a:latin typeface="Arial"/>
                <a:cs typeface="Arial"/>
              </a:rPr>
              <a:t>Strengthening </a:t>
            </a:r>
            <a:r>
              <a:rPr sz="3200" spc="25" dirty="0">
                <a:solidFill>
                  <a:srgbClr val="D4463E"/>
                </a:solidFill>
                <a:latin typeface="Arial"/>
                <a:cs typeface="Arial"/>
              </a:rPr>
              <a:t>Workplace</a:t>
            </a:r>
            <a:r>
              <a:rPr sz="3200" spc="-145" dirty="0">
                <a:solidFill>
                  <a:srgbClr val="D4463E"/>
                </a:solidFill>
                <a:latin typeface="Arial"/>
                <a:cs typeface="Arial"/>
              </a:rPr>
              <a:t> </a:t>
            </a:r>
            <a:r>
              <a:rPr sz="3200" spc="10" dirty="0">
                <a:solidFill>
                  <a:srgbClr val="D4463E"/>
                </a:solidFill>
                <a:latin typeface="Arial"/>
                <a:cs typeface="Arial"/>
              </a:rPr>
              <a:t>Wellness</a:t>
            </a:r>
            <a:endParaRPr sz="3200">
              <a:latin typeface="Arial"/>
              <a:cs typeface="Arial"/>
            </a:endParaRPr>
          </a:p>
        </p:txBody>
      </p:sp>
      <p:sp>
        <p:nvSpPr>
          <p:cNvPr id="4" name="object 4"/>
          <p:cNvSpPr txBox="1">
            <a:spLocks noGrp="1"/>
          </p:cNvSpPr>
          <p:nvPr>
            <p:ph type="sldNum" sz="quarter" idx="7"/>
          </p:nvPr>
        </p:nvSpPr>
        <p:spPr>
          <a:prstGeom prst="rect">
            <a:avLst/>
          </a:prstGeom>
        </p:spPr>
        <p:txBody>
          <a:bodyPr vert="horz" wrap="square" lIns="0" tIns="13970" rIns="0" bIns="0" rtlCol="0">
            <a:spAutoFit/>
          </a:bodyPr>
          <a:lstStyle/>
          <a:p>
            <a:pPr marL="25400">
              <a:lnSpc>
                <a:spcPct val="100000"/>
              </a:lnSpc>
              <a:spcBef>
                <a:spcPts val="110"/>
              </a:spcBef>
            </a:pPr>
            <a:fld id="{81D60167-4931-47E6-BA6A-407CBD079E47}" type="slidenum">
              <a:rPr spc="35" dirty="0"/>
              <a:t>30</a:t>
            </a:fld>
            <a:endParaRPr spc="35" dirty="0"/>
          </a:p>
        </p:txBody>
      </p:sp>
      <p:sp>
        <p:nvSpPr>
          <p:cNvPr id="3" name="object 3"/>
          <p:cNvSpPr txBox="1"/>
          <p:nvPr/>
        </p:nvSpPr>
        <p:spPr>
          <a:xfrm>
            <a:off x="831880" y="3387408"/>
            <a:ext cx="2150745" cy="167640"/>
          </a:xfrm>
          <a:prstGeom prst="rect">
            <a:avLst/>
          </a:prstGeom>
        </p:spPr>
        <p:txBody>
          <a:bodyPr vert="horz" wrap="square" lIns="0" tIns="0" rIns="0" bIns="0" rtlCol="0">
            <a:spAutoFit/>
          </a:bodyPr>
          <a:lstStyle/>
          <a:p>
            <a:pPr marL="12700">
              <a:lnSpc>
                <a:spcPct val="100000"/>
              </a:lnSpc>
            </a:pPr>
            <a:r>
              <a:rPr sz="1100" b="1" spc="-120" dirty="0">
                <a:solidFill>
                  <a:srgbClr val="363740"/>
                </a:solidFill>
                <a:latin typeface="Arial Black"/>
                <a:cs typeface="Arial Black"/>
              </a:rPr>
              <a:t>DUKE </a:t>
            </a:r>
            <a:r>
              <a:rPr sz="1100" b="1" spc="-105" dirty="0">
                <a:solidFill>
                  <a:srgbClr val="363740"/>
                </a:solidFill>
                <a:latin typeface="Arial Black"/>
                <a:cs typeface="Arial Black"/>
              </a:rPr>
              <a:t>CORPORATE</a:t>
            </a:r>
            <a:r>
              <a:rPr sz="1100" b="1" spc="-80" dirty="0">
                <a:solidFill>
                  <a:srgbClr val="363740"/>
                </a:solidFill>
                <a:latin typeface="Arial Black"/>
                <a:cs typeface="Arial Black"/>
              </a:rPr>
              <a:t> </a:t>
            </a:r>
            <a:r>
              <a:rPr sz="1100" b="1" spc="-105" dirty="0">
                <a:solidFill>
                  <a:srgbClr val="363740"/>
                </a:solidFill>
                <a:latin typeface="Arial Black"/>
                <a:cs typeface="Arial Black"/>
              </a:rPr>
              <a:t>EDUCATION</a:t>
            </a:r>
            <a:endParaRPr sz="1100">
              <a:latin typeface="Arial Black"/>
              <a:cs typeface="Arial Black"/>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06899" y="341965"/>
            <a:ext cx="4033520" cy="304800"/>
          </a:xfrm>
          <a:prstGeom prst="rect">
            <a:avLst/>
          </a:prstGeom>
        </p:spPr>
        <p:txBody>
          <a:bodyPr vert="horz" wrap="square" lIns="0" tIns="0" rIns="0" bIns="0" rtlCol="0">
            <a:spAutoFit/>
          </a:bodyPr>
          <a:lstStyle/>
          <a:p>
            <a:pPr marL="12700">
              <a:lnSpc>
                <a:spcPct val="100000"/>
              </a:lnSpc>
            </a:pPr>
            <a:r>
              <a:rPr b="0" spc="20" dirty="0">
                <a:latin typeface="Arial"/>
                <a:cs typeface="Arial"/>
              </a:rPr>
              <a:t>Strengthening </a:t>
            </a:r>
            <a:r>
              <a:rPr b="0" spc="15" dirty="0">
                <a:latin typeface="Arial"/>
                <a:cs typeface="Arial"/>
              </a:rPr>
              <a:t>Workplace</a:t>
            </a:r>
            <a:r>
              <a:rPr b="0" spc="-135" dirty="0">
                <a:latin typeface="Arial"/>
                <a:cs typeface="Arial"/>
              </a:rPr>
              <a:t> </a:t>
            </a:r>
            <a:r>
              <a:rPr b="0" spc="5" dirty="0">
                <a:latin typeface="Arial"/>
                <a:cs typeface="Arial"/>
              </a:rPr>
              <a:t>Wellness</a:t>
            </a:r>
          </a:p>
        </p:txBody>
      </p:sp>
      <p:sp>
        <p:nvSpPr>
          <p:cNvPr id="3" name="object 3"/>
          <p:cNvSpPr txBox="1"/>
          <p:nvPr/>
        </p:nvSpPr>
        <p:spPr>
          <a:xfrm>
            <a:off x="1690200" y="787219"/>
            <a:ext cx="7106284" cy="1191895"/>
          </a:xfrm>
          <a:prstGeom prst="rect">
            <a:avLst/>
          </a:prstGeom>
        </p:spPr>
        <p:txBody>
          <a:bodyPr vert="horz" wrap="square" lIns="0" tIns="0" rIns="0" bIns="0" rtlCol="0">
            <a:spAutoFit/>
          </a:bodyPr>
          <a:lstStyle/>
          <a:p>
            <a:pPr marL="29209" algn="just">
              <a:lnSpc>
                <a:spcPct val="100000"/>
              </a:lnSpc>
            </a:pPr>
            <a:r>
              <a:rPr sz="1200" spc="-15" dirty="0">
                <a:solidFill>
                  <a:srgbClr val="1E376C"/>
                </a:solidFill>
                <a:latin typeface="Arial"/>
                <a:cs typeface="Arial"/>
              </a:rPr>
              <a:t>Experience</a:t>
            </a:r>
            <a:r>
              <a:rPr sz="1200" spc="-90" dirty="0">
                <a:solidFill>
                  <a:srgbClr val="1E376C"/>
                </a:solidFill>
                <a:latin typeface="Arial"/>
                <a:cs typeface="Arial"/>
              </a:rPr>
              <a:t> </a:t>
            </a:r>
            <a:r>
              <a:rPr sz="1200" spc="15" dirty="0">
                <a:solidFill>
                  <a:srgbClr val="1E376C"/>
                </a:solidFill>
                <a:latin typeface="Arial"/>
                <a:cs typeface="Arial"/>
              </a:rPr>
              <a:t>Overview</a:t>
            </a:r>
            <a:endParaRPr sz="1200">
              <a:latin typeface="Arial"/>
              <a:cs typeface="Arial"/>
            </a:endParaRPr>
          </a:p>
          <a:p>
            <a:pPr>
              <a:lnSpc>
                <a:spcPct val="100000"/>
              </a:lnSpc>
              <a:spcBef>
                <a:spcPts val="35"/>
              </a:spcBef>
            </a:pPr>
            <a:endParaRPr sz="1450">
              <a:latin typeface="Times New Roman"/>
              <a:cs typeface="Times New Roman"/>
            </a:endParaRPr>
          </a:p>
          <a:p>
            <a:pPr marL="12700" marR="5080" algn="just">
              <a:lnSpc>
                <a:spcPct val="111100"/>
              </a:lnSpc>
            </a:pPr>
            <a:r>
              <a:rPr sz="900" dirty="0">
                <a:solidFill>
                  <a:srgbClr val="363740"/>
                </a:solidFill>
                <a:latin typeface="Arial"/>
                <a:cs typeface="Arial"/>
              </a:rPr>
              <a:t>Sustaining </a:t>
            </a:r>
            <a:r>
              <a:rPr sz="900" spc="-25" dirty="0">
                <a:solidFill>
                  <a:srgbClr val="363740"/>
                </a:solidFill>
                <a:latin typeface="Arial"/>
                <a:cs typeface="Arial"/>
              </a:rPr>
              <a:t>a </a:t>
            </a:r>
            <a:r>
              <a:rPr sz="900" spc="5" dirty="0">
                <a:solidFill>
                  <a:srgbClr val="363740"/>
                </a:solidFill>
                <a:latin typeface="Arial"/>
                <a:cs typeface="Arial"/>
              </a:rPr>
              <a:t>competitive </a:t>
            </a:r>
            <a:r>
              <a:rPr sz="900" dirty="0">
                <a:solidFill>
                  <a:srgbClr val="363740"/>
                </a:solidFill>
                <a:latin typeface="Arial"/>
                <a:cs typeface="Arial"/>
              </a:rPr>
              <a:t>advantage </a:t>
            </a:r>
            <a:r>
              <a:rPr sz="900" spc="5" dirty="0">
                <a:solidFill>
                  <a:srgbClr val="363740"/>
                </a:solidFill>
                <a:latin typeface="Arial"/>
                <a:cs typeface="Arial"/>
              </a:rPr>
              <a:t>in </a:t>
            </a:r>
            <a:r>
              <a:rPr sz="900" spc="-10" dirty="0">
                <a:solidFill>
                  <a:srgbClr val="363740"/>
                </a:solidFill>
                <a:latin typeface="Arial"/>
                <a:cs typeface="Arial"/>
              </a:rPr>
              <a:t>an </a:t>
            </a:r>
            <a:r>
              <a:rPr sz="900" spc="5" dirty="0">
                <a:solidFill>
                  <a:srgbClr val="363740"/>
                </a:solidFill>
                <a:latin typeface="Arial"/>
                <a:cs typeface="Arial"/>
              </a:rPr>
              <a:t>environment </a:t>
            </a:r>
            <a:r>
              <a:rPr sz="900" spc="20" dirty="0">
                <a:solidFill>
                  <a:srgbClr val="363740"/>
                </a:solidFill>
                <a:latin typeface="Arial"/>
                <a:cs typeface="Arial"/>
              </a:rPr>
              <a:t>of </a:t>
            </a:r>
            <a:r>
              <a:rPr sz="900" spc="10" dirty="0">
                <a:solidFill>
                  <a:srgbClr val="363740"/>
                </a:solidFill>
                <a:latin typeface="Arial"/>
                <a:cs typeface="Arial"/>
              </a:rPr>
              <a:t>sweeping </a:t>
            </a:r>
            <a:r>
              <a:rPr sz="900" spc="-5" dirty="0">
                <a:solidFill>
                  <a:srgbClr val="363740"/>
                </a:solidFill>
                <a:latin typeface="Arial"/>
                <a:cs typeface="Arial"/>
              </a:rPr>
              <a:t>economic </a:t>
            </a:r>
            <a:r>
              <a:rPr sz="900" spc="-10" dirty="0">
                <a:solidFill>
                  <a:srgbClr val="363740"/>
                </a:solidFill>
                <a:latin typeface="Arial"/>
                <a:cs typeface="Arial"/>
              </a:rPr>
              <a:t>change, </a:t>
            </a:r>
            <a:r>
              <a:rPr sz="900" spc="5" dirty="0">
                <a:solidFill>
                  <a:srgbClr val="363740"/>
                </a:solidFill>
                <a:latin typeface="Arial"/>
                <a:cs typeface="Arial"/>
              </a:rPr>
              <a:t>rapid </a:t>
            </a:r>
            <a:r>
              <a:rPr sz="900" dirty="0">
                <a:solidFill>
                  <a:srgbClr val="363740"/>
                </a:solidFill>
                <a:latin typeface="Arial"/>
                <a:cs typeface="Arial"/>
              </a:rPr>
              <a:t>innovation, and </a:t>
            </a:r>
            <a:r>
              <a:rPr sz="900" spc="-5" dirty="0">
                <a:solidFill>
                  <a:srgbClr val="363740"/>
                </a:solidFill>
                <a:latin typeface="Arial"/>
                <a:cs typeface="Arial"/>
              </a:rPr>
              <a:t>increasing </a:t>
            </a:r>
            <a:r>
              <a:rPr sz="900" spc="10" dirty="0">
                <a:solidFill>
                  <a:srgbClr val="363740"/>
                </a:solidFill>
                <a:latin typeface="Arial"/>
                <a:cs typeface="Arial"/>
              </a:rPr>
              <a:t>virtualization </a:t>
            </a:r>
            <a:r>
              <a:rPr sz="900" spc="20" dirty="0">
                <a:solidFill>
                  <a:srgbClr val="363740"/>
                </a:solidFill>
                <a:latin typeface="Arial"/>
                <a:cs typeface="Arial"/>
              </a:rPr>
              <a:t>of </a:t>
            </a:r>
            <a:r>
              <a:rPr sz="900" spc="10" dirty="0">
                <a:solidFill>
                  <a:srgbClr val="363740"/>
                </a:solidFill>
                <a:latin typeface="Arial"/>
                <a:cs typeface="Arial"/>
              </a:rPr>
              <a:t>the  </a:t>
            </a:r>
            <a:r>
              <a:rPr sz="900" spc="5" dirty="0">
                <a:solidFill>
                  <a:srgbClr val="363740"/>
                </a:solidFill>
                <a:latin typeface="Arial"/>
                <a:cs typeface="Arial"/>
              </a:rPr>
              <a:t>workplace </a:t>
            </a:r>
            <a:r>
              <a:rPr sz="900" spc="-5" dirty="0">
                <a:solidFill>
                  <a:srgbClr val="363740"/>
                </a:solidFill>
                <a:latin typeface="Arial"/>
                <a:cs typeface="Arial"/>
              </a:rPr>
              <a:t>is </a:t>
            </a:r>
            <a:r>
              <a:rPr sz="900" spc="-25" dirty="0">
                <a:solidFill>
                  <a:srgbClr val="363740"/>
                </a:solidFill>
                <a:latin typeface="Arial"/>
                <a:cs typeface="Arial"/>
              </a:rPr>
              <a:t>a </a:t>
            </a:r>
            <a:r>
              <a:rPr sz="900" spc="5" dirty="0">
                <a:solidFill>
                  <a:srgbClr val="363740"/>
                </a:solidFill>
                <a:latin typeface="Arial"/>
                <a:cs typeface="Arial"/>
              </a:rPr>
              <a:t>demanding </a:t>
            </a:r>
            <a:r>
              <a:rPr sz="900" spc="-5" dirty="0">
                <a:solidFill>
                  <a:srgbClr val="363740"/>
                </a:solidFill>
                <a:latin typeface="Arial"/>
                <a:cs typeface="Arial"/>
              </a:rPr>
              <a:t>challenge </a:t>
            </a:r>
            <a:r>
              <a:rPr sz="900" spc="15" dirty="0">
                <a:solidFill>
                  <a:srgbClr val="363740"/>
                </a:solidFill>
                <a:latin typeface="Arial"/>
                <a:cs typeface="Arial"/>
              </a:rPr>
              <a:t>for </a:t>
            </a:r>
            <a:r>
              <a:rPr sz="900" spc="-15" dirty="0">
                <a:solidFill>
                  <a:srgbClr val="363740"/>
                </a:solidFill>
                <a:latin typeface="Arial"/>
                <a:cs typeface="Arial"/>
              </a:rPr>
              <a:t>leaders. </a:t>
            </a:r>
            <a:r>
              <a:rPr sz="900" spc="-10" dirty="0">
                <a:solidFill>
                  <a:srgbClr val="363740"/>
                </a:solidFill>
                <a:latin typeface="Arial"/>
                <a:cs typeface="Arial"/>
              </a:rPr>
              <a:t>The </a:t>
            </a:r>
            <a:r>
              <a:rPr sz="900" spc="10" dirty="0">
                <a:solidFill>
                  <a:srgbClr val="363740"/>
                </a:solidFill>
                <a:latin typeface="Arial"/>
                <a:cs typeface="Arial"/>
              </a:rPr>
              <a:t>ability </a:t>
            </a:r>
            <a:r>
              <a:rPr sz="900" spc="25" dirty="0">
                <a:solidFill>
                  <a:srgbClr val="363740"/>
                </a:solidFill>
                <a:latin typeface="Arial"/>
                <a:cs typeface="Arial"/>
              </a:rPr>
              <a:t>to </a:t>
            </a:r>
            <a:r>
              <a:rPr sz="900" spc="10" dirty="0">
                <a:solidFill>
                  <a:srgbClr val="363740"/>
                </a:solidFill>
                <a:latin typeface="Arial"/>
                <a:cs typeface="Arial"/>
              </a:rPr>
              <a:t>thrive </a:t>
            </a:r>
            <a:r>
              <a:rPr sz="900" spc="5" dirty="0">
                <a:solidFill>
                  <a:srgbClr val="363740"/>
                </a:solidFill>
                <a:latin typeface="Arial"/>
                <a:cs typeface="Arial"/>
              </a:rPr>
              <a:t>in </a:t>
            </a:r>
            <a:r>
              <a:rPr sz="900" spc="-10" dirty="0">
                <a:solidFill>
                  <a:srgbClr val="363740"/>
                </a:solidFill>
                <a:latin typeface="Arial"/>
                <a:cs typeface="Arial"/>
              </a:rPr>
              <a:t>such </a:t>
            </a:r>
            <a:r>
              <a:rPr sz="900" spc="-5" dirty="0">
                <a:solidFill>
                  <a:srgbClr val="363740"/>
                </a:solidFill>
                <a:latin typeface="Arial"/>
                <a:cs typeface="Arial"/>
              </a:rPr>
              <a:t>circumstances </a:t>
            </a:r>
            <a:r>
              <a:rPr sz="900" spc="15" dirty="0">
                <a:solidFill>
                  <a:srgbClr val="363740"/>
                </a:solidFill>
                <a:latin typeface="Arial"/>
                <a:cs typeface="Arial"/>
              </a:rPr>
              <a:t>through </a:t>
            </a:r>
            <a:r>
              <a:rPr sz="900" spc="-5" dirty="0">
                <a:solidFill>
                  <a:srgbClr val="363740"/>
                </a:solidFill>
                <a:latin typeface="Arial"/>
                <a:cs typeface="Arial"/>
              </a:rPr>
              <a:t>enhanced </a:t>
            </a:r>
            <a:r>
              <a:rPr sz="900" spc="5" dirty="0">
                <a:solidFill>
                  <a:srgbClr val="363740"/>
                </a:solidFill>
                <a:latin typeface="Arial"/>
                <a:cs typeface="Arial"/>
              </a:rPr>
              <a:t>mental </a:t>
            </a:r>
            <a:r>
              <a:rPr sz="900" dirty="0">
                <a:solidFill>
                  <a:srgbClr val="363740"/>
                </a:solidFill>
                <a:latin typeface="Arial"/>
                <a:cs typeface="Arial"/>
              </a:rPr>
              <a:t>wellness </a:t>
            </a:r>
            <a:r>
              <a:rPr sz="900" spc="-5" dirty="0">
                <a:solidFill>
                  <a:srgbClr val="363740"/>
                </a:solidFill>
                <a:latin typeface="Arial"/>
                <a:cs typeface="Arial"/>
              </a:rPr>
              <a:t>correlates  </a:t>
            </a:r>
            <a:r>
              <a:rPr sz="900" spc="45" dirty="0">
                <a:solidFill>
                  <a:srgbClr val="363740"/>
                </a:solidFill>
                <a:latin typeface="Arial"/>
                <a:cs typeface="Arial"/>
              </a:rPr>
              <a:t>with </a:t>
            </a:r>
            <a:r>
              <a:rPr sz="900" dirty="0">
                <a:solidFill>
                  <a:srgbClr val="363740"/>
                </a:solidFill>
                <a:latin typeface="Arial"/>
                <a:cs typeface="Arial"/>
              </a:rPr>
              <a:t>greater satisfaction, agility, and engagement </a:t>
            </a:r>
            <a:r>
              <a:rPr sz="900" spc="15" dirty="0">
                <a:solidFill>
                  <a:srgbClr val="363740"/>
                </a:solidFill>
                <a:latin typeface="Arial"/>
                <a:cs typeface="Arial"/>
              </a:rPr>
              <a:t>at work, </a:t>
            </a:r>
            <a:r>
              <a:rPr sz="900" spc="5" dirty="0">
                <a:solidFill>
                  <a:srgbClr val="363740"/>
                </a:solidFill>
                <a:latin typeface="Arial"/>
                <a:cs typeface="Arial"/>
              </a:rPr>
              <a:t>thereby </a:t>
            </a:r>
            <a:r>
              <a:rPr sz="900" spc="15" dirty="0">
                <a:solidFill>
                  <a:srgbClr val="363740"/>
                </a:solidFill>
                <a:latin typeface="Arial"/>
                <a:cs typeface="Arial"/>
              </a:rPr>
              <a:t>giving </a:t>
            </a:r>
            <a:r>
              <a:rPr sz="900" dirty="0">
                <a:solidFill>
                  <a:srgbClr val="363740"/>
                </a:solidFill>
                <a:latin typeface="Arial"/>
                <a:cs typeface="Arial"/>
              </a:rPr>
              <a:t>organizations </a:t>
            </a:r>
            <a:r>
              <a:rPr sz="900" spc="-10" dirty="0">
                <a:solidFill>
                  <a:srgbClr val="363740"/>
                </a:solidFill>
                <a:latin typeface="Arial"/>
                <a:cs typeface="Arial"/>
              </a:rPr>
              <a:t>an </a:t>
            </a:r>
            <a:r>
              <a:rPr sz="900" spc="5" dirty="0">
                <a:solidFill>
                  <a:srgbClr val="363740"/>
                </a:solidFill>
                <a:latin typeface="Arial"/>
                <a:cs typeface="Arial"/>
              </a:rPr>
              <a:t>additional </a:t>
            </a:r>
            <a:r>
              <a:rPr sz="900" dirty="0">
                <a:solidFill>
                  <a:srgbClr val="363740"/>
                </a:solidFill>
                <a:latin typeface="Arial"/>
                <a:cs typeface="Arial"/>
              </a:rPr>
              <a:t>market </a:t>
            </a:r>
            <a:r>
              <a:rPr sz="900" spc="-5" dirty="0">
                <a:solidFill>
                  <a:srgbClr val="363740"/>
                </a:solidFill>
                <a:latin typeface="Arial"/>
                <a:cs typeface="Arial"/>
              </a:rPr>
              <a:t>advantage. </a:t>
            </a:r>
            <a:r>
              <a:rPr sz="900" spc="5" dirty="0">
                <a:solidFill>
                  <a:srgbClr val="363740"/>
                </a:solidFill>
                <a:latin typeface="Arial"/>
                <a:cs typeface="Arial"/>
              </a:rPr>
              <a:t>Participants </a:t>
            </a:r>
            <a:r>
              <a:rPr sz="900" spc="30" dirty="0">
                <a:solidFill>
                  <a:srgbClr val="363740"/>
                </a:solidFill>
                <a:latin typeface="Arial"/>
                <a:cs typeface="Arial"/>
              </a:rPr>
              <a:t>will  </a:t>
            </a:r>
            <a:r>
              <a:rPr sz="900" spc="-10" dirty="0">
                <a:solidFill>
                  <a:srgbClr val="363740"/>
                </a:solidFill>
                <a:latin typeface="Arial"/>
                <a:cs typeface="Arial"/>
              </a:rPr>
              <a:t>leverage </a:t>
            </a:r>
            <a:r>
              <a:rPr sz="900" dirty="0">
                <a:solidFill>
                  <a:srgbClr val="363740"/>
                </a:solidFill>
                <a:latin typeface="Arial"/>
                <a:cs typeface="Arial"/>
              </a:rPr>
              <a:t>Neuroscientist, </a:t>
            </a:r>
            <a:r>
              <a:rPr sz="900" spc="-15" dirty="0">
                <a:solidFill>
                  <a:srgbClr val="363740"/>
                </a:solidFill>
                <a:latin typeface="Arial"/>
                <a:cs typeface="Arial"/>
              </a:rPr>
              <a:t>Dr. </a:t>
            </a:r>
            <a:r>
              <a:rPr sz="900" dirty="0">
                <a:solidFill>
                  <a:srgbClr val="363740"/>
                </a:solidFill>
                <a:latin typeface="Arial"/>
                <a:cs typeface="Arial"/>
              </a:rPr>
              <a:t>Srini </a:t>
            </a:r>
            <a:r>
              <a:rPr sz="900" spc="-10" dirty="0">
                <a:solidFill>
                  <a:srgbClr val="363740"/>
                </a:solidFill>
                <a:latin typeface="Arial"/>
                <a:cs typeface="Arial"/>
              </a:rPr>
              <a:t>Pillay’s </a:t>
            </a:r>
            <a:r>
              <a:rPr sz="900" spc="10" dirty="0">
                <a:solidFill>
                  <a:srgbClr val="363740"/>
                </a:solidFill>
                <a:latin typeface="Arial"/>
                <a:cs typeface="Arial"/>
              </a:rPr>
              <a:t>proprietary “Neurocoaching®” </a:t>
            </a:r>
            <a:r>
              <a:rPr sz="900" spc="15" dirty="0">
                <a:solidFill>
                  <a:srgbClr val="363740"/>
                </a:solidFill>
                <a:latin typeface="Arial"/>
                <a:cs typeface="Arial"/>
              </a:rPr>
              <a:t>framework </a:t>
            </a:r>
            <a:r>
              <a:rPr sz="900" spc="25" dirty="0">
                <a:solidFill>
                  <a:srgbClr val="363740"/>
                </a:solidFill>
                <a:latin typeface="Arial"/>
                <a:cs typeface="Arial"/>
              </a:rPr>
              <a:t>to </a:t>
            </a:r>
            <a:r>
              <a:rPr sz="900" dirty="0">
                <a:solidFill>
                  <a:srgbClr val="363740"/>
                </a:solidFill>
                <a:latin typeface="Arial"/>
                <a:cs typeface="Arial"/>
              </a:rPr>
              <a:t>develop </a:t>
            </a:r>
            <a:r>
              <a:rPr sz="900" spc="-25" dirty="0">
                <a:solidFill>
                  <a:srgbClr val="363740"/>
                </a:solidFill>
                <a:latin typeface="Arial"/>
                <a:cs typeface="Arial"/>
              </a:rPr>
              <a:t>a </a:t>
            </a:r>
            <a:r>
              <a:rPr sz="900" spc="-5" dirty="0">
                <a:solidFill>
                  <a:srgbClr val="363740"/>
                </a:solidFill>
                <a:latin typeface="Arial"/>
                <a:cs typeface="Arial"/>
              </a:rPr>
              <a:t>personalized </a:t>
            </a:r>
            <a:r>
              <a:rPr sz="900" spc="20" dirty="0">
                <a:solidFill>
                  <a:srgbClr val="363740"/>
                </a:solidFill>
                <a:latin typeface="Arial"/>
                <a:cs typeface="Arial"/>
              </a:rPr>
              <a:t>mind-body </a:t>
            </a:r>
            <a:r>
              <a:rPr sz="900" dirty="0">
                <a:solidFill>
                  <a:srgbClr val="363740"/>
                </a:solidFill>
                <a:latin typeface="Arial"/>
                <a:cs typeface="Arial"/>
              </a:rPr>
              <a:t>wellness </a:t>
            </a:r>
            <a:r>
              <a:rPr sz="900" spc="-5" dirty="0">
                <a:solidFill>
                  <a:srgbClr val="363740"/>
                </a:solidFill>
                <a:latin typeface="Arial"/>
                <a:cs typeface="Arial"/>
              </a:rPr>
              <a:t>plan.  This</a:t>
            </a:r>
            <a:r>
              <a:rPr sz="900" spc="-15" dirty="0">
                <a:solidFill>
                  <a:srgbClr val="363740"/>
                </a:solidFill>
                <a:latin typeface="Arial"/>
                <a:cs typeface="Arial"/>
              </a:rPr>
              <a:t> </a:t>
            </a:r>
            <a:r>
              <a:rPr sz="900" dirty="0">
                <a:solidFill>
                  <a:srgbClr val="363740"/>
                </a:solidFill>
                <a:latin typeface="Arial"/>
                <a:cs typeface="Arial"/>
              </a:rPr>
              <a:t>plan</a:t>
            </a:r>
            <a:r>
              <a:rPr sz="900" spc="-15" dirty="0">
                <a:solidFill>
                  <a:srgbClr val="363740"/>
                </a:solidFill>
                <a:latin typeface="Arial"/>
                <a:cs typeface="Arial"/>
              </a:rPr>
              <a:t> </a:t>
            </a:r>
            <a:r>
              <a:rPr sz="900" spc="30" dirty="0">
                <a:solidFill>
                  <a:srgbClr val="363740"/>
                </a:solidFill>
                <a:latin typeface="Arial"/>
                <a:cs typeface="Arial"/>
              </a:rPr>
              <a:t>will</a:t>
            </a:r>
            <a:r>
              <a:rPr sz="900" spc="-15" dirty="0">
                <a:solidFill>
                  <a:srgbClr val="363740"/>
                </a:solidFill>
                <a:latin typeface="Arial"/>
                <a:cs typeface="Arial"/>
              </a:rPr>
              <a:t> </a:t>
            </a:r>
            <a:r>
              <a:rPr sz="900" spc="-10" dirty="0">
                <a:solidFill>
                  <a:srgbClr val="363740"/>
                </a:solidFill>
                <a:latin typeface="Arial"/>
                <a:cs typeface="Arial"/>
              </a:rPr>
              <a:t>enable</a:t>
            </a:r>
            <a:r>
              <a:rPr sz="900" spc="-15" dirty="0">
                <a:solidFill>
                  <a:srgbClr val="363740"/>
                </a:solidFill>
                <a:latin typeface="Arial"/>
                <a:cs typeface="Arial"/>
              </a:rPr>
              <a:t> </a:t>
            </a:r>
            <a:r>
              <a:rPr sz="900" spc="10" dirty="0">
                <a:solidFill>
                  <a:srgbClr val="363740"/>
                </a:solidFill>
                <a:latin typeface="Arial"/>
                <a:cs typeface="Arial"/>
              </a:rPr>
              <a:t>them</a:t>
            </a:r>
            <a:r>
              <a:rPr sz="900" spc="-15" dirty="0">
                <a:solidFill>
                  <a:srgbClr val="363740"/>
                </a:solidFill>
                <a:latin typeface="Arial"/>
                <a:cs typeface="Arial"/>
              </a:rPr>
              <a:t> </a:t>
            </a:r>
            <a:r>
              <a:rPr sz="900" spc="25" dirty="0">
                <a:solidFill>
                  <a:srgbClr val="363740"/>
                </a:solidFill>
                <a:latin typeface="Arial"/>
                <a:cs typeface="Arial"/>
              </a:rPr>
              <a:t>to</a:t>
            </a:r>
            <a:r>
              <a:rPr sz="900" spc="-15" dirty="0">
                <a:solidFill>
                  <a:srgbClr val="363740"/>
                </a:solidFill>
                <a:latin typeface="Arial"/>
                <a:cs typeface="Arial"/>
              </a:rPr>
              <a:t> </a:t>
            </a:r>
            <a:r>
              <a:rPr sz="900" spc="15" dirty="0">
                <a:solidFill>
                  <a:srgbClr val="363740"/>
                </a:solidFill>
                <a:latin typeface="Arial"/>
                <a:cs typeface="Arial"/>
              </a:rPr>
              <a:t>adopt</a:t>
            </a:r>
            <a:r>
              <a:rPr sz="900" spc="-15" dirty="0">
                <a:solidFill>
                  <a:srgbClr val="363740"/>
                </a:solidFill>
                <a:latin typeface="Arial"/>
                <a:cs typeface="Arial"/>
              </a:rPr>
              <a:t> </a:t>
            </a:r>
            <a:r>
              <a:rPr sz="900" spc="10" dirty="0">
                <a:solidFill>
                  <a:srgbClr val="363740"/>
                </a:solidFill>
                <a:latin typeface="Arial"/>
                <a:cs typeface="Arial"/>
              </a:rPr>
              <a:t>the</a:t>
            </a:r>
            <a:r>
              <a:rPr sz="900" spc="-15" dirty="0">
                <a:solidFill>
                  <a:srgbClr val="363740"/>
                </a:solidFill>
                <a:latin typeface="Arial"/>
                <a:cs typeface="Arial"/>
              </a:rPr>
              <a:t> </a:t>
            </a:r>
            <a:r>
              <a:rPr sz="900" spc="5" dirty="0">
                <a:solidFill>
                  <a:srgbClr val="363740"/>
                </a:solidFill>
                <a:latin typeface="Arial"/>
                <a:cs typeface="Arial"/>
              </a:rPr>
              <a:t>mindset</a:t>
            </a:r>
            <a:r>
              <a:rPr sz="900" spc="-15" dirty="0">
                <a:solidFill>
                  <a:srgbClr val="363740"/>
                </a:solidFill>
                <a:latin typeface="Arial"/>
                <a:cs typeface="Arial"/>
              </a:rPr>
              <a:t> </a:t>
            </a:r>
            <a:r>
              <a:rPr sz="900" spc="-5" dirty="0">
                <a:solidFill>
                  <a:srgbClr val="363740"/>
                </a:solidFill>
                <a:latin typeface="Arial"/>
                <a:cs typeface="Arial"/>
              </a:rPr>
              <a:t>needed</a:t>
            </a:r>
            <a:r>
              <a:rPr sz="900" spc="-15" dirty="0">
                <a:solidFill>
                  <a:srgbClr val="363740"/>
                </a:solidFill>
                <a:latin typeface="Arial"/>
                <a:cs typeface="Arial"/>
              </a:rPr>
              <a:t> </a:t>
            </a:r>
            <a:r>
              <a:rPr sz="900" spc="25" dirty="0">
                <a:solidFill>
                  <a:srgbClr val="363740"/>
                </a:solidFill>
                <a:latin typeface="Arial"/>
                <a:cs typeface="Arial"/>
              </a:rPr>
              <a:t>to</a:t>
            </a:r>
            <a:r>
              <a:rPr sz="900" spc="-15" dirty="0">
                <a:solidFill>
                  <a:srgbClr val="363740"/>
                </a:solidFill>
                <a:latin typeface="Arial"/>
                <a:cs typeface="Arial"/>
              </a:rPr>
              <a:t> </a:t>
            </a:r>
            <a:r>
              <a:rPr sz="900" dirty="0">
                <a:solidFill>
                  <a:srgbClr val="363740"/>
                </a:solidFill>
                <a:latin typeface="Arial"/>
                <a:cs typeface="Arial"/>
              </a:rPr>
              <a:t>establish</a:t>
            </a:r>
            <a:r>
              <a:rPr sz="900" spc="-15" dirty="0">
                <a:solidFill>
                  <a:srgbClr val="363740"/>
                </a:solidFill>
                <a:latin typeface="Arial"/>
                <a:cs typeface="Arial"/>
              </a:rPr>
              <a:t> </a:t>
            </a:r>
            <a:r>
              <a:rPr sz="900" spc="-25" dirty="0">
                <a:solidFill>
                  <a:srgbClr val="363740"/>
                </a:solidFill>
                <a:latin typeface="Arial"/>
                <a:cs typeface="Arial"/>
              </a:rPr>
              <a:t>a</a:t>
            </a:r>
            <a:r>
              <a:rPr sz="900" spc="-15" dirty="0">
                <a:solidFill>
                  <a:srgbClr val="363740"/>
                </a:solidFill>
                <a:latin typeface="Arial"/>
                <a:cs typeface="Arial"/>
              </a:rPr>
              <a:t> </a:t>
            </a:r>
            <a:r>
              <a:rPr sz="900" spc="-20" dirty="0">
                <a:solidFill>
                  <a:srgbClr val="363740"/>
                </a:solidFill>
                <a:latin typeface="Arial"/>
                <a:cs typeface="Arial"/>
              </a:rPr>
              <a:t>sense</a:t>
            </a:r>
            <a:r>
              <a:rPr sz="900" spc="-15" dirty="0">
                <a:solidFill>
                  <a:srgbClr val="363740"/>
                </a:solidFill>
                <a:latin typeface="Arial"/>
                <a:cs typeface="Arial"/>
              </a:rPr>
              <a:t> </a:t>
            </a:r>
            <a:r>
              <a:rPr sz="900" spc="20" dirty="0">
                <a:solidFill>
                  <a:srgbClr val="363740"/>
                </a:solidFill>
                <a:latin typeface="Arial"/>
                <a:cs typeface="Arial"/>
              </a:rPr>
              <a:t>of</a:t>
            </a:r>
            <a:r>
              <a:rPr sz="900" spc="-15" dirty="0">
                <a:solidFill>
                  <a:srgbClr val="363740"/>
                </a:solidFill>
                <a:latin typeface="Arial"/>
                <a:cs typeface="Arial"/>
              </a:rPr>
              <a:t> </a:t>
            </a:r>
            <a:r>
              <a:rPr sz="900" dirty="0">
                <a:solidFill>
                  <a:srgbClr val="363740"/>
                </a:solidFill>
                <a:latin typeface="Arial"/>
                <a:cs typeface="Arial"/>
              </a:rPr>
              <a:t>purpose</a:t>
            </a:r>
            <a:r>
              <a:rPr sz="900" spc="-15" dirty="0">
                <a:solidFill>
                  <a:srgbClr val="363740"/>
                </a:solidFill>
                <a:latin typeface="Arial"/>
                <a:cs typeface="Arial"/>
              </a:rPr>
              <a:t> </a:t>
            </a:r>
            <a:r>
              <a:rPr sz="900" dirty="0">
                <a:solidFill>
                  <a:srgbClr val="363740"/>
                </a:solidFill>
                <a:latin typeface="Arial"/>
                <a:cs typeface="Arial"/>
              </a:rPr>
              <a:t>and</a:t>
            </a:r>
            <a:r>
              <a:rPr sz="900" spc="-15" dirty="0">
                <a:solidFill>
                  <a:srgbClr val="363740"/>
                </a:solidFill>
                <a:latin typeface="Arial"/>
                <a:cs typeface="Arial"/>
              </a:rPr>
              <a:t> </a:t>
            </a:r>
            <a:r>
              <a:rPr sz="900" spc="5" dirty="0">
                <a:solidFill>
                  <a:srgbClr val="363740"/>
                </a:solidFill>
                <a:latin typeface="Arial"/>
                <a:cs typeface="Arial"/>
              </a:rPr>
              <a:t>drive</a:t>
            </a:r>
            <a:r>
              <a:rPr sz="900" spc="-15" dirty="0">
                <a:solidFill>
                  <a:srgbClr val="363740"/>
                </a:solidFill>
                <a:latin typeface="Arial"/>
                <a:cs typeface="Arial"/>
              </a:rPr>
              <a:t> </a:t>
            </a:r>
            <a:r>
              <a:rPr sz="900" spc="-5" dirty="0">
                <a:solidFill>
                  <a:srgbClr val="363740"/>
                </a:solidFill>
                <a:latin typeface="Arial"/>
                <a:cs typeface="Arial"/>
              </a:rPr>
              <a:t>personal</a:t>
            </a:r>
            <a:r>
              <a:rPr sz="900" spc="-15" dirty="0">
                <a:solidFill>
                  <a:srgbClr val="363740"/>
                </a:solidFill>
                <a:latin typeface="Arial"/>
                <a:cs typeface="Arial"/>
              </a:rPr>
              <a:t> </a:t>
            </a:r>
            <a:r>
              <a:rPr sz="900" dirty="0">
                <a:solidFill>
                  <a:srgbClr val="363740"/>
                </a:solidFill>
                <a:latin typeface="Arial"/>
                <a:cs typeface="Arial"/>
              </a:rPr>
              <a:t>and</a:t>
            </a:r>
            <a:r>
              <a:rPr sz="900" spc="-15" dirty="0">
                <a:solidFill>
                  <a:srgbClr val="363740"/>
                </a:solidFill>
                <a:latin typeface="Arial"/>
                <a:cs typeface="Arial"/>
              </a:rPr>
              <a:t> </a:t>
            </a:r>
            <a:r>
              <a:rPr sz="900" spc="5" dirty="0">
                <a:solidFill>
                  <a:srgbClr val="363740"/>
                </a:solidFill>
                <a:latin typeface="Arial"/>
                <a:cs typeface="Arial"/>
              </a:rPr>
              <a:t>team</a:t>
            </a:r>
            <a:r>
              <a:rPr sz="900" spc="-15" dirty="0">
                <a:solidFill>
                  <a:srgbClr val="363740"/>
                </a:solidFill>
                <a:latin typeface="Arial"/>
                <a:cs typeface="Arial"/>
              </a:rPr>
              <a:t> </a:t>
            </a:r>
            <a:r>
              <a:rPr sz="900" dirty="0">
                <a:solidFill>
                  <a:srgbClr val="363740"/>
                </a:solidFill>
                <a:latin typeface="Arial"/>
                <a:cs typeface="Arial"/>
              </a:rPr>
              <a:t>performance.</a:t>
            </a:r>
            <a:endParaRPr sz="900">
              <a:latin typeface="Arial"/>
              <a:cs typeface="Arial"/>
            </a:endParaRPr>
          </a:p>
        </p:txBody>
      </p:sp>
      <p:sp>
        <p:nvSpPr>
          <p:cNvPr id="4" name="object 4"/>
          <p:cNvSpPr txBox="1"/>
          <p:nvPr/>
        </p:nvSpPr>
        <p:spPr>
          <a:xfrm>
            <a:off x="8817360" y="4868482"/>
            <a:ext cx="162560" cy="167640"/>
          </a:xfrm>
          <a:prstGeom prst="rect">
            <a:avLst/>
          </a:prstGeom>
        </p:spPr>
        <p:txBody>
          <a:bodyPr vert="horz" wrap="square" lIns="0" tIns="0" rIns="0" bIns="0" rtlCol="0">
            <a:spAutoFit/>
          </a:bodyPr>
          <a:lstStyle/>
          <a:p>
            <a:pPr marL="12700">
              <a:lnSpc>
                <a:spcPct val="100000"/>
              </a:lnSpc>
            </a:pPr>
            <a:r>
              <a:rPr sz="900" spc="35" dirty="0">
                <a:solidFill>
                  <a:srgbClr val="575757"/>
                </a:solidFill>
                <a:latin typeface="Arial"/>
                <a:cs typeface="Arial"/>
              </a:rPr>
              <a:t>31</a:t>
            </a:r>
            <a:endParaRPr sz="900">
              <a:latin typeface="Arial"/>
              <a:cs typeface="Arial"/>
            </a:endParaRPr>
          </a:p>
        </p:txBody>
      </p:sp>
      <p:sp>
        <p:nvSpPr>
          <p:cNvPr id="5" name="object 5"/>
          <p:cNvSpPr txBox="1"/>
          <p:nvPr/>
        </p:nvSpPr>
        <p:spPr>
          <a:xfrm>
            <a:off x="1719612" y="2525833"/>
            <a:ext cx="2017395" cy="314325"/>
          </a:xfrm>
          <a:prstGeom prst="rect">
            <a:avLst/>
          </a:prstGeom>
        </p:spPr>
        <p:txBody>
          <a:bodyPr vert="horz" wrap="square" lIns="0" tIns="0" rIns="0" bIns="0" rtlCol="0">
            <a:spAutoFit/>
          </a:bodyPr>
          <a:lstStyle/>
          <a:p>
            <a:pPr marL="12700" marR="5080">
              <a:lnSpc>
                <a:spcPct val="117200"/>
              </a:lnSpc>
            </a:pPr>
            <a:r>
              <a:rPr sz="800" spc="-10" dirty="0">
                <a:solidFill>
                  <a:srgbClr val="363740"/>
                </a:solidFill>
                <a:latin typeface="Arial"/>
                <a:cs typeface="Arial"/>
              </a:rPr>
              <a:t>Learn </a:t>
            </a:r>
            <a:r>
              <a:rPr sz="800" spc="30" dirty="0">
                <a:solidFill>
                  <a:srgbClr val="363740"/>
                </a:solidFill>
                <a:latin typeface="Arial"/>
                <a:cs typeface="Arial"/>
              </a:rPr>
              <a:t>how </a:t>
            </a:r>
            <a:r>
              <a:rPr sz="800" spc="20" dirty="0">
                <a:solidFill>
                  <a:srgbClr val="363740"/>
                </a:solidFill>
                <a:latin typeface="Arial"/>
                <a:cs typeface="Arial"/>
              </a:rPr>
              <a:t>to </a:t>
            </a:r>
            <a:r>
              <a:rPr sz="800" spc="-5" dirty="0">
                <a:solidFill>
                  <a:srgbClr val="363740"/>
                </a:solidFill>
                <a:latin typeface="Arial"/>
                <a:cs typeface="Arial"/>
              </a:rPr>
              <a:t>restore </a:t>
            </a:r>
            <a:r>
              <a:rPr sz="800" spc="-10" dirty="0">
                <a:solidFill>
                  <a:srgbClr val="363740"/>
                </a:solidFill>
                <a:latin typeface="Arial"/>
                <a:cs typeface="Arial"/>
              </a:rPr>
              <a:t>calmness </a:t>
            </a:r>
            <a:r>
              <a:rPr sz="800" dirty="0">
                <a:solidFill>
                  <a:srgbClr val="363740"/>
                </a:solidFill>
                <a:latin typeface="Arial"/>
                <a:cs typeface="Arial"/>
              </a:rPr>
              <a:t>and </a:t>
            </a:r>
            <a:r>
              <a:rPr sz="800" spc="5" dirty="0">
                <a:solidFill>
                  <a:srgbClr val="363740"/>
                </a:solidFill>
                <a:latin typeface="Arial"/>
                <a:cs typeface="Arial"/>
              </a:rPr>
              <a:t>clarity</a:t>
            </a:r>
            <a:r>
              <a:rPr sz="800" spc="-145" dirty="0">
                <a:solidFill>
                  <a:srgbClr val="363740"/>
                </a:solidFill>
                <a:latin typeface="Arial"/>
                <a:cs typeface="Arial"/>
              </a:rPr>
              <a:t> </a:t>
            </a:r>
            <a:r>
              <a:rPr sz="800" spc="5" dirty="0">
                <a:solidFill>
                  <a:srgbClr val="363740"/>
                </a:solidFill>
                <a:latin typeface="Arial"/>
                <a:cs typeface="Arial"/>
              </a:rPr>
              <a:t>in  times </a:t>
            </a:r>
            <a:r>
              <a:rPr sz="800" spc="15" dirty="0">
                <a:solidFill>
                  <a:srgbClr val="363740"/>
                </a:solidFill>
                <a:latin typeface="Arial"/>
                <a:cs typeface="Arial"/>
              </a:rPr>
              <a:t>of</a:t>
            </a:r>
            <a:r>
              <a:rPr sz="800" spc="-70" dirty="0">
                <a:solidFill>
                  <a:srgbClr val="363740"/>
                </a:solidFill>
                <a:latin typeface="Arial"/>
                <a:cs typeface="Arial"/>
              </a:rPr>
              <a:t> </a:t>
            </a:r>
            <a:r>
              <a:rPr sz="800" dirty="0">
                <a:solidFill>
                  <a:srgbClr val="363740"/>
                </a:solidFill>
                <a:latin typeface="Arial"/>
                <a:cs typeface="Arial"/>
              </a:rPr>
              <a:t>uncertainty.</a:t>
            </a:r>
            <a:endParaRPr sz="800">
              <a:latin typeface="Arial"/>
              <a:cs typeface="Arial"/>
            </a:endParaRPr>
          </a:p>
        </p:txBody>
      </p:sp>
      <p:sp>
        <p:nvSpPr>
          <p:cNvPr id="6" name="object 6"/>
          <p:cNvSpPr txBox="1"/>
          <p:nvPr/>
        </p:nvSpPr>
        <p:spPr>
          <a:xfrm>
            <a:off x="1719612" y="2954458"/>
            <a:ext cx="2116455" cy="457200"/>
          </a:xfrm>
          <a:prstGeom prst="rect">
            <a:avLst/>
          </a:prstGeom>
        </p:spPr>
        <p:txBody>
          <a:bodyPr vert="horz" wrap="square" lIns="0" tIns="0" rIns="0" bIns="0" rtlCol="0">
            <a:spAutoFit/>
          </a:bodyPr>
          <a:lstStyle/>
          <a:p>
            <a:pPr marL="12700" marR="5080">
              <a:lnSpc>
                <a:spcPct val="117200"/>
              </a:lnSpc>
            </a:pPr>
            <a:r>
              <a:rPr sz="800" spc="-5" dirty="0">
                <a:solidFill>
                  <a:srgbClr val="363740"/>
                </a:solidFill>
                <a:latin typeface="Arial"/>
                <a:cs typeface="Arial"/>
              </a:rPr>
              <a:t>Manage </a:t>
            </a:r>
            <a:r>
              <a:rPr sz="800" spc="5" dirty="0">
                <a:solidFill>
                  <a:srgbClr val="363740"/>
                </a:solidFill>
                <a:latin typeface="Arial"/>
                <a:cs typeface="Arial"/>
              </a:rPr>
              <a:t>stress-provoking </a:t>
            </a:r>
            <a:r>
              <a:rPr sz="800" dirty="0">
                <a:solidFill>
                  <a:srgbClr val="363740"/>
                </a:solidFill>
                <a:latin typeface="Arial"/>
                <a:cs typeface="Arial"/>
              </a:rPr>
              <a:t>and </a:t>
            </a:r>
            <a:r>
              <a:rPr sz="800" spc="10" dirty="0">
                <a:solidFill>
                  <a:srgbClr val="363740"/>
                </a:solidFill>
                <a:latin typeface="Arial"/>
                <a:cs typeface="Arial"/>
              </a:rPr>
              <a:t>potentially  overwhelming </a:t>
            </a:r>
            <a:r>
              <a:rPr sz="800" spc="-5" dirty="0">
                <a:solidFill>
                  <a:srgbClr val="363740"/>
                </a:solidFill>
                <a:latin typeface="Arial"/>
                <a:cs typeface="Arial"/>
              </a:rPr>
              <a:t>circumstances </a:t>
            </a:r>
            <a:r>
              <a:rPr sz="800" spc="20" dirty="0">
                <a:solidFill>
                  <a:srgbClr val="363740"/>
                </a:solidFill>
                <a:latin typeface="Arial"/>
                <a:cs typeface="Arial"/>
              </a:rPr>
              <a:t>to </a:t>
            </a:r>
            <a:r>
              <a:rPr sz="800" dirty="0">
                <a:solidFill>
                  <a:srgbClr val="363740"/>
                </a:solidFill>
                <a:latin typeface="Arial"/>
                <a:cs typeface="Arial"/>
              </a:rPr>
              <a:t>avoid</a:t>
            </a:r>
            <a:r>
              <a:rPr sz="800" spc="-90" dirty="0">
                <a:solidFill>
                  <a:srgbClr val="363740"/>
                </a:solidFill>
                <a:latin typeface="Arial"/>
                <a:cs typeface="Arial"/>
              </a:rPr>
              <a:t> </a:t>
            </a:r>
            <a:r>
              <a:rPr sz="800" spc="10" dirty="0">
                <a:solidFill>
                  <a:srgbClr val="363740"/>
                </a:solidFill>
                <a:latin typeface="Arial"/>
                <a:cs typeface="Arial"/>
              </a:rPr>
              <a:t>burnout  </a:t>
            </a:r>
            <a:r>
              <a:rPr sz="800" dirty="0">
                <a:solidFill>
                  <a:srgbClr val="363740"/>
                </a:solidFill>
                <a:latin typeface="Arial"/>
                <a:cs typeface="Arial"/>
              </a:rPr>
              <a:t>and </a:t>
            </a:r>
            <a:r>
              <a:rPr sz="800" spc="-10" dirty="0">
                <a:solidFill>
                  <a:srgbClr val="363740"/>
                </a:solidFill>
                <a:latin typeface="Arial"/>
                <a:cs typeface="Arial"/>
              </a:rPr>
              <a:t>enhance</a:t>
            </a:r>
            <a:r>
              <a:rPr sz="800" spc="-85" dirty="0">
                <a:solidFill>
                  <a:srgbClr val="363740"/>
                </a:solidFill>
                <a:latin typeface="Arial"/>
                <a:cs typeface="Arial"/>
              </a:rPr>
              <a:t> </a:t>
            </a:r>
            <a:r>
              <a:rPr sz="800" spc="5" dirty="0">
                <a:solidFill>
                  <a:srgbClr val="363740"/>
                </a:solidFill>
                <a:latin typeface="Arial"/>
                <a:cs typeface="Arial"/>
              </a:rPr>
              <a:t>wellbeing.</a:t>
            </a:r>
            <a:endParaRPr sz="800">
              <a:latin typeface="Arial"/>
              <a:cs typeface="Arial"/>
            </a:endParaRPr>
          </a:p>
        </p:txBody>
      </p:sp>
      <p:sp>
        <p:nvSpPr>
          <p:cNvPr id="7" name="object 7"/>
          <p:cNvSpPr txBox="1"/>
          <p:nvPr/>
        </p:nvSpPr>
        <p:spPr>
          <a:xfrm>
            <a:off x="1719612" y="3525958"/>
            <a:ext cx="2214245" cy="314325"/>
          </a:xfrm>
          <a:prstGeom prst="rect">
            <a:avLst/>
          </a:prstGeom>
        </p:spPr>
        <p:txBody>
          <a:bodyPr vert="horz" wrap="square" lIns="0" tIns="0" rIns="0" bIns="0" rtlCol="0">
            <a:spAutoFit/>
          </a:bodyPr>
          <a:lstStyle/>
          <a:p>
            <a:pPr marL="12700" marR="5080">
              <a:lnSpc>
                <a:spcPct val="117200"/>
              </a:lnSpc>
            </a:pPr>
            <a:r>
              <a:rPr sz="800" spc="5" dirty="0">
                <a:solidFill>
                  <a:srgbClr val="363740"/>
                </a:solidFill>
                <a:latin typeface="Arial"/>
                <a:cs typeface="Arial"/>
              </a:rPr>
              <a:t>Implement </a:t>
            </a:r>
            <a:r>
              <a:rPr sz="800" dirty="0">
                <a:solidFill>
                  <a:srgbClr val="363740"/>
                </a:solidFill>
                <a:latin typeface="Arial"/>
                <a:cs typeface="Arial"/>
              </a:rPr>
              <a:t>speciﬁc </a:t>
            </a:r>
            <a:r>
              <a:rPr sz="800" spc="5" dirty="0">
                <a:solidFill>
                  <a:srgbClr val="363740"/>
                </a:solidFill>
                <a:latin typeface="Arial"/>
                <a:cs typeface="Arial"/>
              </a:rPr>
              <a:t>mindset </a:t>
            </a:r>
            <a:r>
              <a:rPr sz="800" dirty="0">
                <a:solidFill>
                  <a:srgbClr val="363740"/>
                </a:solidFill>
                <a:latin typeface="Arial"/>
                <a:cs typeface="Arial"/>
              </a:rPr>
              <a:t>strategies </a:t>
            </a:r>
            <a:r>
              <a:rPr sz="800" spc="-5" dirty="0">
                <a:solidFill>
                  <a:srgbClr val="363740"/>
                </a:solidFill>
                <a:latin typeface="Arial"/>
                <a:cs typeface="Arial"/>
              </a:rPr>
              <a:t>needed</a:t>
            </a:r>
            <a:r>
              <a:rPr sz="800" spc="-120" dirty="0">
                <a:solidFill>
                  <a:srgbClr val="363740"/>
                </a:solidFill>
                <a:latin typeface="Arial"/>
                <a:cs typeface="Arial"/>
              </a:rPr>
              <a:t> </a:t>
            </a:r>
            <a:r>
              <a:rPr sz="800" spc="20" dirty="0">
                <a:solidFill>
                  <a:srgbClr val="363740"/>
                </a:solidFill>
                <a:latin typeface="Arial"/>
                <a:cs typeface="Arial"/>
              </a:rPr>
              <a:t>to  </a:t>
            </a:r>
            <a:r>
              <a:rPr sz="800" spc="5" dirty="0">
                <a:solidFill>
                  <a:srgbClr val="363740"/>
                </a:solidFill>
                <a:latin typeface="Arial"/>
                <a:cs typeface="Arial"/>
              </a:rPr>
              <a:t>adapt </a:t>
            </a:r>
            <a:r>
              <a:rPr sz="800" spc="20" dirty="0">
                <a:solidFill>
                  <a:srgbClr val="363740"/>
                </a:solidFill>
                <a:latin typeface="Arial"/>
                <a:cs typeface="Arial"/>
              </a:rPr>
              <a:t>to </a:t>
            </a:r>
            <a:r>
              <a:rPr sz="800" spc="5" dirty="0">
                <a:solidFill>
                  <a:srgbClr val="363740"/>
                </a:solidFill>
                <a:latin typeface="Arial"/>
                <a:cs typeface="Arial"/>
              </a:rPr>
              <a:t>situational </a:t>
            </a:r>
            <a:r>
              <a:rPr sz="800" spc="-5" dirty="0">
                <a:solidFill>
                  <a:srgbClr val="363740"/>
                </a:solidFill>
                <a:latin typeface="Arial"/>
                <a:cs typeface="Arial"/>
              </a:rPr>
              <a:t>change </a:t>
            </a:r>
            <a:r>
              <a:rPr sz="800" dirty="0">
                <a:solidFill>
                  <a:srgbClr val="363740"/>
                </a:solidFill>
                <a:latin typeface="Arial"/>
                <a:cs typeface="Arial"/>
              </a:rPr>
              <a:t>and</a:t>
            </a:r>
            <a:r>
              <a:rPr sz="800" spc="-140" dirty="0">
                <a:solidFill>
                  <a:srgbClr val="363740"/>
                </a:solidFill>
                <a:latin typeface="Arial"/>
                <a:cs typeface="Arial"/>
              </a:rPr>
              <a:t> </a:t>
            </a:r>
            <a:r>
              <a:rPr sz="800" dirty="0">
                <a:solidFill>
                  <a:srgbClr val="363740"/>
                </a:solidFill>
                <a:latin typeface="Arial"/>
                <a:cs typeface="Arial"/>
              </a:rPr>
              <a:t>complexity.</a:t>
            </a:r>
            <a:endParaRPr sz="800">
              <a:latin typeface="Arial"/>
              <a:cs typeface="Arial"/>
            </a:endParaRPr>
          </a:p>
        </p:txBody>
      </p:sp>
      <p:sp>
        <p:nvSpPr>
          <p:cNvPr id="8" name="object 8"/>
          <p:cNvSpPr txBox="1"/>
          <p:nvPr/>
        </p:nvSpPr>
        <p:spPr>
          <a:xfrm>
            <a:off x="4078712" y="2518890"/>
            <a:ext cx="1956435" cy="314325"/>
          </a:xfrm>
          <a:prstGeom prst="rect">
            <a:avLst/>
          </a:prstGeom>
        </p:spPr>
        <p:txBody>
          <a:bodyPr vert="horz" wrap="square" lIns="0" tIns="0" rIns="0" bIns="0" rtlCol="0">
            <a:spAutoFit/>
          </a:bodyPr>
          <a:lstStyle/>
          <a:p>
            <a:pPr marL="12700" marR="5080">
              <a:lnSpc>
                <a:spcPct val="117200"/>
              </a:lnSpc>
            </a:pPr>
            <a:r>
              <a:rPr sz="800" spc="20" dirty="0">
                <a:solidFill>
                  <a:srgbClr val="363740"/>
                </a:solidFill>
                <a:latin typeface="Arial"/>
                <a:cs typeface="Arial"/>
              </a:rPr>
              <a:t>Adapt </a:t>
            </a:r>
            <a:r>
              <a:rPr sz="800" dirty="0">
                <a:solidFill>
                  <a:srgbClr val="363740"/>
                </a:solidFill>
                <a:latin typeface="Arial"/>
                <a:cs typeface="Arial"/>
              </a:rPr>
              <a:t>and </a:t>
            </a:r>
            <a:r>
              <a:rPr sz="800" spc="10" dirty="0">
                <a:solidFill>
                  <a:srgbClr val="363740"/>
                </a:solidFill>
                <a:latin typeface="Arial"/>
                <a:cs typeface="Arial"/>
              </a:rPr>
              <a:t>thrive </a:t>
            </a:r>
            <a:r>
              <a:rPr sz="800" spc="5" dirty="0">
                <a:solidFill>
                  <a:srgbClr val="363740"/>
                </a:solidFill>
                <a:latin typeface="Arial"/>
                <a:cs typeface="Arial"/>
              </a:rPr>
              <a:t>in </a:t>
            </a:r>
            <a:r>
              <a:rPr sz="800" spc="10" dirty="0">
                <a:solidFill>
                  <a:srgbClr val="363740"/>
                </a:solidFill>
                <a:latin typeface="Arial"/>
                <a:cs typeface="Arial"/>
              </a:rPr>
              <a:t>the </a:t>
            </a:r>
            <a:r>
              <a:rPr sz="800" spc="-10" dirty="0">
                <a:solidFill>
                  <a:srgbClr val="363740"/>
                </a:solidFill>
                <a:latin typeface="Arial"/>
                <a:cs typeface="Arial"/>
              </a:rPr>
              <a:t>face </a:t>
            </a:r>
            <a:r>
              <a:rPr sz="800" spc="15" dirty="0">
                <a:solidFill>
                  <a:srgbClr val="363740"/>
                </a:solidFill>
                <a:latin typeface="Arial"/>
                <a:cs typeface="Arial"/>
              </a:rPr>
              <a:t>of</a:t>
            </a:r>
            <a:r>
              <a:rPr sz="800" spc="-150" dirty="0">
                <a:solidFill>
                  <a:srgbClr val="363740"/>
                </a:solidFill>
                <a:latin typeface="Arial"/>
                <a:cs typeface="Arial"/>
              </a:rPr>
              <a:t> </a:t>
            </a:r>
            <a:r>
              <a:rPr sz="800" dirty="0">
                <a:solidFill>
                  <a:srgbClr val="363740"/>
                </a:solidFill>
                <a:latin typeface="Arial"/>
                <a:cs typeface="Arial"/>
              </a:rPr>
              <a:t>uncertainty,  </a:t>
            </a:r>
            <a:r>
              <a:rPr sz="800" spc="5" dirty="0">
                <a:solidFill>
                  <a:srgbClr val="363740"/>
                </a:solidFill>
                <a:latin typeface="Arial"/>
                <a:cs typeface="Arial"/>
              </a:rPr>
              <a:t>rather </a:t>
            </a:r>
            <a:r>
              <a:rPr sz="800" spc="10" dirty="0">
                <a:solidFill>
                  <a:srgbClr val="363740"/>
                </a:solidFill>
                <a:latin typeface="Arial"/>
                <a:cs typeface="Arial"/>
              </a:rPr>
              <a:t>than just “bouncing</a:t>
            </a:r>
            <a:r>
              <a:rPr sz="800" spc="50" dirty="0">
                <a:solidFill>
                  <a:srgbClr val="363740"/>
                </a:solidFill>
                <a:latin typeface="Arial"/>
                <a:cs typeface="Arial"/>
              </a:rPr>
              <a:t> </a:t>
            </a:r>
            <a:r>
              <a:rPr sz="800" spc="-10" dirty="0">
                <a:solidFill>
                  <a:srgbClr val="363740"/>
                </a:solidFill>
                <a:latin typeface="Arial"/>
                <a:cs typeface="Arial"/>
              </a:rPr>
              <a:t>back.”</a:t>
            </a:r>
            <a:endParaRPr sz="800">
              <a:latin typeface="Arial"/>
              <a:cs typeface="Arial"/>
            </a:endParaRPr>
          </a:p>
        </p:txBody>
      </p:sp>
      <p:sp>
        <p:nvSpPr>
          <p:cNvPr id="9" name="object 9"/>
          <p:cNvSpPr txBox="1"/>
          <p:nvPr/>
        </p:nvSpPr>
        <p:spPr>
          <a:xfrm>
            <a:off x="4078712" y="2947515"/>
            <a:ext cx="2011680" cy="314325"/>
          </a:xfrm>
          <a:prstGeom prst="rect">
            <a:avLst/>
          </a:prstGeom>
        </p:spPr>
        <p:txBody>
          <a:bodyPr vert="horz" wrap="square" lIns="0" tIns="0" rIns="0" bIns="0" rtlCol="0">
            <a:spAutoFit/>
          </a:bodyPr>
          <a:lstStyle/>
          <a:p>
            <a:pPr marL="12700" marR="5080">
              <a:lnSpc>
                <a:spcPct val="117200"/>
              </a:lnSpc>
            </a:pPr>
            <a:r>
              <a:rPr sz="800" spc="-5" dirty="0">
                <a:solidFill>
                  <a:srgbClr val="363740"/>
                </a:solidFill>
                <a:latin typeface="Arial"/>
                <a:cs typeface="Arial"/>
              </a:rPr>
              <a:t>Connect business </a:t>
            </a:r>
            <a:r>
              <a:rPr sz="800" dirty="0">
                <a:solidFill>
                  <a:srgbClr val="363740"/>
                </a:solidFill>
                <a:latin typeface="Arial"/>
                <a:cs typeface="Arial"/>
              </a:rPr>
              <a:t>strategies </a:t>
            </a:r>
            <a:r>
              <a:rPr sz="800" spc="20" dirty="0">
                <a:solidFill>
                  <a:srgbClr val="363740"/>
                </a:solidFill>
                <a:latin typeface="Arial"/>
                <a:cs typeface="Arial"/>
              </a:rPr>
              <a:t>to </a:t>
            </a:r>
            <a:r>
              <a:rPr sz="800" spc="-10" dirty="0">
                <a:solidFill>
                  <a:srgbClr val="363740"/>
                </a:solidFill>
                <a:latin typeface="Arial"/>
                <a:cs typeface="Arial"/>
              </a:rPr>
              <a:t>an</a:t>
            </a:r>
            <a:r>
              <a:rPr sz="800" spc="-105" dirty="0">
                <a:solidFill>
                  <a:srgbClr val="363740"/>
                </a:solidFill>
                <a:latin typeface="Arial"/>
                <a:cs typeface="Arial"/>
              </a:rPr>
              <a:t> </a:t>
            </a:r>
            <a:r>
              <a:rPr sz="800" spc="5" dirty="0">
                <a:solidFill>
                  <a:srgbClr val="363740"/>
                </a:solidFill>
                <a:latin typeface="Arial"/>
                <a:cs typeface="Arial"/>
              </a:rPr>
              <a:t>individual  </a:t>
            </a:r>
            <a:r>
              <a:rPr sz="800" dirty="0">
                <a:solidFill>
                  <a:srgbClr val="363740"/>
                </a:solidFill>
                <a:latin typeface="Arial"/>
                <a:cs typeface="Arial"/>
              </a:rPr>
              <a:t>and </a:t>
            </a:r>
            <a:r>
              <a:rPr sz="800" spc="-5" dirty="0">
                <a:solidFill>
                  <a:srgbClr val="363740"/>
                </a:solidFill>
                <a:latin typeface="Arial"/>
                <a:cs typeface="Arial"/>
              </a:rPr>
              <a:t>collective </a:t>
            </a:r>
            <a:r>
              <a:rPr sz="800" spc="-15" dirty="0">
                <a:solidFill>
                  <a:srgbClr val="363740"/>
                </a:solidFill>
                <a:latin typeface="Arial"/>
                <a:cs typeface="Arial"/>
              </a:rPr>
              <a:t>sense </a:t>
            </a:r>
            <a:r>
              <a:rPr sz="800" spc="15" dirty="0">
                <a:solidFill>
                  <a:srgbClr val="363740"/>
                </a:solidFill>
                <a:latin typeface="Arial"/>
                <a:cs typeface="Arial"/>
              </a:rPr>
              <a:t>of</a:t>
            </a:r>
            <a:r>
              <a:rPr sz="800" spc="-70" dirty="0">
                <a:solidFill>
                  <a:srgbClr val="363740"/>
                </a:solidFill>
                <a:latin typeface="Arial"/>
                <a:cs typeface="Arial"/>
              </a:rPr>
              <a:t> </a:t>
            </a:r>
            <a:r>
              <a:rPr sz="800" spc="-5" dirty="0">
                <a:solidFill>
                  <a:srgbClr val="363740"/>
                </a:solidFill>
                <a:latin typeface="Arial"/>
                <a:cs typeface="Arial"/>
              </a:rPr>
              <a:t>purpose.</a:t>
            </a:r>
            <a:endParaRPr sz="800">
              <a:latin typeface="Arial"/>
              <a:cs typeface="Arial"/>
            </a:endParaRPr>
          </a:p>
        </p:txBody>
      </p:sp>
      <p:sp>
        <p:nvSpPr>
          <p:cNvPr id="10" name="object 10"/>
          <p:cNvSpPr txBox="1"/>
          <p:nvPr/>
        </p:nvSpPr>
        <p:spPr>
          <a:xfrm>
            <a:off x="4078712" y="3376140"/>
            <a:ext cx="2105025" cy="457200"/>
          </a:xfrm>
          <a:prstGeom prst="rect">
            <a:avLst/>
          </a:prstGeom>
        </p:spPr>
        <p:txBody>
          <a:bodyPr vert="horz" wrap="square" lIns="0" tIns="0" rIns="0" bIns="0" rtlCol="0">
            <a:spAutoFit/>
          </a:bodyPr>
          <a:lstStyle/>
          <a:p>
            <a:pPr marL="12700" marR="5080">
              <a:lnSpc>
                <a:spcPct val="117200"/>
              </a:lnSpc>
            </a:pPr>
            <a:r>
              <a:rPr sz="800" spc="-10" dirty="0">
                <a:solidFill>
                  <a:srgbClr val="363740"/>
                </a:solidFill>
                <a:latin typeface="Arial"/>
                <a:cs typeface="Arial"/>
              </a:rPr>
              <a:t>Leverage an </a:t>
            </a:r>
            <a:r>
              <a:rPr sz="800" spc="5" dirty="0">
                <a:solidFill>
                  <a:srgbClr val="363740"/>
                </a:solidFill>
                <a:latin typeface="Arial"/>
                <a:cs typeface="Arial"/>
              </a:rPr>
              <a:t>understanding </a:t>
            </a:r>
            <a:r>
              <a:rPr sz="800" spc="15" dirty="0">
                <a:solidFill>
                  <a:srgbClr val="363740"/>
                </a:solidFill>
                <a:latin typeface="Arial"/>
                <a:cs typeface="Arial"/>
              </a:rPr>
              <a:t>of </a:t>
            </a:r>
            <a:r>
              <a:rPr sz="800" spc="5" dirty="0">
                <a:solidFill>
                  <a:srgbClr val="363740"/>
                </a:solidFill>
                <a:latin typeface="Arial"/>
                <a:cs typeface="Arial"/>
              </a:rPr>
              <a:t>brain</a:t>
            </a:r>
            <a:r>
              <a:rPr sz="800" spc="-110" dirty="0">
                <a:solidFill>
                  <a:srgbClr val="363740"/>
                </a:solidFill>
                <a:latin typeface="Arial"/>
                <a:cs typeface="Arial"/>
              </a:rPr>
              <a:t> </a:t>
            </a:r>
            <a:r>
              <a:rPr sz="800" spc="5" dirty="0">
                <a:solidFill>
                  <a:srgbClr val="363740"/>
                </a:solidFill>
                <a:latin typeface="Arial"/>
                <a:cs typeface="Arial"/>
              </a:rPr>
              <a:t>chemistry  </a:t>
            </a:r>
            <a:r>
              <a:rPr sz="800" spc="20" dirty="0">
                <a:solidFill>
                  <a:srgbClr val="363740"/>
                </a:solidFill>
                <a:latin typeface="Arial"/>
                <a:cs typeface="Arial"/>
              </a:rPr>
              <a:t>to </a:t>
            </a:r>
            <a:r>
              <a:rPr sz="800" spc="10" dirty="0">
                <a:solidFill>
                  <a:srgbClr val="363740"/>
                </a:solidFill>
                <a:latin typeface="Arial"/>
                <a:cs typeface="Arial"/>
              </a:rPr>
              <a:t>build </a:t>
            </a:r>
            <a:r>
              <a:rPr sz="800" spc="5" dirty="0">
                <a:solidFill>
                  <a:srgbClr val="363740"/>
                </a:solidFill>
                <a:latin typeface="Arial"/>
                <a:cs typeface="Arial"/>
              </a:rPr>
              <a:t>individual </a:t>
            </a:r>
            <a:r>
              <a:rPr sz="800" dirty="0">
                <a:solidFill>
                  <a:srgbClr val="363740"/>
                </a:solidFill>
                <a:latin typeface="Arial"/>
                <a:cs typeface="Arial"/>
              </a:rPr>
              <a:t>and </a:t>
            </a:r>
            <a:r>
              <a:rPr sz="800" spc="5" dirty="0">
                <a:solidFill>
                  <a:srgbClr val="363740"/>
                </a:solidFill>
                <a:latin typeface="Arial"/>
                <a:cs typeface="Arial"/>
              </a:rPr>
              <a:t>team </a:t>
            </a:r>
            <a:r>
              <a:rPr sz="800" dirty="0">
                <a:solidFill>
                  <a:srgbClr val="363740"/>
                </a:solidFill>
                <a:latin typeface="Arial"/>
                <a:cs typeface="Arial"/>
              </a:rPr>
              <a:t>agility, </a:t>
            </a:r>
            <a:r>
              <a:rPr sz="800" spc="10" dirty="0">
                <a:solidFill>
                  <a:srgbClr val="363740"/>
                </a:solidFill>
                <a:latin typeface="Arial"/>
                <a:cs typeface="Arial"/>
              </a:rPr>
              <a:t>intuition,  </a:t>
            </a:r>
            <a:r>
              <a:rPr sz="800" dirty="0">
                <a:solidFill>
                  <a:srgbClr val="363740"/>
                </a:solidFill>
                <a:latin typeface="Arial"/>
                <a:cs typeface="Arial"/>
              </a:rPr>
              <a:t>and</a:t>
            </a:r>
            <a:r>
              <a:rPr sz="800" spc="-105" dirty="0">
                <a:solidFill>
                  <a:srgbClr val="363740"/>
                </a:solidFill>
                <a:latin typeface="Arial"/>
                <a:cs typeface="Arial"/>
              </a:rPr>
              <a:t> </a:t>
            </a:r>
            <a:r>
              <a:rPr sz="800" spc="15" dirty="0">
                <a:solidFill>
                  <a:srgbClr val="363740"/>
                </a:solidFill>
                <a:latin typeface="Arial"/>
                <a:cs typeface="Arial"/>
              </a:rPr>
              <a:t>ﬂow.</a:t>
            </a:r>
            <a:endParaRPr sz="800">
              <a:latin typeface="Arial"/>
              <a:cs typeface="Arial"/>
            </a:endParaRPr>
          </a:p>
        </p:txBody>
      </p:sp>
      <p:sp>
        <p:nvSpPr>
          <p:cNvPr id="11" name="object 11"/>
          <p:cNvSpPr txBox="1"/>
          <p:nvPr/>
        </p:nvSpPr>
        <p:spPr>
          <a:xfrm>
            <a:off x="6446607" y="2525845"/>
            <a:ext cx="2115820" cy="314325"/>
          </a:xfrm>
          <a:prstGeom prst="rect">
            <a:avLst/>
          </a:prstGeom>
        </p:spPr>
        <p:txBody>
          <a:bodyPr vert="horz" wrap="square" lIns="0" tIns="0" rIns="0" bIns="0" rtlCol="0">
            <a:spAutoFit/>
          </a:bodyPr>
          <a:lstStyle/>
          <a:p>
            <a:pPr marL="12700" marR="5080">
              <a:lnSpc>
                <a:spcPct val="117200"/>
              </a:lnSpc>
            </a:pPr>
            <a:r>
              <a:rPr sz="800" spc="-10" dirty="0">
                <a:solidFill>
                  <a:srgbClr val="363740"/>
                </a:solidFill>
                <a:latin typeface="Arial"/>
                <a:cs typeface="Arial"/>
              </a:rPr>
              <a:t>Recognize </a:t>
            </a:r>
            <a:r>
              <a:rPr sz="800" dirty="0">
                <a:solidFill>
                  <a:srgbClr val="363740"/>
                </a:solidFill>
                <a:latin typeface="Arial"/>
                <a:cs typeface="Arial"/>
              </a:rPr>
              <a:t>and </a:t>
            </a:r>
            <a:r>
              <a:rPr sz="800" spc="-5" dirty="0">
                <a:solidFill>
                  <a:srgbClr val="363740"/>
                </a:solidFill>
                <a:latin typeface="Arial"/>
                <a:cs typeface="Arial"/>
              </a:rPr>
              <a:t>manage </a:t>
            </a:r>
            <a:r>
              <a:rPr sz="800" spc="10" dirty="0">
                <a:solidFill>
                  <a:srgbClr val="363740"/>
                </a:solidFill>
                <a:latin typeface="Arial"/>
                <a:cs typeface="Arial"/>
              </a:rPr>
              <a:t>multiple </a:t>
            </a:r>
            <a:r>
              <a:rPr sz="800" spc="5" dirty="0">
                <a:solidFill>
                  <a:srgbClr val="363740"/>
                </a:solidFill>
                <a:latin typeface="Arial"/>
                <a:cs typeface="Arial"/>
              </a:rPr>
              <a:t>obstructions  </a:t>
            </a:r>
            <a:r>
              <a:rPr sz="800" spc="20" dirty="0">
                <a:solidFill>
                  <a:srgbClr val="363740"/>
                </a:solidFill>
                <a:latin typeface="Arial"/>
                <a:cs typeface="Arial"/>
              </a:rPr>
              <a:t>to</a:t>
            </a:r>
            <a:r>
              <a:rPr sz="800" spc="-20" dirty="0">
                <a:solidFill>
                  <a:srgbClr val="363740"/>
                </a:solidFill>
                <a:latin typeface="Arial"/>
                <a:cs typeface="Arial"/>
              </a:rPr>
              <a:t> </a:t>
            </a:r>
            <a:r>
              <a:rPr sz="800" spc="5" dirty="0">
                <a:solidFill>
                  <a:srgbClr val="363740"/>
                </a:solidFill>
                <a:latin typeface="Arial"/>
                <a:cs typeface="Arial"/>
              </a:rPr>
              <a:t>mental</a:t>
            </a:r>
            <a:r>
              <a:rPr sz="800" spc="-20" dirty="0">
                <a:solidFill>
                  <a:srgbClr val="363740"/>
                </a:solidFill>
                <a:latin typeface="Arial"/>
                <a:cs typeface="Arial"/>
              </a:rPr>
              <a:t> </a:t>
            </a:r>
            <a:r>
              <a:rPr sz="800" dirty="0">
                <a:solidFill>
                  <a:srgbClr val="363740"/>
                </a:solidFill>
                <a:latin typeface="Arial"/>
                <a:cs typeface="Arial"/>
              </a:rPr>
              <a:t>wellness</a:t>
            </a:r>
            <a:r>
              <a:rPr sz="800" spc="-20" dirty="0">
                <a:solidFill>
                  <a:srgbClr val="363740"/>
                </a:solidFill>
                <a:latin typeface="Arial"/>
                <a:cs typeface="Arial"/>
              </a:rPr>
              <a:t> </a:t>
            </a:r>
            <a:r>
              <a:rPr sz="800" spc="20" dirty="0">
                <a:solidFill>
                  <a:srgbClr val="363740"/>
                </a:solidFill>
                <a:latin typeface="Arial"/>
                <a:cs typeface="Arial"/>
              </a:rPr>
              <a:t>that</a:t>
            </a:r>
            <a:r>
              <a:rPr sz="800" spc="-20" dirty="0">
                <a:solidFill>
                  <a:srgbClr val="363740"/>
                </a:solidFill>
                <a:latin typeface="Arial"/>
                <a:cs typeface="Arial"/>
              </a:rPr>
              <a:t> </a:t>
            </a:r>
            <a:r>
              <a:rPr sz="800" spc="5" dirty="0">
                <a:solidFill>
                  <a:srgbClr val="363740"/>
                </a:solidFill>
                <a:latin typeface="Arial"/>
                <a:cs typeface="Arial"/>
              </a:rPr>
              <a:t>originate</a:t>
            </a:r>
            <a:r>
              <a:rPr sz="800" spc="-20" dirty="0">
                <a:solidFill>
                  <a:srgbClr val="363740"/>
                </a:solidFill>
                <a:latin typeface="Arial"/>
                <a:cs typeface="Arial"/>
              </a:rPr>
              <a:t> </a:t>
            </a:r>
            <a:r>
              <a:rPr sz="800" spc="5" dirty="0">
                <a:solidFill>
                  <a:srgbClr val="363740"/>
                </a:solidFill>
                <a:latin typeface="Arial"/>
                <a:cs typeface="Arial"/>
              </a:rPr>
              <a:t>in</a:t>
            </a:r>
            <a:r>
              <a:rPr sz="800" spc="-20" dirty="0">
                <a:solidFill>
                  <a:srgbClr val="363740"/>
                </a:solidFill>
                <a:latin typeface="Arial"/>
                <a:cs typeface="Arial"/>
              </a:rPr>
              <a:t> </a:t>
            </a:r>
            <a:r>
              <a:rPr sz="800" spc="5" dirty="0">
                <a:solidFill>
                  <a:srgbClr val="363740"/>
                </a:solidFill>
                <a:latin typeface="Arial"/>
                <a:cs typeface="Arial"/>
              </a:rPr>
              <a:t>our</a:t>
            </a:r>
            <a:r>
              <a:rPr sz="800" spc="-20" dirty="0">
                <a:solidFill>
                  <a:srgbClr val="363740"/>
                </a:solidFill>
                <a:latin typeface="Arial"/>
                <a:cs typeface="Arial"/>
              </a:rPr>
              <a:t> </a:t>
            </a:r>
            <a:r>
              <a:rPr sz="800" spc="-5" dirty="0">
                <a:solidFill>
                  <a:srgbClr val="363740"/>
                </a:solidFill>
                <a:latin typeface="Arial"/>
                <a:cs typeface="Arial"/>
              </a:rPr>
              <a:t>brains.</a:t>
            </a:r>
            <a:endParaRPr sz="800">
              <a:latin typeface="Arial"/>
              <a:cs typeface="Arial"/>
            </a:endParaRPr>
          </a:p>
        </p:txBody>
      </p:sp>
      <p:sp>
        <p:nvSpPr>
          <p:cNvPr id="12" name="object 12"/>
          <p:cNvSpPr txBox="1"/>
          <p:nvPr/>
        </p:nvSpPr>
        <p:spPr>
          <a:xfrm>
            <a:off x="6446607" y="2954470"/>
            <a:ext cx="2120900" cy="457200"/>
          </a:xfrm>
          <a:prstGeom prst="rect">
            <a:avLst/>
          </a:prstGeom>
        </p:spPr>
        <p:txBody>
          <a:bodyPr vert="horz" wrap="square" lIns="0" tIns="0" rIns="0" bIns="0" rtlCol="0">
            <a:spAutoFit/>
          </a:bodyPr>
          <a:lstStyle/>
          <a:p>
            <a:pPr marL="12700" marR="5080">
              <a:lnSpc>
                <a:spcPct val="117200"/>
              </a:lnSpc>
            </a:pPr>
            <a:r>
              <a:rPr sz="800" spc="-15" dirty="0">
                <a:solidFill>
                  <a:srgbClr val="363740"/>
                </a:solidFill>
                <a:latin typeface="Arial"/>
                <a:cs typeface="Arial"/>
              </a:rPr>
              <a:t>Use </a:t>
            </a:r>
            <a:r>
              <a:rPr sz="800" dirty="0">
                <a:solidFill>
                  <a:srgbClr val="363740"/>
                </a:solidFill>
                <a:latin typeface="Arial"/>
                <a:cs typeface="Arial"/>
              </a:rPr>
              <a:t>practical </a:t>
            </a:r>
            <a:r>
              <a:rPr sz="800" spc="-5" dirty="0">
                <a:solidFill>
                  <a:srgbClr val="363740"/>
                </a:solidFill>
                <a:latin typeface="Arial"/>
                <a:cs typeface="Arial"/>
              </a:rPr>
              <a:t>neuroscience-based </a:t>
            </a:r>
            <a:r>
              <a:rPr sz="800" dirty="0">
                <a:solidFill>
                  <a:srgbClr val="363740"/>
                </a:solidFill>
                <a:latin typeface="Arial"/>
                <a:cs typeface="Arial"/>
              </a:rPr>
              <a:t>strategies  and techniques </a:t>
            </a:r>
            <a:r>
              <a:rPr sz="800" spc="20" dirty="0">
                <a:solidFill>
                  <a:srgbClr val="363740"/>
                </a:solidFill>
                <a:latin typeface="Arial"/>
                <a:cs typeface="Arial"/>
              </a:rPr>
              <a:t>to </a:t>
            </a:r>
            <a:r>
              <a:rPr sz="800" spc="-5" dirty="0">
                <a:solidFill>
                  <a:srgbClr val="363740"/>
                </a:solidFill>
                <a:latin typeface="Arial"/>
                <a:cs typeface="Arial"/>
              </a:rPr>
              <a:t>manage </a:t>
            </a:r>
            <a:r>
              <a:rPr sz="800" dirty="0">
                <a:solidFill>
                  <a:srgbClr val="363740"/>
                </a:solidFill>
                <a:latin typeface="Arial"/>
                <a:cs typeface="Arial"/>
              </a:rPr>
              <a:t>interpersonal  relationships and </a:t>
            </a:r>
            <a:r>
              <a:rPr sz="800" spc="-5" dirty="0">
                <a:solidFill>
                  <a:srgbClr val="363740"/>
                </a:solidFill>
                <a:latin typeface="Arial"/>
                <a:cs typeface="Arial"/>
              </a:rPr>
              <a:t>challenges </a:t>
            </a:r>
            <a:r>
              <a:rPr sz="800" spc="20" dirty="0">
                <a:solidFill>
                  <a:srgbClr val="363740"/>
                </a:solidFill>
                <a:latin typeface="Arial"/>
                <a:cs typeface="Arial"/>
              </a:rPr>
              <a:t>to </a:t>
            </a:r>
            <a:r>
              <a:rPr sz="800" spc="5" dirty="0">
                <a:solidFill>
                  <a:srgbClr val="363740"/>
                </a:solidFill>
                <a:latin typeface="Arial"/>
                <a:cs typeface="Arial"/>
              </a:rPr>
              <a:t>team</a:t>
            </a:r>
            <a:r>
              <a:rPr sz="800" spc="-110" dirty="0">
                <a:solidFill>
                  <a:srgbClr val="363740"/>
                </a:solidFill>
                <a:latin typeface="Arial"/>
                <a:cs typeface="Arial"/>
              </a:rPr>
              <a:t> </a:t>
            </a:r>
            <a:r>
              <a:rPr sz="800" spc="-5" dirty="0">
                <a:solidFill>
                  <a:srgbClr val="363740"/>
                </a:solidFill>
                <a:latin typeface="Arial"/>
                <a:cs typeface="Arial"/>
              </a:rPr>
              <a:t>wellness.</a:t>
            </a:r>
            <a:endParaRPr sz="800">
              <a:latin typeface="Arial"/>
              <a:cs typeface="Arial"/>
            </a:endParaRPr>
          </a:p>
        </p:txBody>
      </p:sp>
      <p:sp>
        <p:nvSpPr>
          <p:cNvPr id="13" name="object 13"/>
          <p:cNvSpPr txBox="1"/>
          <p:nvPr/>
        </p:nvSpPr>
        <p:spPr>
          <a:xfrm>
            <a:off x="6446607" y="3525970"/>
            <a:ext cx="2070100" cy="314325"/>
          </a:xfrm>
          <a:prstGeom prst="rect">
            <a:avLst/>
          </a:prstGeom>
        </p:spPr>
        <p:txBody>
          <a:bodyPr vert="horz" wrap="square" lIns="0" tIns="0" rIns="0" bIns="0" rtlCol="0">
            <a:spAutoFit/>
          </a:bodyPr>
          <a:lstStyle/>
          <a:p>
            <a:pPr marL="12700" marR="5080">
              <a:lnSpc>
                <a:spcPct val="117200"/>
              </a:lnSpc>
            </a:pPr>
            <a:r>
              <a:rPr sz="800" spc="20" dirty="0">
                <a:solidFill>
                  <a:srgbClr val="363740"/>
                </a:solidFill>
                <a:latin typeface="Arial"/>
                <a:cs typeface="Arial"/>
              </a:rPr>
              <a:t>Apply </a:t>
            </a:r>
            <a:r>
              <a:rPr sz="800" spc="-5" dirty="0">
                <a:solidFill>
                  <a:srgbClr val="363740"/>
                </a:solidFill>
                <a:latin typeface="Arial"/>
                <a:cs typeface="Arial"/>
              </a:rPr>
              <a:t>neuroleadership </a:t>
            </a:r>
            <a:r>
              <a:rPr sz="800" dirty="0">
                <a:solidFill>
                  <a:srgbClr val="363740"/>
                </a:solidFill>
                <a:latin typeface="Arial"/>
                <a:cs typeface="Arial"/>
              </a:rPr>
              <a:t>techniques </a:t>
            </a:r>
            <a:r>
              <a:rPr sz="800" spc="20" dirty="0">
                <a:solidFill>
                  <a:srgbClr val="363740"/>
                </a:solidFill>
                <a:latin typeface="Arial"/>
                <a:cs typeface="Arial"/>
              </a:rPr>
              <a:t>to </a:t>
            </a:r>
            <a:r>
              <a:rPr sz="800" spc="-5" dirty="0">
                <a:solidFill>
                  <a:srgbClr val="363740"/>
                </a:solidFill>
                <a:latin typeface="Arial"/>
                <a:cs typeface="Arial"/>
              </a:rPr>
              <a:t>create</a:t>
            </a:r>
            <a:r>
              <a:rPr sz="800" spc="-130" dirty="0">
                <a:solidFill>
                  <a:srgbClr val="363740"/>
                </a:solidFill>
                <a:latin typeface="Arial"/>
                <a:cs typeface="Arial"/>
              </a:rPr>
              <a:t> </a:t>
            </a:r>
            <a:r>
              <a:rPr sz="800" spc="-25" dirty="0">
                <a:solidFill>
                  <a:srgbClr val="363740"/>
                </a:solidFill>
                <a:latin typeface="Arial"/>
                <a:cs typeface="Arial"/>
              </a:rPr>
              <a:t>a  </a:t>
            </a:r>
            <a:r>
              <a:rPr sz="800" dirty="0">
                <a:solidFill>
                  <a:srgbClr val="363740"/>
                </a:solidFill>
                <a:latin typeface="Arial"/>
                <a:cs typeface="Arial"/>
              </a:rPr>
              <a:t>culture </a:t>
            </a:r>
            <a:r>
              <a:rPr sz="800" spc="15" dirty="0">
                <a:solidFill>
                  <a:srgbClr val="363740"/>
                </a:solidFill>
                <a:latin typeface="Arial"/>
                <a:cs typeface="Arial"/>
              </a:rPr>
              <a:t>of</a:t>
            </a:r>
            <a:r>
              <a:rPr sz="800" spc="-65" dirty="0">
                <a:solidFill>
                  <a:srgbClr val="363740"/>
                </a:solidFill>
                <a:latin typeface="Arial"/>
                <a:cs typeface="Arial"/>
              </a:rPr>
              <a:t> </a:t>
            </a:r>
            <a:r>
              <a:rPr sz="800" spc="-5" dirty="0">
                <a:solidFill>
                  <a:srgbClr val="363740"/>
                </a:solidFill>
                <a:latin typeface="Arial"/>
                <a:cs typeface="Arial"/>
              </a:rPr>
              <a:t>wellness.</a:t>
            </a:r>
            <a:endParaRPr sz="800">
              <a:latin typeface="Arial"/>
              <a:cs typeface="Arial"/>
            </a:endParaRPr>
          </a:p>
        </p:txBody>
      </p:sp>
      <p:sp>
        <p:nvSpPr>
          <p:cNvPr id="14" name="object 14"/>
          <p:cNvSpPr/>
          <p:nvPr/>
        </p:nvSpPr>
        <p:spPr>
          <a:xfrm>
            <a:off x="4462225" y="4438949"/>
            <a:ext cx="503699" cy="503699"/>
          </a:xfrm>
          <a:prstGeom prst="rect">
            <a:avLst/>
          </a:prstGeom>
          <a:blipFill>
            <a:blip r:embed="rId2" cstate="print"/>
            <a:stretch>
              <a:fillRect/>
            </a:stretch>
          </a:blipFill>
        </p:spPr>
        <p:txBody>
          <a:bodyPr wrap="square" lIns="0" tIns="0" rIns="0" bIns="0" rtlCol="0"/>
          <a:lstStyle/>
          <a:p>
            <a:endParaRPr/>
          </a:p>
        </p:txBody>
      </p:sp>
      <p:sp>
        <p:nvSpPr>
          <p:cNvPr id="15" name="object 15"/>
          <p:cNvSpPr/>
          <p:nvPr/>
        </p:nvSpPr>
        <p:spPr>
          <a:xfrm>
            <a:off x="4447937" y="4424662"/>
            <a:ext cx="532765" cy="532765"/>
          </a:xfrm>
          <a:custGeom>
            <a:avLst/>
            <a:gdLst/>
            <a:ahLst/>
            <a:cxnLst/>
            <a:rect l="l" t="t" r="r" b="b"/>
            <a:pathLst>
              <a:path w="532764" h="532764">
                <a:moveTo>
                  <a:pt x="0" y="266137"/>
                </a:moveTo>
                <a:lnTo>
                  <a:pt x="4287" y="218298"/>
                </a:lnTo>
                <a:lnTo>
                  <a:pt x="16650" y="173273"/>
                </a:lnTo>
                <a:lnTo>
                  <a:pt x="36335" y="131812"/>
                </a:lnTo>
                <a:lnTo>
                  <a:pt x="62592" y="94668"/>
                </a:lnTo>
                <a:lnTo>
                  <a:pt x="94668" y="62592"/>
                </a:lnTo>
                <a:lnTo>
                  <a:pt x="131812" y="36335"/>
                </a:lnTo>
                <a:lnTo>
                  <a:pt x="173273" y="16650"/>
                </a:lnTo>
                <a:lnTo>
                  <a:pt x="218298" y="4287"/>
                </a:lnTo>
                <a:lnTo>
                  <a:pt x="266137" y="0"/>
                </a:lnTo>
                <a:lnTo>
                  <a:pt x="318300" y="5161"/>
                </a:lnTo>
                <a:lnTo>
                  <a:pt x="367983" y="20258"/>
                </a:lnTo>
                <a:lnTo>
                  <a:pt x="413790" y="44714"/>
                </a:lnTo>
                <a:lnTo>
                  <a:pt x="454324" y="77949"/>
                </a:lnTo>
                <a:lnTo>
                  <a:pt x="487560" y="118484"/>
                </a:lnTo>
                <a:lnTo>
                  <a:pt x="512016" y="164291"/>
                </a:lnTo>
                <a:lnTo>
                  <a:pt x="527113" y="213974"/>
                </a:lnTo>
                <a:lnTo>
                  <a:pt x="532274" y="266137"/>
                </a:lnTo>
                <a:lnTo>
                  <a:pt x="527987" y="313976"/>
                </a:lnTo>
                <a:lnTo>
                  <a:pt x="515624" y="359001"/>
                </a:lnTo>
                <a:lnTo>
                  <a:pt x="495939" y="400462"/>
                </a:lnTo>
                <a:lnTo>
                  <a:pt x="469682" y="437606"/>
                </a:lnTo>
                <a:lnTo>
                  <a:pt x="437606" y="469682"/>
                </a:lnTo>
                <a:lnTo>
                  <a:pt x="400462" y="495939"/>
                </a:lnTo>
                <a:lnTo>
                  <a:pt x="359001" y="515624"/>
                </a:lnTo>
                <a:lnTo>
                  <a:pt x="313976" y="527987"/>
                </a:lnTo>
                <a:lnTo>
                  <a:pt x="266137" y="532274"/>
                </a:lnTo>
                <a:lnTo>
                  <a:pt x="218298" y="527987"/>
                </a:lnTo>
                <a:lnTo>
                  <a:pt x="173273" y="515624"/>
                </a:lnTo>
                <a:lnTo>
                  <a:pt x="131812" y="495939"/>
                </a:lnTo>
                <a:lnTo>
                  <a:pt x="94668" y="469682"/>
                </a:lnTo>
                <a:lnTo>
                  <a:pt x="62592" y="437606"/>
                </a:lnTo>
                <a:lnTo>
                  <a:pt x="36335" y="400462"/>
                </a:lnTo>
                <a:lnTo>
                  <a:pt x="16650" y="359001"/>
                </a:lnTo>
                <a:lnTo>
                  <a:pt x="4287" y="313976"/>
                </a:lnTo>
                <a:lnTo>
                  <a:pt x="0" y="266137"/>
                </a:lnTo>
                <a:close/>
              </a:path>
            </a:pathLst>
          </a:custGeom>
          <a:ln w="28574">
            <a:solidFill>
              <a:srgbClr val="1E376C"/>
            </a:solidFill>
          </a:ln>
        </p:spPr>
        <p:txBody>
          <a:bodyPr wrap="square" lIns="0" tIns="0" rIns="0" bIns="0" rtlCol="0"/>
          <a:lstStyle/>
          <a:p>
            <a:endParaRPr/>
          </a:p>
        </p:txBody>
      </p:sp>
      <p:sp>
        <p:nvSpPr>
          <p:cNvPr id="16" name="object 16"/>
          <p:cNvSpPr txBox="1"/>
          <p:nvPr/>
        </p:nvSpPr>
        <p:spPr>
          <a:xfrm>
            <a:off x="5182649" y="4624823"/>
            <a:ext cx="659765" cy="150495"/>
          </a:xfrm>
          <a:prstGeom prst="rect">
            <a:avLst/>
          </a:prstGeom>
        </p:spPr>
        <p:txBody>
          <a:bodyPr vert="horz" wrap="square" lIns="0" tIns="0" rIns="0" bIns="0" rtlCol="0">
            <a:spAutoFit/>
          </a:bodyPr>
          <a:lstStyle/>
          <a:p>
            <a:pPr marL="12700">
              <a:lnSpc>
                <a:spcPct val="100000"/>
              </a:lnSpc>
            </a:pPr>
            <a:r>
              <a:rPr sz="800" b="1" spc="-75" dirty="0">
                <a:solidFill>
                  <a:srgbClr val="1E376C"/>
                </a:solidFill>
                <a:latin typeface="Arial Black"/>
                <a:cs typeface="Arial Black"/>
              </a:rPr>
              <a:t>SRINI</a:t>
            </a:r>
            <a:r>
              <a:rPr sz="800" b="1" spc="-150" dirty="0">
                <a:solidFill>
                  <a:srgbClr val="1E376C"/>
                </a:solidFill>
                <a:latin typeface="Arial Black"/>
                <a:cs typeface="Arial Black"/>
              </a:rPr>
              <a:t> </a:t>
            </a:r>
            <a:r>
              <a:rPr sz="800" b="1" spc="-90" dirty="0">
                <a:solidFill>
                  <a:srgbClr val="1E376C"/>
                </a:solidFill>
                <a:latin typeface="Arial Black"/>
                <a:cs typeface="Arial Black"/>
              </a:rPr>
              <a:t>PILLAY</a:t>
            </a:r>
            <a:endParaRPr sz="800">
              <a:latin typeface="Arial Black"/>
              <a:cs typeface="Arial Black"/>
            </a:endParaRPr>
          </a:p>
        </p:txBody>
      </p:sp>
      <p:sp>
        <p:nvSpPr>
          <p:cNvPr id="17" name="object 17"/>
          <p:cNvSpPr/>
          <p:nvPr/>
        </p:nvSpPr>
        <p:spPr>
          <a:xfrm>
            <a:off x="7759925" y="289375"/>
            <a:ext cx="1006324" cy="449499"/>
          </a:xfrm>
          <a:prstGeom prst="rect">
            <a:avLst/>
          </a:prstGeom>
          <a:blipFill>
            <a:blip r:embed="rId3" cstate="print"/>
            <a:stretch>
              <a:fillRect/>
            </a:stretch>
          </a:blipFill>
        </p:spPr>
        <p:txBody>
          <a:bodyPr wrap="square" lIns="0" tIns="0" rIns="0" bIns="0" rtlCol="0"/>
          <a:lstStyle/>
          <a:p>
            <a:endParaRPr/>
          </a:p>
        </p:txBody>
      </p:sp>
      <p:sp>
        <p:nvSpPr>
          <p:cNvPr id="18" name="object 18"/>
          <p:cNvSpPr/>
          <p:nvPr/>
        </p:nvSpPr>
        <p:spPr>
          <a:xfrm>
            <a:off x="0" y="0"/>
            <a:ext cx="1375099" cy="5143499"/>
          </a:xfrm>
          <a:prstGeom prst="rect">
            <a:avLst/>
          </a:prstGeom>
          <a:blipFill>
            <a:blip r:embed="rId4" cstate="print"/>
            <a:stretch>
              <a:fillRect/>
            </a:stretch>
          </a:blipFill>
        </p:spPr>
        <p:txBody>
          <a:bodyPr wrap="square" lIns="0" tIns="0" rIns="0" bIns="0" rtlCol="0"/>
          <a:lstStyle/>
          <a:p>
            <a:endParaRPr/>
          </a:p>
        </p:txBody>
      </p:sp>
      <p:sp>
        <p:nvSpPr>
          <p:cNvPr id="19" name="object 19"/>
          <p:cNvSpPr txBox="1"/>
          <p:nvPr/>
        </p:nvSpPr>
        <p:spPr>
          <a:xfrm>
            <a:off x="1512075" y="4895277"/>
            <a:ext cx="1908175" cy="116205"/>
          </a:xfrm>
          <a:prstGeom prst="rect">
            <a:avLst/>
          </a:prstGeom>
        </p:spPr>
        <p:txBody>
          <a:bodyPr vert="horz" wrap="square" lIns="0" tIns="0" rIns="0" bIns="0" rtlCol="0">
            <a:spAutoFit/>
          </a:bodyPr>
          <a:lstStyle/>
          <a:p>
            <a:pPr marL="12700">
              <a:lnSpc>
                <a:spcPct val="100000"/>
              </a:lnSpc>
            </a:pPr>
            <a:r>
              <a:rPr sz="600" spc="5" dirty="0">
                <a:solidFill>
                  <a:srgbClr val="A9ABB6"/>
                </a:solidFill>
                <a:latin typeface="Arial"/>
                <a:cs typeface="Arial"/>
              </a:rPr>
              <a:t>Copyright</a:t>
            </a:r>
            <a:r>
              <a:rPr sz="600" spc="-20" dirty="0">
                <a:solidFill>
                  <a:srgbClr val="A9ABB6"/>
                </a:solidFill>
                <a:latin typeface="Arial"/>
                <a:cs typeface="Arial"/>
              </a:rPr>
              <a:t> </a:t>
            </a:r>
            <a:r>
              <a:rPr sz="600" spc="45" dirty="0">
                <a:solidFill>
                  <a:srgbClr val="A9ABB6"/>
                </a:solidFill>
                <a:latin typeface="Arial"/>
                <a:cs typeface="Arial"/>
              </a:rPr>
              <a:t>©</a:t>
            </a:r>
            <a:r>
              <a:rPr sz="600" spc="-20" dirty="0">
                <a:solidFill>
                  <a:srgbClr val="A9ABB6"/>
                </a:solidFill>
                <a:latin typeface="Arial"/>
                <a:cs typeface="Arial"/>
              </a:rPr>
              <a:t> </a:t>
            </a:r>
            <a:r>
              <a:rPr sz="600" spc="25" dirty="0">
                <a:solidFill>
                  <a:srgbClr val="A9ABB6"/>
                </a:solidFill>
                <a:latin typeface="Arial"/>
                <a:cs typeface="Arial"/>
              </a:rPr>
              <a:t>2020</a:t>
            </a:r>
            <a:r>
              <a:rPr sz="600" spc="-20" dirty="0">
                <a:solidFill>
                  <a:srgbClr val="A9ABB6"/>
                </a:solidFill>
                <a:latin typeface="Arial"/>
                <a:cs typeface="Arial"/>
              </a:rPr>
              <a:t> </a:t>
            </a:r>
            <a:r>
              <a:rPr sz="600" spc="-10" dirty="0">
                <a:solidFill>
                  <a:srgbClr val="A9ABB6"/>
                </a:solidFill>
                <a:latin typeface="Arial"/>
                <a:cs typeface="Arial"/>
              </a:rPr>
              <a:t>ExecOnline,</a:t>
            </a:r>
            <a:r>
              <a:rPr sz="600" spc="-20" dirty="0">
                <a:solidFill>
                  <a:srgbClr val="A9ABB6"/>
                </a:solidFill>
                <a:latin typeface="Arial"/>
                <a:cs typeface="Arial"/>
              </a:rPr>
              <a:t> </a:t>
            </a:r>
            <a:r>
              <a:rPr sz="600" spc="-15" dirty="0">
                <a:solidFill>
                  <a:srgbClr val="A9ABB6"/>
                </a:solidFill>
                <a:latin typeface="Arial"/>
                <a:cs typeface="Arial"/>
              </a:rPr>
              <a:t>Inc.</a:t>
            </a:r>
            <a:r>
              <a:rPr sz="600" spc="-20" dirty="0">
                <a:solidFill>
                  <a:srgbClr val="A9ABB6"/>
                </a:solidFill>
                <a:latin typeface="Arial"/>
                <a:cs typeface="Arial"/>
              </a:rPr>
              <a:t> </a:t>
            </a:r>
            <a:r>
              <a:rPr sz="600" spc="15" dirty="0">
                <a:solidFill>
                  <a:srgbClr val="A9ABB6"/>
                </a:solidFill>
                <a:latin typeface="Arial"/>
                <a:cs typeface="Arial"/>
              </a:rPr>
              <a:t>All</a:t>
            </a:r>
            <a:r>
              <a:rPr sz="600" spc="-20" dirty="0">
                <a:solidFill>
                  <a:srgbClr val="A9ABB6"/>
                </a:solidFill>
                <a:latin typeface="Arial"/>
                <a:cs typeface="Arial"/>
              </a:rPr>
              <a:t> </a:t>
            </a:r>
            <a:r>
              <a:rPr sz="600" spc="5" dirty="0">
                <a:solidFill>
                  <a:srgbClr val="A9ABB6"/>
                </a:solidFill>
                <a:latin typeface="Arial"/>
                <a:cs typeface="Arial"/>
              </a:rPr>
              <a:t>Rights</a:t>
            </a:r>
            <a:r>
              <a:rPr sz="600" spc="-20" dirty="0">
                <a:solidFill>
                  <a:srgbClr val="A9ABB6"/>
                </a:solidFill>
                <a:latin typeface="Arial"/>
                <a:cs typeface="Arial"/>
              </a:rPr>
              <a:t> </a:t>
            </a:r>
            <a:r>
              <a:rPr sz="600" spc="-10" dirty="0">
                <a:solidFill>
                  <a:srgbClr val="A9ABB6"/>
                </a:solidFill>
                <a:latin typeface="Arial"/>
                <a:cs typeface="Arial"/>
              </a:rPr>
              <a:t>Reserved.</a:t>
            </a:r>
            <a:endParaRPr sz="600">
              <a:latin typeface="Arial"/>
              <a:cs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750123" y="1215993"/>
            <a:ext cx="1370330" cy="0"/>
          </a:xfrm>
          <a:custGeom>
            <a:avLst/>
            <a:gdLst/>
            <a:ahLst/>
            <a:cxnLst/>
            <a:rect l="l" t="t" r="r" b="b"/>
            <a:pathLst>
              <a:path w="1370330">
                <a:moveTo>
                  <a:pt x="0" y="0"/>
                </a:moveTo>
                <a:lnTo>
                  <a:pt x="1369874" y="0"/>
                </a:lnTo>
              </a:path>
            </a:pathLst>
          </a:custGeom>
          <a:ln w="12699">
            <a:solidFill>
              <a:srgbClr val="D8D8D8"/>
            </a:solidFill>
          </a:ln>
        </p:spPr>
        <p:txBody>
          <a:bodyPr wrap="square" lIns="0" tIns="0" rIns="0" bIns="0" rtlCol="0"/>
          <a:lstStyle/>
          <a:p>
            <a:endParaRPr/>
          </a:p>
        </p:txBody>
      </p:sp>
      <p:sp>
        <p:nvSpPr>
          <p:cNvPr id="3" name="object 3"/>
          <p:cNvSpPr/>
          <p:nvPr/>
        </p:nvSpPr>
        <p:spPr>
          <a:xfrm>
            <a:off x="3310498" y="1215993"/>
            <a:ext cx="1769110" cy="0"/>
          </a:xfrm>
          <a:custGeom>
            <a:avLst/>
            <a:gdLst/>
            <a:ahLst/>
            <a:cxnLst/>
            <a:rect l="l" t="t" r="r" b="b"/>
            <a:pathLst>
              <a:path w="1769110">
                <a:moveTo>
                  <a:pt x="0" y="0"/>
                </a:moveTo>
                <a:lnTo>
                  <a:pt x="1768849" y="0"/>
                </a:lnTo>
              </a:path>
            </a:pathLst>
          </a:custGeom>
          <a:ln w="12699">
            <a:solidFill>
              <a:srgbClr val="D8D8D8"/>
            </a:solidFill>
          </a:ln>
        </p:spPr>
        <p:txBody>
          <a:bodyPr wrap="square" lIns="0" tIns="0" rIns="0" bIns="0" rtlCol="0"/>
          <a:lstStyle/>
          <a:p>
            <a:endParaRPr/>
          </a:p>
        </p:txBody>
      </p:sp>
      <p:sp>
        <p:nvSpPr>
          <p:cNvPr id="4" name="object 4"/>
          <p:cNvSpPr/>
          <p:nvPr/>
        </p:nvSpPr>
        <p:spPr>
          <a:xfrm>
            <a:off x="5269848" y="1215993"/>
            <a:ext cx="3553460" cy="0"/>
          </a:xfrm>
          <a:custGeom>
            <a:avLst/>
            <a:gdLst/>
            <a:ahLst/>
            <a:cxnLst/>
            <a:rect l="l" t="t" r="r" b="b"/>
            <a:pathLst>
              <a:path w="3553459">
                <a:moveTo>
                  <a:pt x="0" y="0"/>
                </a:moveTo>
                <a:lnTo>
                  <a:pt x="3553224" y="0"/>
                </a:lnTo>
              </a:path>
            </a:pathLst>
          </a:custGeom>
          <a:ln w="12699">
            <a:solidFill>
              <a:srgbClr val="D8D8D8"/>
            </a:solidFill>
          </a:ln>
        </p:spPr>
        <p:txBody>
          <a:bodyPr wrap="square" lIns="0" tIns="0" rIns="0" bIns="0" rtlCol="0"/>
          <a:lstStyle/>
          <a:p>
            <a:endParaRPr/>
          </a:p>
        </p:txBody>
      </p:sp>
      <p:sp>
        <p:nvSpPr>
          <p:cNvPr id="5" name="object 5"/>
          <p:cNvSpPr/>
          <p:nvPr/>
        </p:nvSpPr>
        <p:spPr>
          <a:xfrm>
            <a:off x="1750123" y="2567493"/>
            <a:ext cx="1370330" cy="0"/>
          </a:xfrm>
          <a:custGeom>
            <a:avLst/>
            <a:gdLst/>
            <a:ahLst/>
            <a:cxnLst/>
            <a:rect l="l" t="t" r="r" b="b"/>
            <a:pathLst>
              <a:path w="1370330">
                <a:moveTo>
                  <a:pt x="0" y="0"/>
                </a:moveTo>
                <a:lnTo>
                  <a:pt x="1369874" y="0"/>
                </a:lnTo>
              </a:path>
            </a:pathLst>
          </a:custGeom>
          <a:ln w="12699">
            <a:solidFill>
              <a:srgbClr val="D8D8D8"/>
            </a:solidFill>
          </a:ln>
        </p:spPr>
        <p:txBody>
          <a:bodyPr wrap="square" lIns="0" tIns="0" rIns="0" bIns="0" rtlCol="0"/>
          <a:lstStyle/>
          <a:p>
            <a:endParaRPr/>
          </a:p>
        </p:txBody>
      </p:sp>
      <p:sp>
        <p:nvSpPr>
          <p:cNvPr id="6" name="object 6"/>
          <p:cNvSpPr/>
          <p:nvPr/>
        </p:nvSpPr>
        <p:spPr>
          <a:xfrm>
            <a:off x="3310498" y="2567493"/>
            <a:ext cx="1769110" cy="0"/>
          </a:xfrm>
          <a:custGeom>
            <a:avLst/>
            <a:gdLst/>
            <a:ahLst/>
            <a:cxnLst/>
            <a:rect l="l" t="t" r="r" b="b"/>
            <a:pathLst>
              <a:path w="1769110">
                <a:moveTo>
                  <a:pt x="0" y="0"/>
                </a:moveTo>
                <a:lnTo>
                  <a:pt x="1768849" y="0"/>
                </a:lnTo>
              </a:path>
            </a:pathLst>
          </a:custGeom>
          <a:ln w="12699">
            <a:solidFill>
              <a:srgbClr val="D8D8D8"/>
            </a:solidFill>
          </a:ln>
        </p:spPr>
        <p:txBody>
          <a:bodyPr wrap="square" lIns="0" tIns="0" rIns="0" bIns="0" rtlCol="0"/>
          <a:lstStyle/>
          <a:p>
            <a:endParaRPr/>
          </a:p>
        </p:txBody>
      </p:sp>
      <p:sp>
        <p:nvSpPr>
          <p:cNvPr id="7" name="object 7"/>
          <p:cNvSpPr/>
          <p:nvPr/>
        </p:nvSpPr>
        <p:spPr>
          <a:xfrm>
            <a:off x="5269848" y="2567493"/>
            <a:ext cx="3553460" cy="0"/>
          </a:xfrm>
          <a:custGeom>
            <a:avLst/>
            <a:gdLst/>
            <a:ahLst/>
            <a:cxnLst/>
            <a:rect l="l" t="t" r="r" b="b"/>
            <a:pathLst>
              <a:path w="3553459">
                <a:moveTo>
                  <a:pt x="0" y="0"/>
                </a:moveTo>
                <a:lnTo>
                  <a:pt x="3553224" y="0"/>
                </a:lnTo>
              </a:path>
            </a:pathLst>
          </a:custGeom>
          <a:ln w="12699">
            <a:solidFill>
              <a:srgbClr val="D8D8D8"/>
            </a:solidFill>
          </a:ln>
        </p:spPr>
        <p:txBody>
          <a:bodyPr wrap="square" lIns="0" tIns="0" rIns="0" bIns="0" rtlCol="0"/>
          <a:lstStyle/>
          <a:p>
            <a:endParaRPr/>
          </a:p>
        </p:txBody>
      </p:sp>
      <p:sp>
        <p:nvSpPr>
          <p:cNvPr id="8" name="object 8"/>
          <p:cNvSpPr/>
          <p:nvPr/>
        </p:nvSpPr>
        <p:spPr>
          <a:xfrm>
            <a:off x="1750123" y="3631818"/>
            <a:ext cx="1370330" cy="0"/>
          </a:xfrm>
          <a:custGeom>
            <a:avLst/>
            <a:gdLst/>
            <a:ahLst/>
            <a:cxnLst/>
            <a:rect l="l" t="t" r="r" b="b"/>
            <a:pathLst>
              <a:path w="1370330">
                <a:moveTo>
                  <a:pt x="0" y="0"/>
                </a:moveTo>
                <a:lnTo>
                  <a:pt x="1369874" y="0"/>
                </a:lnTo>
              </a:path>
            </a:pathLst>
          </a:custGeom>
          <a:ln w="12699">
            <a:solidFill>
              <a:srgbClr val="D8D8D8"/>
            </a:solidFill>
          </a:ln>
        </p:spPr>
        <p:txBody>
          <a:bodyPr wrap="square" lIns="0" tIns="0" rIns="0" bIns="0" rtlCol="0"/>
          <a:lstStyle/>
          <a:p>
            <a:endParaRPr/>
          </a:p>
        </p:txBody>
      </p:sp>
      <p:sp>
        <p:nvSpPr>
          <p:cNvPr id="9" name="object 9"/>
          <p:cNvSpPr/>
          <p:nvPr/>
        </p:nvSpPr>
        <p:spPr>
          <a:xfrm>
            <a:off x="3310498" y="3631818"/>
            <a:ext cx="1769110" cy="0"/>
          </a:xfrm>
          <a:custGeom>
            <a:avLst/>
            <a:gdLst/>
            <a:ahLst/>
            <a:cxnLst/>
            <a:rect l="l" t="t" r="r" b="b"/>
            <a:pathLst>
              <a:path w="1769110">
                <a:moveTo>
                  <a:pt x="0" y="0"/>
                </a:moveTo>
                <a:lnTo>
                  <a:pt x="1768849" y="0"/>
                </a:lnTo>
              </a:path>
            </a:pathLst>
          </a:custGeom>
          <a:ln w="12699">
            <a:solidFill>
              <a:srgbClr val="D8D8D8"/>
            </a:solidFill>
          </a:ln>
        </p:spPr>
        <p:txBody>
          <a:bodyPr wrap="square" lIns="0" tIns="0" rIns="0" bIns="0" rtlCol="0"/>
          <a:lstStyle/>
          <a:p>
            <a:endParaRPr/>
          </a:p>
        </p:txBody>
      </p:sp>
      <p:sp>
        <p:nvSpPr>
          <p:cNvPr id="10" name="object 10"/>
          <p:cNvSpPr/>
          <p:nvPr/>
        </p:nvSpPr>
        <p:spPr>
          <a:xfrm>
            <a:off x="5269848" y="3631818"/>
            <a:ext cx="3553460" cy="0"/>
          </a:xfrm>
          <a:custGeom>
            <a:avLst/>
            <a:gdLst/>
            <a:ahLst/>
            <a:cxnLst/>
            <a:rect l="l" t="t" r="r" b="b"/>
            <a:pathLst>
              <a:path w="3553459">
                <a:moveTo>
                  <a:pt x="0" y="0"/>
                </a:moveTo>
                <a:lnTo>
                  <a:pt x="3553224" y="0"/>
                </a:lnTo>
              </a:path>
            </a:pathLst>
          </a:custGeom>
          <a:ln w="12699">
            <a:solidFill>
              <a:srgbClr val="D8D8D8"/>
            </a:solidFill>
          </a:ln>
        </p:spPr>
        <p:txBody>
          <a:bodyPr wrap="square" lIns="0" tIns="0" rIns="0" bIns="0" rtlCol="0"/>
          <a:lstStyle/>
          <a:p>
            <a:endParaRPr/>
          </a:p>
        </p:txBody>
      </p:sp>
      <p:sp>
        <p:nvSpPr>
          <p:cNvPr id="11" name="object 11"/>
          <p:cNvSpPr txBox="1"/>
          <p:nvPr/>
        </p:nvSpPr>
        <p:spPr>
          <a:xfrm>
            <a:off x="1706900" y="736703"/>
            <a:ext cx="4314190" cy="422909"/>
          </a:xfrm>
          <a:prstGeom prst="rect">
            <a:avLst/>
          </a:prstGeom>
        </p:spPr>
        <p:txBody>
          <a:bodyPr vert="horz" wrap="square" lIns="0" tIns="0" rIns="0" bIns="0" rtlCol="0">
            <a:spAutoFit/>
          </a:bodyPr>
          <a:lstStyle/>
          <a:p>
            <a:pPr marL="12700">
              <a:lnSpc>
                <a:spcPct val="100000"/>
              </a:lnSpc>
            </a:pPr>
            <a:r>
              <a:rPr sz="1200" spc="-5" dirty="0">
                <a:solidFill>
                  <a:srgbClr val="1E376C"/>
                </a:solidFill>
                <a:latin typeface="Arial"/>
                <a:cs typeface="Arial"/>
              </a:rPr>
              <a:t>Curriculum: </a:t>
            </a:r>
            <a:r>
              <a:rPr sz="1200" spc="10" dirty="0">
                <a:solidFill>
                  <a:srgbClr val="1E376C"/>
                </a:solidFill>
                <a:latin typeface="Arial"/>
                <a:cs typeface="Arial"/>
              </a:rPr>
              <a:t>Week </a:t>
            </a:r>
            <a:r>
              <a:rPr sz="1200" spc="15" dirty="0">
                <a:solidFill>
                  <a:srgbClr val="1E376C"/>
                </a:solidFill>
                <a:latin typeface="Arial"/>
                <a:cs typeface="Arial"/>
              </a:rPr>
              <a:t>by</a:t>
            </a:r>
            <a:r>
              <a:rPr sz="1200" spc="-145" dirty="0">
                <a:solidFill>
                  <a:srgbClr val="1E376C"/>
                </a:solidFill>
                <a:latin typeface="Arial"/>
                <a:cs typeface="Arial"/>
              </a:rPr>
              <a:t> </a:t>
            </a:r>
            <a:r>
              <a:rPr sz="1200" spc="10" dirty="0">
                <a:solidFill>
                  <a:srgbClr val="1E376C"/>
                </a:solidFill>
                <a:latin typeface="Arial"/>
                <a:cs typeface="Arial"/>
              </a:rPr>
              <a:t>Week</a:t>
            </a:r>
            <a:endParaRPr sz="1200">
              <a:latin typeface="Arial"/>
              <a:cs typeface="Arial"/>
            </a:endParaRPr>
          </a:p>
          <a:p>
            <a:pPr marL="47625">
              <a:lnSpc>
                <a:spcPct val="100000"/>
              </a:lnSpc>
              <a:spcBef>
                <a:spcPts val="925"/>
              </a:spcBef>
              <a:tabLst>
                <a:tab pos="1607820" algn="l"/>
                <a:tab pos="3567429" algn="l"/>
              </a:tabLst>
            </a:pPr>
            <a:r>
              <a:rPr sz="800" b="1" spc="-75" dirty="0">
                <a:solidFill>
                  <a:srgbClr val="363740"/>
                </a:solidFill>
                <a:latin typeface="Arial Black"/>
                <a:cs typeface="Arial Black"/>
              </a:rPr>
              <a:t>MODULE	</a:t>
            </a:r>
            <a:r>
              <a:rPr sz="800" b="1" spc="-90" dirty="0">
                <a:solidFill>
                  <a:srgbClr val="363740"/>
                </a:solidFill>
                <a:latin typeface="Arial Black"/>
                <a:cs typeface="Arial Black"/>
              </a:rPr>
              <a:t>LECTURES</a:t>
            </a:r>
            <a:r>
              <a:rPr sz="800" b="1" spc="-45" dirty="0">
                <a:solidFill>
                  <a:srgbClr val="363740"/>
                </a:solidFill>
                <a:latin typeface="Arial Black"/>
                <a:cs typeface="Arial Black"/>
              </a:rPr>
              <a:t> </a:t>
            </a:r>
            <a:r>
              <a:rPr sz="800" b="1" spc="-55" dirty="0">
                <a:solidFill>
                  <a:srgbClr val="363740"/>
                </a:solidFill>
                <a:latin typeface="Arial Black"/>
                <a:cs typeface="Arial Black"/>
              </a:rPr>
              <a:t>[VIDEOS]	</a:t>
            </a:r>
            <a:r>
              <a:rPr sz="800" b="1" spc="-125" dirty="0">
                <a:solidFill>
                  <a:srgbClr val="363740"/>
                </a:solidFill>
                <a:latin typeface="Arial Black"/>
                <a:cs typeface="Arial Black"/>
              </a:rPr>
              <a:t>KEY</a:t>
            </a:r>
            <a:r>
              <a:rPr sz="800" b="1" spc="-114" dirty="0">
                <a:solidFill>
                  <a:srgbClr val="363740"/>
                </a:solidFill>
                <a:latin typeface="Arial Black"/>
                <a:cs typeface="Arial Black"/>
              </a:rPr>
              <a:t> </a:t>
            </a:r>
            <a:r>
              <a:rPr sz="800" b="1" spc="-80" dirty="0">
                <a:solidFill>
                  <a:srgbClr val="363740"/>
                </a:solidFill>
                <a:latin typeface="Arial Black"/>
                <a:cs typeface="Arial Black"/>
              </a:rPr>
              <a:t>LEARNING</a:t>
            </a:r>
            <a:endParaRPr sz="800">
              <a:latin typeface="Arial Black"/>
              <a:cs typeface="Arial Black"/>
            </a:endParaRPr>
          </a:p>
        </p:txBody>
      </p:sp>
      <p:sp>
        <p:nvSpPr>
          <p:cNvPr id="12" name="object 12"/>
          <p:cNvSpPr txBox="1"/>
          <p:nvPr/>
        </p:nvSpPr>
        <p:spPr>
          <a:xfrm>
            <a:off x="1742173" y="1250321"/>
            <a:ext cx="1294130" cy="522605"/>
          </a:xfrm>
          <a:prstGeom prst="rect">
            <a:avLst/>
          </a:prstGeom>
        </p:spPr>
        <p:txBody>
          <a:bodyPr vert="horz" wrap="square" lIns="0" tIns="0" rIns="0" bIns="0" rtlCol="0">
            <a:spAutoFit/>
          </a:bodyPr>
          <a:lstStyle/>
          <a:p>
            <a:pPr marL="12700" marR="5080">
              <a:lnSpc>
                <a:spcPct val="108300"/>
              </a:lnSpc>
            </a:pPr>
            <a:r>
              <a:rPr sz="750" b="1" spc="-75" dirty="0">
                <a:solidFill>
                  <a:srgbClr val="1E376C"/>
                </a:solidFill>
                <a:latin typeface="Arial Black"/>
                <a:cs typeface="Arial Black"/>
              </a:rPr>
              <a:t>Module </a:t>
            </a:r>
            <a:r>
              <a:rPr sz="750" b="1" spc="-70" dirty="0">
                <a:solidFill>
                  <a:srgbClr val="1E376C"/>
                </a:solidFill>
                <a:latin typeface="Arial Black"/>
                <a:cs typeface="Arial Black"/>
              </a:rPr>
              <a:t>One: </a:t>
            </a:r>
            <a:r>
              <a:rPr sz="750" b="1" spc="-65" dirty="0">
                <a:solidFill>
                  <a:srgbClr val="1E376C"/>
                </a:solidFill>
                <a:latin typeface="Arial Black"/>
                <a:cs typeface="Arial Black"/>
              </a:rPr>
              <a:t>Build </a:t>
            </a:r>
            <a:r>
              <a:rPr sz="750" b="1" spc="-85" dirty="0">
                <a:solidFill>
                  <a:srgbClr val="1E376C"/>
                </a:solidFill>
                <a:latin typeface="Arial Black"/>
                <a:cs typeface="Arial Black"/>
              </a:rPr>
              <a:t>Resilience  </a:t>
            </a:r>
            <a:r>
              <a:rPr sz="750" b="1" spc="-70" dirty="0">
                <a:solidFill>
                  <a:srgbClr val="1E376C"/>
                </a:solidFill>
                <a:latin typeface="Arial Black"/>
                <a:cs typeface="Arial Black"/>
              </a:rPr>
              <a:t>and </a:t>
            </a:r>
            <a:r>
              <a:rPr sz="750" b="1" spc="-75" dirty="0">
                <a:solidFill>
                  <a:srgbClr val="1E376C"/>
                </a:solidFill>
                <a:latin typeface="Arial Black"/>
                <a:cs typeface="Arial Black"/>
              </a:rPr>
              <a:t>Navigate Uncertainty  </a:t>
            </a:r>
            <a:r>
              <a:rPr sz="750" dirty="0">
                <a:solidFill>
                  <a:srgbClr val="363740"/>
                </a:solidFill>
                <a:latin typeface="Arial"/>
                <a:cs typeface="Arial"/>
              </a:rPr>
              <a:t>Video </a:t>
            </a:r>
            <a:r>
              <a:rPr sz="750" spc="-10" dirty="0">
                <a:solidFill>
                  <a:srgbClr val="363740"/>
                </a:solidFill>
                <a:latin typeface="Arial"/>
                <a:cs typeface="Arial"/>
              </a:rPr>
              <a:t>Lectures: </a:t>
            </a:r>
            <a:r>
              <a:rPr sz="750" spc="30" dirty="0">
                <a:solidFill>
                  <a:srgbClr val="363740"/>
                </a:solidFill>
                <a:latin typeface="Arial"/>
                <a:cs typeface="Arial"/>
              </a:rPr>
              <a:t>80 </a:t>
            </a:r>
            <a:r>
              <a:rPr sz="750" spc="5" dirty="0">
                <a:solidFill>
                  <a:srgbClr val="363740"/>
                </a:solidFill>
                <a:latin typeface="Arial"/>
                <a:cs typeface="Arial"/>
              </a:rPr>
              <a:t>Minutes  </a:t>
            </a:r>
            <a:r>
              <a:rPr sz="750" dirty="0">
                <a:solidFill>
                  <a:srgbClr val="363740"/>
                </a:solidFill>
                <a:latin typeface="Arial"/>
                <a:cs typeface="Arial"/>
              </a:rPr>
              <a:t>Assignments: </a:t>
            </a:r>
            <a:r>
              <a:rPr sz="750" spc="30" dirty="0">
                <a:solidFill>
                  <a:srgbClr val="363740"/>
                </a:solidFill>
                <a:latin typeface="Arial"/>
                <a:cs typeface="Arial"/>
              </a:rPr>
              <a:t>90</a:t>
            </a:r>
            <a:r>
              <a:rPr sz="750" spc="-80" dirty="0">
                <a:solidFill>
                  <a:srgbClr val="363740"/>
                </a:solidFill>
                <a:latin typeface="Arial"/>
                <a:cs typeface="Arial"/>
              </a:rPr>
              <a:t> </a:t>
            </a:r>
            <a:r>
              <a:rPr sz="750" spc="5" dirty="0">
                <a:solidFill>
                  <a:srgbClr val="363740"/>
                </a:solidFill>
                <a:latin typeface="Arial"/>
                <a:cs typeface="Arial"/>
              </a:rPr>
              <a:t>Minutes</a:t>
            </a:r>
            <a:endParaRPr sz="750">
              <a:latin typeface="Arial"/>
              <a:cs typeface="Arial"/>
            </a:endParaRPr>
          </a:p>
        </p:txBody>
      </p:sp>
      <p:sp>
        <p:nvSpPr>
          <p:cNvPr id="13" name="object 13"/>
          <p:cNvSpPr txBox="1"/>
          <p:nvPr/>
        </p:nvSpPr>
        <p:spPr>
          <a:xfrm>
            <a:off x="3278037" y="1259808"/>
            <a:ext cx="1787525" cy="1008380"/>
          </a:xfrm>
          <a:prstGeom prst="rect">
            <a:avLst/>
          </a:prstGeom>
        </p:spPr>
        <p:txBody>
          <a:bodyPr vert="horz" wrap="square" lIns="0" tIns="0" rIns="0" bIns="0" rtlCol="0">
            <a:spAutoFit/>
          </a:bodyPr>
          <a:lstStyle/>
          <a:p>
            <a:pPr marL="138430" indent="-125730">
              <a:lnSpc>
                <a:spcPct val="100000"/>
              </a:lnSpc>
              <a:buChar char="•"/>
              <a:tabLst>
                <a:tab pos="139065" algn="l"/>
              </a:tabLst>
            </a:pPr>
            <a:r>
              <a:rPr sz="750" spc="-10" dirty="0">
                <a:solidFill>
                  <a:srgbClr val="363740"/>
                </a:solidFill>
                <a:latin typeface="Arial"/>
                <a:cs typeface="Arial"/>
              </a:rPr>
              <a:t>Resilience </a:t>
            </a:r>
            <a:r>
              <a:rPr sz="750" dirty="0">
                <a:solidFill>
                  <a:srgbClr val="363740"/>
                </a:solidFill>
                <a:latin typeface="Arial"/>
                <a:cs typeface="Arial"/>
              </a:rPr>
              <a:t>and Mental</a:t>
            </a:r>
            <a:r>
              <a:rPr sz="750" spc="-70" dirty="0">
                <a:solidFill>
                  <a:srgbClr val="363740"/>
                </a:solidFill>
                <a:latin typeface="Arial"/>
                <a:cs typeface="Arial"/>
              </a:rPr>
              <a:t> </a:t>
            </a:r>
            <a:r>
              <a:rPr sz="750" dirty="0">
                <a:solidFill>
                  <a:srgbClr val="363740"/>
                </a:solidFill>
                <a:latin typeface="Arial"/>
                <a:cs typeface="Arial"/>
              </a:rPr>
              <a:t>Wellness</a:t>
            </a:r>
            <a:endParaRPr sz="750">
              <a:latin typeface="Arial"/>
              <a:cs typeface="Arial"/>
            </a:endParaRPr>
          </a:p>
          <a:p>
            <a:pPr marL="138430" indent="-125730">
              <a:lnSpc>
                <a:spcPct val="100000"/>
              </a:lnSpc>
              <a:spcBef>
                <a:spcPts val="75"/>
              </a:spcBef>
              <a:buChar char="•"/>
              <a:tabLst>
                <a:tab pos="139065" algn="l"/>
              </a:tabLst>
            </a:pPr>
            <a:r>
              <a:rPr sz="750" dirty="0">
                <a:solidFill>
                  <a:srgbClr val="363740"/>
                </a:solidFill>
                <a:latin typeface="Arial"/>
                <a:cs typeface="Arial"/>
              </a:rPr>
              <a:t>Refueling </a:t>
            </a:r>
            <a:r>
              <a:rPr sz="750" spc="10" dirty="0">
                <a:solidFill>
                  <a:srgbClr val="363740"/>
                </a:solidFill>
                <a:latin typeface="Arial"/>
                <a:cs typeface="Arial"/>
              </a:rPr>
              <a:t>through</a:t>
            </a:r>
            <a:r>
              <a:rPr sz="750" spc="-75" dirty="0">
                <a:solidFill>
                  <a:srgbClr val="363740"/>
                </a:solidFill>
                <a:latin typeface="Arial"/>
                <a:cs typeface="Arial"/>
              </a:rPr>
              <a:t> </a:t>
            </a:r>
            <a:r>
              <a:rPr sz="750" dirty="0">
                <a:solidFill>
                  <a:srgbClr val="363740"/>
                </a:solidFill>
                <a:latin typeface="Arial"/>
                <a:cs typeface="Arial"/>
              </a:rPr>
              <a:t>Unfocus</a:t>
            </a:r>
            <a:endParaRPr sz="750">
              <a:latin typeface="Arial"/>
              <a:cs typeface="Arial"/>
            </a:endParaRPr>
          </a:p>
          <a:p>
            <a:pPr marL="138430" marR="250190" indent="-125730">
              <a:lnSpc>
                <a:spcPct val="108300"/>
              </a:lnSpc>
              <a:buChar char="•"/>
              <a:tabLst>
                <a:tab pos="139065" algn="l"/>
              </a:tabLst>
            </a:pPr>
            <a:r>
              <a:rPr sz="750" dirty="0">
                <a:solidFill>
                  <a:srgbClr val="363740"/>
                </a:solidFill>
                <a:latin typeface="Arial"/>
                <a:cs typeface="Arial"/>
              </a:rPr>
              <a:t>Changing </a:t>
            </a:r>
            <a:r>
              <a:rPr sz="750" spc="-25" dirty="0">
                <a:solidFill>
                  <a:srgbClr val="363740"/>
                </a:solidFill>
                <a:latin typeface="Arial"/>
                <a:cs typeface="Arial"/>
              </a:rPr>
              <a:t>Your </a:t>
            </a:r>
            <a:r>
              <a:rPr sz="750" dirty="0">
                <a:solidFill>
                  <a:srgbClr val="363740"/>
                </a:solidFill>
                <a:latin typeface="Arial"/>
                <a:cs typeface="Arial"/>
              </a:rPr>
              <a:t>Relationship</a:t>
            </a:r>
            <a:r>
              <a:rPr sz="750" spc="-55" dirty="0">
                <a:solidFill>
                  <a:srgbClr val="363740"/>
                </a:solidFill>
                <a:latin typeface="Arial"/>
                <a:cs typeface="Arial"/>
              </a:rPr>
              <a:t> </a:t>
            </a:r>
            <a:r>
              <a:rPr sz="750" spc="35" dirty="0">
                <a:solidFill>
                  <a:srgbClr val="363740"/>
                </a:solidFill>
                <a:latin typeface="Arial"/>
                <a:cs typeface="Arial"/>
              </a:rPr>
              <a:t>with  </a:t>
            </a:r>
            <a:r>
              <a:rPr sz="750" spc="25" dirty="0">
                <a:solidFill>
                  <a:srgbClr val="363740"/>
                </a:solidFill>
                <a:latin typeface="Arial"/>
                <a:cs typeface="Arial"/>
              </a:rPr>
              <a:t>Worry</a:t>
            </a:r>
            <a:endParaRPr sz="750">
              <a:latin typeface="Arial"/>
              <a:cs typeface="Arial"/>
            </a:endParaRPr>
          </a:p>
          <a:p>
            <a:pPr marL="138430" indent="-125730">
              <a:lnSpc>
                <a:spcPct val="100000"/>
              </a:lnSpc>
              <a:spcBef>
                <a:spcPts val="75"/>
              </a:spcBef>
              <a:buChar char="•"/>
              <a:tabLst>
                <a:tab pos="139065" algn="l"/>
              </a:tabLst>
            </a:pPr>
            <a:r>
              <a:rPr sz="750" spc="10" dirty="0">
                <a:solidFill>
                  <a:srgbClr val="363740"/>
                </a:solidFill>
                <a:latin typeface="Arial"/>
                <a:cs typeface="Arial"/>
              </a:rPr>
              <a:t>Handling </a:t>
            </a:r>
            <a:r>
              <a:rPr sz="750" dirty="0">
                <a:solidFill>
                  <a:srgbClr val="363740"/>
                </a:solidFill>
                <a:latin typeface="Arial"/>
                <a:cs typeface="Arial"/>
              </a:rPr>
              <a:t>Mixed</a:t>
            </a:r>
            <a:r>
              <a:rPr sz="750" spc="-90" dirty="0">
                <a:solidFill>
                  <a:srgbClr val="363740"/>
                </a:solidFill>
                <a:latin typeface="Arial"/>
                <a:cs typeface="Arial"/>
              </a:rPr>
              <a:t> </a:t>
            </a:r>
            <a:r>
              <a:rPr sz="750" spc="-5" dirty="0">
                <a:solidFill>
                  <a:srgbClr val="363740"/>
                </a:solidFill>
                <a:latin typeface="Arial"/>
                <a:cs typeface="Arial"/>
              </a:rPr>
              <a:t>Emotions</a:t>
            </a:r>
            <a:endParaRPr sz="750">
              <a:latin typeface="Arial"/>
              <a:cs typeface="Arial"/>
            </a:endParaRPr>
          </a:p>
          <a:p>
            <a:pPr marL="138430" indent="-125730">
              <a:lnSpc>
                <a:spcPct val="100000"/>
              </a:lnSpc>
              <a:spcBef>
                <a:spcPts val="75"/>
              </a:spcBef>
              <a:buChar char="•"/>
              <a:tabLst>
                <a:tab pos="139065" algn="l"/>
              </a:tabLst>
            </a:pPr>
            <a:r>
              <a:rPr sz="750" spc="5" dirty="0">
                <a:solidFill>
                  <a:srgbClr val="363740"/>
                </a:solidFill>
                <a:latin typeface="Arial"/>
                <a:cs typeface="Arial"/>
              </a:rPr>
              <a:t>Using </a:t>
            </a:r>
            <a:r>
              <a:rPr sz="750" spc="-10" dirty="0">
                <a:solidFill>
                  <a:srgbClr val="363740"/>
                </a:solidFill>
                <a:latin typeface="Arial"/>
                <a:cs typeface="Arial"/>
              </a:rPr>
              <a:t>Self-Talk </a:t>
            </a:r>
            <a:r>
              <a:rPr sz="750" spc="20" dirty="0">
                <a:solidFill>
                  <a:srgbClr val="363740"/>
                </a:solidFill>
                <a:latin typeface="Arial"/>
                <a:cs typeface="Arial"/>
              </a:rPr>
              <a:t>to </a:t>
            </a:r>
            <a:r>
              <a:rPr sz="750" spc="-5" dirty="0">
                <a:solidFill>
                  <a:srgbClr val="363740"/>
                </a:solidFill>
                <a:latin typeface="Arial"/>
                <a:cs typeface="Arial"/>
              </a:rPr>
              <a:t>Manage</a:t>
            </a:r>
            <a:r>
              <a:rPr sz="750" spc="-145" dirty="0">
                <a:solidFill>
                  <a:srgbClr val="363740"/>
                </a:solidFill>
                <a:latin typeface="Arial"/>
                <a:cs typeface="Arial"/>
              </a:rPr>
              <a:t> </a:t>
            </a:r>
            <a:r>
              <a:rPr sz="750" spc="10" dirty="0">
                <a:solidFill>
                  <a:srgbClr val="363740"/>
                </a:solidFill>
                <a:latin typeface="Arial"/>
                <a:cs typeface="Arial"/>
              </a:rPr>
              <a:t>Uncertainty</a:t>
            </a:r>
            <a:endParaRPr sz="750">
              <a:latin typeface="Arial"/>
              <a:cs typeface="Arial"/>
            </a:endParaRPr>
          </a:p>
          <a:p>
            <a:pPr marL="138430" indent="-125730">
              <a:lnSpc>
                <a:spcPct val="100000"/>
              </a:lnSpc>
              <a:spcBef>
                <a:spcPts val="75"/>
              </a:spcBef>
              <a:buChar char="•"/>
              <a:tabLst>
                <a:tab pos="139065" algn="l"/>
              </a:tabLst>
            </a:pPr>
            <a:r>
              <a:rPr sz="750" dirty="0">
                <a:solidFill>
                  <a:srgbClr val="363740"/>
                </a:solidFill>
                <a:latin typeface="Arial"/>
                <a:cs typeface="Arial"/>
              </a:rPr>
              <a:t>Preventing</a:t>
            </a:r>
            <a:r>
              <a:rPr sz="750" spc="-75" dirty="0">
                <a:solidFill>
                  <a:srgbClr val="363740"/>
                </a:solidFill>
                <a:latin typeface="Arial"/>
                <a:cs typeface="Arial"/>
              </a:rPr>
              <a:t> </a:t>
            </a:r>
            <a:r>
              <a:rPr sz="750" spc="10" dirty="0">
                <a:solidFill>
                  <a:srgbClr val="363740"/>
                </a:solidFill>
                <a:latin typeface="Arial"/>
                <a:cs typeface="Arial"/>
              </a:rPr>
              <a:t>Burnout</a:t>
            </a:r>
            <a:endParaRPr sz="750">
              <a:latin typeface="Arial"/>
              <a:cs typeface="Arial"/>
            </a:endParaRPr>
          </a:p>
          <a:p>
            <a:pPr marL="138430" indent="-125730">
              <a:lnSpc>
                <a:spcPct val="100000"/>
              </a:lnSpc>
              <a:spcBef>
                <a:spcPts val="75"/>
              </a:spcBef>
              <a:buChar char="•"/>
              <a:tabLst>
                <a:tab pos="139065" algn="l"/>
              </a:tabLst>
            </a:pPr>
            <a:r>
              <a:rPr sz="750" dirty="0">
                <a:solidFill>
                  <a:srgbClr val="363740"/>
                </a:solidFill>
                <a:latin typeface="Arial"/>
                <a:cs typeface="Arial"/>
              </a:rPr>
              <a:t>Leading </a:t>
            </a:r>
            <a:r>
              <a:rPr sz="750" spc="5" dirty="0">
                <a:solidFill>
                  <a:srgbClr val="363740"/>
                </a:solidFill>
                <a:latin typeface="Arial"/>
                <a:cs typeface="Arial"/>
              </a:rPr>
              <a:t>in </a:t>
            </a:r>
            <a:r>
              <a:rPr sz="750" spc="-20" dirty="0">
                <a:solidFill>
                  <a:srgbClr val="363740"/>
                </a:solidFill>
                <a:latin typeface="Arial"/>
                <a:cs typeface="Arial"/>
              </a:rPr>
              <a:t>a</a:t>
            </a:r>
            <a:r>
              <a:rPr sz="750" spc="-114" dirty="0">
                <a:solidFill>
                  <a:srgbClr val="363740"/>
                </a:solidFill>
                <a:latin typeface="Arial"/>
                <a:cs typeface="Arial"/>
              </a:rPr>
              <a:t> </a:t>
            </a:r>
            <a:r>
              <a:rPr sz="750" spc="-10" dirty="0">
                <a:solidFill>
                  <a:srgbClr val="363740"/>
                </a:solidFill>
                <a:latin typeface="Arial"/>
                <a:cs typeface="Arial"/>
              </a:rPr>
              <a:t>Crisis</a:t>
            </a:r>
            <a:endParaRPr sz="750">
              <a:latin typeface="Arial"/>
              <a:cs typeface="Arial"/>
            </a:endParaRPr>
          </a:p>
        </p:txBody>
      </p:sp>
      <p:sp>
        <p:nvSpPr>
          <p:cNvPr id="14" name="object 14"/>
          <p:cNvSpPr txBox="1"/>
          <p:nvPr/>
        </p:nvSpPr>
        <p:spPr>
          <a:xfrm>
            <a:off x="5261898" y="1250321"/>
            <a:ext cx="3504565" cy="1265555"/>
          </a:xfrm>
          <a:prstGeom prst="rect">
            <a:avLst/>
          </a:prstGeom>
        </p:spPr>
        <p:txBody>
          <a:bodyPr vert="horz" wrap="square" lIns="0" tIns="0" rIns="0" bIns="0" rtlCol="0">
            <a:spAutoFit/>
          </a:bodyPr>
          <a:lstStyle/>
          <a:p>
            <a:pPr marL="12700" marR="5080">
              <a:lnSpc>
                <a:spcPct val="108300"/>
              </a:lnSpc>
            </a:pPr>
            <a:r>
              <a:rPr sz="750" spc="-5" dirty="0">
                <a:solidFill>
                  <a:srgbClr val="363740"/>
                </a:solidFill>
                <a:latin typeface="Arial"/>
                <a:cs typeface="Arial"/>
              </a:rPr>
              <a:t>In</a:t>
            </a:r>
            <a:r>
              <a:rPr sz="750" spc="-10" dirty="0">
                <a:solidFill>
                  <a:srgbClr val="363740"/>
                </a:solidFill>
                <a:latin typeface="Arial"/>
                <a:cs typeface="Arial"/>
              </a:rPr>
              <a:t> </a:t>
            </a:r>
            <a:r>
              <a:rPr sz="750" spc="10" dirty="0">
                <a:solidFill>
                  <a:srgbClr val="363740"/>
                </a:solidFill>
                <a:latin typeface="Arial"/>
                <a:cs typeface="Arial"/>
              </a:rPr>
              <a:t>this</a:t>
            </a:r>
            <a:r>
              <a:rPr sz="750" spc="-10" dirty="0">
                <a:solidFill>
                  <a:srgbClr val="363740"/>
                </a:solidFill>
                <a:latin typeface="Arial"/>
                <a:cs typeface="Arial"/>
              </a:rPr>
              <a:t> </a:t>
            </a:r>
            <a:r>
              <a:rPr sz="750" spc="-5" dirty="0">
                <a:solidFill>
                  <a:srgbClr val="363740"/>
                </a:solidFill>
                <a:latin typeface="Arial"/>
                <a:cs typeface="Arial"/>
              </a:rPr>
              <a:t>module,</a:t>
            </a:r>
            <a:r>
              <a:rPr sz="750" spc="-10" dirty="0">
                <a:solidFill>
                  <a:srgbClr val="363740"/>
                </a:solidFill>
                <a:latin typeface="Arial"/>
                <a:cs typeface="Arial"/>
              </a:rPr>
              <a:t> </a:t>
            </a:r>
            <a:r>
              <a:rPr sz="750" spc="10" dirty="0">
                <a:solidFill>
                  <a:srgbClr val="363740"/>
                </a:solidFill>
                <a:latin typeface="Arial"/>
                <a:cs typeface="Arial"/>
              </a:rPr>
              <a:t>participants</a:t>
            </a:r>
            <a:r>
              <a:rPr sz="750" spc="-10" dirty="0">
                <a:solidFill>
                  <a:srgbClr val="363740"/>
                </a:solidFill>
                <a:latin typeface="Arial"/>
                <a:cs typeface="Arial"/>
              </a:rPr>
              <a:t> </a:t>
            </a:r>
            <a:r>
              <a:rPr sz="750" spc="25" dirty="0">
                <a:solidFill>
                  <a:srgbClr val="363740"/>
                </a:solidFill>
                <a:latin typeface="Arial"/>
                <a:cs typeface="Arial"/>
              </a:rPr>
              <a:t>will</a:t>
            </a:r>
            <a:r>
              <a:rPr sz="750" spc="-10" dirty="0">
                <a:solidFill>
                  <a:srgbClr val="363740"/>
                </a:solidFill>
                <a:latin typeface="Arial"/>
                <a:cs typeface="Arial"/>
              </a:rPr>
              <a:t> </a:t>
            </a:r>
            <a:r>
              <a:rPr sz="750" spc="-5" dirty="0">
                <a:solidFill>
                  <a:srgbClr val="363740"/>
                </a:solidFill>
                <a:latin typeface="Arial"/>
                <a:cs typeface="Arial"/>
              </a:rPr>
              <a:t>learn</a:t>
            </a:r>
            <a:r>
              <a:rPr sz="750" spc="-10" dirty="0">
                <a:solidFill>
                  <a:srgbClr val="363740"/>
                </a:solidFill>
                <a:latin typeface="Arial"/>
                <a:cs typeface="Arial"/>
              </a:rPr>
              <a:t> </a:t>
            </a:r>
            <a:r>
              <a:rPr sz="750" spc="5" dirty="0">
                <a:solidFill>
                  <a:srgbClr val="363740"/>
                </a:solidFill>
                <a:latin typeface="Arial"/>
                <a:cs typeface="Arial"/>
              </a:rPr>
              <a:t>about</a:t>
            </a:r>
            <a:r>
              <a:rPr sz="750" spc="-10" dirty="0">
                <a:solidFill>
                  <a:srgbClr val="363740"/>
                </a:solidFill>
                <a:latin typeface="Arial"/>
                <a:cs typeface="Arial"/>
              </a:rPr>
              <a:t> </a:t>
            </a:r>
            <a:r>
              <a:rPr sz="750" spc="5" dirty="0">
                <a:solidFill>
                  <a:srgbClr val="363740"/>
                </a:solidFill>
                <a:latin typeface="Arial"/>
                <a:cs typeface="Arial"/>
              </a:rPr>
              <a:t>factors</a:t>
            </a:r>
            <a:r>
              <a:rPr sz="750" spc="-10" dirty="0">
                <a:solidFill>
                  <a:srgbClr val="363740"/>
                </a:solidFill>
                <a:latin typeface="Arial"/>
                <a:cs typeface="Arial"/>
              </a:rPr>
              <a:t> </a:t>
            </a:r>
            <a:r>
              <a:rPr sz="750" spc="20" dirty="0">
                <a:solidFill>
                  <a:srgbClr val="363740"/>
                </a:solidFill>
                <a:latin typeface="Arial"/>
                <a:cs typeface="Arial"/>
              </a:rPr>
              <a:t>that</a:t>
            </a:r>
            <a:r>
              <a:rPr sz="750" spc="-10" dirty="0">
                <a:solidFill>
                  <a:srgbClr val="363740"/>
                </a:solidFill>
                <a:latin typeface="Arial"/>
                <a:cs typeface="Arial"/>
              </a:rPr>
              <a:t> </a:t>
            </a:r>
            <a:r>
              <a:rPr sz="750" spc="5" dirty="0">
                <a:solidFill>
                  <a:srgbClr val="363740"/>
                </a:solidFill>
                <a:latin typeface="Arial"/>
                <a:cs typeface="Arial"/>
              </a:rPr>
              <a:t>impact</a:t>
            </a:r>
            <a:r>
              <a:rPr sz="750" spc="-10" dirty="0">
                <a:solidFill>
                  <a:srgbClr val="363740"/>
                </a:solidFill>
                <a:latin typeface="Arial"/>
                <a:cs typeface="Arial"/>
              </a:rPr>
              <a:t> </a:t>
            </a:r>
            <a:r>
              <a:rPr sz="750" spc="10" dirty="0">
                <a:solidFill>
                  <a:srgbClr val="363740"/>
                </a:solidFill>
                <a:latin typeface="Arial"/>
                <a:cs typeface="Arial"/>
              </a:rPr>
              <a:t>their</a:t>
            </a:r>
            <a:r>
              <a:rPr sz="750" spc="-10" dirty="0">
                <a:solidFill>
                  <a:srgbClr val="363740"/>
                </a:solidFill>
                <a:latin typeface="Arial"/>
                <a:cs typeface="Arial"/>
              </a:rPr>
              <a:t> resilience </a:t>
            </a:r>
            <a:r>
              <a:rPr sz="750" dirty="0">
                <a:solidFill>
                  <a:srgbClr val="363740"/>
                </a:solidFill>
                <a:latin typeface="Arial"/>
                <a:cs typeface="Arial"/>
              </a:rPr>
              <a:t>and  </a:t>
            </a:r>
            <a:r>
              <a:rPr sz="750" spc="-5" dirty="0">
                <a:solidFill>
                  <a:srgbClr val="363740"/>
                </a:solidFill>
                <a:latin typeface="Arial"/>
                <a:cs typeface="Arial"/>
              </a:rPr>
              <a:t>competence. </a:t>
            </a:r>
            <a:r>
              <a:rPr sz="750" spc="-10" dirty="0">
                <a:solidFill>
                  <a:srgbClr val="363740"/>
                </a:solidFill>
                <a:latin typeface="Arial"/>
                <a:cs typeface="Arial"/>
              </a:rPr>
              <a:t>Speciﬁcally, </a:t>
            </a:r>
            <a:r>
              <a:rPr sz="750" spc="5" dirty="0">
                <a:solidFill>
                  <a:srgbClr val="363740"/>
                </a:solidFill>
                <a:latin typeface="Arial"/>
                <a:cs typeface="Arial"/>
              </a:rPr>
              <a:t>they </a:t>
            </a:r>
            <a:r>
              <a:rPr sz="750" spc="25" dirty="0">
                <a:solidFill>
                  <a:srgbClr val="363740"/>
                </a:solidFill>
                <a:latin typeface="Arial"/>
                <a:cs typeface="Arial"/>
              </a:rPr>
              <a:t>will </a:t>
            </a:r>
            <a:r>
              <a:rPr sz="750" spc="-5" dirty="0">
                <a:solidFill>
                  <a:srgbClr val="363740"/>
                </a:solidFill>
                <a:latin typeface="Arial"/>
                <a:cs typeface="Arial"/>
              </a:rPr>
              <a:t>learn </a:t>
            </a:r>
            <a:r>
              <a:rPr sz="750" spc="30" dirty="0">
                <a:solidFill>
                  <a:srgbClr val="363740"/>
                </a:solidFill>
                <a:latin typeface="Arial"/>
                <a:cs typeface="Arial"/>
              </a:rPr>
              <a:t>how </a:t>
            </a:r>
            <a:r>
              <a:rPr sz="750" spc="20" dirty="0">
                <a:solidFill>
                  <a:srgbClr val="363740"/>
                </a:solidFill>
                <a:latin typeface="Arial"/>
                <a:cs typeface="Arial"/>
              </a:rPr>
              <a:t>to </a:t>
            </a:r>
            <a:r>
              <a:rPr sz="750" dirty="0">
                <a:solidFill>
                  <a:srgbClr val="363740"/>
                </a:solidFill>
                <a:latin typeface="Arial"/>
                <a:cs typeface="Arial"/>
              </a:rPr>
              <a:t>respond </a:t>
            </a:r>
            <a:r>
              <a:rPr sz="750" spc="-5" dirty="0">
                <a:solidFill>
                  <a:srgbClr val="363740"/>
                </a:solidFill>
                <a:latin typeface="Arial"/>
                <a:cs typeface="Arial"/>
              </a:rPr>
              <a:t>more </a:t>
            </a:r>
            <a:r>
              <a:rPr sz="750" spc="5" dirty="0">
                <a:solidFill>
                  <a:srgbClr val="363740"/>
                </a:solidFill>
                <a:latin typeface="Arial"/>
                <a:cs typeface="Arial"/>
              </a:rPr>
              <a:t>effectively </a:t>
            </a:r>
            <a:r>
              <a:rPr sz="750" spc="20" dirty="0">
                <a:solidFill>
                  <a:srgbClr val="363740"/>
                </a:solidFill>
                <a:latin typeface="Arial"/>
                <a:cs typeface="Arial"/>
              </a:rPr>
              <a:t>when  </a:t>
            </a:r>
            <a:r>
              <a:rPr sz="750" spc="5" dirty="0">
                <a:solidFill>
                  <a:srgbClr val="363740"/>
                </a:solidFill>
                <a:latin typeface="Arial"/>
                <a:cs typeface="Arial"/>
              </a:rPr>
              <a:t>facing </a:t>
            </a:r>
            <a:r>
              <a:rPr sz="750" spc="-10" dirty="0">
                <a:solidFill>
                  <a:srgbClr val="363740"/>
                </a:solidFill>
                <a:latin typeface="Arial"/>
                <a:cs typeface="Arial"/>
              </a:rPr>
              <a:t>stressors, so </a:t>
            </a:r>
            <a:r>
              <a:rPr sz="750" spc="5" dirty="0">
                <a:solidFill>
                  <a:srgbClr val="363740"/>
                </a:solidFill>
                <a:latin typeface="Arial"/>
                <a:cs typeface="Arial"/>
              </a:rPr>
              <a:t>they </a:t>
            </a:r>
            <a:r>
              <a:rPr sz="750" spc="-10" dirty="0">
                <a:solidFill>
                  <a:srgbClr val="363740"/>
                </a:solidFill>
                <a:latin typeface="Arial"/>
                <a:cs typeface="Arial"/>
              </a:rPr>
              <a:t>can </a:t>
            </a:r>
            <a:r>
              <a:rPr sz="750" dirty="0">
                <a:solidFill>
                  <a:srgbClr val="363740"/>
                </a:solidFill>
                <a:latin typeface="Arial"/>
                <a:cs typeface="Arial"/>
              </a:rPr>
              <a:t>quickly </a:t>
            </a:r>
            <a:r>
              <a:rPr sz="750" spc="-5" dirty="0">
                <a:solidFill>
                  <a:srgbClr val="363740"/>
                </a:solidFill>
                <a:latin typeface="Arial"/>
                <a:cs typeface="Arial"/>
              </a:rPr>
              <a:t>bounce back </a:t>
            </a:r>
            <a:r>
              <a:rPr sz="750" spc="10" dirty="0">
                <a:solidFill>
                  <a:srgbClr val="363740"/>
                </a:solidFill>
                <a:latin typeface="Arial"/>
                <a:cs typeface="Arial"/>
              </a:rPr>
              <a:t>from </a:t>
            </a:r>
            <a:r>
              <a:rPr sz="750" dirty="0">
                <a:solidFill>
                  <a:srgbClr val="363740"/>
                </a:solidFill>
                <a:latin typeface="Arial"/>
                <a:cs typeface="Arial"/>
              </a:rPr>
              <a:t>them. </a:t>
            </a:r>
            <a:r>
              <a:rPr sz="750" spc="-5" dirty="0">
                <a:solidFill>
                  <a:srgbClr val="363740"/>
                </a:solidFill>
                <a:latin typeface="Arial"/>
                <a:cs typeface="Arial"/>
              </a:rPr>
              <a:t>They </a:t>
            </a:r>
            <a:r>
              <a:rPr sz="750" spc="25" dirty="0">
                <a:solidFill>
                  <a:srgbClr val="363740"/>
                </a:solidFill>
                <a:latin typeface="Arial"/>
                <a:cs typeface="Arial"/>
              </a:rPr>
              <a:t>will </a:t>
            </a:r>
            <a:r>
              <a:rPr sz="750" spc="-5" dirty="0">
                <a:solidFill>
                  <a:srgbClr val="363740"/>
                </a:solidFill>
                <a:latin typeface="Arial"/>
                <a:cs typeface="Arial"/>
              </a:rPr>
              <a:t>learn  </a:t>
            </a:r>
            <a:r>
              <a:rPr sz="750" spc="5" dirty="0">
                <a:solidFill>
                  <a:srgbClr val="363740"/>
                </a:solidFill>
                <a:latin typeface="Arial"/>
                <a:cs typeface="Arial"/>
              </a:rPr>
              <a:t>frameworks </a:t>
            </a:r>
            <a:r>
              <a:rPr sz="750" spc="15" dirty="0">
                <a:solidFill>
                  <a:srgbClr val="363740"/>
                </a:solidFill>
                <a:latin typeface="Arial"/>
                <a:cs typeface="Arial"/>
              </a:rPr>
              <a:t>for </a:t>
            </a:r>
            <a:r>
              <a:rPr sz="750" spc="10" dirty="0">
                <a:solidFill>
                  <a:srgbClr val="363740"/>
                </a:solidFill>
                <a:latin typeface="Arial"/>
                <a:cs typeface="Arial"/>
              </a:rPr>
              <a:t>taking </a:t>
            </a:r>
            <a:r>
              <a:rPr sz="750" spc="5" dirty="0">
                <a:solidFill>
                  <a:srgbClr val="363740"/>
                </a:solidFill>
                <a:latin typeface="Arial"/>
                <a:cs typeface="Arial"/>
              </a:rPr>
              <a:t>strategic </a:t>
            </a:r>
            <a:r>
              <a:rPr sz="750" spc="-10" dirty="0">
                <a:solidFill>
                  <a:srgbClr val="363740"/>
                </a:solidFill>
                <a:latin typeface="Arial"/>
                <a:cs typeface="Arial"/>
              </a:rPr>
              <a:t>breaks </a:t>
            </a:r>
            <a:r>
              <a:rPr sz="750" dirty="0">
                <a:solidFill>
                  <a:srgbClr val="363740"/>
                </a:solidFill>
                <a:latin typeface="Arial"/>
                <a:cs typeface="Arial"/>
              </a:rPr>
              <a:t>and speciﬁc </a:t>
            </a:r>
            <a:r>
              <a:rPr sz="750" spc="10" dirty="0">
                <a:solidFill>
                  <a:srgbClr val="363740"/>
                </a:solidFill>
                <a:latin typeface="Arial"/>
                <a:cs typeface="Arial"/>
              </a:rPr>
              <a:t>self-talk </a:t>
            </a:r>
            <a:r>
              <a:rPr sz="750" dirty="0">
                <a:solidFill>
                  <a:srgbClr val="363740"/>
                </a:solidFill>
                <a:latin typeface="Arial"/>
                <a:cs typeface="Arial"/>
              </a:rPr>
              <a:t>strategies </a:t>
            </a:r>
            <a:r>
              <a:rPr sz="750" spc="15" dirty="0">
                <a:solidFill>
                  <a:srgbClr val="363740"/>
                </a:solidFill>
                <a:latin typeface="Arial"/>
                <a:cs typeface="Arial"/>
              </a:rPr>
              <a:t>for  </a:t>
            </a:r>
            <a:r>
              <a:rPr sz="750" spc="5" dirty="0">
                <a:solidFill>
                  <a:srgbClr val="363740"/>
                </a:solidFill>
                <a:latin typeface="Arial"/>
                <a:cs typeface="Arial"/>
              </a:rPr>
              <a:t>managing </a:t>
            </a:r>
            <a:r>
              <a:rPr sz="750" spc="10" dirty="0">
                <a:solidFill>
                  <a:srgbClr val="363740"/>
                </a:solidFill>
                <a:latin typeface="Arial"/>
                <a:cs typeface="Arial"/>
              </a:rPr>
              <a:t>uncertainty </a:t>
            </a:r>
            <a:r>
              <a:rPr sz="750" dirty="0">
                <a:solidFill>
                  <a:srgbClr val="363740"/>
                </a:solidFill>
                <a:latin typeface="Arial"/>
                <a:cs typeface="Arial"/>
              </a:rPr>
              <a:t>and </a:t>
            </a:r>
            <a:r>
              <a:rPr sz="750" spc="10" dirty="0">
                <a:solidFill>
                  <a:srgbClr val="363740"/>
                </a:solidFill>
                <a:latin typeface="Arial"/>
                <a:cs typeface="Arial"/>
              </a:rPr>
              <a:t>building </a:t>
            </a:r>
            <a:r>
              <a:rPr sz="750" spc="-5" dirty="0">
                <a:solidFill>
                  <a:srgbClr val="363740"/>
                </a:solidFill>
                <a:latin typeface="Arial"/>
                <a:cs typeface="Arial"/>
              </a:rPr>
              <a:t>conﬁdence. </a:t>
            </a:r>
            <a:r>
              <a:rPr sz="750" spc="10" dirty="0">
                <a:solidFill>
                  <a:srgbClr val="363740"/>
                </a:solidFill>
                <a:latin typeface="Arial"/>
                <a:cs typeface="Arial"/>
              </a:rPr>
              <a:t>As </a:t>
            </a:r>
            <a:r>
              <a:rPr sz="750" spc="-20" dirty="0">
                <a:solidFill>
                  <a:srgbClr val="363740"/>
                </a:solidFill>
                <a:latin typeface="Arial"/>
                <a:cs typeface="Arial"/>
              </a:rPr>
              <a:t>a </a:t>
            </a:r>
            <a:r>
              <a:rPr sz="750" spc="-5" dirty="0">
                <a:solidFill>
                  <a:srgbClr val="363740"/>
                </a:solidFill>
                <a:latin typeface="Arial"/>
                <a:cs typeface="Arial"/>
              </a:rPr>
              <a:t>result, </a:t>
            </a:r>
            <a:r>
              <a:rPr sz="750" spc="5" dirty="0">
                <a:solidFill>
                  <a:srgbClr val="363740"/>
                </a:solidFill>
                <a:latin typeface="Arial"/>
                <a:cs typeface="Arial"/>
              </a:rPr>
              <a:t>they </a:t>
            </a:r>
            <a:r>
              <a:rPr sz="750" spc="25" dirty="0">
                <a:solidFill>
                  <a:srgbClr val="363740"/>
                </a:solidFill>
                <a:latin typeface="Arial"/>
                <a:cs typeface="Arial"/>
              </a:rPr>
              <a:t>will </a:t>
            </a:r>
            <a:r>
              <a:rPr sz="750" spc="-5" dirty="0">
                <a:solidFill>
                  <a:srgbClr val="363740"/>
                </a:solidFill>
                <a:latin typeface="Arial"/>
                <a:cs typeface="Arial"/>
              </a:rPr>
              <a:t>be able </a:t>
            </a:r>
            <a:r>
              <a:rPr sz="750" spc="20" dirty="0">
                <a:solidFill>
                  <a:srgbClr val="363740"/>
                </a:solidFill>
                <a:latin typeface="Arial"/>
                <a:cs typeface="Arial"/>
              </a:rPr>
              <a:t>to  </a:t>
            </a:r>
            <a:r>
              <a:rPr sz="750" dirty="0">
                <a:solidFill>
                  <a:srgbClr val="363740"/>
                </a:solidFill>
                <a:latin typeface="Arial"/>
                <a:cs typeface="Arial"/>
              </a:rPr>
              <a:t>redirect </a:t>
            </a:r>
            <a:r>
              <a:rPr sz="750" spc="-5" dirty="0">
                <a:solidFill>
                  <a:srgbClr val="363740"/>
                </a:solidFill>
                <a:latin typeface="Arial"/>
                <a:cs typeface="Arial"/>
              </a:rPr>
              <a:t>more </a:t>
            </a:r>
            <a:r>
              <a:rPr sz="750" spc="-10" dirty="0">
                <a:solidFill>
                  <a:srgbClr val="363740"/>
                </a:solidFill>
                <a:latin typeface="Arial"/>
                <a:cs typeface="Arial"/>
              </a:rPr>
              <a:t>resources </a:t>
            </a:r>
            <a:r>
              <a:rPr sz="750" spc="20" dirty="0">
                <a:solidFill>
                  <a:srgbClr val="363740"/>
                </a:solidFill>
                <a:latin typeface="Arial"/>
                <a:cs typeface="Arial"/>
              </a:rPr>
              <a:t>to </a:t>
            </a:r>
            <a:r>
              <a:rPr sz="750" spc="10" dirty="0">
                <a:solidFill>
                  <a:srgbClr val="363740"/>
                </a:solidFill>
                <a:latin typeface="Arial"/>
                <a:cs typeface="Arial"/>
              </a:rPr>
              <a:t>the </a:t>
            </a:r>
            <a:r>
              <a:rPr sz="750" spc="5" dirty="0">
                <a:solidFill>
                  <a:srgbClr val="363740"/>
                </a:solidFill>
                <a:latin typeface="Arial"/>
                <a:cs typeface="Arial"/>
              </a:rPr>
              <a:t>thinking, decision-making </a:t>
            </a:r>
            <a:r>
              <a:rPr sz="750" dirty="0">
                <a:solidFill>
                  <a:srgbClr val="363740"/>
                </a:solidFill>
                <a:latin typeface="Arial"/>
                <a:cs typeface="Arial"/>
              </a:rPr>
              <a:t>and </a:t>
            </a:r>
            <a:r>
              <a:rPr sz="750" spc="5" dirty="0">
                <a:solidFill>
                  <a:srgbClr val="363740"/>
                </a:solidFill>
                <a:latin typeface="Arial"/>
                <a:cs typeface="Arial"/>
              </a:rPr>
              <a:t>innovation </a:t>
            </a:r>
            <a:r>
              <a:rPr sz="750" spc="-5" dirty="0">
                <a:solidFill>
                  <a:srgbClr val="363740"/>
                </a:solidFill>
                <a:latin typeface="Arial"/>
                <a:cs typeface="Arial"/>
              </a:rPr>
              <a:t>centers</a:t>
            </a:r>
            <a:r>
              <a:rPr sz="750" spc="-125" dirty="0">
                <a:solidFill>
                  <a:srgbClr val="363740"/>
                </a:solidFill>
                <a:latin typeface="Arial"/>
                <a:cs typeface="Arial"/>
              </a:rPr>
              <a:t> </a:t>
            </a:r>
            <a:r>
              <a:rPr sz="750" spc="15" dirty="0">
                <a:solidFill>
                  <a:srgbClr val="363740"/>
                </a:solidFill>
                <a:latin typeface="Arial"/>
                <a:cs typeface="Arial"/>
              </a:rPr>
              <a:t>of  </a:t>
            </a:r>
            <a:r>
              <a:rPr sz="750" spc="10" dirty="0">
                <a:solidFill>
                  <a:srgbClr val="363740"/>
                </a:solidFill>
                <a:latin typeface="Arial"/>
                <a:cs typeface="Arial"/>
              </a:rPr>
              <a:t>their </a:t>
            </a:r>
            <a:r>
              <a:rPr sz="750" spc="-5" dirty="0">
                <a:solidFill>
                  <a:srgbClr val="363740"/>
                </a:solidFill>
                <a:latin typeface="Arial"/>
                <a:cs typeface="Arial"/>
              </a:rPr>
              <a:t>brains. They </a:t>
            </a:r>
            <a:r>
              <a:rPr sz="750" spc="25" dirty="0">
                <a:solidFill>
                  <a:srgbClr val="363740"/>
                </a:solidFill>
                <a:latin typeface="Arial"/>
                <a:cs typeface="Arial"/>
              </a:rPr>
              <a:t>will </a:t>
            </a:r>
            <a:r>
              <a:rPr sz="750" spc="-10" dirty="0">
                <a:solidFill>
                  <a:srgbClr val="363740"/>
                </a:solidFill>
                <a:latin typeface="Arial"/>
                <a:cs typeface="Arial"/>
              </a:rPr>
              <a:t>also </a:t>
            </a:r>
            <a:r>
              <a:rPr sz="750" spc="-5" dirty="0">
                <a:solidFill>
                  <a:srgbClr val="363740"/>
                </a:solidFill>
                <a:latin typeface="Arial"/>
                <a:cs typeface="Arial"/>
              </a:rPr>
              <a:t>explore </a:t>
            </a:r>
            <a:r>
              <a:rPr sz="750" dirty="0">
                <a:solidFill>
                  <a:srgbClr val="363740"/>
                </a:solidFill>
                <a:latin typeface="Arial"/>
                <a:cs typeface="Arial"/>
              </a:rPr>
              <a:t>common </a:t>
            </a:r>
            <a:r>
              <a:rPr sz="750" spc="5" dirty="0">
                <a:solidFill>
                  <a:srgbClr val="363740"/>
                </a:solidFill>
                <a:latin typeface="Arial"/>
                <a:cs typeface="Arial"/>
              </a:rPr>
              <a:t>high-stress situations </a:t>
            </a:r>
            <a:r>
              <a:rPr sz="750" dirty="0">
                <a:solidFill>
                  <a:srgbClr val="363740"/>
                </a:solidFill>
                <a:latin typeface="Arial"/>
                <a:cs typeface="Arial"/>
              </a:rPr>
              <a:t>and </a:t>
            </a:r>
            <a:r>
              <a:rPr sz="750" spc="5" dirty="0">
                <a:solidFill>
                  <a:srgbClr val="363740"/>
                </a:solidFill>
                <a:latin typeface="Arial"/>
                <a:cs typeface="Arial"/>
              </a:rPr>
              <a:t>understand  </a:t>
            </a:r>
            <a:r>
              <a:rPr sz="750" spc="30" dirty="0">
                <a:solidFill>
                  <a:srgbClr val="363740"/>
                </a:solidFill>
                <a:latin typeface="Arial"/>
                <a:cs typeface="Arial"/>
              </a:rPr>
              <a:t>how </a:t>
            </a:r>
            <a:r>
              <a:rPr sz="750" dirty="0">
                <a:solidFill>
                  <a:srgbClr val="363740"/>
                </a:solidFill>
                <a:latin typeface="Arial"/>
                <a:cs typeface="Arial"/>
              </a:rPr>
              <a:t>management </a:t>
            </a:r>
            <a:r>
              <a:rPr sz="750" spc="-10" dirty="0">
                <a:solidFill>
                  <a:srgbClr val="363740"/>
                </a:solidFill>
                <a:latin typeface="Arial"/>
                <a:cs typeface="Arial"/>
              </a:rPr>
              <a:t>here </a:t>
            </a:r>
            <a:r>
              <a:rPr sz="750" spc="10" dirty="0">
                <a:solidFill>
                  <a:srgbClr val="363740"/>
                </a:solidFill>
                <a:latin typeface="Arial"/>
                <a:cs typeface="Arial"/>
              </a:rPr>
              <a:t>differs from the “day-to-day.” </a:t>
            </a:r>
            <a:r>
              <a:rPr sz="750" spc="-15" dirty="0">
                <a:solidFill>
                  <a:srgbClr val="363740"/>
                </a:solidFill>
                <a:latin typeface="Arial"/>
                <a:cs typeface="Arial"/>
              </a:rPr>
              <a:t>Finally, </a:t>
            </a:r>
            <a:r>
              <a:rPr sz="750" spc="5" dirty="0">
                <a:solidFill>
                  <a:srgbClr val="363740"/>
                </a:solidFill>
                <a:latin typeface="Arial"/>
                <a:cs typeface="Arial"/>
              </a:rPr>
              <a:t>they </a:t>
            </a:r>
            <a:r>
              <a:rPr sz="750" spc="25" dirty="0">
                <a:solidFill>
                  <a:srgbClr val="363740"/>
                </a:solidFill>
                <a:latin typeface="Arial"/>
                <a:cs typeface="Arial"/>
              </a:rPr>
              <a:t>will </a:t>
            </a:r>
            <a:r>
              <a:rPr sz="750" spc="-5" dirty="0">
                <a:solidFill>
                  <a:srgbClr val="363740"/>
                </a:solidFill>
                <a:latin typeface="Arial"/>
                <a:cs typeface="Arial"/>
              </a:rPr>
              <a:t>learn </a:t>
            </a:r>
            <a:r>
              <a:rPr sz="750" spc="-20" dirty="0">
                <a:solidFill>
                  <a:srgbClr val="363740"/>
                </a:solidFill>
                <a:latin typeface="Arial"/>
                <a:cs typeface="Arial"/>
              </a:rPr>
              <a:t>a  </a:t>
            </a:r>
            <a:r>
              <a:rPr sz="750" spc="20" dirty="0">
                <a:solidFill>
                  <a:srgbClr val="363740"/>
                </a:solidFill>
                <a:latin typeface="Arial"/>
                <a:cs typeface="Arial"/>
              </a:rPr>
              <a:t>powerful</a:t>
            </a:r>
            <a:r>
              <a:rPr sz="750" spc="-15" dirty="0">
                <a:solidFill>
                  <a:srgbClr val="363740"/>
                </a:solidFill>
                <a:latin typeface="Arial"/>
                <a:cs typeface="Arial"/>
              </a:rPr>
              <a:t> </a:t>
            </a:r>
            <a:r>
              <a:rPr sz="750" spc="5" dirty="0">
                <a:solidFill>
                  <a:srgbClr val="363740"/>
                </a:solidFill>
                <a:latin typeface="Arial"/>
                <a:cs typeface="Arial"/>
              </a:rPr>
              <a:t>daily</a:t>
            </a:r>
            <a:r>
              <a:rPr sz="750" spc="-15" dirty="0">
                <a:solidFill>
                  <a:srgbClr val="363740"/>
                </a:solidFill>
                <a:latin typeface="Arial"/>
                <a:cs typeface="Arial"/>
              </a:rPr>
              <a:t> </a:t>
            </a:r>
            <a:r>
              <a:rPr sz="750" spc="10" dirty="0">
                <a:solidFill>
                  <a:srgbClr val="363740"/>
                </a:solidFill>
                <a:latin typeface="Arial"/>
                <a:cs typeface="Arial"/>
              </a:rPr>
              <a:t>“brain</a:t>
            </a:r>
            <a:r>
              <a:rPr sz="750" spc="-15" dirty="0">
                <a:solidFill>
                  <a:srgbClr val="363740"/>
                </a:solidFill>
                <a:latin typeface="Arial"/>
                <a:cs typeface="Arial"/>
              </a:rPr>
              <a:t> </a:t>
            </a:r>
            <a:r>
              <a:rPr sz="750" dirty="0">
                <a:solidFill>
                  <a:srgbClr val="363740"/>
                </a:solidFill>
                <a:latin typeface="Arial"/>
                <a:cs typeface="Arial"/>
              </a:rPr>
              <a:t>hack”</a:t>
            </a:r>
            <a:r>
              <a:rPr sz="750" spc="-15" dirty="0">
                <a:solidFill>
                  <a:srgbClr val="363740"/>
                </a:solidFill>
                <a:latin typeface="Arial"/>
                <a:cs typeface="Arial"/>
              </a:rPr>
              <a:t> </a:t>
            </a:r>
            <a:r>
              <a:rPr sz="750" dirty="0">
                <a:solidFill>
                  <a:srgbClr val="363740"/>
                </a:solidFill>
                <a:latin typeface="Arial"/>
                <a:cs typeface="Arial"/>
              </a:rPr>
              <a:t>and</a:t>
            </a:r>
            <a:r>
              <a:rPr sz="750" spc="-15" dirty="0">
                <a:solidFill>
                  <a:srgbClr val="363740"/>
                </a:solidFill>
                <a:latin typeface="Arial"/>
                <a:cs typeface="Arial"/>
              </a:rPr>
              <a:t> </a:t>
            </a:r>
            <a:r>
              <a:rPr sz="750" dirty="0">
                <a:solidFill>
                  <a:srgbClr val="363740"/>
                </a:solidFill>
                <a:latin typeface="Arial"/>
                <a:cs typeface="Arial"/>
              </a:rPr>
              <a:t>mobilize</a:t>
            </a:r>
            <a:r>
              <a:rPr sz="750" spc="-15" dirty="0">
                <a:solidFill>
                  <a:srgbClr val="363740"/>
                </a:solidFill>
                <a:latin typeface="Arial"/>
                <a:cs typeface="Arial"/>
              </a:rPr>
              <a:t> </a:t>
            </a:r>
            <a:r>
              <a:rPr sz="750" spc="10" dirty="0">
                <a:solidFill>
                  <a:srgbClr val="363740"/>
                </a:solidFill>
                <a:latin typeface="Arial"/>
                <a:cs typeface="Arial"/>
              </a:rPr>
              <a:t>their</a:t>
            </a:r>
            <a:r>
              <a:rPr sz="750" spc="-15" dirty="0">
                <a:solidFill>
                  <a:srgbClr val="363740"/>
                </a:solidFill>
                <a:latin typeface="Arial"/>
                <a:cs typeface="Arial"/>
              </a:rPr>
              <a:t> </a:t>
            </a:r>
            <a:r>
              <a:rPr sz="750" dirty="0">
                <a:solidFill>
                  <a:srgbClr val="363740"/>
                </a:solidFill>
                <a:latin typeface="Arial"/>
                <a:cs typeface="Arial"/>
              </a:rPr>
              <a:t>bodies</a:t>
            </a:r>
            <a:r>
              <a:rPr sz="750" spc="-15" dirty="0">
                <a:solidFill>
                  <a:srgbClr val="363740"/>
                </a:solidFill>
                <a:latin typeface="Arial"/>
                <a:cs typeface="Arial"/>
              </a:rPr>
              <a:t> </a:t>
            </a:r>
            <a:r>
              <a:rPr sz="750" spc="20" dirty="0">
                <a:solidFill>
                  <a:srgbClr val="363740"/>
                </a:solidFill>
                <a:latin typeface="Arial"/>
                <a:cs typeface="Arial"/>
              </a:rPr>
              <a:t>to</a:t>
            </a:r>
            <a:r>
              <a:rPr sz="750" spc="-15" dirty="0">
                <a:solidFill>
                  <a:srgbClr val="363740"/>
                </a:solidFill>
                <a:latin typeface="Arial"/>
                <a:cs typeface="Arial"/>
              </a:rPr>
              <a:t> </a:t>
            </a:r>
            <a:r>
              <a:rPr sz="750" spc="5" dirty="0">
                <a:solidFill>
                  <a:srgbClr val="363740"/>
                </a:solidFill>
                <a:latin typeface="Arial"/>
                <a:cs typeface="Arial"/>
              </a:rPr>
              <a:t>optimize</a:t>
            </a:r>
            <a:r>
              <a:rPr sz="750" spc="-15" dirty="0">
                <a:solidFill>
                  <a:srgbClr val="363740"/>
                </a:solidFill>
                <a:latin typeface="Arial"/>
                <a:cs typeface="Arial"/>
              </a:rPr>
              <a:t> </a:t>
            </a:r>
            <a:r>
              <a:rPr sz="750" dirty="0">
                <a:solidFill>
                  <a:srgbClr val="363740"/>
                </a:solidFill>
                <a:latin typeface="Arial"/>
                <a:cs typeface="Arial"/>
              </a:rPr>
              <a:t>energy</a:t>
            </a:r>
            <a:r>
              <a:rPr sz="750" spc="-15" dirty="0">
                <a:solidFill>
                  <a:srgbClr val="363740"/>
                </a:solidFill>
                <a:latin typeface="Arial"/>
                <a:cs typeface="Arial"/>
              </a:rPr>
              <a:t> </a:t>
            </a:r>
            <a:r>
              <a:rPr sz="750" dirty="0">
                <a:solidFill>
                  <a:srgbClr val="363740"/>
                </a:solidFill>
                <a:latin typeface="Arial"/>
                <a:cs typeface="Arial"/>
              </a:rPr>
              <a:t>and</a:t>
            </a:r>
            <a:r>
              <a:rPr sz="750" spc="-15" dirty="0">
                <a:solidFill>
                  <a:srgbClr val="363740"/>
                </a:solidFill>
                <a:latin typeface="Arial"/>
                <a:cs typeface="Arial"/>
              </a:rPr>
              <a:t> </a:t>
            </a:r>
            <a:r>
              <a:rPr sz="750" dirty="0">
                <a:solidFill>
                  <a:srgbClr val="363740"/>
                </a:solidFill>
                <a:latin typeface="Arial"/>
                <a:cs typeface="Arial"/>
              </a:rPr>
              <a:t>focus  </a:t>
            </a:r>
            <a:r>
              <a:rPr sz="750" spc="-15" dirty="0">
                <a:solidFill>
                  <a:srgbClr val="363740"/>
                </a:solidFill>
                <a:latin typeface="Arial"/>
                <a:cs typeface="Arial"/>
              </a:rPr>
              <a:t>levels.</a:t>
            </a:r>
            <a:endParaRPr sz="750">
              <a:latin typeface="Arial"/>
              <a:cs typeface="Arial"/>
            </a:endParaRPr>
          </a:p>
        </p:txBody>
      </p:sp>
      <p:sp>
        <p:nvSpPr>
          <p:cNvPr id="15" name="object 15"/>
          <p:cNvSpPr txBox="1"/>
          <p:nvPr/>
        </p:nvSpPr>
        <p:spPr>
          <a:xfrm>
            <a:off x="1742173" y="2601821"/>
            <a:ext cx="1339850" cy="646430"/>
          </a:xfrm>
          <a:prstGeom prst="rect">
            <a:avLst/>
          </a:prstGeom>
        </p:spPr>
        <p:txBody>
          <a:bodyPr vert="horz" wrap="square" lIns="0" tIns="0" rIns="0" bIns="0" rtlCol="0">
            <a:spAutoFit/>
          </a:bodyPr>
          <a:lstStyle/>
          <a:p>
            <a:pPr marL="12700" marR="164465">
              <a:lnSpc>
                <a:spcPct val="108300"/>
              </a:lnSpc>
            </a:pPr>
            <a:r>
              <a:rPr sz="750" b="1" spc="-75" dirty="0">
                <a:solidFill>
                  <a:srgbClr val="1E376C"/>
                </a:solidFill>
                <a:latin typeface="Arial Black"/>
                <a:cs typeface="Arial Black"/>
              </a:rPr>
              <a:t>Module </a:t>
            </a:r>
            <a:r>
              <a:rPr sz="750" b="1" spc="-90" dirty="0">
                <a:solidFill>
                  <a:srgbClr val="1E376C"/>
                </a:solidFill>
                <a:latin typeface="Arial Black"/>
                <a:cs typeface="Arial Black"/>
              </a:rPr>
              <a:t>Two: </a:t>
            </a:r>
            <a:r>
              <a:rPr sz="750" b="1" spc="-85" dirty="0">
                <a:solidFill>
                  <a:srgbClr val="1E376C"/>
                </a:solidFill>
                <a:latin typeface="Arial Black"/>
                <a:cs typeface="Arial Black"/>
              </a:rPr>
              <a:t>Achieve </a:t>
            </a:r>
            <a:r>
              <a:rPr sz="750" b="1" spc="-90" dirty="0">
                <a:solidFill>
                  <a:srgbClr val="1E376C"/>
                </a:solidFill>
                <a:latin typeface="Arial Black"/>
                <a:cs typeface="Arial Black"/>
              </a:rPr>
              <a:t>Your  Peak</a:t>
            </a:r>
            <a:r>
              <a:rPr sz="750" b="1" spc="-135" dirty="0">
                <a:solidFill>
                  <a:srgbClr val="1E376C"/>
                </a:solidFill>
                <a:latin typeface="Arial Black"/>
                <a:cs typeface="Arial Black"/>
              </a:rPr>
              <a:t> </a:t>
            </a:r>
            <a:r>
              <a:rPr sz="750" b="1" spc="-75" dirty="0">
                <a:solidFill>
                  <a:srgbClr val="1E376C"/>
                </a:solidFill>
                <a:latin typeface="Arial Black"/>
                <a:cs typeface="Arial Black"/>
              </a:rPr>
              <a:t>Performance</a:t>
            </a:r>
            <a:endParaRPr sz="750">
              <a:latin typeface="Arial Black"/>
              <a:cs typeface="Arial Black"/>
            </a:endParaRPr>
          </a:p>
          <a:p>
            <a:pPr marL="12700" marR="163195">
              <a:lnSpc>
                <a:spcPct val="108300"/>
              </a:lnSpc>
            </a:pPr>
            <a:r>
              <a:rPr sz="750" dirty="0">
                <a:solidFill>
                  <a:srgbClr val="363740"/>
                </a:solidFill>
                <a:latin typeface="Arial"/>
                <a:cs typeface="Arial"/>
              </a:rPr>
              <a:t>Video </a:t>
            </a:r>
            <a:r>
              <a:rPr sz="750" spc="-10" dirty="0">
                <a:solidFill>
                  <a:srgbClr val="363740"/>
                </a:solidFill>
                <a:latin typeface="Arial"/>
                <a:cs typeface="Arial"/>
              </a:rPr>
              <a:t>Lectures: </a:t>
            </a:r>
            <a:r>
              <a:rPr sz="750" spc="30" dirty="0">
                <a:solidFill>
                  <a:srgbClr val="363740"/>
                </a:solidFill>
                <a:latin typeface="Arial"/>
                <a:cs typeface="Arial"/>
              </a:rPr>
              <a:t>80</a:t>
            </a:r>
            <a:r>
              <a:rPr sz="750" spc="-85" dirty="0">
                <a:solidFill>
                  <a:srgbClr val="363740"/>
                </a:solidFill>
                <a:latin typeface="Arial"/>
                <a:cs typeface="Arial"/>
              </a:rPr>
              <a:t> </a:t>
            </a:r>
            <a:r>
              <a:rPr sz="750" spc="5" dirty="0">
                <a:solidFill>
                  <a:srgbClr val="363740"/>
                </a:solidFill>
                <a:latin typeface="Arial"/>
                <a:cs typeface="Arial"/>
              </a:rPr>
              <a:t>Minutes  </a:t>
            </a:r>
            <a:r>
              <a:rPr sz="750" dirty="0">
                <a:solidFill>
                  <a:srgbClr val="363740"/>
                </a:solidFill>
                <a:latin typeface="Arial"/>
                <a:cs typeface="Arial"/>
              </a:rPr>
              <a:t>Assignments: </a:t>
            </a:r>
            <a:r>
              <a:rPr sz="750" spc="30" dirty="0">
                <a:solidFill>
                  <a:srgbClr val="363740"/>
                </a:solidFill>
                <a:latin typeface="Arial"/>
                <a:cs typeface="Arial"/>
              </a:rPr>
              <a:t>90</a:t>
            </a:r>
            <a:r>
              <a:rPr sz="750" spc="-80" dirty="0">
                <a:solidFill>
                  <a:srgbClr val="363740"/>
                </a:solidFill>
                <a:latin typeface="Arial"/>
                <a:cs typeface="Arial"/>
              </a:rPr>
              <a:t> </a:t>
            </a:r>
            <a:r>
              <a:rPr sz="750" spc="5" dirty="0">
                <a:solidFill>
                  <a:srgbClr val="363740"/>
                </a:solidFill>
                <a:latin typeface="Arial"/>
                <a:cs typeface="Arial"/>
              </a:rPr>
              <a:t>Minutes</a:t>
            </a:r>
            <a:endParaRPr sz="750">
              <a:latin typeface="Arial"/>
              <a:cs typeface="Arial"/>
            </a:endParaRPr>
          </a:p>
          <a:p>
            <a:pPr marL="12700">
              <a:lnSpc>
                <a:spcPct val="100000"/>
              </a:lnSpc>
              <a:spcBef>
                <a:spcPts val="75"/>
              </a:spcBef>
            </a:pPr>
            <a:r>
              <a:rPr sz="750" spc="-10" dirty="0">
                <a:solidFill>
                  <a:srgbClr val="363740"/>
                </a:solidFill>
                <a:latin typeface="Arial"/>
                <a:cs typeface="Arial"/>
              </a:rPr>
              <a:t>Live </a:t>
            </a:r>
            <a:r>
              <a:rPr sz="750" spc="10" dirty="0">
                <a:solidFill>
                  <a:srgbClr val="363740"/>
                </a:solidFill>
                <a:latin typeface="Arial"/>
                <a:cs typeface="Arial"/>
              </a:rPr>
              <a:t>Virtual </a:t>
            </a:r>
            <a:r>
              <a:rPr sz="750" spc="-15" dirty="0">
                <a:solidFill>
                  <a:srgbClr val="363740"/>
                </a:solidFill>
                <a:latin typeface="Arial"/>
                <a:cs typeface="Arial"/>
              </a:rPr>
              <a:t>Events: </a:t>
            </a:r>
            <a:r>
              <a:rPr sz="750" spc="30" dirty="0">
                <a:solidFill>
                  <a:srgbClr val="363740"/>
                </a:solidFill>
                <a:latin typeface="Arial"/>
                <a:cs typeface="Arial"/>
              </a:rPr>
              <a:t>60</a:t>
            </a:r>
            <a:r>
              <a:rPr sz="750" spc="-60" dirty="0">
                <a:solidFill>
                  <a:srgbClr val="363740"/>
                </a:solidFill>
                <a:latin typeface="Arial"/>
                <a:cs typeface="Arial"/>
              </a:rPr>
              <a:t> </a:t>
            </a:r>
            <a:r>
              <a:rPr sz="750" spc="5" dirty="0">
                <a:solidFill>
                  <a:srgbClr val="363740"/>
                </a:solidFill>
                <a:latin typeface="Arial"/>
                <a:cs typeface="Arial"/>
              </a:rPr>
              <a:t>Minutes</a:t>
            </a:r>
            <a:endParaRPr sz="750">
              <a:latin typeface="Arial"/>
              <a:cs typeface="Arial"/>
            </a:endParaRPr>
          </a:p>
        </p:txBody>
      </p:sp>
      <p:sp>
        <p:nvSpPr>
          <p:cNvPr id="16" name="object 16"/>
          <p:cNvSpPr txBox="1"/>
          <p:nvPr/>
        </p:nvSpPr>
        <p:spPr>
          <a:xfrm>
            <a:off x="3278037" y="2611308"/>
            <a:ext cx="1797050" cy="884555"/>
          </a:xfrm>
          <a:prstGeom prst="rect">
            <a:avLst/>
          </a:prstGeom>
        </p:spPr>
        <p:txBody>
          <a:bodyPr vert="horz" wrap="square" lIns="0" tIns="0" rIns="0" bIns="0" rtlCol="0">
            <a:spAutoFit/>
          </a:bodyPr>
          <a:lstStyle/>
          <a:p>
            <a:pPr marL="138430" indent="-125730">
              <a:lnSpc>
                <a:spcPct val="100000"/>
              </a:lnSpc>
              <a:buChar char="•"/>
              <a:tabLst>
                <a:tab pos="139065" algn="l"/>
              </a:tabLst>
            </a:pPr>
            <a:r>
              <a:rPr sz="750" spc="10" dirty="0">
                <a:solidFill>
                  <a:srgbClr val="363740"/>
                </a:solidFill>
                <a:latin typeface="Arial"/>
                <a:cs typeface="Arial"/>
              </a:rPr>
              <a:t>Switching </a:t>
            </a:r>
            <a:r>
              <a:rPr sz="750" spc="20" dirty="0">
                <a:solidFill>
                  <a:srgbClr val="363740"/>
                </a:solidFill>
                <a:latin typeface="Arial"/>
                <a:cs typeface="Arial"/>
              </a:rPr>
              <a:t>to </a:t>
            </a:r>
            <a:r>
              <a:rPr sz="750" spc="5" dirty="0">
                <a:solidFill>
                  <a:srgbClr val="363740"/>
                </a:solidFill>
                <a:latin typeface="Arial"/>
                <a:cs typeface="Arial"/>
              </a:rPr>
              <a:t>“Thrive”</a:t>
            </a:r>
            <a:r>
              <a:rPr sz="750" spc="-80" dirty="0">
                <a:solidFill>
                  <a:srgbClr val="363740"/>
                </a:solidFill>
                <a:latin typeface="Arial"/>
                <a:cs typeface="Arial"/>
              </a:rPr>
              <a:t> </a:t>
            </a:r>
            <a:r>
              <a:rPr sz="750" spc="-20" dirty="0">
                <a:solidFill>
                  <a:srgbClr val="363740"/>
                </a:solidFill>
                <a:latin typeface="Arial"/>
                <a:cs typeface="Arial"/>
              </a:rPr>
              <a:t>Gear</a:t>
            </a:r>
            <a:endParaRPr sz="750">
              <a:latin typeface="Arial"/>
              <a:cs typeface="Arial"/>
            </a:endParaRPr>
          </a:p>
          <a:p>
            <a:pPr marL="138430" indent="-125730">
              <a:lnSpc>
                <a:spcPct val="100000"/>
              </a:lnSpc>
              <a:spcBef>
                <a:spcPts val="75"/>
              </a:spcBef>
              <a:buChar char="•"/>
              <a:tabLst>
                <a:tab pos="139065" algn="l"/>
              </a:tabLst>
            </a:pPr>
            <a:r>
              <a:rPr sz="750" spc="10" dirty="0">
                <a:solidFill>
                  <a:srgbClr val="363740"/>
                </a:solidFill>
                <a:latin typeface="Arial"/>
                <a:cs typeface="Arial"/>
              </a:rPr>
              <a:t>Building </a:t>
            </a:r>
            <a:r>
              <a:rPr sz="750" spc="-20" dirty="0">
                <a:solidFill>
                  <a:srgbClr val="363740"/>
                </a:solidFill>
                <a:latin typeface="Arial"/>
                <a:cs typeface="Arial"/>
              </a:rPr>
              <a:t>a Sense </a:t>
            </a:r>
            <a:r>
              <a:rPr sz="750" spc="15" dirty="0">
                <a:solidFill>
                  <a:srgbClr val="363740"/>
                </a:solidFill>
                <a:latin typeface="Arial"/>
                <a:cs typeface="Arial"/>
              </a:rPr>
              <a:t>of</a:t>
            </a:r>
            <a:r>
              <a:rPr sz="750" spc="-65" dirty="0">
                <a:solidFill>
                  <a:srgbClr val="363740"/>
                </a:solidFill>
                <a:latin typeface="Arial"/>
                <a:cs typeface="Arial"/>
              </a:rPr>
              <a:t> </a:t>
            </a:r>
            <a:r>
              <a:rPr sz="750" dirty="0">
                <a:solidFill>
                  <a:srgbClr val="363740"/>
                </a:solidFill>
                <a:latin typeface="Arial"/>
                <a:cs typeface="Arial"/>
              </a:rPr>
              <a:t>Possibility</a:t>
            </a:r>
            <a:endParaRPr sz="750">
              <a:latin typeface="Arial"/>
              <a:cs typeface="Arial"/>
            </a:endParaRPr>
          </a:p>
          <a:p>
            <a:pPr marL="138430" indent="-125730">
              <a:lnSpc>
                <a:spcPct val="100000"/>
              </a:lnSpc>
              <a:spcBef>
                <a:spcPts val="75"/>
              </a:spcBef>
              <a:buChar char="•"/>
              <a:tabLst>
                <a:tab pos="139065" algn="l"/>
              </a:tabLst>
            </a:pPr>
            <a:r>
              <a:rPr sz="750" dirty="0">
                <a:solidFill>
                  <a:srgbClr val="363740"/>
                </a:solidFill>
                <a:latin typeface="Arial"/>
                <a:cs typeface="Arial"/>
              </a:rPr>
              <a:t>Becoming </a:t>
            </a:r>
            <a:r>
              <a:rPr sz="750" spc="-20" dirty="0">
                <a:solidFill>
                  <a:srgbClr val="363740"/>
                </a:solidFill>
                <a:latin typeface="Arial"/>
                <a:cs typeface="Arial"/>
              </a:rPr>
              <a:t>a </a:t>
            </a:r>
            <a:r>
              <a:rPr sz="750" spc="-15" dirty="0">
                <a:solidFill>
                  <a:srgbClr val="363740"/>
                </a:solidFill>
                <a:latin typeface="Arial"/>
                <a:cs typeface="Arial"/>
              </a:rPr>
              <a:t>Seasoned </a:t>
            </a:r>
            <a:r>
              <a:rPr sz="750" dirty="0">
                <a:solidFill>
                  <a:srgbClr val="363740"/>
                </a:solidFill>
                <a:latin typeface="Arial"/>
                <a:cs typeface="Arial"/>
              </a:rPr>
              <a:t>Mental</a:t>
            </a:r>
            <a:r>
              <a:rPr sz="750" spc="-25" dirty="0">
                <a:solidFill>
                  <a:srgbClr val="363740"/>
                </a:solidFill>
                <a:latin typeface="Arial"/>
                <a:cs typeface="Arial"/>
              </a:rPr>
              <a:t> </a:t>
            </a:r>
            <a:r>
              <a:rPr sz="750" spc="-15" dirty="0">
                <a:solidFill>
                  <a:srgbClr val="363740"/>
                </a:solidFill>
                <a:latin typeface="Arial"/>
                <a:cs typeface="Arial"/>
              </a:rPr>
              <a:t>Juggler</a:t>
            </a:r>
            <a:endParaRPr sz="750">
              <a:latin typeface="Arial"/>
              <a:cs typeface="Arial"/>
            </a:endParaRPr>
          </a:p>
          <a:p>
            <a:pPr marL="138430" indent="-125730">
              <a:lnSpc>
                <a:spcPct val="100000"/>
              </a:lnSpc>
              <a:spcBef>
                <a:spcPts val="75"/>
              </a:spcBef>
              <a:buChar char="•"/>
              <a:tabLst>
                <a:tab pos="139065" algn="l"/>
              </a:tabLst>
            </a:pPr>
            <a:r>
              <a:rPr sz="750" spc="-5" dirty="0">
                <a:solidFill>
                  <a:srgbClr val="363740"/>
                </a:solidFill>
                <a:latin typeface="Arial"/>
                <a:cs typeface="Arial"/>
              </a:rPr>
              <a:t>Enhancing</a:t>
            </a:r>
            <a:r>
              <a:rPr sz="750" spc="-85" dirty="0">
                <a:solidFill>
                  <a:srgbClr val="363740"/>
                </a:solidFill>
                <a:latin typeface="Arial"/>
                <a:cs typeface="Arial"/>
              </a:rPr>
              <a:t> </a:t>
            </a:r>
            <a:r>
              <a:rPr sz="750" spc="10" dirty="0">
                <a:solidFill>
                  <a:srgbClr val="363740"/>
                </a:solidFill>
                <a:latin typeface="Arial"/>
                <a:cs typeface="Arial"/>
              </a:rPr>
              <a:t>Intuition</a:t>
            </a:r>
            <a:endParaRPr sz="750">
              <a:latin typeface="Arial"/>
              <a:cs typeface="Arial"/>
            </a:endParaRPr>
          </a:p>
          <a:p>
            <a:pPr marL="138430" indent="-125730">
              <a:lnSpc>
                <a:spcPct val="100000"/>
              </a:lnSpc>
              <a:spcBef>
                <a:spcPts val="75"/>
              </a:spcBef>
              <a:buChar char="•"/>
              <a:tabLst>
                <a:tab pos="139065" algn="l"/>
              </a:tabLst>
            </a:pPr>
            <a:r>
              <a:rPr sz="750" dirty="0">
                <a:solidFill>
                  <a:srgbClr val="363740"/>
                </a:solidFill>
                <a:latin typeface="Arial"/>
                <a:cs typeface="Arial"/>
              </a:rPr>
              <a:t>Developing Mental</a:t>
            </a:r>
            <a:r>
              <a:rPr sz="750" spc="-45" dirty="0">
                <a:solidFill>
                  <a:srgbClr val="363740"/>
                </a:solidFill>
                <a:latin typeface="Arial"/>
                <a:cs typeface="Arial"/>
              </a:rPr>
              <a:t> </a:t>
            </a:r>
            <a:r>
              <a:rPr sz="750" spc="20" dirty="0">
                <a:solidFill>
                  <a:srgbClr val="363740"/>
                </a:solidFill>
                <a:latin typeface="Arial"/>
                <a:cs typeface="Arial"/>
              </a:rPr>
              <a:t>“Flow”</a:t>
            </a:r>
            <a:endParaRPr sz="750">
              <a:latin typeface="Arial"/>
              <a:cs typeface="Arial"/>
            </a:endParaRPr>
          </a:p>
          <a:p>
            <a:pPr marL="138430" marR="5080" indent="-125730">
              <a:lnSpc>
                <a:spcPct val="108300"/>
              </a:lnSpc>
              <a:buChar char="•"/>
              <a:tabLst>
                <a:tab pos="139065" algn="l"/>
              </a:tabLst>
            </a:pPr>
            <a:r>
              <a:rPr sz="750" spc="-5" dirty="0">
                <a:solidFill>
                  <a:srgbClr val="363740"/>
                </a:solidFill>
                <a:latin typeface="Arial"/>
                <a:cs typeface="Arial"/>
              </a:rPr>
              <a:t>Enhancing </a:t>
            </a:r>
            <a:r>
              <a:rPr sz="750" spc="10" dirty="0">
                <a:solidFill>
                  <a:srgbClr val="363740"/>
                </a:solidFill>
                <a:latin typeface="Arial"/>
                <a:cs typeface="Arial"/>
              </a:rPr>
              <a:t>Wellbeing </a:t>
            </a:r>
            <a:r>
              <a:rPr sz="750" spc="5" dirty="0">
                <a:solidFill>
                  <a:srgbClr val="363740"/>
                </a:solidFill>
                <a:latin typeface="Arial"/>
                <a:cs typeface="Arial"/>
              </a:rPr>
              <a:t>Through</a:t>
            </a:r>
            <a:r>
              <a:rPr sz="750" spc="-120" dirty="0">
                <a:solidFill>
                  <a:srgbClr val="363740"/>
                </a:solidFill>
                <a:latin typeface="Arial"/>
                <a:cs typeface="Arial"/>
              </a:rPr>
              <a:t> </a:t>
            </a:r>
            <a:r>
              <a:rPr sz="750" spc="5" dirty="0">
                <a:solidFill>
                  <a:srgbClr val="363740"/>
                </a:solidFill>
                <a:latin typeface="Arial"/>
                <a:cs typeface="Arial"/>
              </a:rPr>
              <a:t>Intrinsic  </a:t>
            </a:r>
            <a:r>
              <a:rPr sz="750" spc="10" dirty="0">
                <a:solidFill>
                  <a:srgbClr val="363740"/>
                </a:solidFill>
                <a:latin typeface="Arial"/>
                <a:cs typeface="Arial"/>
              </a:rPr>
              <a:t>Motivation</a:t>
            </a:r>
            <a:endParaRPr sz="750">
              <a:latin typeface="Arial"/>
              <a:cs typeface="Arial"/>
            </a:endParaRPr>
          </a:p>
        </p:txBody>
      </p:sp>
      <p:sp>
        <p:nvSpPr>
          <p:cNvPr id="17" name="object 17"/>
          <p:cNvSpPr txBox="1"/>
          <p:nvPr/>
        </p:nvSpPr>
        <p:spPr>
          <a:xfrm>
            <a:off x="5261898" y="2601821"/>
            <a:ext cx="3527425" cy="894080"/>
          </a:xfrm>
          <a:prstGeom prst="rect">
            <a:avLst/>
          </a:prstGeom>
        </p:spPr>
        <p:txBody>
          <a:bodyPr vert="horz" wrap="square" lIns="0" tIns="0" rIns="0" bIns="0" rtlCol="0">
            <a:spAutoFit/>
          </a:bodyPr>
          <a:lstStyle/>
          <a:p>
            <a:pPr marL="12700" marR="5080">
              <a:lnSpc>
                <a:spcPct val="108300"/>
              </a:lnSpc>
            </a:pPr>
            <a:r>
              <a:rPr sz="750" spc="5" dirty="0">
                <a:solidFill>
                  <a:srgbClr val="363740"/>
                </a:solidFill>
                <a:latin typeface="Arial"/>
                <a:cs typeface="Arial"/>
              </a:rPr>
              <a:t>Participants </a:t>
            </a:r>
            <a:r>
              <a:rPr sz="750" spc="25" dirty="0">
                <a:solidFill>
                  <a:srgbClr val="363740"/>
                </a:solidFill>
                <a:latin typeface="Arial"/>
                <a:cs typeface="Arial"/>
              </a:rPr>
              <a:t>will </a:t>
            </a:r>
            <a:r>
              <a:rPr sz="750" spc="-5" dirty="0">
                <a:solidFill>
                  <a:srgbClr val="363740"/>
                </a:solidFill>
                <a:latin typeface="Arial"/>
                <a:cs typeface="Arial"/>
              </a:rPr>
              <a:t>learn </a:t>
            </a:r>
            <a:r>
              <a:rPr sz="750" spc="5" dirty="0">
                <a:solidFill>
                  <a:srgbClr val="363740"/>
                </a:solidFill>
                <a:latin typeface="Arial"/>
                <a:cs typeface="Arial"/>
              </a:rPr>
              <a:t>about factors </a:t>
            </a:r>
            <a:r>
              <a:rPr sz="750" spc="20" dirty="0">
                <a:solidFill>
                  <a:srgbClr val="363740"/>
                </a:solidFill>
                <a:latin typeface="Arial"/>
                <a:cs typeface="Arial"/>
              </a:rPr>
              <a:t>that </a:t>
            </a:r>
            <a:r>
              <a:rPr sz="750" spc="-10" dirty="0">
                <a:solidFill>
                  <a:srgbClr val="363740"/>
                </a:solidFill>
                <a:latin typeface="Arial"/>
                <a:cs typeface="Arial"/>
              </a:rPr>
              <a:t>can accelerate </a:t>
            </a:r>
            <a:r>
              <a:rPr sz="750" spc="10" dirty="0">
                <a:solidFill>
                  <a:srgbClr val="363740"/>
                </a:solidFill>
                <a:latin typeface="Arial"/>
                <a:cs typeface="Arial"/>
              </a:rPr>
              <a:t>their </a:t>
            </a:r>
            <a:r>
              <a:rPr sz="750" spc="5" dirty="0">
                <a:solidFill>
                  <a:srgbClr val="363740"/>
                </a:solidFill>
                <a:latin typeface="Arial"/>
                <a:cs typeface="Arial"/>
              </a:rPr>
              <a:t>mental </a:t>
            </a:r>
            <a:r>
              <a:rPr sz="750" spc="15" dirty="0">
                <a:solidFill>
                  <a:srgbClr val="363740"/>
                </a:solidFill>
                <a:latin typeface="Arial"/>
                <a:cs typeface="Arial"/>
              </a:rPr>
              <a:t>growth.  </a:t>
            </a:r>
            <a:r>
              <a:rPr sz="750" spc="-10" dirty="0">
                <a:solidFill>
                  <a:srgbClr val="363740"/>
                </a:solidFill>
                <a:latin typeface="Arial"/>
                <a:cs typeface="Arial"/>
              </a:rPr>
              <a:t>Speciﬁcally, </a:t>
            </a:r>
            <a:r>
              <a:rPr sz="750" spc="5" dirty="0">
                <a:solidFill>
                  <a:srgbClr val="363740"/>
                </a:solidFill>
                <a:latin typeface="Arial"/>
                <a:cs typeface="Arial"/>
              </a:rPr>
              <a:t>they</a:t>
            </a:r>
            <a:r>
              <a:rPr sz="750" spc="-10" dirty="0">
                <a:solidFill>
                  <a:srgbClr val="363740"/>
                </a:solidFill>
                <a:latin typeface="Arial"/>
                <a:cs typeface="Arial"/>
              </a:rPr>
              <a:t> </a:t>
            </a:r>
            <a:r>
              <a:rPr sz="750" spc="25" dirty="0">
                <a:solidFill>
                  <a:srgbClr val="363740"/>
                </a:solidFill>
                <a:latin typeface="Arial"/>
                <a:cs typeface="Arial"/>
              </a:rPr>
              <a:t>will</a:t>
            </a:r>
            <a:r>
              <a:rPr sz="750" spc="-10" dirty="0">
                <a:solidFill>
                  <a:srgbClr val="363740"/>
                </a:solidFill>
                <a:latin typeface="Arial"/>
                <a:cs typeface="Arial"/>
              </a:rPr>
              <a:t> </a:t>
            </a:r>
            <a:r>
              <a:rPr sz="750" spc="-5" dirty="0">
                <a:solidFill>
                  <a:srgbClr val="363740"/>
                </a:solidFill>
                <a:latin typeface="Arial"/>
                <a:cs typeface="Arial"/>
              </a:rPr>
              <a:t>learn</a:t>
            </a:r>
            <a:r>
              <a:rPr sz="750" spc="-10" dirty="0">
                <a:solidFill>
                  <a:srgbClr val="363740"/>
                </a:solidFill>
                <a:latin typeface="Arial"/>
                <a:cs typeface="Arial"/>
              </a:rPr>
              <a:t> </a:t>
            </a:r>
            <a:r>
              <a:rPr sz="750" spc="30" dirty="0">
                <a:solidFill>
                  <a:srgbClr val="363740"/>
                </a:solidFill>
                <a:latin typeface="Arial"/>
                <a:cs typeface="Arial"/>
              </a:rPr>
              <a:t>how</a:t>
            </a:r>
            <a:r>
              <a:rPr sz="750" spc="-10" dirty="0">
                <a:solidFill>
                  <a:srgbClr val="363740"/>
                </a:solidFill>
                <a:latin typeface="Arial"/>
                <a:cs typeface="Arial"/>
              </a:rPr>
              <a:t> </a:t>
            </a:r>
            <a:r>
              <a:rPr sz="750" spc="20" dirty="0">
                <a:solidFill>
                  <a:srgbClr val="363740"/>
                </a:solidFill>
                <a:latin typeface="Arial"/>
                <a:cs typeface="Arial"/>
              </a:rPr>
              <a:t>to</a:t>
            </a:r>
            <a:r>
              <a:rPr sz="750" spc="-10" dirty="0">
                <a:solidFill>
                  <a:srgbClr val="363740"/>
                </a:solidFill>
                <a:latin typeface="Arial"/>
                <a:cs typeface="Arial"/>
              </a:rPr>
              <a:t> </a:t>
            </a:r>
            <a:r>
              <a:rPr sz="750" spc="15" dirty="0">
                <a:solidFill>
                  <a:srgbClr val="363740"/>
                </a:solidFill>
                <a:latin typeface="Arial"/>
                <a:cs typeface="Arial"/>
              </a:rPr>
              <a:t>switch</a:t>
            </a:r>
            <a:r>
              <a:rPr sz="750" spc="-10" dirty="0">
                <a:solidFill>
                  <a:srgbClr val="363740"/>
                </a:solidFill>
                <a:latin typeface="Arial"/>
                <a:cs typeface="Arial"/>
              </a:rPr>
              <a:t> </a:t>
            </a:r>
            <a:r>
              <a:rPr sz="750" spc="10" dirty="0">
                <a:solidFill>
                  <a:srgbClr val="363740"/>
                </a:solidFill>
                <a:latin typeface="Arial"/>
                <a:cs typeface="Arial"/>
              </a:rPr>
              <a:t>from</a:t>
            </a:r>
            <a:r>
              <a:rPr sz="750" spc="-10" dirty="0">
                <a:solidFill>
                  <a:srgbClr val="363740"/>
                </a:solidFill>
                <a:latin typeface="Arial"/>
                <a:cs typeface="Arial"/>
              </a:rPr>
              <a:t> </a:t>
            </a:r>
            <a:r>
              <a:rPr sz="750" dirty="0">
                <a:solidFill>
                  <a:srgbClr val="363740"/>
                </a:solidFill>
                <a:latin typeface="Arial"/>
                <a:cs typeface="Arial"/>
              </a:rPr>
              <a:t>purely</a:t>
            </a:r>
            <a:r>
              <a:rPr sz="750" spc="-10" dirty="0">
                <a:solidFill>
                  <a:srgbClr val="363740"/>
                </a:solidFill>
                <a:latin typeface="Arial"/>
                <a:cs typeface="Arial"/>
              </a:rPr>
              <a:t> </a:t>
            </a:r>
            <a:r>
              <a:rPr sz="750" spc="5" dirty="0">
                <a:solidFill>
                  <a:srgbClr val="363740"/>
                </a:solidFill>
                <a:latin typeface="Arial"/>
                <a:cs typeface="Arial"/>
              </a:rPr>
              <a:t>rational</a:t>
            </a:r>
            <a:r>
              <a:rPr sz="750" spc="-10" dirty="0">
                <a:solidFill>
                  <a:srgbClr val="363740"/>
                </a:solidFill>
                <a:latin typeface="Arial"/>
                <a:cs typeface="Arial"/>
              </a:rPr>
              <a:t> </a:t>
            </a:r>
            <a:r>
              <a:rPr sz="750" spc="5" dirty="0">
                <a:solidFill>
                  <a:srgbClr val="363740"/>
                </a:solidFill>
                <a:latin typeface="Arial"/>
                <a:cs typeface="Arial"/>
              </a:rPr>
              <a:t>brain</a:t>
            </a:r>
            <a:r>
              <a:rPr sz="750" spc="-10" dirty="0">
                <a:solidFill>
                  <a:srgbClr val="363740"/>
                </a:solidFill>
                <a:latin typeface="Arial"/>
                <a:cs typeface="Arial"/>
              </a:rPr>
              <a:t> </a:t>
            </a:r>
            <a:r>
              <a:rPr sz="750" dirty="0">
                <a:solidFill>
                  <a:srgbClr val="363740"/>
                </a:solidFill>
                <a:latin typeface="Arial"/>
                <a:cs typeface="Arial"/>
              </a:rPr>
              <a:t>circuits</a:t>
            </a:r>
            <a:r>
              <a:rPr sz="750" spc="-10" dirty="0">
                <a:solidFill>
                  <a:srgbClr val="363740"/>
                </a:solidFill>
                <a:latin typeface="Arial"/>
                <a:cs typeface="Arial"/>
              </a:rPr>
              <a:t> </a:t>
            </a:r>
            <a:r>
              <a:rPr sz="750" spc="20" dirty="0">
                <a:solidFill>
                  <a:srgbClr val="363740"/>
                </a:solidFill>
                <a:latin typeface="Arial"/>
                <a:cs typeface="Arial"/>
              </a:rPr>
              <a:t>to</a:t>
            </a:r>
            <a:r>
              <a:rPr sz="750" spc="-10" dirty="0">
                <a:solidFill>
                  <a:srgbClr val="363740"/>
                </a:solidFill>
                <a:latin typeface="Arial"/>
                <a:cs typeface="Arial"/>
              </a:rPr>
              <a:t> </a:t>
            </a:r>
            <a:r>
              <a:rPr sz="750" spc="-5" dirty="0">
                <a:solidFill>
                  <a:srgbClr val="363740"/>
                </a:solidFill>
                <a:latin typeface="Arial"/>
                <a:cs typeface="Arial"/>
              </a:rPr>
              <a:t>more  </a:t>
            </a:r>
            <a:r>
              <a:rPr sz="750" spc="10" dirty="0">
                <a:solidFill>
                  <a:srgbClr val="363740"/>
                </a:solidFill>
                <a:latin typeface="Arial"/>
                <a:cs typeface="Arial"/>
              </a:rPr>
              <a:t>intuitive </a:t>
            </a:r>
            <a:r>
              <a:rPr sz="750" dirty="0">
                <a:solidFill>
                  <a:srgbClr val="363740"/>
                </a:solidFill>
                <a:latin typeface="Arial"/>
                <a:cs typeface="Arial"/>
              </a:rPr>
              <a:t>and </a:t>
            </a:r>
            <a:r>
              <a:rPr sz="750" spc="10" dirty="0">
                <a:solidFill>
                  <a:srgbClr val="363740"/>
                </a:solidFill>
                <a:latin typeface="Arial"/>
                <a:cs typeface="Arial"/>
              </a:rPr>
              <a:t>possibility-oriented </a:t>
            </a:r>
            <a:r>
              <a:rPr sz="750" spc="-5" dirty="0">
                <a:solidFill>
                  <a:srgbClr val="363740"/>
                </a:solidFill>
                <a:latin typeface="Arial"/>
                <a:cs typeface="Arial"/>
              </a:rPr>
              <a:t>circuits. They </a:t>
            </a:r>
            <a:r>
              <a:rPr sz="750" spc="25" dirty="0">
                <a:solidFill>
                  <a:srgbClr val="363740"/>
                </a:solidFill>
                <a:latin typeface="Arial"/>
                <a:cs typeface="Arial"/>
              </a:rPr>
              <a:t>will </a:t>
            </a:r>
            <a:r>
              <a:rPr sz="750" spc="-10" dirty="0">
                <a:solidFill>
                  <a:srgbClr val="363740"/>
                </a:solidFill>
                <a:latin typeface="Arial"/>
                <a:cs typeface="Arial"/>
              </a:rPr>
              <a:t>also </a:t>
            </a:r>
            <a:r>
              <a:rPr sz="750" spc="-5" dirty="0">
                <a:solidFill>
                  <a:srgbClr val="363740"/>
                </a:solidFill>
                <a:latin typeface="Arial"/>
                <a:cs typeface="Arial"/>
              </a:rPr>
              <a:t>learn </a:t>
            </a:r>
            <a:r>
              <a:rPr sz="750" spc="30" dirty="0">
                <a:solidFill>
                  <a:srgbClr val="363740"/>
                </a:solidFill>
                <a:latin typeface="Arial"/>
                <a:cs typeface="Arial"/>
              </a:rPr>
              <a:t>how </a:t>
            </a:r>
            <a:r>
              <a:rPr sz="750" spc="20" dirty="0">
                <a:solidFill>
                  <a:srgbClr val="363740"/>
                </a:solidFill>
                <a:latin typeface="Arial"/>
                <a:cs typeface="Arial"/>
              </a:rPr>
              <a:t>to </a:t>
            </a:r>
            <a:r>
              <a:rPr sz="750" dirty="0">
                <a:solidFill>
                  <a:srgbClr val="363740"/>
                </a:solidFill>
                <a:latin typeface="Arial"/>
                <a:cs typeface="Arial"/>
              </a:rPr>
              <a:t>develop </a:t>
            </a:r>
            <a:r>
              <a:rPr sz="750" spc="-20" dirty="0">
                <a:solidFill>
                  <a:srgbClr val="363740"/>
                </a:solidFill>
                <a:latin typeface="Arial"/>
                <a:cs typeface="Arial"/>
              </a:rPr>
              <a:t>a  </a:t>
            </a:r>
            <a:r>
              <a:rPr sz="750" spc="10" dirty="0">
                <a:solidFill>
                  <a:srgbClr val="363740"/>
                </a:solidFill>
                <a:latin typeface="Arial"/>
                <a:cs typeface="Arial"/>
              </a:rPr>
              <a:t>strong </a:t>
            </a:r>
            <a:r>
              <a:rPr sz="750" spc="-15" dirty="0">
                <a:solidFill>
                  <a:srgbClr val="363740"/>
                </a:solidFill>
                <a:latin typeface="Arial"/>
                <a:cs typeface="Arial"/>
              </a:rPr>
              <a:t>sense </a:t>
            </a:r>
            <a:r>
              <a:rPr sz="750" spc="15" dirty="0">
                <a:solidFill>
                  <a:srgbClr val="363740"/>
                </a:solidFill>
                <a:latin typeface="Arial"/>
                <a:cs typeface="Arial"/>
              </a:rPr>
              <a:t>of </a:t>
            </a:r>
            <a:r>
              <a:rPr sz="750" dirty="0">
                <a:solidFill>
                  <a:srgbClr val="363740"/>
                </a:solidFill>
                <a:latin typeface="Arial"/>
                <a:cs typeface="Arial"/>
              </a:rPr>
              <a:t>meaning and </a:t>
            </a:r>
            <a:r>
              <a:rPr sz="750" spc="-5" dirty="0">
                <a:solidFill>
                  <a:srgbClr val="363740"/>
                </a:solidFill>
                <a:latin typeface="Arial"/>
                <a:cs typeface="Arial"/>
              </a:rPr>
              <a:t>purpose, </a:t>
            </a:r>
            <a:r>
              <a:rPr sz="750" dirty="0">
                <a:solidFill>
                  <a:srgbClr val="363740"/>
                </a:solidFill>
                <a:latin typeface="Arial"/>
                <a:cs typeface="Arial"/>
              </a:rPr>
              <a:t>leveraging </a:t>
            </a:r>
            <a:r>
              <a:rPr sz="750" spc="5" dirty="0">
                <a:solidFill>
                  <a:srgbClr val="363740"/>
                </a:solidFill>
                <a:latin typeface="Arial"/>
                <a:cs typeface="Arial"/>
              </a:rPr>
              <a:t>Ryff’s </a:t>
            </a:r>
            <a:r>
              <a:rPr sz="750" spc="15" dirty="0">
                <a:solidFill>
                  <a:srgbClr val="363740"/>
                </a:solidFill>
                <a:latin typeface="Arial"/>
                <a:cs typeface="Arial"/>
              </a:rPr>
              <a:t>well </a:t>
            </a:r>
            <a:r>
              <a:rPr sz="750" spc="5" dirty="0">
                <a:solidFill>
                  <a:srgbClr val="363740"/>
                </a:solidFill>
                <a:latin typeface="Arial"/>
                <a:cs typeface="Arial"/>
              </a:rPr>
              <a:t>being </a:t>
            </a:r>
            <a:r>
              <a:rPr sz="750" spc="10" dirty="0">
                <a:solidFill>
                  <a:srgbClr val="363740"/>
                </a:solidFill>
                <a:latin typeface="Arial"/>
                <a:cs typeface="Arial"/>
              </a:rPr>
              <a:t>framework</a:t>
            </a:r>
            <a:r>
              <a:rPr sz="750" spc="-130" dirty="0">
                <a:solidFill>
                  <a:srgbClr val="363740"/>
                </a:solidFill>
                <a:latin typeface="Arial"/>
                <a:cs typeface="Arial"/>
              </a:rPr>
              <a:t> </a:t>
            </a:r>
            <a:r>
              <a:rPr sz="750" dirty="0">
                <a:solidFill>
                  <a:srgbClr val="363740"/>
                </a:solidFill>
                <a:latin typeface="Arial"/>
                <a:cs typeface="Arial"/>
              </a:rPr>
              <a:t>and  </a:t>
            </a:r>
            <a:r>
              <a:rPr sz="750" spc="30" dirty="0">
                <a:solidFill>
                  <a:srgbClr val="363740"/>
                </a:solidFill>
                <a:latin typeface="Arial"/>
                <a:cs typeface="Arial"/>
              </a:rPr>
              <a:t>how </a:t>
            </a:r>
            <a:r>
              <a:rPr sz="750" spc="20" dirty="0">
                <a:solidFill>
                  <a:srgbClr val="363740"/>
                </a:solidFill>
                <a:latin typeface="Arial"/>
                <a:cs typeface="Arial"/>
              </a:rPr>
              <a:t>to </a:t>
            </a:r>
            <a:r>
              <a:rPr sz="750" dirty="0">
                <a:solidFill>
                  <a:srgbClr val="363740"/>
                </a:solidFill>
                <a:latin typeface="Arial"/>
                <a:cs typeface="Arial"/>
              </a:rPr>
              <a:t>operate </a:t>
            </a:r>
            <a:r>
              <a:rPr sz="750" spc="10" dirty="0">
                <a:solidFill>
                  <a:srgbClr val="363740"/>
                </a:solidFill>
                <a:latin typeface="Arial"/>
                <a:cs typeface="Arial"/>
              </a:rPr>
              <a:t>at the </a:t>
            </a:r>
            <a:r>
              <a:rPr sz="750" spc="5" dirty="0">
                <a:solidFill>
                  <a:srgbClr val="363740"/>
                </a:solidFill>
                <a:latin typeface="Arial"/>
                <a:cs typeface="Arial"/>
              </a:rPr>
              <a:t>highest </a:t>
            </a:r>
            <a:r>
              <a:rPr sz="750" spc="-10" dirty="0">
                <a:solidFill>
                  <a:srgbClr val="363740"/>
                </a:solidFill>
                <a:latin typeface="Arial"/>
                <a:cs typeface="Arial"/>
              </a:rPr>
              <a:t>levels </a:t>
            </a:r>
            <a:r>
              <a:rPr sz="750" spc="5" dirty="0">
                <a:solidFill>
                  <a:srgbClr val="363740"/>
                </a:solidFill>
                <a:latin typeface="Arial"/>
                <a:cs typeface="Arial"/>
              </a:rPr>
              <a:t>in </a:t>
            </a:r>
            <a:r>
              <a:rPr sz="750" spc="10" dirty="0">
                <a:solidFill>
                  <a:srgbClr val="363740"/>
                </a:solidFill>
                <a:latin typeface="Arial"/>
                <a:cs typeface="Arial"/>
              </a:rPr>
              <a:t>their work, </a:t>
            </a:r>
            <a:r>
              <a:rPr sz="750" spc="5" dirty="0">
                <a:solidFill>
                  <a:srgbClr val="363740"/>
                </a:solidFill>
                <a:latin typeface="Arial"/>
                <a:cs typeface="Arial"/>
              </a:rPr>
              <a:t>using </a:t>
            </a:r>
            <a:r>
              <a:rPr sz="750" spc="-20" dirty="0">
                <a:solidFill>
                  <a:srgbClr val="363740"/>
                </a:solidFill>
                <a:latin typeface="Arial"/>
                <a:cs typeface="Arial"/>
              </a:rPr>
              <a:t>a </a:t>
            </a:r>
            <a:r>
              <a:rPr sz="750" spc="10" dirty="0">
                <a:solidFill>
                  <a:srgbClr val="363740"/>
                </a:solidFill>
                <a:latin typeface="Arial"/>
                <a:cs typeface="Arial"/>
              </a:rPr>
              <a:t>framework </a:t>
            </a:r>
            <a:r>
              <a:rPr sz="750" spc="-5" dirty="0">
                <a:solidFill>
                  <a:srgbClr val="363740"/>
                </a:solidFill>
                <a:latin typeface="Arial"/>
                <a:cs typeface="Arial"/>
              </a:rPr>
              <a:t>called  </a:t>
            </a:r>
            <a:r>
              <a:rPr sz="750" spc="10" dirty="0">
                <a:solidFill>
                  <a:srgbClr val="363740"/>
                </a:solidFill>
                <a:latin typeface="Arial"/>
                <a:cs typeface="Arial"/>
              </a:rPr>
              <a:t>“positive </a:t>
            </a:r>
            <a:r>
              <a:rPr sz="750" spc="5" dirty="0">
                <a:solidFill>
                  <a:srgbClr val="363740"/>
                </a:solidFill>
                <a:latin typeface="Arial"/>
                <a:cs typeface="Arial"/>
              </a:rPr>
              <a:t>disintegration.” </a:t>
            </a:r>
            <a:r>
              <a:rPr sz="750" spc="-15" dirty="0">
                <a:solidFill>
                  <a:srgbClr val="363740"/>
                </a:solidFill>
                <a:latin typeface="Arial"/>
                <a:cs typeface="Arial"/>
              </a:rPr>
              <a:t>Finally, </a:t>
            </a:r>
            <a:r>
              <a:rPr sz="750" spc="5" dirty="0">
                <a:solidFill>
                  <a:srgbClr val="363740"/>
                </a:solidFill>
                <a:latin typeface="Arial"/>
                <a:cs typeface="Arial"/>
              </a:rPr>
              <a:t>they </a:t>
            </a:r>
            <a:r>
              <a:rPr sz="750" spc="25" dirty="0">
                <a:solidFill>
                  <a:srgbClr val="363740"/>
                </a:solidFill>
                <a:latin typeface="Arial"/>
                <a:cs typeface="Arial"/>
              </a:rPr>
              <a:t>will </a:t>
            </a:r>
            <a:r>
              <a:rPr sz="750" spc="5" dirty="0">
                <a:solidFill>
                  <a:srgbClr val="363740"/>
                </a:solidFill>
                <a:latin typeface="Arial"/>
                <a:cs typeface="Arial"/>
              </a:rPr>
              <a:t>round </a:t>
            </a:r>
            <a:r>
              <a:rPr sz="750" spc="15" dirty="0">
                <a:solidFill>
                  <a:srgbClr val="363740"/>
                </a:solidFill>
                <a:latin typeface="Arial"/>
                <a:cs typeface="Arial"/>
              </a:rPr>
              <a:t>out </a:t>
            </a:r>
            <a:r>
              <a:rPr sz="750" spc="10" dirty="0">
                <a:solidFill>
                  <a:srgbClr val="363740"/>
                </a:solidFill>
                <a:latin typeface="Arial"/>
                <a:cs typeface="Arial"/>
              </a:rPr>
              <a:t>their </a:t>
            </a:r>
            <a:r>
              <a:rPr sz="750" spc="15" dirty="0">
                <a:solidFill>
                  <a:srgbClr val="363740"/>
                </a:solidFill>
                <a:latin typeface="Arial"/>
                <a:cs typeface="Arial"/>
              </a:rPr>
              <a:t>mind-body </a:t>
            </a:r>
            <a:r>
              <a:rPr sz="750" dirty="0">
                <a:solidFill>
                  <a:srgbClr val="363740"/>
                </a:solidFill>
                <a:latin typeface="Arial"/>
                <a:cs typeface="Arial"/>
              </a:rPr>
              <a:t>regimen </a:t>
            </a:r>
            <a:r>
              <a:rPr sz="750" spc="35" dirty="0">
                <a:solidFill>
                  <a:srgbClr val="363740"/>
                </a:solidFill>
                <a:latin typeface="Arial"/>
                <a:cs typeface="Arial"/>
              </a:rPr>
              <a:t>with  </a:t>
            </a:r>
            <a:r>
              <a:rPr sz="750" spc="10" dirty="0">
                <a:solidFill>
                  <a:srgbClr val="363740"/>
                </a:solidFill>
                <a:latin typeface="Arial"/>
                <a:cs typeface="Arial"/>
              </a:rPr>
              <a:t>this </a:t>
            </a:r>
            <a:r>
              <a:rPr sz="750" spc="15" dirty="0">
                <a:solidFill>
                  <a:srgbClr val="363740"/>
                </a:solidFill>
                <a:latin typeface="Arial"/>
                <a:cs typeface="Arial"/>
              </a:rPr>
              <a:t>newfound </a:t>
            </a:r>
            <a:r>
              <a:rPr sz="750" spc="-15" dirty="0">
                <a:solidFill>
                  <a:srgbClr val="363740"/>
                </a:solidFill>
                <a:latin typeface="Arial"/>
                <a:cs typeface="Arial"/>
              </a:rPr>
              <a:t>sense </a:t>
            </a:r>
            <a:r>
              <a:rPr sz="750" spc="15" dirty="0">
                <a:solidFill>
                  <a:srgbClr val="363740"/>
                </a:solidFill>
                <a:latin typeface="Arial"/>
                <a:cs typeface="Arial"/>
              </a:rPr>
              <a:t>of </a:t>
            </a:r>
            <a:r>
              <a:rPr sz="750" spc="5" dirty="0">
                <a:solidFill>
                  <a:srgbClr val="363740"/>
                </a:solidFill>
                <a:latin typeface="Arial"/>
                <a:cs typeface="Arial"/>
              </a:rPr>
              <a:t>possibility </a:t>
            </a:r>
            <a:r>
              <a:rPr sz="750" dirty="0">
                <a:solidFill>
                  <a:srgbClr val="363740"/>
                </a:solidFill>
                <a:latin typeface="Arial"/>
                <a:cs typeface="Arial"/>
              </a:rPr>
              <a:t>and</a:t>
            </a:r>
            <a:r>
              <a:rPr sz="750" spc="-90" dirty="0">
                <a:solidFill>
                  <a:srgbClr val="363740"/>
                </a:solidFill>
                <a:latin typeface="Arial"/>
                <a:cs typeface="Arial"/>
              </a:rPr>
              <a:t> </a:t>
            </a:r>
            <a:r>
              <a:rPr sz="750" dirty="0">
                <a:solidFill>
                  <a:srgbClr val="363740"/>
                </a:solidFill>
                <a:latin typeface="Arial"/>
                <a:cs typeface="Arial"/>
              </a:rPr>
              <a:t>self-belief.</a:t>
            </a:r>
            <a:endParaRPr sz="750">
              <a:latin typeface="Arial"/>
              <a:cs typeface="Arial"/>
            </a:endParaRPr>
          </a:p>
        </p:txBody>
      </p:sp>
      <p:sp>
        <p:nvSpPr>
          <p:cNvPr id="18" name="object 18"/>
          <p:cNvSpPr txBox="1"/>
          <p:nvPr/>
        </p:nvSpPr>
        <p:spPr>
          <a:xfrm>
            <a:off x="1742173" y="3666146"/>
            <a:ext cx="1307465" cy="522605"/>
          </a:xfrm>
          <a:prstGeom prst="rect">
            <a:avLst/>
          </a:prstGeom>
        </p:spPr>
        <p:txBody>
          <a:bodyPr vert="horz" wrap="square" lIns="0" tIns="0" rIns="0" bIns="0" rtlCol="0">
            <a:spAutoFit/>
          </a:bodyPr>
          <a:lstStyle/>
          <a:p>
            <a:pPr marL="12700" marR="5080">
              <a:lnSpc>
                <a:spcPct val="108300"/>
              </a:lnSpc>
            </a:pPr>
            <a:r>
              <a:rPr sz="750" b="1" spc="-75" dirty="0">
                <a:solidFill>
                  <a:srgbClr val="1E376C"/>
                </a:solidFill>
                <a:latin typeface="Arial Black"/>
                <a:cs typeface="Arial Black"/>
              </a:rPr>
              <a:t>Module </a:t>
            </a:r>
            <a:r>
              <a:rPr sz="750" b="1" spc="-80" dirty="0">
                <a:solidFill>
                  <a:srgbClr val="1E376C"/>
                </a:solidFill>
                <a:latin typeface="Arial Black"/>
                <a:cs typeface="Arial Black"/>
              </a:rPr>
              <a:t>Three: </a:t>
            </a:r>
            <a:r>
              <a:rPr sz="750" b="1" spc="-90" dirty="0">
                <a:solidFill>
                  <a:srgbClr val="1E376C"/>
                </a:solidFill>
                <a:latin typeface="Arial Black"/>
                <a:cs typeface="Arial Black"/>
              </a:rPr>
              <a:t>Enhance </a:t>
            </a:r>
            <a:r>
              <a:rPr sz="750" b="1" spc="-110" dirty="0">
                <a:solidFill>
                  <a:srgbClr val="1E376C"/>
                </a:solidFill>
                <a:latin typeface="Arial Black"/>
                <a:cs typeface="Arial Black"/>
              </a:rPr>
              <a:t>Team  </a:t>
            </a:r>
            <a:r>
              <a:rPr sz="750" b="1" spc="-70" dirty="0">
                <a:solidFill>
                  <a:srgbClr val="1E376C"/>
                </a:solidFill>
                <a:latin typeface="Arial Black"/>
                <a:cs typeface="Arial Black"/>
              </a:rPr>
              <a:t>Productivity and Creativity  </a:t>
            </a:r>
            <a:r>
              <a:rPr sz="750" dirty="0">
                <a:solidFill>
                  <a:srgbClr val="363740"/>
                </a:solidFill>
                <a:latin typeface="Arial"/>
                <a:cs typeface="Arial"/>
              </a:rPr>
              <a:t>Video </a:t>
            </a:r>
            <a:r>
              <a:rPr sz="750" spc="-10" dirty="0">
                <a:solidFill>
                  <a:srgbClr val="363740"/>
                </a:solidFill>
                <a:latin typeface="Arial"/>
                <a:cs typeface="Arial"/>
              </a:rPr>
              <a:t>Lectures: </a:t>
            </a:r>
            <a:r>
              <a:rPr sz="750" spc="30" dirty="0">
                <a:solidFill>
                  <a:srgbClr val="363740"/>
                </a:solidFill>
                <a:latin typeface="Arial"/>
                <a:cs typeface="Arial"/>
              </a:rPr>
              <a:t>80 </a:t>
            </a:r>
            <a:r>
              <a:rPr sz="750" spc="5" dirty="0">
                <a:solidFill>
                  <a:srgbClr val="363740"/>
                </a:solidFill>
                <a:latin typeface="Arial"/>
                <a:cs typeface="Arial"/>
              </a:rPr>
              <a:t>Minutes  </a:t>
            </a:r>
            <a:r>
              <a:rPr sz="750" dirty="0">
                <a:solidFill>
                  <a:srgbClr val="363740"/>
                </a:solidFill>
                <a:latin typeface="Arial"/>
                <a:cs typeface="Arial"/>
              </a:rPr>
              <a:t>Assignments: </a:t>
            </a:r>
            <a:r>
              <a:rPr sz="750" spc="30" dirty="0">
                <a:solidFill>
                  <a:srgbClr val="363740"/>
                </a:solidFill>
                <a:latin typeface="Arial"/>
                <a:cs typeface="Arial"/>
              </a:rPr>
              <a:t>90</a:t>
            </a:r>
            <a:r>
              <a:rPr sz="750" spc="-80" dirty="0">
                <a:solidFill>
                  <a:srgbClr val="363740"/>
                </a:solidFill>
                <a:latin typeface="Arial"/>
                <a:cs typeface="Arial"/>
              </a:rPr>
              <a:t> </a:t>
            </a:r>
            <a:r>
              <a:rPr sz="750" spc="5" dirty="0">
                <a:solidFill>
                  <a:srgbClr val="363740"/>
                </a:solidFill>
                <a:latin typeface="Arial"/>
                <a:cs typeface="Arial"/>
              </a:rPr>
              <a:t>Minutes</a:t>
            </a:r>
            <a:endParaRPr sz="750">
              <a:latin typeface="Arial"/>
              <a:cs typeface="Arial"/>
            </a:endParaRPr>
          </a:p>
        </p:txBody>
      </p:sp>
      <p:sp>
        <p:nvSpPr>
          <p:cNvPr id="19" name="object 19"/>
          <p:cNvSpPr txBox="1"/>
          <p:nvPr/>
        </p:nvSpPr>
        <p:spPr>
          <a:xfrm>
            <a:off x="3278037" y="3666146"/>
            <a:ext cx="1495425" cy="1017905"/>
          </a:xfrm>
          <a:prstGeom prst="rect">
            <a:avLst/>
          </a:prstGeom>
        </p:spPr>
        <p:txBody>
          <a:bodyPr vert="horz" wrap="square" lIns="0" tIns="0" rIns="0" bIns="0" rtlCol="0">
            <a:spAutoFit/>
          </a:bodyPr>
          <a:lstStyle/>
          <a:p>
            <a:pPr marL="138430" marR="175260" indent="-125730">
              <a:lnSpc>
                <a:spcPct val="108300"/>
              </a:lnSpc>
              <a:buChar char="•"/>
              <a:tabLst>
                <a:tab pos="139065" algn="l"/>
              </a:tabLst>
            </a:pPr>
            <a:r>
              <a:rPr sz="750" dirty="0">
                <a:solidFill>
                  <a:srgbClr val="363740"/>
                </a:solidFill>
                <a:latin typeface="Arial"/>
                <a:cs typeface="Arial"/>
              </a:rPr>
              <a:t>Managing </a:t>
            </a:r>
            <a:r>
              <a:rPr sz="750" spc="5" dirty="0">
                <a:solidFill>
                  <a:srgbClr val="363740"/>
                </a:solidFill>
                <a:latin typeface="Arial"/>
                <a:cs typeface="Arial"/>
              </a:rPr>
              <a:t>Confrontation</a:t>
            </a:r>
            <a:r>
              <a:rPr sz="750" spc="-50" dirty="0">
                <a:solidFill>
                  <a:srgbClr val="363740"/>
                </a:solidFill>
                <a:latin typeface="Arial"/>
                <a:cs typeface="Arial"/>
              </a:rPr>
              <a:t> </a:t>
            </a:r>
            <a:r>
              <a:rPr sz="750" spc="-20" dirty="0">
                <a:solidFill>
                  <a:srgbClr val="363740"/>
                </a:solidFill>
                <a:latin typeface="Arial"/>
                <a:cs typeface="Arial"/>
              </a:rPr>
              <a:t>vs.  </a:t>
            </a:r>
            <a:r>
              <a:rPr sz="750" spc="-5" dirty="0">
                <a:solidFill>
                  <a:srgbClr val="363740"/>
                </a:solidFill>
                <a:latin typeface="Arial"/>
                <a:cs typeface="Arial"/>
              </a:rPr>
              <a:t>Compassion</a:t>
            </a:r>
            <a:endParaRPr sz="750">
              <a:latin typeface="Arial"/>
              <a:cs typeface="Arial"/>
            </a:endParaRPr>
          </a:p>
          <a:p>
            <a:pPr marL="138430" marR="82550" indent="-125730">
              <a:lnSpc>
                <a:spcPct val="108300"/>
              </a:lnSpc>
              <a:buChar char="•"/>
              <a:tabLst>
                <a:tab pos="139065" algn="l"/>
              </a:tabLst>
            </a:pPr>
            <a:r>
              <a:rPr sz="750" dirty="0">
                <a:solidFill>
                  <a:srgbClr val="363740"/>
                </a:solidFill>
                <a:latin typeface="Arial"/>
                <a:cs typeface="Arial"/>
              </a:rPr>
              <a:t>Balancing </a:t>
            </a:r>
            <a:r>
              <a:rPr sz="750" spc="10" dirty="0">
                <a:solidFill>
                  <a:srgbClr val="363740"/>
                </a:solidFill>
                <a:latin typeface="Arial"/>
                <a:cs typeface="Arial"/>
              </a:rPr>
              <a:t>Bottom-Liners </a:t>
            </a:r>
            <a:r>
              <a:rPr sz="750" dirty="0">
                <a:solidFill>
                  <a:srgbClr val="363740"/>
                </a:solidFill>
                <a:latin typeface="Arial"/>
                <a:cs typeface="Arial"/>
              </a:rPr>
              <a:t>and  Possibility</a:t>
            </a:r>
            <a:r>
              <a:rPr sz="750" spc="-55" dirty="0">
                <a:solidFill>
                  <a:srgbClr val="363740"/>
                </a:solidFill>
                <a:latin typeface="Arial"/>
                <a:cs typeface="Arial"/>
              </a:rPr>
              <a:t> </a:t>
            </a:r>
            <a:r>
              <a:rPr sz="750" spc="-5" dirty="0">
                <a:solidFill>
                  <a:srgbClr val="363740"/>
                </a:solidFill>
                <a:latin typeface="Arial"/>
                <a:cs typeface="Arial"/>
              </a:rPr>
              <a:t>Thinkers</a:t>
            </a:r>
            <a:endParaRPr sz="750">
              <a:latin typeface="Arial"/>
              <a:cs typeface="Arial"/>
            </a:endParaRPr>
          </a:p>
          <a:p>
            <a:pPr marL="138430" indent="-125730">
              <a:lnSpc>
                <a:spcPct val="100000"/>
              </a:lnSpc>
              <a:spcBef>
                <a:spcPts val="75"/>
              </a:spcBef>
              <a:buChar char="•"/>
              <a:tabLst>
                <a:tab pos="139065" algn="l"/>
              </a:tabLst>
            </a:pPr>
            <a:r>
              <a:rPr sz="750" dirty="0">
                <a:solidFill>
                  <a:srgbClr val="363740"/>
                </a:solidFill>
                <a:latin typeface="Arial"/>
                <a:cs typeface="Arial"/>
              </a:rPr>
              <a:t>Dynamic</a:t>
            </a:r>
            <a:r>
              <a:rPr sz="750" spc="-95" dirty="0">
                <a:solidFill>
                  <a:srgbClr val="363740"/>
                </a:solidFill>
                <a:latin typeface="Arial"/>
                <a:cs typeface="Arial"/>
              </a:rPr>
              <a:t> </a:t>
            </a:r>
            <a:r>
              <a:rPr sz="750" spc="5" dirty="0">
                <a:solidFill>
                  <a:srgbClr val="363740"/>
                </a:solidFill>
                <a:latin typeface="Arial"/>
                <a:cs typeface="Arial"/>
              </a:rPr>
              <a:t>Listening</a:t>
            </a:r>
            <a:endParaRPr sz="750">
              <a:latin typeface="Arial"/>
              <a:cs typeface="Arial"/>
            </a:endParaRPr>
          </a:p>
          <a:p>
            <a:pPr marL="138430" indent="-125730">
              <a:lnSpc>
                <a:spcPct val="100000"/>
              </a:lnSpc>
              <a:spcBef>
                <a:spcPts val="75"/>
              </a:spcBef>
              <a:buChar char="•"/>
              <a:tabLst>
                <a:tab pos="139065" algn="l"/>
              </a:tabLst>
            </a:pPr>
            <a:r>
              <a:rPr sz="750" spc="15" dirty="0">
                <a:solidFill>
                  <a:srgbClr val="363740"/>
                </a:solidFill>
                <a:latin typeface="Arial"/>
                <a:cs typeface="Arial"/>
              </a:rPr>
              <a:t>Authenticity </a:t>
            </a:r>
            <a:r>
              <a:rPr sz="750" spc="-20" dirty="0">
                <a:solidFill>
                  <a:srgbClr val="363740"/>
                </a:solidFill>
                <a:latin typeface="Arial"/>
                <a:cs typeface="Arial"/>
              </a:rPr>
              <a:t>vs.</a:t>
            </a:r>
            <a:r>
              <a:rPr sz="750" spc="-100" dirty="0">
                <a:solidFill>
                  <a:srgbClr val="363740"/>
                </a:solidFill>
                <a:latin typeface="Arial"/>
                <a:cs typeface="Arial"/>
              </a:rPr>
              <a:t> </a:t>
            </a:r>
            <a:r>
              <a:rPr sz="750" dirty="0">
                <a:solidFill>
                  <a:srgbClr val="363740"/>
                </a:solidFill>
                <a:latin typeface="Arial"/>
                <a:cs typeface="Arial"/>
              </a:rPr>
              <a:t>Discretion</a:t>
            </a:r>
            <a:endParaRPr sz="750">
              <a:latin typeface="Arial"/>
              <a:cs typeface="Arial"/>
            </a:endParaRPr>
          </a:p>
          <a:p>
            <a:pPr marL="138430" indent="-125730">
              <a:lnSpc>
                <a:spcPct val="100000"/>
              </a:lnSpc>
              <a:spcBef>
                <a:spcPts val="75"/>
              </a:spcBef>
              <a:buChar char="•"/>
              <a:tabLst>
                <a:tab pos="139065" algn="l"/>
              </a:tabLst>
            </a:pPr>
            <a:r>
              <a:rPr sz="750" spc="-5" dirty="0">
                <a:solidFill>
                  <a:srgbClr val="363740"/>
                </a:solidFill>
                <a:latin typeface="Arial"/>
                <a:cs typeface="Arial"/>
              </a:rPr>
              <a:t>Enhancing Psychological</a:t>
            </a:r>
            <a:r>
              <a:rPr sz="750" spc="-95" dirty="0">
                <a:solidFill>
                  <a:srgbClr val="363740"/>
                </a:solidFill>
                <a:latin typeface="Arial"/>
                <a:cs typeface="Arial"/>
              </a:rPr>
              <a:t> </a:t>
            </a:r>
            <a:r>
              <a:rPr sz="750" dirty="0">
                <a:solidFill>
                  <a:srgbClr val="363740"/>
                </a:solidFill>
                <a:latin typeface="Arial"/>
                <a:cs typeface="Arial"/>
              </a:rPr>
              <a:t>Safety</a:t>
            </a:r>
            <a:endParaRPr sz="750">
              <a:latin typeface="Arial"/>
              <a:cs typeface="Arial"/>
            </a:endParaRPr>
          </a:p>
          <a:p>
            <a:pPr marL="138430" indent="-125730">
              <a:lnSpc>
                <a:spcPct val="100000"/>
              </a:lnSpc>
              <a:spcBef>
                <a:spcPts val="75"/>
              </a:spcBef>
              <a:buChar char="•"/>
              <a:tabLst>
                <a:tab pos="139065" algn="l"/>
              </a:tabLst>
            </a:pPr>
            <a:r>
              <a:rPr sz="750" spc="5" dirty="0">
                <a:solidFill>
                  <a:srgbClr val="363740"/>
                </a:solidFill>
                <a:latin typeface="Arial"/>
                <a:cs typeface="Arial"/>
              </a:rPr>
              <a:t>De-stressing</a:t>
            </a:r>
            <a:r>
              <a:rPr sz="750" spc="-40" dirty="0">
                <a:solidFill>
                  <a:srgbClr val="363740"/>
                </a:solidFill>
                <a:latin typeface="Arial"/>
                <a:cs typeface="Arial"/>
              </a:rPr>
              <a:t> </a:t>
            </a:r>
            <a:r>
              <a:rPr sz="750" spc="5" dirty="0">
                <a:solidFill>
                  <a:srgbClr val="363740"/>
                </a:solidFill>
                <a:latin typeface="Arial"/>
                <a:cs typeface="Arial"/>
              </a:rPr>
              <a:t>Negotiation</a:t>
            </a:r>
            <a:endParaRPr sz="750">
              <a:latin typeface="Arial"/>
              <a:cs typeface="Arial"/>
            </a:endParaRPr>
          </a:p>
        </p:txBody>
      </p:sp>
      <p:sp>
        <p:nvSpPr>
          <p:cNvPr id="20" name="object 20"/>
          <p:cNvSpPr txBox="1"/>
          <p:nvPr/>
        </p:nvSpPr>
        <p:spPr>
          <a:xfrm>
            <a:off x="5261898" y="3666146"/>
            <a:ext cx="3519170" cy="1017905"/>
          </a:xfrm>
          <a:prstGeom prst="rect">
            <a:avLst/>
          </a:prstGeom>
        </p:spPr>
        <p:txBody>
          <a:bodyPr vert="horz" wrap="square" lIns="0" tIns="0" rIns="0" bIns="0" rtlCol="0">
            <a:spAutoFit/>
          </a:bodyPr>
          <a:lstStyle/>
          <a:p>
            <a:pPr marL="12700" marR="5080">
              <a:lnSpc>
                <a:spcPct val="108300"/>
              </a:lnSpc>
            </a:pPr>
            <a:r>
              <a:rPr sz="750" spc="5" dirty="0">
                <a:solidFill>
                  <a:srgbClr val="363740"/>
                </a:solidFill>
                <a:latin typeface="Arial"/>
                <a:cs typeface="Arial"/>
              </a:rPr>
              <a:t>Participants </a:t>
            </a:r>
            <a:r>
              <a:rPr sz="750" spc="25" dirty="0">
                <a:solidFill>
                  <a:srgbClr val="363740"/>
                </a:solidFill>
                <a:latin typeface="Arial"/>
                <a:cs typeface="Arial"/>
              </a:rPr>
              <a:t>will </a:t>
            </a:r>
            <a:r>
              <a:rPr sz="750" spc="-5" dirty="0">
                <a:solidFill>
                  <a:srgbClr val="363740"/>
                </a:solidFill>
                <a:latin typeface="Arial"/>
                <a:cs typeface="Arial"/>
              </a:rPr>
              <a:t>learn </a:t>
            </a:r>
            <a:r>
              <a:rPr sz="750" spc="5" dirty="0">
                <a:solidFill>
                  <a:srgbClr val="363740"/>
                </a:solidFill>
                <a:latin typeface="Arial"/>
                <a:cs typeface="Arial"/>
              </a:rPr>
              <a:t>about internal </a:t>
            </a:r>
            <a:r>
              <a:rPr sz="750" dirty="0">
                <a:solidFill>
                  <a:srgbClr val="363740"/>
                </a:solidFill>
                <a:latin typeface="Arial"/>
                <a:cs typeface="Arial"/>
              </a:rPr>
              <a:t>and external </a:t>
            </a:r>
            <a:r>
              <a:rPr sz="750" spc="5" dirty="0">
                <a:solidFill>
                  <a:srgbClr val="363740"/>
                </a:solidFill>
                <a:latin typeface="Arial"/>
                <a:cs typeface="Arial"/>
              </a:rPr>
              <a:t>factors </a:t>
            </a:r>
            <a:r>
              <a:rPr sz="750" spc="20" dirty="0">
                <a:solidFill>
                  <a:srgbClr val="363740"/>
                </a:solidFill>
                <a:latin typeface="Arial"/>
                <a:cs typeface="Arial"/>
              </a:rPr>
              <a:t>that </a:t>
            </a:r>
            <a:r>
              <a:rPr sz="750" spc="5" dirty="0">
                <a:solidFill>
                  <a:srgbClr val="363740"/>
                </a:solidFill>
                <a:latin typeface="Arial"/>
                <a:cs typeface="Arial"/>
              </a:rPr>
              <a:t>impact </a:t>
            </a:r>
            <a:r>
              <a:rPr sz="750" spc="10" dirty="0">
                <a:solidFill>
                  <a:srgbClr val="363740"/>
                </a:solidFill>
                <a:latin typeface="Arial"/>
                <a:cs typeface="Arial"/>
              </a:rPr>
              <a:t>their </a:t>
            </a:r>
            <a:r>
              <a:rPr sz="750" spc="-10" dirty="0">
                <a:solidFill>
                  <a:srgbClr val="363740"/>
                </a:solidFill>
                <a:latin typeface="Arial"/>
                <a:cs typeface="Arial"/>
              </a:rPr>
              <a:t>social  </a:t>
            </a:r>
            <a:r>
              <a:rPr sz="750" spc="5" dirty="0">
                <a:solidFill>
                  <a:srgbClr val="363740"/>
                </a:solidFill>
                <a:latin typeface="Arial"/>
                <a:cs typeface="Arial"/>
              </a:rPr>
              <a:t>wellbeing. </a:t>
            </a:r>
            <a:r>
              <a:rPr sz="750" spc="-10" dirty="0">
                <a:solidFill>
                  <a:srgbClr val="363740"/>
                </a:solidFill>
                <a:latin typeface="Arial"/>
                <a:cs typeface="Arial"/>
              </a:rPr>
              <a:t>Speciﬁcally, </a:t>
            </a:r>
            <a:r>
              <a:rPr sz="750" spc="5" dirty="0">
                <a:solidFill>
                  <a:srgbClr val="363740"/>
                </a:solidFill>
                <a:latin typeface="Arial"/>
                <a:cs typeface="Arial"/>
              </a:rPr>
              <a:t>they </a:t>
            </a:r>
            <a:r>
              <a:rPr sz="750" spc="25" dirty="0">
                <a:solidFill>
                  <a:srgbClr val="363740"/>
                </a:solidFill>
                <a:latin typeface="Arial"/>
                <a:cs typeface="Arial"/>
              </a:rPr>
              <a:t>will </a:t>
            </a:r>
            <a:r>
              <a:rPr sz="750" spc="-5" dirty="0">
                <a:solidFill>
                  <a:srgbClr val="363740"/>
                </a:solidFill>
                <a:latin typeface="Arial"/>
                <a:cs typeface="Arial"/>
              </a:rPr>
              <a:t>learn </a:t>
            </a:r>
            <a:r>
              <a:rPr sz="750" spc="-10" dirty="0">
                <a:solidFill>
                  <a:srgbClr val="363740"/>
                </a:solidFill>
                <a:latin typeface="Arial"/>
                <a:cs typeface="Arial"/>
              </a:rPr>
              <a:t>neuroscience </a:t>
            </a:r>
            <a:r>
              <a:rPr sz="750" dirty="0">
                <a:solidFill>
                  <a:srgbClr val="363740"/>
                </a:solidFill>
                <a:latin typeface="Arial"/>
                <a:cs typeface="Arial"/>
              </a:rPr>
              <a:t>techniques on </a:t>
            </a:r>
            <a:r>
              <a:rPr sz="750" spc="30" dirty="0">
                <a:solidFill>
                  <a:srgbClr val="363740"/>
                </a:solidFill>
                <a:latin typeface="Arial"/>
                <a:cs typeface="Arial"/>
              </a:rPr>
              <a:t>how </a:t>
            </a:r>
            <a:r>
              <a:rPr sz="750" spc="20" dirty="0">
                <a:solidFill>
                  <a:srgbClr val="363740"/>
                </a:solidFill>
                <a:latin typeface="Arial"/>
                <a:cs typeface="Arial"/>
              </a:rPr>
              <a:t>to </a:t>
            </a:r>
            <a:r>
              <a:rPr sz="750" dirty="0">
                <a:solidFill>
                  <a:srgbClr val="363740"/>
                </a:solidFill>
                <a:latin typeface="Arial"/>
                <a:cs typeface="Arial"/>
              </a:rPr>
              <a:t>develop  superior teams </a:t>
            </a:r>
            <a:r>
              <a:rPr sz="750" spc="10" dirty="0">
                <a:solidFill>
                  <a:srgbClr val="363740"/>
                </a:solidFill>
                <a:latin typeface="Arial"/>
                <a:cs typeface="Arial"/>
              </a:rPr>
              <a:t>by </a:t>
            </a:r>
            <a:r>
              <a:rPr sz="750" spc="5" dirty="0">
                <a:solidFill>
                  <a:srgbClr val="363740"/>
                </a:solidFill>
                <a:latin typeface="Arial"/>
                <a:cs typeface="Arial"/>
              </a:rPr>
              <a:t>managing </a:t>
            </a:r>
            <a:r>
              <a:rPr sz="750" dirty="0">
                <a:solidFill>
                  <a:srgbClr val="363740"/>
                </a:solidFill>
                <a:latin typeface="Arial"/>
                <a:cs typeface="Arial"/>
              </a:rPr>
              <a:t>interpersonal tensions and overcoming common  </a:t>
            </a:r>
            <a:r>
              <a:rPr sz="750" spc="-5" dirty="0">
                <a:solidFill>
                  <a:srgbClr val="363740"/>
                </a:solidFill>
                <a:latin typeface="Arial"/>
                <a:cs typeface="Arial"/>
              </a:rPr>
              <a:t>challenges </a:t>
            </a:r>
            <a:r>
              <a:rPr sz="750" spc="20" dirty="0">
                <a:solidFill>
                  <a:srgbClr val="363740"/>
                </a:solidFill>
                <a:latin typeface="Arial"/>
                <a:cs typeface="Arial"/>
              </a:rPr>
              <a:t>to </a:t>
            </a:r>
            <a:r>
              <a:rPr sz="750" dirty="0">
                <a:solidFill>
                  <a:srgbClr val="363740"/>
                </a:solidFill>
                <a:latin typeface="Arial"/>
                <a:cs typeface="Arial"/>
              </a:rPr>
              <a:t>team collaboration and alignment. </a:t>
            </a:r>
            <a:r>
              <a:rPr sz="750" spc="5" dirty="0">
                <a:solidFill>
                  <a:srgbClr val="363740"/>
                </a:solidFill>
                <a:latin typeface="Arial"/>
                <a:cs typeface="Arial"/>
              </a:rPr>
              <a:t>Participants </a:t>
            </a:r>
            <a:r>
              <a:rPr sz="750" spc="25" dirty="0">
                <a:solidFill>
                  <a:srgbClr val="363740"/>
                </a:solidFill>
                <a:latin typeface="Arial"/>
                <a:cs typeface="Arial"/>
              </a:rPr>
              <a:t>will </a:t>
            </a:r>
            <a:r>
              <a:rPr sz="750" spc="-5" dirty="0">
                <a:solidFill>
                  <a:srgbClr val="363740"/>
                </a:solidFill>
                <a:latin typeface="Arial"/>
                <a:cs typeface="Arial"/>
              </a:rPr>
              <a:t>learn</a:t>
            </a:r>
            <a:r>
              <a:rPr sz="750" spc="-60" dirty="0">
                <a:solidFill>
                  <a:srgbClr val="363740"/>
                </a:solidFill>
                <a:latin typeface="Arial"/>
                <a:cs typeface="Arial"/>
              </a:rPr>
              <a:t> </a:t>
            </a:r>
            <a:r>
              <a:rPr sz="750" spc="5" dirty="0">
                <a:solidFill>
                  <a:srgbClr val="363740"/>
                </a:solidFill>
                <a:latin typeface="Arial"/>
                <a:cs typeface="Arial"/>
              </a:rPr>
              <a:t>frameworks  they </a:t>
            </a:r>
            <a:r>
              <a:rPr sz="750" spc="-10" dirty="0">
                <a:solidFill>
                  <a:srgbClr val="363740"/>
                </a:solidFill>
                <a:latin typeface="Arial"/>
                <a:cs typeface="Arial"/>
              </a:rPr>
              <a:t>can leverage </a:t>
            </a:r>
            <a:r>
              <a:rPr sz="750" spc="20" dirty="0">
                <a:solidFill>
                  <a:srgbClr val="363740"/>
                </a:solidFill>
                <a:latin typeface="Arial"/>
                <a:cs typeface="Arial"/>
              </a:rPr>
              <a:t>to </a:t>
            </a:r>
            <a:r>
              <a:rPr sz="750" spc="-5" dirty="0">
                <a:solidFill>
                  <a:srgbClr val="363740"/>
                </a:solidFill>
                <a:latin typeface="Arial"/>
                <a:cs typeface="Arial"/>
              </a:rPr>
              <a:t>manage </a:t>
            </a:r>
            <a:r>
              <a:rPr sz="750" spc="10" dirty="0">
                <a:solidFill>
                  <a:srgbClr val="363740"/>
                </a:solidFill>
                <a:latin typeface="Arial"/>
                <a:cs typeface="Arial"/>
              </a:rPr>
              <a:t>their </a:t>
            </a:r>
            <a:r>
              <a:rPr sz="750" spc="-5" dirty="0">
                <a:solidFill>
                  <a:srgbClr val="363740"/>
                </a:solidFill>
                <a:latin typeface="Arial"/>
                <a:cs typeface="Arial"/>
              </a:rPr>
              <a:t>reactions </a:t>
            </a:r>
            <a:r>
              <a:rPr sz="750" spc="20" dirty="0">
                <a:solidFill>
                  <a:srgbClr val="363740"/>
                </a:solidFill>
                <a:latin typeface="Arial"/>
                <a:cs typeface="Arial"/>
              </a:rPr>
              <a:t>to </a:t>
            </a:r>
            <a:r>
              <a:rPr sz="750" spc="5" dirty="0">
                <a:solidFill>
                  <a:srgbClr val="363740"/>
                </a:solidFill>
                <a:latin typeface="Arial"/>
                <a:cs typeface="Arial"/>
              </a:rPr>
              <a:t>typical </a:t>
            </a:r>
            <a:r>
              <a:rPr sz="750" dirty="0">
                <a:solidFill>
                  <a:srgbClr val="363740"/>
                </a:solidFill>
                <a:latin typeface="Arial"/>
                <a:cs typeface="Arial"/>
              </a:rPr>
              <a:t>interpersonal </a:t>
            </a:r>
            <a:r>
              <a:rPr sz="750" spc="-10" dirty="0">
                <a:solidFill>
                  <a:srgbClr val="363740"/>
                </a:solidFill>
                <a:latin typeface="Arial"/>
                <a:cs typeface="Arial"/>
              </a:rPr>
              <a:t>challenges, </a:t>
            </a:r>
            <a:r>
              <a:rPr sz="750" spc="5" dirty="0">
                <a:solidFill>
                  <a:srgbClr val="363740"/>
                </a:solidFill>
                <a:latin typeface="Arial"/>
                <a:cs typeface="Arial"/>
              </a:rPr>
              <a:t>in  </a:t>
            </a:r>
            <a:r>
              <a:rPr sz="750" dirty="0">
                <a:solidFill>
                  <a:srgbClr val="363740"/>
                </a:solidFill>
                <a:latin typeface="Arial"/>
                <a:cs typeface="Arial"/>
              </a:rPr>
              <a:t>order </a:t>
            </a:r>
            <a:r>
              <a:rPr sz="750" spc="20" dirty="0">
                <a:solidFill>
                  <a:srgbClr val="363740"/>
                </a:solidFill>
                <a:latin typeface="Arial"/>
                <a:cs typeface="Arial"/>
              </a:rPr>
              <a:t>to </a:t>
            </a:r>
            <a:r>
              <a:rPr sz="750" dirty="0">
                <a:solidFill>
                  <a:srgbClr val="363740"/>
                </a:solidFill>
                <a:latin typeface="Arial"/>
                <a:cs typeface="Arial"/>
              </a:rPr>
              <a:t>respond </a:t>
            </a:r>
            <a:r>
              <a:rPr sz="750" spc="5" dirty="0">
                <a:solidFill>
                  <a:srgbClr val="363740"/>
                </a:solidFill>
                <a:latin typeface="Arial"/>
                <a:cs typeface="Arial"/>
              </a:rPr>
              <a:t>productively </a:t>
            </a:r>
            <a:r>
              <a:rPr sz="750" dirty="0">
                <a:solidFill>
                  <a:srgbClr val="363740"/>
                </a:solidFill>
                <a:latin typeface="Arial"/>
                <a:cs typeface="Arial"/>
              </a:rPr>
              <a:t>and </a:t>
            </a:r>
            <a:r>
              <a:rPr sz="750" spc="-10" dirty="0">
                <a:solidFill>
                  <a:srgbClr val="363740"/>
                </a:solidFill>
                <a:latin typeface="Arial"/>
                <a:cs typeface="Arial"/>
              </a:rPr>
              <a:t>enhance </a:t>
            </a:r>
            <a:r>
              <a:rPr sz="750" dirty="0">
                <a:solidFill>
                  <a:srgbClr val="363740"/>
                </a:solidFill>
                <a:latin typeface="Arial"/>
                <a:cs typeface="Arial"/>
              </a:rPr>
              <a:t>team </a:t>
            </a:r>
            <a:r>
              <a:rPr sz="750" spc="5" dirty="0">
                <a:solidFill>
                  <a:srgbClr val="363740"/>
                </a:solidFill>
                <a:latin typeface="Arial"/>
                <a:cs typeface="Arial"/>
              </a:rPr>
              <a:t>harmony </a:t>
            </a:r>
            <a:r>
              <a:rPr sz="750" dirty="0">
                <a:solidFill>
                  <a:srgbClr val="363740"/>
                </a:solidFill>
                <a:latin typeface="Arial"/>
                <a:cs typeface="Arial"/>
              </a:rPr>
              <a:t>and </a:t>
            </a:r>
            <a:r>
              <a:rPr sz="750" spc="-5" dirty="0">
                <a:solidFill>
                  <a:srgbClr val="363740"/>
                </a:solidFill>
                <a:latin typeface="Arial"/>
                <a:cs typeface="Arial"/>
              </a:rPr>
              <a:t>wellness. </a:t>
            </a:r>
            <a:r>
              <a:rPr sz="750" spc="-15" dirty="0">
                <a:solidFill>
                  <a:srgbClr val="363740"/>
                </a:solidFill>
                <a:latin typeface="Arial"/>
                <a:cs typeface="Arial"/>
              </a:rPr>
              <a:t>Finally,  </a:t>
            </a:r>
            <a:r>
              <a:rPr sz="750" spc="5" dirty="0">
                <a:solidFill>
                  <a:srgbClr val="363740"/>
                </a:solidFill>
                <a:latin typeface="Arial"/>
                <a:cs typeface="Arial"/>
              </a:rPr>
              <a:t>they </a:t>
            </a:r>
            <a:r>
              <a:rPr sz="750" spc="25" dirty="0">
                <a:solidFill>
                  <a:srgbClr val="363740"/>
                </a:solidFill>
                <a:latin typeface="Arial"/>
                <a:cs typeface="Arial"/>
              </a:rPr>
              <a:t>will </a:t>
            </a:r>
            <a:r>
              <a:rPr sz="750" dirty="0">
                <a:solidFill>
                  <a:srgbClr val="363740"/>
                </a:solidFill>
                <a:latin typeface="Arial"/>
                <a:cs typeface="Arial"/>
              </a:rPr>
              <a:t>continue </a:t>
            </a:r>
            <a:r>
              <a:rPr sz="750" spc="20" dirty="0">
                <a:solidFill>
                  <a:srgbClr val="363740"/>
                </a:solidFill>
                <a:latin typeface="Arial"/>
                <a:cs typeface="Arial"/>
              </a:rPr>
              <a:t>to </a:t>
            </a:r>
            <a:r>
              <a:rPr sz="750" spc="-5" dirty="0">
                <a:solidFill>
                  <a:srgbClr val="363740"/>
                </a:solidFill>
                <a:latin typeface="Arial"/>
                <a:cs typeface="Arial"/>
              </a:rPr>
              <a:t>learn </a:t>
            </a:r>
            <a:r>
              <a:rPr sz="750" spc="5" dirty="0">
                <a:solidFill>
                  <a:srgbClr val="363740"/>
                </a:solidFill>
                <a:latin typeface="Arial"/>
                <a:cs typeface="Arial"/>
              </a:rPr>
              <a:t>about </a:t>
            </a:r>
            <a:r>
              <a:rPr sz="750" spc="10" dirty="0">
                <a:solidFill>
                  <a:srgbClr val="363740"/>
                </a:solidFill>
                <a:latin typeface="Arial"/>
                <a:cs typeface="Arial"/>
              </a:rPr>
              <a:t>the </a:t>
            </a:r>
            <a:r>
              <a:rPr sz="750" spc="15" dirty="0">
                <a:solidFill>
                  <a:srgbClr val="363740"/>
                </a:solidFill>
                <a:latin typeface="Arial"/>
                <a:cs typeface="Arial"/>
              </a:rPr>
              <a:t>mind-body </a:t>
            </a:r>
            <a:r>
              <a:rPr sz="750" dirty="0">
                <a:solidFill>
                  <a:srgbClr val="363740"/>
                </a:solidFill>
                <a:latin typeface="Arial"/>
                <a:cs typeface="Arial"/>
              </a:rPr>
              <a:t>connection </a:t>
            </a:r>
            <a:r>
              <a:rPr sz="750" spc="20" dirty="0">
                <a:solidFill>
                  <a:srgbClr val="363740"/>
                </a:solidFill>
                <a:latin typeface="Arial"/>
                <a:cs typeface="Arial"/>
              </a:rPr>
              <a:t>to </a:t>
            </a:r>
            <a:r>
              <a:rPr sz="750" spc="-10" dirty="0">
                <a:solidFill>
                  <a:srgbClr val="363740"/>
                </a:solidFill>
                <a:latin typeface="Arial"/>
                <a:cs typeface="Arial"/>
              </a:rPr>
              <a:t>enhance </a:t>
            </a:r>
            <a:r>
              <a:rPr sz="750" spc="5" dirty="0">
                <a:solidFill>
                  <a:srgbClr val="363740"/>
                </a:solidFill>
                <a:latin typeface="Arial"/>
                <a:cs typeface="Arial"/>
              </a:rPr>
              <a:t>strength,  </a:t>
            </a:r>
            <a:r>
              <a:rPr sz="750" spc="10" dirty="0">
                <a:solidFill>
                  <a:srgbClr val="363740"/>
                </a:solidFill>
                <a:latin typeface="Arial"/>
                <a:cs typeface="Arial"/>
              </a:rPr>
              <a:t>ﬂexibility </a:t>
            </a:r>
            <a:r>
              <a:rPr sz="750" dirty="0">
                <a:solidFill>
                  <a:srgbClr val="363740"/>
                </a:solidFill>
                <a:latin typeface="Arial"/>
                <a:cs typeface="Arial"/>
              </a:rPr>
              <a:t>and</a:t>
            </a:r>
            <a:r>
              <a:rPr sz="750" spc="-100" dirty="0">
                <a:solidFill>
                  <a:srgbClr val="363740"/>
                </a:solidFill>
                <a:latin typeface="Arial"/>
                <a:cs typeface="Arial"/>
              </a:rPr>
              <a:t> </a:t>
            </a:r>
            <a:r>
              <a:rPr sz="750" spc="-5" dirty="0">
                <a:solidFill>
                  <a:srgbClr val="363740"/>
                </a:solidFill>
                <a:latin typeface="Arial"/>
                <a:cs typeface="Arial"/>
              </a:rPr>
              <a:t>compassion.</a:t>
            </a:r>
            <a:endParaRPr sz="750">
              <a:latin typeface="Arial"/>
              <a:cs typeface="Arial"/>
            </a:endParaRPr>
          </a:p>
        </p:txBody>
      </p:sp>
      <p:sp>
        <p:nvSpPr>
          <p:cNvPr id="21" name="object 21"/>
          <p:cNvSpPr/>
          <p:nvPr/>
        </p:nvSpPr>
        <p:spPr>
          <a:xfrm>
            <a:off x="0" y="0"/>
            <a:ext cx="1375099" cy="5143499"/>
          </a:xfrm>
          <a:prstGeom prst="rect">
            <a:avLst/>
          </a:prstGeom>
          <a:blipFill>
            <a:blip r:embed="rId2" cstate="print"/>
            <a:stretch>
              <a:fillRect/>
            </a:stretch>
          </a:blipFill>
        </p:spPr>
        <p:txBody>
          <a:bodyPr wrap="square" lIns="0" tIns="0" rIns="0" bIns="0" rtlCol="0"/>
          <a:lstStyle/>
          <a:p>
            <a:endParaRPr/>
          </a:p>
        </p:txBody>
      </p:sp>
      <p:sp>
        <p:nvSpPr>
          <p:cNvPr id="22" name="object 22"/>
          <p:cNvSpPr/>
          <p:nvPr/>
        </p:nvSpPr>
        <p:spPr>
          <a:xfrm>
            <a:off x="7759925" y="289375"/>
            <a:ext cx="1006324" cy="449499"/>
          </a:xfrm>
          <a:prstGeom prst="rect">
            <a:avLst/>
          </a:prstGeom>
          <a:blipFill>
            <a:blip r:embed="rId3" cstate="print"/>
            <a:stretch>
              <a:fillRect/>
            </a:stretch>
          </a:blipFill>
        </p:spPr>
        <p:txBody>
          <a:bodyPr wrap="square" lIns="0" tIns="0" rIns="0" bIns="0" rtlCol="0"/>
          <a:lstStyle/>
          <a:p>
            <a:endParaRPr/>
          </a:p>
        </p:txBody>
      </p:sp>
      <p:sp>
        <p:nvSpPr>
          <p:cNvPr id="23" name="object 23"/>
          <p:cNvSpPr txBox="1">
            <a:spLocks noGrp="1"/>
          </p:cNvSpPr>
          <p:nvPr>
            <p:ph type="title"/>
          </p:nvPr>
        </p:nvSpPr>
        <p:spPr>
          <a:xfrm>
            <a:off x="1706899" y="341965"/>
            <a:ext cx="4033520" cy="304800"/>
          </a:xfrm>
          <a:prstGeom prst="rect">
            <a:avLst/>
          </a:prstGeom>
        </p:spPr>
        <p:txBody>
          <a:bodyPr vert="horz" wrap="square" lIns="0" tIns="0" rIns="0" bIns="0" rtlCol="0">
            <a:spAutoFit/>
          </a:bodyPr>
          <a:lstStyle/>
          <a:p>
            <a:pPr marL="12700">
              <a:lnSpc>
                <a:spcPct val="100000"/>
              </a:lnSpc>
            </a:pPr>
            <a:r>
              <a:rPr b="0" spc="20" dirty="0">
                <a:latin typeface="Arial"/>
                <a:cs typeface="Arial"/>
              </a:rPr>
              <a:t>Strengthening </a:t>
            </a:r>
            <a:r>
              <a:rPr b="0" spc="15" dirty="0">
                <a:latin typeface="Arial"/>
                <a:cs typeface="Arial"/>
              </a:rPr>
              <a:t>Workplace</a:t>
            </a:r>
            <a:r>
              <a:rPr b="0" spc="-135" dirty="0">
                <a:latin typeface="Arial"/>
                <a:cs typeface="Arial"/>
              </a:rPr>
              <a:t> </a:t>
            </a:r>
            <a:r>
              <a:rPr b="0" spc="5" dirty="0">
                <a:latin typeface="Arial"/>
                <a:cs typeface="Arial"/>
              </a:rPr>
              <a:t>Wellness</a:t>
            </a:r>
          </a:p>
        </p:txBody>
      </p:sp>
      <p:sp>
        <p:nvSpPr>
          <p:cNvPr id="24" name="object 24"/>
          <p:cNvSpPr txBox="1">
            <a:spLocks noGrp="1"/>
          </p:cNvSpPr>
          <p:nvPr>
            <p:ph type="sldNum" sz="quarter" idx="7"/>
          </p:nvPr>
        </p:nvSpPr>
        <p:spPr>
          <a:prstGeom prst="rect">
            <a:avLst/>
          </a:prstGeom>
        </p:spPr>
        <p:txBody>
          <a:bodyPr vert="horz" wrap="square" lIns="0" tIns="13970" rIns="0" bIns="0" rtlCol="0">
            <a:spAutoFit/>
          </a:bodyPr>
          <a:lstStyle/>
          <a:p>
            <a:pPr marL="25400">
              <a:lnSpc>
                <a:spcPct val="100000"/>
              </a:lnSpc>
              <a:spcBef>
                <a:spcPts val="110"/>
              </a:spcBef>
            </a:pPr>
            <a:fld id="{81D60167-4931-47E6-BA6A-407CBD079E47}" type="slidenum">
              <a:rPr spc="35" dirty="0"/>
              <a:t>32</a:t>
            </a:fld>
            <a:endParaRPr spc="35"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741297" y="1337505"/>
            <a:ext cx="751840" cy="0"/>
          </a:xfrm>
          <a:custGeom>
            <a:avLst/>
            <a:gdLst/>
            <a:ahLst/>
            <a:cxnLst/>
            <a:rect l="l" t="t" r="r" b="b"/>
            <a:pathLst>
              <a:path w="751839">
                <a:moveTo>
                  <a:pt x="0" y="0"/>
                </a:moveTo>
                <a:lnTo>
                  <a:pt x="751299" y="0"/>
                </a:lnTo>
              </a:path>
            </a:pathLst>
          </a:custGeom>
          <a:ln w="12699">
            <a:solidFill>
              <a:srgbClr val="D8D8D8"/>
            </a:solidFill>
          </a:ln>
        </p:spPr>
        <p:txBody>
          <a:bodyPr wrap="square" lIns="0" tIns="0" rIns="0" bIns="0" rtlCol="0"/>
          <a:lstStyle/>
          <a:p>
            <a:endParaRPr/>
          </a:p>
        </p:txBody>
      </p:sp>
      <p:sp>
        <p:nvSpPr>
          <p:cNvPr id="3" name="object 3"/>
          <p:cNvSpPr/>
          <p:nvPr/>
        </p:nvSpPr>
        <p:spPr>
          <a:xfrm>
            <a:off x="2753023" y="1337505"/>
            <a:ext cx="6085205" cy="0"/>
          </a:xfrm>
          <a:custGeom>
            <a:avLst/>
            <a:gdLst/>
            <a:ahLst/>
            <a:cxnLst/>
            <a:rect l="l" t="t" r="r" b="b"/>
            <a:pathLst>
              <a:path w="6085205">
                <a:moveTo>
                  <a:pt x="0" y="0"/>
                </a:moveTo>
                <a:lnTo>
                  <a:pt x="6084975" y="0"/>
                </a:lnTo>
              </a:path>
            </a:pathLst>
          </a:custGeom>
          <a:ln w="12699">
            <a:solidFill>
              <a:srgbClr val="D8D8D8"/>
            </a:solidFill>
          </a:ln>
        </p:spPr>
        <p:txBody>
          <a:bodyPr wrap="square" lIns="0" tIns="0" rIns="0" bIns="0" rtlCol="0"/>
          <a:lstStyle/>
          <a:p>
            <a:endParaRPr/>
          </a:p>
        </p:txBody>
      </p:sp>
      <p:sp>
        <p:nvSpPr>
          <p:cNvPr id="4" name="object 4"/>
          <p:cNvSpPr/>
          <p:nvPr/>
        </p:nvSpPr>
        <p:spPr>
          <a:xfrm>
            <a:off x="1741297" y="1942506"/>
            <a:ext cx="751840" cy="0"/>
          </a:xfrm>
          <a:custGeom>
            <a:avLst/>
            <a:gdLst/>
            <a:ahLst/>
            <a:cxnLst/>
            <a:rect l="l" t="t" r="r" b="b"/>
            <a:pathLst>
              <a:path w="751839">
                <a:moveTo>
                  <a:pt x="0" y="0"/>
                </a:moveTo>
                <a:lnTo>
                  <a:pt x="751299" y="0"/>
                </a:lnTo>
              </a:path>
            </a:pathLst>
          </a:custGeom>
          <a:ln w="12699">
            <a:solidFill>
              <a:srgbClr val="D8D8D8"/>
            </a:solidFill>
          </a:ln>
        </p:spPr>
        <p:txBody>
          <a:bodyPr wrap="square" lIns="0" tIns="0" rIns="0" bIns="0" rtlCol="0"/>
          <a:lstStyle/>
          <a:p>
            <a:endParaRPr/>
          </a:p>
        </p:txBody>
      </p:sp>
      <p:sp>
        <p:nvSpPr>
          <p:cNvPr id="5" name="object 5"/>
          <p:cNvSpPr/>
          <p:nvPr/>
        </p:nvSpPr>
        <p:spPr>
          <a:xfrm>
            <a:off x="2753023" y="1942506"/>
            <a:ext cx="6085205" cy="0"/>
          </a:xfrm>
          <a:custGeom>
            <a:avLst/>
            <a:gdLst/>
            <a:ahLst/>
            <a:cxnLst/>
            <a:rect l="l" t="t" r="r" b="b"/>
            <a:pathLst>
              <a:path w="6085205">
                <a:moveTo>
                  <a:pt x="0" y="0"/>
                </a:moveTo>
                <a:lnTo>
                  <a:pt x="6084975" y="0"/>
                </a:lnTo>
              </a:path>
            </a:pathLst>
          </a:custGeom>
          <a:ln w="12699">
            <a:solidFill>
              <a:srgbClr val="D8D8D8"/>
            </a:solidFill>
          </a:ln>
        </p:spPr>
        <p:txBody>
          <a:bodyPr wrap="square" lIns="0" tIns="0" rIns="0" bIns="0" rtlCol="0"/>
          <a:lstStyle/>
          <a:p>
            <a:endParaRPr/>
          </a:p>
        </p:txBody>
      </p:sp>
      <p:sp>
        <p:nvSpPr>
          <p:cNvPr id="6" name="object 6"/>
          <p:cNvSpPr/>
          <p:nvPr/>
        </p:nvSpPr>
        <p:spPr>
          <a:xfrm>
            <a:off x="1741297" y="2842780"/>
            <a:ext cx="751840" cy="0"/>
          </a:xfrm>
          <a:custGeom>
            <a:avLst/>
            <a:gdLst/>
            <a:ahLst/>
            <a:cxnLst/>
            <a:rect l="l" t="t" r="r" b="b"/>
            <a:pathLst>
              <a:path w="751839">
                <a:moveTo>
                  <a:pt x="0" y="0"/>
                </a:moveTo>
                <a:lnTo>
                  <a:pt x="751299" y="0"/>
                </a:lnTo>
              </a:path>
            </a:pathLst>
          </a:custGeom>
          <a:ln w="12699">
            <a:solidFill>
              <a:srgbClr val="D8D8D8"/>
            </a:solidFill>
          </a:ln>
        </p:spPr>
        <p:txBody>
          <a:bodyPr wrap="square" lIns="0" tIns="0" rIns="0" bIns="0" rtlCol="0"/>
          <a:lstStyle/>
          <a:p>
            <a:endParaRPr/>
          </a:p>
        </p:txBody>
      </p:sp>
      <p:sp>
        <p:nvSpPr>
          <p:cNvPr id="7" name="object 7"/>
          <p:cNvSpPr/>
          <p:nvPr/>
        </p:nvSpPr>
        <p:spPr>
          <a:xfrm>
            <a:off x="2753023" y="2842780"/>
            <a:ext cx="6085205" cy="0"/>
          </a:xfrm>
          <a:custGeom>
            <a:avLst/>
            <a:gdLst/>
            <a:ahLst/>
            <a:cxnLst/>
            <a:rect l="l" t="t" r="r" b="b"/>
            <a:pathLst>
              <a:path w="6085205">
                <a:moveTo>
                  <a:pt x="0" y="0"/>
                </a:moveTo>
                <a:lnTo>
                  <a:pt x="6084975" y="0"/>
                </a:lnTo>
              </a:path>
            </a:pathLst>
          </a:custGeom>
          <a:ln w="12699">
            <a:solidFill>
              <a:srgbClr val="D8D8D8"/>
            </a:solidFill>
          </a:ln>
        </p:spPr>
        <p:txBody>
          <a:bodyPr wrap="square" lIns="0" tIns="0" rIns="0" bIns="0" rtlCol="0"/>
          <a:lstStyle/>
          <a:p>
            <a:endParaRPr/>
          </a:p>
        </p:txBody>
      </p:sp>
      <p:sp>
        <p:nvSpPr>
          <p:cNvPr id="8" name="object 8"/>
          <p:cNvSpPr/>
          <p:nvPr/>
        </p:nvSpPr>
        <p:spPr>
          <a:xfrm>
            <a:off x="1741297" y="3619230"/>
            <a:ext cx="751840" cy="0"/>
          </a:xfrm>
          <a:custGeom>
            <a:avLst/>
            <a:gdLst/>
            <a:ahLst/>
            <a:cxnLst/>
            <a:rect l="l" t="t" r="r" b="b"/>
            <a:pathLst>
              <a:path w="751839">
                <a:moveTo>
                  <a:pt x="0" y="0"/>
                </a:moveTo>
                <a:lnTo>
                  <a:pt x="751299" y="0"/>
                </a:lnTo>
              </a:path>
            </a:pathLst>
          </a:custGeom>
          <a:ln w="12699">
            <a:solidFill>
              <a:srgbClr val="D8D8D8"/>
            </a:solidFill>
          </a:ln>
        </p:spPr>
        <p:txBody>
          <a:bodyPr wrap="square" lIns="0" tIns="0" rIns="0" bIns="0" rtlCol="0"/>
          <a:lstStyle/>
          <a:p>
            <a:endParaRPr/>
          </a:p>
        </p:txBody>
      </p:sp>
      <p:sp>
        <p:nvSpPr>
          <p:cNvPr id="9" name="object 9"/>
          <p:cNvSpPr/>
          <p:nvPr/>
        </p:nvSpPr>
        <p:spPr>
          <a:xfrm>
            <a:off x="2753023" y="3619230"/>
            <a:ext cx="6085205" cy="0"/>
          </a:xfrm>
          <a:custGeom>
            <a:avLst/>
            <a:gdLst/>
            <a:ahLst/>
            <a:cxnLst/>
            <a:rect l="l" t="t" r="r" b="b"/>
            <a:pathLst>
              <a:path w="6085205">
                <a:moveTo>
                  <a:pt x="0" y="0"/>
                </a:moveTo>
                <a:lnTo>
                  <a:pt x="6084975" y="0"/>
                </a:lnTo>
              </a:path>
            </a:pathLst>
          </a:custGeom>
          <a:ln w="12699">
            <a:solidFill>
              <a:srgbClr val="D8D8D8"/>
            </a:solidFill>
          </a:ln>
        </p:spPr>
        <p:txBody>
          <a:bodyPr wrap="square" lIns="0" tIns="0" rIns="0" bIns="0" rtlCol="0"/>
          <a:lstStyle/>
          <a:p>
            <a:endParaRPr/>
          </a:p>
        </p:txBody>
      </p:sp>
      <p:sp>
        <p:nvSpPr>
          <p:cNvPr id="10" name="object 10"/>
          <p:cNvSpPr txBox="1"/>
          <p:nvPr/>
        </p:nvSpPr>
        <p:spPr>
          <a:xfrm>
            <a:off x="1733348" y="1381321"/>
            <a:ext cx="523240" cy="141605"/>
          </a:xfrm>
          <a:prstGeom prst="rect">
            <a:avLst/>
          </a:prstGeom>
        </p:spPr>
        <p:txBody>
          <a:bodyPr vert="horz" wrap="square" lIns="0" tIns="0" rIns="0" bIns="0" rtlCol="0">
            <a:spAutoFit/>
          </a:bodyPr>
          <a:lstStyle/>
          <a:p>
            <a:pPr marL="12700">
              <a:lnSpc>
                <a:spcPct val="100000"/>
              </a:lnSpc>
            </a:pPr>
            <a:r>
              <a:rPr sz="750" b="1" spc="-65" dirty="0">
                <a:solidFill>
                  <a:srgbClr val="1E376C"/>
                </a:solidFill>
                <a:latin typeface="Arial Black"/>
                <a:cs typeface="Arial Black"/>
              </a:rPr>
              <a:t>Orientation</a:t>
            </a:r>
            <a:endParaRPr sz="750">
              <a:latin typeface="Arial Black"/>
              <a:cs typeface="Arial Black"/>
            </a:endParaRPr>
          </a:p>
        </p:txBody>
      </p:sp>
      <p:sp>
        <p:nvSpPr>
          <p:cNvPr id="11" name="object 11"/>
          <p:cNvSpPr txBox="1"/>
          <p:nvPr/>
        </p:nvSpPr>
        <p:spPr>
          <a:xfrm>
            <a:off x="2742686" y="1381067"/>
            <a:ext cx="5897880" cy="521970"/>
          </a:xfrm>
          <a:prstGeom prst="rect">
            <a:avLst/>
          </a:prstGeom>
        </p:spPr>
        <p:txBody>
          <a:bodyPr vert="horz" wrap="square" lIns="0" tIns="0" rIns="0" bIns="0" rtlCol="0">
            <a:spAutoFit/>
          </a:bodyPr>
          <a:lstStyle/>
          <a:p>
            <a:pPr marL="14604">
              <a:lnSpc>
                <a:spcPct val="100000"/>
              </a:lnSpc>
            </a:pPr>
            <a:r>
              <a:rPr sz="800" b="1" spc="-60" dirty="0">
                <a:solidFill>
                  <a:srgbClr val="363740"/>
                </a:solidFill>
                <a:latin typeface="Arial Black"/>
                <a:cs typeface="Arial Black"/>
              </a:rPr>
              <a:t>Pre-work: </a:t>
            </a:r>
            <a:r>
              <a:rPr sz="800" b="1" spc="-65" dirty="0">
                <a:solidFill>
                  <a:srgbClr val="363740"/>
                </a:solidFill>
                <a:latin typeface="Arial Black"/>
                <a:cs typeface="Arial Black"/>
              </a:rPr>
              <a:t>Identify </a:t>
            </a:r>
            <a:r>
              <a:rPr sz="800" b="1" spc="-100" dirty="0">
                <a:solidFill>
                  <a:srgbClr val="363740"/>
                </a:solidFill>
                <a:latin typeface="Arial Black"/>
                <a:cs typeface="Arial Black"/>
              </a:rPr>
              <a:t>Your </a:t>
            </a:r>
            <a:r>
              <a:rPr sz="800" b="1" spc="-70" dirty="0">
                <a:solidFill>
                  <a:srgbClr val="363740"/>
                </a:solidFill>
                <a:latin typeface="Arial Black"/>
                <a:cs typeface="Arial Black"/>
              </a:rPr>
              <a:t>Growth</a:t>
            </a:r>
            <a:r>
              <a:rPr sz="800" b="1" spc="-15" dirty="0">
                <a:solidFill>
                  <a:srgbClr val="363740"/>
                </a:solidFill>
                <a:latin typeface="Arial Black"/>
                <a:cs typeface="Arial Black"/>
              </a:rPr>
              <a:t> </a:t>
            </a:r>
            <a:r>
              <a:rPr sz="800" b="1" spc="-80" dirty="0">
                <a:solidFill>
                  <a:srgbClr val="363740"/>
                </a:solidFill>
                <a:latin typeface="Arial Black"/>
                <a:cs typeface="Arial Black"/>
              </a:rPr>
              <a:t>Challenge</a:t>
            </a:r>
            <a:endParaRPr sz="800">
              <a:latin typeface="Arial Black"/>
              <a:cs typeface="Arial Black"/>
            </a:endParaRPr>
          </a:p>
          <a:p>
            <a:pPr marL="186055" marR="5080" indent="-173355">
              <a:lnSpc>
                <a:spcPct val="101600"/>
              </a:lnSpc>
              <a:buClr>
                <a:srgbClr val="000000"/>
              </a:buClr>
              <a:buChar char="•"/>
              <a:tabLst>
                <a:tab pos="186690" algn="l"/>
              </a:tabLst>
            </a:pPr>
            <a:r>
              <a:rPr sz="800" spc="10" dirty="0">
                <a:solidFill>
                  <a:srgbClr val="363740"/>
                </a:solidFill>
                <a:latin typeface="Arial"/>
                <a:cs typeface="Arial"/>
              </a:rPr>
              <a:t>Identify</a:t>
            </a:r>
            <a:r>
              <a:rPr sz="800" spc="-10" dirty="0">
                <a:solidFill>
                  <a:srgbClr val="363740"/>
                </a:solidFill>
                <a:latin typeface="Arial"/>
                <a:cs typeface="Arial"/>
              </a:rPr>
              <a:t> an </a:t>
            </a:r>
            <a:r>
              <a:rPr sz="800" spc="10" dirty="0">
                <a:solidFill>
                  <a:srgbClr val="363740"/>
                </a:solidFill>
                <a:latin typeface="Arial"/>
                <a:cs typeface="Arial"/>
              </a:rPr>
              <a:t>initiative</a:t>
            </a:r>
            <a:r>
              <a:rPr sz="800" spc="-10" dirty="0">
                <a:solidFill>
                  <a:srgbClr val="363740"/>
                </a:solidFill>
                <a:latin typeface="Arial"/>
                <a:cs typeface="Arial"/>
              </a:rPr>
              <a:t> </a:t>
            </a:r>
            <a:r>
              <a:rPr sz="800" spc="5" dirty="0">
                <a:solidFill>
                  <a:srgbClr val="363740"/>
                </a:solidFill>
                <a:latin typeface="Arial"/>
                <a:cs typeface="Arial"/>
              </a:rPr>
              <a:t>or</a:t>
            </a:r>
            <a:r>
              <a:rPr sz="800" spc="-10" dirty="0">
                <a:solidFill>
                  <a:srgbClr val="363740"/>
                </a:solidFill>
                <a:latin typeface="Arial"/>
                <a:cs typeface="Arial"/>
              </a:rPr>
              <a:t> </a:t>
            </a:r>
            <a:r>
              <a:rPr sz="800" spc="10" dirty="0">
                <a:solidFill>
                  <a:srgbClr val="363740"/>
                </a:solidFill>
                <a:latin typeface="Arial"/>
                <a:cs typeface="Arial"/>
              </a:rPr>
              <a:t>workstream</a:t>
            </a:r>
            <a:r>
              <a:rPr sz="800" spc="-10" dirty="0">
                <a:solidFill>
                  <a:srgbClr val="363740"/>
                </a:solidFill>
                <a:latin typeface="Arial"/>
                <a:cs typeface="Arial"/>
              </a:rPr>
              <a:t> </a:t>
            </a:r>
            <a:r>
              <a:rPr sz="800" spc="20" dirty="0">
                <a:solidFill>
                  <a:srgbClr val="363740"/>
                </a:solidFill>
                <a:latin typeface="Arial"/>
                <a:cs typeface="Arial"/>
              </a:rPr>
              <a:t>that</a:t>
            </a:r>
            <a:r>
              <a:rPr sz="800" spc="-10" dirty="0">
                <a:solidFill>
                  <a:srgbClr val="363740"/>
                </a:solidFill>
                <a:latin typeface="Arial"/>
                <a:cs typeface="Arial"/>
              </a:rPr>
              <a:t> </a:t>
            </a:r>
            <a:r>
              <a:rPr sz="800" spc="-5" dirty="0">
                <a:solidFill>
                  <a:srgbClr val="363740"/>
                </a:solidFill>
                <a:latin typeface="Arial"/>
                <a:cs typeface="Arial"/>
              </a:rPr>
              <a:t>is</a:t>
            </a:r>
            <a:r>
              <a:rPr sz="800" spc="-10" dirty="0">
                <a:solidFill>
                  <a:srgbClr val="363740"/>
                </a:solidFill>
                <a:latin typeface="Arial"/>
                <a:cs typeface="Arial"/>
              </a:rPr>
              <a:t> </a:t>
            </a:r>
            <a:r>
              <a:rPr sz="800" spc="15" dirty="0">
                <a:solidFill>
                  <a:srgbClr val="363740"/>
                </a:solidFill>
                <a:latin typeface="Arial"/>
                <a:cs typeface="Arial"/>
              </a:rPr>
              <a:t>both</a:t>
            </a:r>
            <a:r>
              <a:rPr sz="800" spc="-10" dirty="0">
                <a:solidFill>
                  <a:srgbClr val="363740"/>
                </a:solidFill>
                <a:latin typeface="Arial"/>
                <a:cs typeface="Arial"/>
              </a:rPr>
              <a:t> </a:t>
            </a:r>
            <a:r>
              <a:rPr sz="800" dirty="0">
                <a:solidFill>
                  <a:srgbClr val="363740"/>
                </a:solidFill>
                <a:latin typeface="Arial"/>
                <a:cs typeface="Arial"/>
              </a:rPr>
              <a:t>critical</a:t>
            </a:r>
            <a:r>
              <a:rPr sz="800" spc="-10" dirty="0">
                <a:solidFill>
                  <a:srgbClr val="363740"/>
                </a:solidFill>
                <a:latin typeface="Arial"/>
                <a:cs typeface="Arial"/>
              </a:rPr>
              <a:t> </a:t>
            </a:r>
            <a:r>
              <a:rPr sz="800" spc="20" dirty="0">
                <a:solidFill>
                  <a:srgbClr val="363740"/>
                </a:solidFill>
                <a:latin typeface="Arial"/>
                <a:cs typeface="Arial"/>
              </a:rPr>
              <a:t>to</a:t>
            </a:r>
            <a:r>
              <a:rPr sz="800" spc="-10" dirty="0">
                <a:solidFill>
                  <a:srgbClr val="363740"/>
                </a:solidFill>
                <a:latin typeface="Arial"/>
                <a:cs typeface="Arial"/>
              </a:rPr>
              <a:t> </a:t>
            </a:r>
            <a:r>
              <a:rPr sz="800" dirty="0">
                <a:solidFill>
                  <a:srgbClr val="363740"/>
                </a:solidFill>
                <a:latin typeface="Arial"/>
                <a:cs typeface="Arial"/>
              </a:rPr>
              <a:t>achieving</a:t>
            </a:r>
            <a:r>
              <a:rPr sz="800" spc="-10" dirty="0">
                <a:solidFill>
                  <a:srgbClr val="363740"/>
                </a:solidFill>
                <a:latin typeface="Arial"/>
                <a:cs typeface="Arial"/>
              </a:rPr>
              <a:t> </a:t>
            </a:r>
            <a:r>
              <a:rPr sz="800" spc="-5" dirty="0">
                <a:solidFill>
                  <a:srgbClr val="363740"/>
                </a:solidFill>
                <a:latin typeface="Arial"/>
                <a:cs typeface="Arial"/>
              </a:rPr>
              <a:t>business</a:t>
            </a:r>
            <a:r>
              <a:rPr sz="800" spc="-10" dirty="0">
                <a:solidFill>
                  <a:srgbClr val="363740"/>
                </a:solidFill>
                <a:latin typeface="Arial"/>
                <a:cs typeface="Arial"/>
              </a:rPr>
              <a:t> </a:t>
            </a:r>
            <a:r>
              <a:rPr sz="800" spc="-5" dirty="0">
                <a:solidFill>
                  <a:srgbClr val="363740"/>
                </a:solidFill>
                <a:latin typeface="Arial"/>
                <a:cs typeface="Arial"/>
              </a:rPr>
              <a:t>goals</a:t>
            </a:r>
            <a:r>
              <a:rPr sz="800" spc="-10" dirty="0">
                <a:solidFill>
                  <a:srgbClr val="363740"/>
                </a:solidFill>
                <a:latin typeface="Arial"/>
                <a:cs typeface="Arial"/>
              </a:rPr>
              <a:t> </a:t>
            </a:r>
            <a:r>
              <a:rPr sz="800" dirty="0">
                <a:solidFill>
                  <a:srgbClr val="363740"/>
                </a:solidFill>
                <a:latin typeface="Arial"/>
                <a:cs typeface="Arial"/>
              </a:rPr>
              <a:t>and</a:t>
            </a:r>
            <a:r>
              <a:rPr sz="800" spc="-10" dirty="0">
                <a:solidFill>
                  <a:srgbClr val="363740"/>
                </a:solidFill>
                <a:latin typeface="Arial"/>
                <a:cs typeface="Arial"/>
              </a:rPr>
              <a:t> </a:t>
            </a:r>
            <a:r>
              <a:rPr sz="800" dirty="0">
                <a:solidFill>
                  <a:srgbClr val="363740"/>
                </a:solidFill>
                <a:latin typeface="Arial"/>
                <a:cs typeface="Arial"/>
              </a:rPr>
              <a:t>demonstrates</a:t>
            </a:r>
            <a:r>
              <a:rPr sz="800" spc="-10" dirty="0">
                <a:solidFill>
                  <a:srgbClr val="363740"/>
                </a:solidFill>
                <a:latin typeface="Arial"/>
                <a:cs typeface="Arial"/>
              </a:rPr>
              <a:t> </a:t>
            </a:r>
            <a:r>
              <a:rPr sz="800" spc="10" dirty="0">
                <a:solidFill>
                  <a:srgbClr val="363740"/>
                </a:solidFill>
                <a:latin typeface="Arial"/>
                <a:cs typeface="Arial"/>
              </a:rPr>
              <a:t>opportunities</a:t>
            </a:r>
            <a:r>
              <a:rPr sz="800" spc="-10" dirty="0">
                <a:solidFill>
                  <a:srgbClr val="363740"/>
                </a:solidFill>
                <a:latin typeface="Arial"/>
                <a:cs typeface="Arial"/>
              </a:rPr>
              <a:t> </a:t>
            </a:r>
            <a:r>
              <a:rPr sz="800" spc="20" dirty="0">
                <a:solidFill>
                  <a:srgbClr val="363740"/>
                </a:solidFill>
                <a:latin typeface="Arial"/>
                <a:cs typeface="Arial"/>
              </a:rPr>
              <a:t>to</a:t>
            </a:r>
            <a:r>
              <a:rPr sz="800" spc="-10" dirty="0">
                <a:solidFill>
                  <a:srgbClr val="363740"/>
                </a:solidFill>
                <a:latin typeface="Arial"/>
                <a:cs typeface="Arial"/>
              </a:rPr>
              <a:t> </a:t>
            </a:r>
            <a:r>
              <a:rPr sz="800" spc="5" dirty="0">
                <a:solidFill>
                  <a:srgbClr val="363740"/>
                </a:solidFill>
                <a:latin typeface="Arial"/>
                <a:cs typeface="Arial"/>
              </a:rPr>
              <a:t>optimize  performance </a:t>
            </a:r>
            <a:r>
              <a:rPr sz="800" dirty="0">
                <a:solidFill>
                  <a:srgbClr val="363740"/>
                </a:solidFill>
                <a:latin typeface="Arial"/>
                <a:cs typeface="Arial"/>
              </a:rPr>
              <a:t>related </a:t>
            </a:r>
            <a:r>
              <a:rPr sz="800" spc="20" dirty="0">
                <a:solidFill>
                  <a:srgbClr val="363740"/>
                </a:solidFill>
                <a:latin typeface="Arial"/>
                <a:cs typeface="Arial"/>
              </a:rPr>
              <a:t>to </a:t>
            </a:r>
            <a:r>
              <a:rPr sz="800" spc="5" dirty="0">
                <a:solidFill>
                  <a:srgbClr val="363740"/>
                </a:solidFill>
                <a:latin typeface="Arial"/>
                <a:cs typeface="Arial"/>
              </a:rPr>
              <a:t>mental</a:t>
            </a:r>
            <a:r>
              <a:rPr sz="800" spc="-135" dirty="0">
                <a:solidFill>
                  <a:srgbClr val="363740"/>
                </a:solidFill>
                <a:latin typeface="Arial"/>
                <a:cs typeface="Arial"/>
              </a:rPr>
              <a:t> </a:t>
            </a:r>
            <a:r>
              <a:rPr sz="800" spc="-5" dirty="0">
                <a:solidFill>
                  <a:srgbClr val="363740"/>
                </a:solidFill>
                <a:latin typeface="Arial"/>
                <a:cs typeface="Arial"/>
              </a:rPr>
              <a:t>wellness.</a:t>
            </a:r>
            <a:endParaRPr sz="800">
              <a:latin typeface="Arial"/>
              <a:cs typeface="Arial"/>
            </a:endParaRPr>
          </a:p>
          <a:p>
            <a:pPr marL="186055" indent="-173355">
              <a:lnSpc>
                <a:spcPct val="100000"/>
              </a:lnSpc>
              <a:spcBef>
                <a:spcPts val="15"/>
              </a:spcBef>
              <a:buClr>
                <a:srgbClr val="000000"/>
              </a:buClr>
              <a:buChar char="•"/>
              <a:tabLst>
                <a:tab pos="186690" algn="l"/>
              </a:tabLst>
            </a:pPr>
            <a:r>
              <a:rPr sz="800" spc="10" dirty="0">
                <a:solidFill>
                  <a:srgbClr val="363740"/>
                </a:solidFill>
                <a:latin typeface="Arial"/>
                <a:cs typeface="Arial"/>
              </a:rPr>
              <a:t>During the </a:t>
            </a:r>
            <a:r>
              <a:rPr sz="800" spc="-10" dirty="0">
                <a:solidFill>
                  <a:srgbClr val="363740"/>
                </a:solidFill>
                <a:latin typeface="Arial"/>
                <a:cs typeface="Arial"/>
              </a:rPr>
              <a:t>experience, </a:t>
            </a:r>
            <a:r>
              <a:rPr sz="800" spc="10" dirty="0">
                <a:solidFill>
                  <a:srgbClr val="363740"/>
                </a:solidFill>
                <a:latin typeface="Arial"/>
                <a:cs typeface="Arial"/>
              </a:rPr>
              <a:t>participants </a:t>
            </a:r>
            <a:r>
              <a:rPr sz="800" spc="-5" dirty="0">
                <a:solidFill>
                  <a:srgbClr val="363740"/>
                </a:solidFill>
                <a:latin typeface="Arial"/>
                <a:cs typeface="Arial"/>
              </a:rPr>
              <a:t>create </a:t>
            </a:r>
            <a:r>
              <a:rPr sz="800" spc="-25" dirty="0">
                <a:solidFill>
                  <a:srgbClr val="363740"/>
                </a:solidFill>
                <a:latin typeface="Arial"/>
                <a:cs typeface="Arial"/>
              </a:rPr>
              <a:t>a </a:t>
            </a:r>
            <a:r>
              <a:rPr sz="800" spc="-5" dirty="0">
                <a:solidFill>
                  <a:srgbClr val="363740"/>
                </a:solidFill>
                <a:latin typeface="Arial"/>
                <a:cs typeface="Arial"/>
              </a:rPr>
              <a:t>comprehensive </a:t>
            </a:r>
            <a:r>
              <a:rPr sz="800" dirty="0">
                <a:solidFill>
                  <a:srgbClr val="363740"/>
                </a:solidFill>
                <a:latin typeface="Arial"/>
                <a:cs typeface="Arial"/>
              </a:rPr>
              <a:t>plan </a:t>
            </a:r>
            <a:r>
              <a:rPr sz="800" spc="20" dirty="0">
                <a:solidFill>
                  <a:srgbClr val="363740"/>
                </a:solidFill>
                <a:latin typeface="Arial"/>
                <a:cs typeface="Arial"/>
              </a:rPr>
              <a:t>to </a:t>
            </a:r>
            <a:r>
              <a:rPr sz="800" spc="-5" dirty="0">
                <a:solidFill>
                  <a:srgbClr val="363740"/>
                </a:solidFill>
                <a:latin typeface="Arial"/>
                <a:cs typeface="Arial"/>
              </a:rPr>
              <a:t>address </a:t>
            </a:r>
            <a:r>
              <a:rPr sz="800" spc="20" dirty="0">
                <a:solidFill>
                  <a:srgbClr val="363740"/>
                </a:solidFill>
                <a:latin typeface="Arial"/>
                <a:cs typeface="Arial"/>
              </a:rPr>
              <a:t>that </a:t>
            </a:r>
            <a:r>
              <a:rPr sz="800" spc="-5" dirty="0">
                <a:solidFill>
                  <a:srgbClr val="363740"/>
                </a:solidFill>
                <a:latin typeface="Arial"/>
                <a:cs typeface="Arial"/>
              </a:rPr>
              <a:t>challenge </a:t>
            </a:r>
            <a:r>
              <a:rPr sz="800" spc="5" dirty="0">
                <a:solidFill>
                  <a:srgbClr val="363740"/>
                </a:solidFill>
                <a:latin typeface="Arial"/>
                <a:cs typeface="Arial"/>
              </a:rPr>
              <a:t>(their “Wellness</a:t>
            </a:r>
            <a:r>
              <a:rPr sz="800" spc="-140" dirty="0">
                <a:solidFill>
                  <a:srgbClr val="363740"/>
                </a:solidFill>
                <a:latin typeface="Arial"/>
                <a:cs typeface="Arial"/>
              </a:rPr>
              <a:t> </a:t>
            </a:r>
            <a:r>
              <a:rPr sz="800" spc="5" dirty="0">
                <a:solidFill>
                  <a:srgbClr val="363740"/>
                </a:solidFill>
                <a:latin typeface="Arial"/>
                <a:cs typeface="Arial"/>
              </a:rPr>
              <a:t>Workplan”).</a:t>
            </a:r>
            <a:endParaRPr sz="800">
              <a:latin typeface="Arial"/>
              <a:cs typeface="Arial"/>
            </a:endParaRPr>
          </a:p>
        </p:txBody>
      </p:sp>
      <p:sp>
        <p:nvSpPr>
          <p:cNvPr id="12" name="object 12"/>
          <p:cNvSpPr txBox="1"/>
          <p:nvPr/>
        </p:nvSpPr>
        <p:spPr>
          <a:xfrm>
            <a:off x="1733348" y="1967232"/>
            <a:ext cx="716280" cy="560705"/>
          </a:xfrm>
          <a:prstGeom prst="rect">
            <a:avLst/>
          </a:prstGeom>
        </p:spPr>
        <p:txBody>
          <a:bodyPr vert="horz" wrap="square" lIns="0" tIns="0" rIns="0" bIns="0" rtlCol="0">
            <a:spAutoFit/>
          </a:bodyPr>
          <a:lstStyle/>
          <a:p>
            <a:pPr marL="12700" marR="5080">
              <a:lnSpc>
                <a:spcPct val="116700"/>
              </a:lnSpc>
            </a:pPr>
            <a:r>
              <a:rPr sz="750" b="1" spc="-75" dirty="0">
                <a:solidFill>
                  <a:srgbClr val="1E376C"/>
                </a:solidFill>
                <a:latin typeface="Arial Black"/>
                <a:cs typeface="Arial Black"/>
              </a:rPr>
              <a:t>Module </a:t>
            </a:r>
            <a:r>
              <a:rPr sz="750" b="1" spc="-70" dirty="0">
                <a:solidFill>
                  <a:srgbClr val="1E376C"/>
                </a:solidFill>
                <a:latin typeface="Arial Black"/>
                <a:cs typeface="Arial Black"/>
              </a:rPr>
              <a:t>One:  </a:t>
            </a:r>
            <a:r>
              <a:rPr sz="750" b="1" spc="-65" dirty="0">
                <a:solidFill>
                  <a:srgbClr val="1E376C"/>
                </a:solidFill>
                <a:latin typeface="Arial Black"/>
                <a:cs typeface="Arial Black"/>
              </a:rPr>
              <a:t>Build</a:t>
            </a:r>
            <a:r>
              <a:rPr sz="750" b="1" spc="-114" dirty="0">
                <a:solidFill>
                  <a:srgbClr val="1E376C"/>
                </a:solidFill>
                <a:latin typeface="Arial Black"/>
                <a:cs typeface="Arial Black"/>
              </a:rPr>
              <a:t> </a:t>
            </a:r>
            <a:r>
              <a:rPr sz="750" b="1" spc="-85" dirty="0">
                <a:solidFill>
                  <a:srgbClr val="1E376C"/>
                </a:solidFill>
                <a:latin typeface="Arial Black"/>
                <a:cs typeface="Arial Black"/>
              </a:rPr>
              <a:t>Resilience  </a:t>
            </a:r>
            <a:r>
              <a:rPr sz="750" b="1" spc="-70" dirty="0">
                <a:solidFill>
                  <a:srgbClr val="1E376C"/>
                </a:solidFill>
                <a:latin typeface="Arial Black"/>
                <a:cs typeface="Arial Black"/>
              </a:rPr>
              <a:t>and </a:t>
            </a:r>
            <a:r>
              <a:rPr sz="750" b="1" spc="-75" dirty="0">
                <a:solidFill>
                  <a:srgbClr val="1E376C"/>
                </a:solidFill>
                <a:latin typeface="Arial Black"/>
                <a:cs typeface="Arial Black"/>
              </a:rPr>
              <a:t>Navigate  Uncertainty</a:t>
            </a:r>
            <a:endParaRPr sz="750">
              <a:latin typeface="Arial Black"/>
              <a:cs typeface="Arial Black"/>
            </a:endParaRPr>
          </a:p>
        </p:txBody>
      </p:sp>
      <p:sp>
        <p:nvSpPr>
          <p:cNvPr id="13" name="object 13"/>
          <p:cNvSpPr txBox="1"/>
          <p:nvPr/>
        </p:nvSpPr>
        <p:spPr>
          <a:xfrm>
            <a:off x="2742686" y="1986067"/>
            <a:ext cx="5895975" cy="817244"/>
          </a:xfrm>
          <a:prstGeom prst="rect">
            <a:avLst/>
          </a:prstGeom>
        </p:spPr>
        <p:txBody>
          <a:bodyPr vert="horz" wrap="square" lIns="0" tIns="0" rIns="0" bIns="0" rtlCol="0">
            <a:spAutoFit/>
          </a:bodyPr>
          <a:lstStyle/>
          <a:p>
            <a:pPr marL="14604">
              <a:lnSpc>
                <a:spcPct val="100000"/>
              </a:lnSpc>
            </a:pPr>
            <a:r>
              <a:rPr sz="800" b="1" spc="-85" dirty="0">
                <a:solidFill>
                  <a:srgbClr val="363740"/>
                </a:solidFill>
                <a:latin typeface="Arial Black"/>
                <a:cs typeface="Arial Black"/>
              </a:rPr>
              <a:t>Reframe </a:t>
            </a:r>
            <a:r>
              <a:rPr sz="800" b="1" spc="-75" dirty="0">
                <a:solidFill>
                  <a:srgbClr val="363740"/>
                </a:solidFill>
                <a:latin typeface="Arial Black"/>
                <a:cs typeface="Arial Black"/>
              </a:rPr>
              <a:t>and Refuel </a:t>
            </a:r>
            <a:r>
              <a:rPr sz="800" b="1" spc="-55" dirty="0">
                <a:solidFill>
                  <a:srgbClr val="363740"/>
                </a:solidFill>
                <a:latin typeface="Arial Black"/>
                <a:cs typeface="Arial Black"/>
              </a:rPr>
              <a:t>for </a:t>
            </a:r>
            <a:r>
              <a:rPr sz="800" b="1" spc="-70" dirty="0">
                <a:solidFill>
                  <a:srgbClr val="363740"/>
                </a:solidFill>
                <a:latin typeface="Arial Black"/>
                <a:cs typeface="Arial Black"/>
              </a:rPr>
              <a:t>Optimal</a:t>
            </a:r>
            <a:r>
              <a:rPr sz="800" b="1" spc="-10" dirty="0">
                <a:solidFill>
                  <a:srgbClr val="363740"/>
                </a:solidFill>
                <a:latin typeface="Arial Black"/>
                <a:cs typeface="Arial Black"/>
              </a:rPr>
              <a:t> </a:t>
            </a:r>
            <a:r>
              <a:rPr sz="800" b="1" spc="-90" dirty="0">
                <a:solidFill>
                  <a:srgbClr val="363740"/>
                </a:solidFill>
                <a:latin typeface="Arial Black"/>
                <a:cs typeface="Arial Black"/>
              </a:rPr>
              <a:t>Resilience</a:t>
            </a:r>
            <a:endParaRPr sz="800">
              <a:latin typeface="Arial Black"/>
              <a:cs typeface="Arial Black"/>
            </a:endParaRPr>
          </a:p>
          <a:p>
            <a:pPr marL="186055" indent="-173355">
              <a:lnSpc>
                <a:spcPct val="100000"/>
              </a:lnSpc>
              <a:spcBef>
                <a:spcPts val="15"/>
              </a:spcBef>
              <a:buClr>
                <a:srgbClr val="000000"/>
              </a:buClr>
              <a:buChar char="•"/>
              <a:tabLst>
                <a:tab pos="186690" algn="l"/>
              </a:tabLst>
            </a:pPr>
            <a:r>
              <a:rPr sz="800" spc="-10" dirty="0">
                <a:solidFill>
                  <a:srgbClr val="363740"/>
                </a:solidFill>
                <a:latin typeface="Arial"/>
                <a:cs typeface="Arial"/>
              </a:rPr>
              <a:t>Assess</a:t>
            </a:r>
            <a:r>
              <a:rPr sz="800" spc="-15" dirty="0">
                <a:solidFill>
                  <a:srgbClr val="363740"/>
                </a:solidFill>
                <a:latin typeface="Arial"/>
                <a:cs typeface="Arial"/>
              </a:rPr>
              <a:t> </a:t>
            </a:r>
            <a:r>
              <a:rPr sz="800" spc="5" dirty="0">
                <a:solidFill>
                  <a:srgbClr val="363740"/>
                </a:solidFill>
                <a:latin typeface="Arial"/>
                <a:cs typeface="Arial"/>
              </a:rPr>
              <a:t>situations</a:t>
            </a:r>
            <a:r>
              <a:rPr sz="800" spc="-15" dirty="0">
                <a:solidFill>
                  <a:srgbClr val="363740"/>
                </a:solidFill>
                <a:latin typeface="Arial"/>
                <a:cs typeface="Arial"/>
              </a:rPr>
              <a:t> </a:t>
            </a:r>
            <a:r>
              <a:rPr sz="800" dirty="0">
                <a:solidFill>
                  <a:srgbClr val="363740"/>
                </a:solidFill>
                <a:latin typeface="Arial"/>
                <a:cs typeface="Arial"/>
              </a:rPr>
              <a:t>related</a:t>
            </a:r>
            <a:r>
              <a:rPr sz="800" spc="-15" dirty="0">
                <a:solidFill>
                  <a:srgbClr val="363740"/>
                </a:solidFill>
                <a:latin typeface="Arial"/>
                <a:cs typeface="Arial"/>
              </a:rPr>
              <a:t> </a:t>
            </a:r>
            <a:r>
              <a:rPr sz="800" spc="20" dirty="0">
                <a:solidFill>
                  <a:srgbClr val="363740"/>
                </a:solidFill>
                <a:latin typeface="Arial"/>
                <a:cs typeface="Arial"/>
              </a:rPr>
              <a:t>to</a:t>
            </a:r>
            <a:r>
              <a:rPr sz="800" spc="-15" dirty="0">
                <a:solidFill>
                  <a:srgbClr val="363740"/>
                </a:solidFill>
                <a:latin typeface="Arial"/>
                <a:cs typeface="Arial"/>
              </a:rPr>
              <a:t> </a:t>
            </a:r>
            <a:r>
              <a:rPr sz="800" spc="10" dirty="0">
                <a:solidFill>
                  <a:srgbClr val="363740"/>
                </a:solidFill>
                <a:latin typeface="Arial"/>
                <a:cs typeface="Arial"/>
              </a:rPr>
              <a:t>their</a:t>
            </a:r>
            <a:r>
              <a:rPr sz="800" spc="-15" dirty="0">
                <a:solidFill>
                  <a:srgbClr val="363740"/>
                </a:solidFill>
                <a:latin typeface="Arial"/>
                <a:cs typeface="Arial"/>
              </a:rPr>
              <a:t> </a:t>
            </a:r>
            <a:r>
              <a:rPr sz="800" spc="15" dirty="0">
                <a:solidFill>
                  <a:srgbClr val="363740"/>
                </a:solidFill>
                <a:latin typeface="Arial"/>
                <a:cs typeface="Arial"/>
              </a:rPr>
              <a:t>Growth</a:t>
            </a:r>
            <a:r>
              <a:rPr sz="800" spc="-15" dirty="0">
                <a:solidFill>
                  <a:srgbClr val="363740"/>
                </a:solidFill>
                <a:latin typeface="Arial"/>
                <a:cs typeface="Arial"/>
              </a:rPr>
              <a:t> </a:t>
            </a:r>
            <a:r>
              <a:rPr sz="800" spc="-5" dirty="0">
                <a:solidFill>
                  <a:srgbClr val="363740"/>
                </a:solidFill>
                <a:latin typeface="Arial"/>
                <a:cs typeface="Arial"/>
              </a:rPr>
              <a:t>Challenge</a:t>
            </a:r>
            <a:r>
              <a:rPr sz="800" spc="-15" dirty="0">
                <a:solidFill>
                  <a:srgbClr val="363740"/>
                </a:solidFill>
                <a:latin typeface="Arial"/>
                <a:cs typeface="Arial"/>
              </a:rPr>
              <a:t> </a:t>
            </a:r>
            <a:r>
              <a:rPr sz="800" spc="10" dirty="0">
                <a:solidFill>
                  <a:srgbClr val="363740"/>
                </a:solidFill>
                <a:latin typeface="Arial"/>
                <a:cs typeface="Arial"/>
              </a:rPr>
              <a:t>where</a:t>
            </a:r>
            <a:r>
              <a:rPr sz="800" spc="-15" dirty="0">
                <a:solidFill>
                  <a:srgbClr val="363740"/>
                </a:solidFill>
                <a:latin typeface="Arial"/>
                <a:cs typeface="Arial"/>
              </a:rPr>
              <a:t> </a:t>
            </a:r>
            <a:r>
              <a:rPr sz="800" spc="10" dirty="0">
                <a:solidFill>
                  <a:srgbClr val="363740"/>
                </a:solidFill>
                <a:latin typeface="Arial"/>
                <a:cs typeface="Arial"/>
              </a:rPr>
              <a:t>they</a:t>
            </a:r>
            <a:r>
              <a:rPr sz="800" spc="-15" dirty="0">
                <a:solidFill>
                  <a:srgbClr val="363740"/>
                </a:solidFill>
                <a:latin typeface="Arial"/>
                <a:cs typeface="Arial"/>
              </a:rPr>
              <a:t> </a:t>
            </a:r>
            <a:r>
              <a:rPr sz="800" dirty="0">
                <a:solidFill>
                  <a:srgbClr val="363740"/>
                </a:solidFill>
                <a:latin typeface="Arial"/>
                <a:cs typeface="Arial"/>
              </a:rPr>
              <a:t>and</a:t>
            </a:r>
            <a:r>
              <a:rPr sz="800" spc="-15" dirty="0">
                <a:solidFill>
                  <a:srgbClr val="363740"/>
                </a:solidFill>
                <a:latin typeface="Arial"/>
                <a:cs typeface="Arial"/>
              </a:rPr>
              <a:t> </a:t>
            </a:r>
            <a:r>
              <a:rPr sz="800" spc="10" dirty="0">
                <a:solidFill>
                  <a:srgbClr val="363740"/>
                </a:solidFill>
                <a:latin typeface="Arial"/>
                <a:cs typeface="Arial"/>
              </a:rPr>
              <a:t>their</a:t>
            </a:r>
            <a:r>
              <a:rPr sz="800" spc="-15" dirty="0">
                <a:solidFill>
                  <a:srgbClr val="363740"/>
                </a:solidFill>
                <a:latin typeface="Arial"/>
                <a:cs typeface="Arial"/>
              </a:rPr>
              <a:t> </a:t>
            </a:r>
            <a:r>
              <a:rPr sz="800" spc="5" dirty="0">
                <a:solidFill>
                  <a:srgbClr val="363740"/>
                </a:solidFill>
                <a:latin typeface="Arial"/>
                <a:cs typeface="Arial"/>
              </a:rPr>
              <a:t>team</a:t>
            </a:r>
            <a:r>
              <a:rPr sz="800" spc="-15" dirty="0">
                <a:solidFill>
                  <a:srgbClr val="363740"/>
                </a:solidFill>
                <a:latin typeface="Arial"/>
                <a:cs typeface="Arial"/>
              </a:rPr>
              <a:t> </a:t>
            </a:r>
            <a:r>
              <a:rPr sz="800" spc="-10" dirty="0">
                <a:solidFill>
                  <a:srgbClr val="363740"/>
                </a:solidFill>
                <a:latin typeface="Arial"/>
                <a:cs typeface="Arial"/>
              </a:rPr>
              <a:t>have</a:t>
            </a:r>
            <a:r>
              <a:rPr sz="800" spc="-15" dirty="0">
                <a:solidFill>
                  <a:srgbClr val="363740"/>
                </a:solidFill>
                <a:latin typeface="Arial"/>
                <a:cs typeface="Arial"/>
              </a:rPr>
              <a:t> </a:t>
            </a:r>
            <a:r>
              <a:rPr sz="800" dirty="0">
                <a:solidFill>
                  <a:srgbClr val="363740"/>
                </a:solidFill>
                <a:latin typeface="Arial"/>
                <a:cs typeface="Arial"/>
              </a:rPr>
              <a:t>encountered</a:t>
            </a:r>
            <a:r>
              <a:rPr sz="800" spc="-15" dirty="0">
                <a:solidFill>
                  <a:srgbClr val="363740"/>
                </a:solidFill>
                <a:latin typeface="Arial"/>
                <a:cs typeface="Arial"/>
              </a:rPr>
              <a:t> </a:t>
            </a:r>
            <a:r>
              <a:rPr sz="800" dirty="0">
                <a:solidFill>
                  <a:srgbClr val="363740"/>
                </a:solidFill>
                <a:latin typeface="Arial"/>
                <a:cs typeface="Arial"/>
              </a:rPr>
              <a:t>negative</a:t>
            </a:r>
            <a:r>
              <a:rPr sz="800" spc="-15" dirty="0">
                <a:solidFill>
                  <a:srgbClr val="363740"/>
                </a:solidFill>
                <a:latin typeface="Arial"/>
                <a:cs typeface="Arial"/>
              </a:rPr>
              <a:t> </a:t>
            </a:r>
            <a:r>
              <a:rPr sz="800" dirty="0">
                <a:solidFill>
                  <a:srgbClr val="363740"/>
                </a:solidFill>
                <a:latin typeface="Arial"/>
                <a:cs typeface="Arial"/>
              </a:rPr>
              <a:t>feelings</a:t>
            </a:r>
            <a:r>
              <a:rPr sz="800" spc="-15" dirty="0">
                <a:solidFill>
                  <a:srgbClr val="363740"/>
                </a:solidFill>
                <a:latin typeface="Arial"/>
                <a:cs typeface="Arial"/>
              </a:rPr>
              <a:t> </a:t>
            </a:r>
            <a:r>
              <a:rPr sz="800" spc="5" dirty="0">
                <a:solidFill>
                  <a:srgbClr val="363740"/>
                </a:solidFill>
                <a:latin typeface="Arial"/>
                <a:cs typeface="Arial"/>
              </a:rPr>
              <a:t>or</a:t>
            </a:r>
            <a:r>
              <a:rPr sz="800" spc="-15" dirty="0">
                <a:solidFill>
                  <a:srgbClr val="363740"/>
                </a:solidFill>
                <a:latin typeface="Arial"/>
                <a:cs typeface="Arial"/>
              </a:rPr>
              <a:t> </a:t>
            </a:r>
            <a:r>
              <a:rPr sz="800" spc="-10" dirty="0">
                <a:solidFill>
                  <a:srgbClr val="363740"/>
                </a:solidFill>
                <a:latin typeface="Arial"/>
                <a:cs typeface="Arial"/>
              </a:rPr>
              <a:t>concern.</a:t>
            </a:r>
            <a:endParaRPr sz="800">
              <a:latin typeface="Arial"/>
              <a:cs typeface="Arial"/>
            </a:endParaRPr>
          </a:p>
          <a:p>
            <a:pPr marL="186055" marR="356235" indent="-173355">
              <a:lnSpc>
                <a:spcPct val="101600"/>
              </a:lnSpc>
              <a:buClr>
                <a:srgbClr val="000000"/>
              </a:buClr>
              <a:buChar char="•"/>
              <a:tabLst>
                <a:tab pos="186690" algn="l"/>
              </a:tabLst>
            </a:pPr>
            <a:r>
              <a:rPr sz="800" spc="20" dirty="0">
                <a:solidFill>
                  <a:srgbClr val="363740"/>
                </a:solidFill>
                <a:latin typeface="Arial"/>
                <a:cs typeface="Arial"/>
              </a:rPr>
              <a:t>Apply</a:t>
            </a:r>
            <a:r>
              <a:rPr sz="800" spc="-15" dirty="0">
                <a:solidFill>
                  <a:srgbClr val="363740"/>
                </a:solidFill>
                <a:latin typeface="Arial"/>
                <a:cs typeface="Arial"/>
              </a:rPr>
              <a:t> </a:t>
            </a:r>
            <a:r>
              <a:rPr sz="800" spc="-10" dirty="0">
                <a:solidFill>
                  <a:srgbClr val="363740"/>
                </a:solidFill>
                <a:latin typeface="Arial"/>
                <a:cs typeface="Arial"/>
              </a:rPr>
              <a:t>resilience</a:t>
            </a:r>
            <a:r>
              <a:rPr sz="800" spc="-15" dirty="0">
                <a:solidFill>
                  <a:srgbClr val="363740"/>
                </a:solidFill>
                <a:latin typeface="Arial"/>
                <a:cs typeface="Arial"/>
              </a:rPr>
              <a:t> </a:t>
            </a:r>
            <a:r>
              <a:rPr sz="800" dirty="0">
                <a:solidFill>
                  <a:srgbClr val="363740"/>
                </a:solidFill>
                <a:latin typeface="Arial"/>
                <a:cs typeface="Arial"/>
              </a:rPr>
              <a:t>techniques</a:t>
            </a:r>
            <a:r>
              <a:rPr sz="800" spc="-15" dirty="0">
                <a:solidFill>
                  <a:srgbClr val="363740"/>
                </a:solidFill>
                <a:latin typeface="Arial"/>
                <a:cs typeface="Arial"/>
              </a:rPr>
              <a:t> </a:t>
            </a:r>
            <a:r>
              <a:rPr sz="800" spc="-5" dirty="0">
                <a:solidFill>
                  <a:srgbClr val="363740"/>
                </a:solidFill>
                <a:latin typeface="Arial"/>
                <a:cs typeface="Arial"/>
              </a:rPr>
              <a:t>such</a:t>
            </a:r>
            <a:r>
              <a:rPr sz="800" spc="-15" dirty="0">
                <a:solidFill>
                  <a:srgbClr val="363740"/>
                </a:solidFill>
                <a:latin typeface="Arial"/>
                <a:cs typeface="Arial"/>
              </a:rPr>
              <a:t> </a:t>
            </a:r>
            <a:r>
              <a:rPr sz="800" spc="-20" dirty="0">
                <a:solidFill>
                  <a:srgbClr val="363740"/>
                </a:solidFill>
                <a:latin typeface="Arial"/>
                <a:cs typeface="Arial"/>
              </a:rPr>
              <a:t>as</a:t>
            </a:r>
            <a:r>
              <a:rPr sz="800" spc="-15" dirty="0">
                <a:solidFill>
                  <a:srgbClr val="363740"/>
                </a:solidFill>
                <a:latin typeface="Arial"/>
                <a:cs typeface="Arial"/>
              </a:rPr>
              <a:t> </a:t>
            </a:r>
            <a:r>
              <a:rPr sz="800" spc="-10" dirty="0">
                <a:solidFill>
                  <a:srgbClr val="363740"/>
                </a:solidFill>
                <a:latin typeface="Arial"/>
                <a:cs typeface="Arial"/>
              </a:rPr>
              <a:t>special</a:t>
            </a:r>
            <a:r>
              <a:rPr sz="800" spc="-15" dirty="0">
                <a:solidFill>
                  <a:srgbClr val="363740"/>
                </a:solidFill>
                <a:latin typeface="Arial"/>
                <a:cs typeface="Arial"/>
              </a:rPr>
              <a:t> </a:t>
            </a:r>
            <a:r>
              <a:rPr sz="800" spc="5" dirty="0">
                <a:solidFill>
                  <a:srgbClr val="363740"/>
                </a:solidFill>
                <a:latin typeface="Arial"/>
                <a:cs typeface="Arial"/>
              </a:rPr>
              <a:t>types</a:t>
            </a:r>
            <a:r>
              <a:rPr sz="800" spc="-15" dirty="0">
                <a:solidFill>
                  <a:srgbClr val="363740"/>
                </a:solidFill>
                <a:latin typeface="Arial"/>
                <a:cs typeface="Arial"/>
              </a:rPr>
              <a:t> </a:t>
            </a:r>
            <a:r>
              <a:rPr sz="800" spc="15" dirty="0">
                <a:solidFill>
                  <a:srgbClr val="363740"/>
                </a:solidFill>
                <a:latin typeface="Arial"/>
                <a:cs typeface="Arial"/>
              </a:rPr>
              <a:t>of</a:t>
            </a:r>
            <a:r>
              <a:rPr sz="800" spc="-15" dirty="0">
                <a:solidFill>
                  <a:srgbClr val="363740"/>
                </a:solidFill>
                <a:latin typeface="Arial"/>
                <a:cs typeface="Arial"/>
              </a:rPr>
              <a:t> </a:t>
            </a:r>
            <a:r>
              <a:rPr sz="800" spc="15" dirty="0">
                <a:solidFill>
                  <a:srgbClr val="363740"/>
                </a:solidFill>
                <a:latin typeface="Arial"/>
                <a:cs typeface="Arial"/>
              </a:rPr>
              <a:t>“reframing”</a:t>
            </a:r>
            <a:r>
              <a:rPr sz="800" spc="-15" dirty="0">
                <a:solidFill>
                  <a:srgbClr val="363740"/>
                </a:solidFill>
                <a:latin typeface="Arial"/>
                <a:cs typeface="Arial"/>
              </a:rPr>
              <a:t> </a:t>
            </a:r>
            <a:r>
              <a:rPr sz="800" spc="20" dirty="0">
                <a:solidFill>
                  <a:srgbClr val="363740"/>
                </a:solidFill>
                <a:latin typeface="Arial"/>
                <a:cs typeface="Arial"/>
              </a:rPr>
              <a:t>to</a:t>
            </a:r>
            <a:r>
              <a:rPr sz="800" spc="-15" dirty="0">
                <a:solidFill>
                  <a:srgbClr val="363740"/>
                </a:solidFill>
                <a:latin typeface="Arial"/>
                <a:cs typeface="Arial"/>
              </a:rPr>
              <a:t> </a:t>
            </a:r>
            <a:r>
              <a:rPr sz="800" dirty="0">
                <a:solidFill>
                  <a:srgbClr val="363740"/>
                </a:solidFill>
                <a:latin typeface="Arial"/>
                <a:cs typeface="Arial"/>
              </a:rPr>
              <a:t>those</a:t>
            </a:r>
            <a:r>
              <a:rPr sz="800" spc="-15" dirty="0">
                <a:solidFill>
                  <a:srgbClr val="363740"/>
                </a:solidFill>
                <a:latin typeface="Arial"/>
                <a:cs typeface="Arial"/>
              </a:rPr>
              <a:t> </a:t>
            </a:r>
            <a:r>
              <a:rPr sz="800" spc="5" dirty="0">
                <a:solidFill>
                  <a:srgbClr val="363740"/>
                </a:solidFill>
                <a:latin typeface="Arial"/>
                <a:cs typeface="Arial"/>
              </a:rPr>
              <a:t>situations</a:t>
            </a:r>
            <a:r>
              <a:rPr sz="800" spc="-15" dirty="0">
                <a:solidFill>
                  <a:srgbClr val="363740"/>
                </a:solidFill>
                <a:latin typeface="Arial"/>
                <a:cs typeface="Arial"/>
              </a:rPr>
              <a:t> </a:t>
            </a:r>
            <a:r>
              <a:rPr sz="800" spc="20" dirty="0">
                <a:solidFill>
                  <a:srgbClr val="363740"/>
                </a:solidFill>
                <a:latin typeface="Arial"/>
                <a:cs typeface="Arial"/>
              </a:rPr>
              <a:t>to</a:t>
            </a:r>
            <a:r>
              <a:rPr sz="800" spc="-15" dirty="0">
                <a:solidFill>
                  <a:srgbClr val="363740"/>
                </a:solidFill>
                <a:latin typeface="Arial"/>
                <a:cs typeface="Arial"/>
              </a:rPr>
              <a:t> </a:t>
            </a:r>
            <a:r>
              <a:rPr sz="800" spc="10" dirty="0">
                <a:solidFill>
                  <a:srgbClr val="363740"/>
                </a:solidFill>
                <a:latin typeface="Arial"/>
                <a:cs typeface="Arial"/>
              </a:rPr>
              <a:t>better</a:t>
            </a:r>
            <a:r>
              <a:rPr sz="800" spc="-15" dirty="0">
                <a:solidFill>
                  <a:srgbClr val="363740"/>
                </a:solidFill>
                <a:latin typeface="Arial"/>
                <a:cs typeface="Arial"/>
              </a:rPr>
              <a:t> </a:t>
            </a:r>
            <a:r>
              <a:rPr sz="800" spc="-5" dirty="0">
                <a:solidFill>
                  <a:srgbClr val="363740"/>
                </a:solidFill>
                <a:latin typeface="Arial"/>
                <a:cs typeface="Arial"/>
              </a:rPr>
              <a:t>endure</a:t>
            </a:r>
            <a:r>
              <a:rPr sz="800" spc="-15" dirty="0">
                <a:solidFill>
                  <a:srgbClr val="363740"/>
                </a:solidFill>
                <a:latin typeface="Arial"/>
                <a:cs typeface="Arial"/>
              </a:rPr>
              <a:t> </a:t>
            </a:r>
            <a:r>
              <a:rPr sz="800" spc="10" dirty="0">
                <a:solidFill>
                  <a:srgbClr val="363740"/>
                </a:solidFill>
                <a:latin typeface="Arial"/>
                <a:cs typeface="Arial"/>
              </a:rPr>
              <a:t>disappointment</a:t>
            </a:r>
            <a:r>
              <a:rPr sz="800" spc="-15" dirty="0">
                <a:solidFill>
                  <a:srgbClr val="363740"/>
                </a:solidFill>
                <a:latin typeface="Arial"/>
                <a:cs typeface="Arial"/>
              </a:rPr>
              <a:t> </a:t>
            </a:r>
            <a:r>
              <a:rPr sz="800" spc="5" dirty="0">
                <a:solidFill>
                  <a:srgbClr val="363740"/>
                </a:solidFill>
                <a:latin typeface="Arial"/>
                <a:cs typeface="Arial"/>
              </a:rPr>
              <a:t>or  </a:t>
            </a:r>
            <a:r>
              <a:rPr sz="800" dirty="0">
                <a:solidFill>
                  <a:srgbClr val="363740"/>
                </a:solidFill>
                <a:latin typeface="Arial"/>
                <a:cs typeface="Arial"/>
              </a:rPr>
              <a:t>uncertainty, </a:t>
            </a:r>
            <a:r>
              <a:rPr sz="800" spc="5" dirty="0">
                <a:solidFill>
                  <a:srgbClr val="363740"/>
                </a:solidFill>
                <a:latin typeface="Arial"/>
                <a:cs typeface="Arial"/>
              </a:rPr>
              <a:t>resulting in </a:t>
            </a:r>
            <a:r>
              <a:rPr sz="800" spc="10" dirty="0">
                <a:solidFill>
                  <a:srgbClr val="363740"/>
                </a:solidFill>
                <a:latin typeface="Arial"/>
                <a:cs typeface="Arial"/>
              </a:rPr>
              <a:t>longer-term </a:t>
            </a:r>
            <a:r>
              <a:rPr sz="800" spc="-10" dirty="0">
                <a:solidFill>
                  <a:srgbClr val="363740"/>
                </a:solidFill>
                <a:latin typeface="Arial"/>
                <a:cs typeface="Arial"/>
              </a:rPr>
              <a:t>resilience </a:t>
            </a:r>
            <a:r>
              <a:rPr sz="800" dirty="0">
                <a:solidFill>
                  <a:srgbClr val="363740"/>
                </a:solidFill>
                <a:latin typeface="Arial"/>
                <a:cs typeface="Arial"/>
              </a:rPr>
              <a:t>and </a:t>
            </a:r>
            <a:r>
              <a:rPr sz="800" spc="5" dirty="0">
                <a:solidFill>
                  <a:srgbClr val="363740"/>
                </a:solidFill>
                <a:latin typeface="Arial"/>
                <a:cs typeface="Arial"/>
              </a:rPr>
              <a:t>mental</a:t>
            </a:r>
            <a:r>
              <a:rPr sz="800" spc="-45" dirty="0">
                <a:solidFill>
                  <a:srgbClr val="363740"/>
                </a:solidFill>
                <a:latin typeface="Arial"/>
                <a:cs typeface="Arial"/>
              </a:rPr>
              <a:t> </a:t>
            </a:r>
            <a:r>
              <a:rPr sz="800" spc="-10" dirty="0">
                <a:solidFill>
                  <a:srgbClr val="363740"/>
                </a:solidFill>
                <a:latin typeface="Arial"/>
                <a:cs typeface="Arial"/>
              </a:rPr>
              <a:t>endurance.</a:t>
            </a:r>
            <a:endParaRPr sz="800">
              <a:latin typeface="Arial"/>
              <a:cs typeface="Arial"/>
            </a:endParaRPr>
          </a:p>
          <a:p>
            <a:pPr marL="14604" marR="76835">
              <a:lnSpc>
                <a:spcPct val="101600"/>
              </a:lnSpc>
              <a:spcBef>
                <a:spcPts val="375"/>
              </a:spcBef>
            </a:pPr>
            <a:r>
              <a:rPr sz="800" b="1" spc="-55" dirty="0">
                <a:solidFill>
                  <a:srgbClr val="363740"/>
                </a:solidFill>
                <a:latin typeface="Arial Black"/>
                <a:cs typeface="Arial Black"/>
              </a:rPr>
              <a:t>Mind-Body </a:t>
            </a:r>
            <a:r>
              <a:rPr sz="800" b="1" spc="-80" dirty="0">
                <a:solidFill>
                  <a:srgbClr val="363740"/>
                </a:solidFill>
                <a:latin typeface="Arial Black"/>
                <a:cs typeface="Arial Black"/>
              </a:rPr>
              <a:t>Connection</a:t>
            </a:r>
            <a:r>
              <a:rPr sz="800" spc="-80" dirty="0">
                <a:solidFill>
                  <a:srgbClr val="363740"/>
                </a:solidFill>
                <a:latin typeface="Arial"/>
                <a:cs typeface="Arial"/>
              </a:rPr>
              <a:t>: </a:t>
            </a:r>
            <a:r>
              <a:rPr sz="800" spc="5" dirty="0">
                <a:solidFill>
                  <a:srgbClr val="363740"/>
                </a:solidFill>
                <a:latin typeface="Arial"/>
                <a:cs typeface="Arial"/>
              </a:rPr>
              <a:t>Participants </a:t>
            </a:r>
            <a:r>
              <a:rPr sz="800" dirty="0">
                <a:solidFill>
                  <a:srgbClr val="363740"/>
                </a:solidFill>
                <a:latin typeface="Arial"/>
                <a:cs typeface="Arial"/>
              </a:rPr>
              <a:t>plan and </a:t>
            </a:r>
            <a:r>
              <a:rPr sz="800" spc="5" dirty="0">
                <a:solidFill>
                  <a:srgbClr val="363740"/>
                </a:solidFill>
                <a:latin typeface="Arial"/>
                <a:cs typeface="Arial"/>
              </a:rPr>
              <a:t>experiment </a:t>
            </a:r>
            <a:r>
              <a:rPr sz="800" spc="40" dirty="0">
                <a:solidFill>
                  <a:srgbClr val="363740"/>
                </a:solidFill>
                <a:latin typeface="Arial"/>
                <a:cs typeface="Arial"/>
              </a:rPr>
              <a:t>with </a:t>
            </a:r>
            <a:r>
              <a:rPr sz="800" spc="-25" dirty="0">
                <a:solidFill>
                  <a:srgbClr val="363740"/>
                </a:solidFill>
                <a:latin typeface="Arial"/>
                <a:cs typeface="Arial"/>
              </a:rPr>
              <a:t>a </a:t>
            </a:r>
            <a:r>
              <a:rPr sz="800" spc="-5" dirty="0">
                <a:solidFill>
                  <a:srgbClr val="363740"/>
                </a:solidFill>
                <a:latin typeface="Arial"/>
                <a:cs typeface="Arial"/>
              </a:rPr>
              <a:t>system </a:t>
            </a:r>
            <a:r>
              <a:rPr sz="800" spc="15" dirty="0">
                <a:solidFill>
                  <a:srgbClr val="363740"/>
                </a:solidFill>
                <a:latin typeface="Arial"/>
                <a:cs typeface="Arial"/>
              </a:rPr>
              <a:t>of </a:t>
            </a:r>
            <a:r>
              <a:rPr sz="800" spc="-5" dirty="0">
                <a:solidFill>
                  <a:srgbClr val="363740"/>
                </a:solidFill>
                <a:latin typeface="Arial"/>
                <a:cs typeface="Arial"/>
              </a:rPr>
              <a:t>physical </a:t>
            </a:r>
            <a:r>
              <a:rPr sz="800" dirty="0">
                <a:solidFill>
                  <a:srgbClr val="363740"/>
                </a:solidFill>
                <a:latin typeface="Arial"/>
                <a:cs typeface="Arial"/>
              </a:rPr>
              <a:t>and </a:t>
            </a:r>
            <a:r>
              <a:rPr sz="800" spc="5" dirty="0">
                <a:solidFill>
                  <a:srgbClr val="363740"/>
                </a:solidFill>
                <a:latin typeface="Arial"/>
                <a:cs typeface="Arial"/>
              </a:rPr>
              <a:t>meditative </a:t>
            </a:r>
            <a:r>
              <a:rPr sz="800" spc="-15" dirty="0">
                <a:solidFill>
                  <a:srgbClr val="363740"/>
                </a:solidFill>
                <a:latin typeface="Arial"/>
                <a:cs typeface="Arial"/>
              </a:rPr>
              <a:t>exercises </a:t>
            </a:r>
            <a:r>
              <a:rPr sz="800" spc="-5" dirty="0">
                <a:solidFill>
                  <a:srgbClr val="363740"/>
                </a:solidFill>
                <a:latin typeface="Arial"/>
                <a:cs typeface="Arial"/>
              </a:rPr>
              <a:t>geared </a:t>
            </a:r>
            <a:r>
              <a:rPr sz="800" spc="20" dirty="0">
                <a:solidFill>
                  <a:srgbClr val="363740"/>
                </a:solidFill>
                <a:latin typeface="Arial"/>
                <a:cs typeface="Arial"/>
              </a:rPr>
              <a:t>to </a:t>
            </a:r>
            <a:r>
              <a:rPr sz="800" spc="-10" dirty="0">
                <a:solidFill>
                  <a:srgbClr val="363740"/>
                </a:solidFill>
                <a:latin typeface="Arial"/>
                <a:cs typeface="Arial"/>
              </a:rPr>
              <a:t>enhance  </a:t>
            </a:r>
            <a:r>
              <a:rPr sz="800" dirty="0">
                <a:solidFill>
                  <a:srgbClr val="363740"/>
                </a:solidFill>
                <a:latin typeface="Arial"/>
                <a:cs typeface="Arial"/>
              </a:rPr>
              <a:t>energy</a:t>
            </a:r>
            <a:r>
              <a:rPr sz="800" spc="-15" dirty="0">
                <a:solidFill>
                  <a:srgbClr val="363740"/>
                </a:solidFill>
                <a:latin typeface="Arial"/>
                <a:cs typeface="Arial"/>
              </a:rPr>
              <a:t> </a:t>
            </a:r>
            <a:r>
              <a:rPr sz="800" dirty="0">
                <a:solidFill>
                  <a:srgbClr val="363740"/>
                </a:solidFill>
                <a:latin typeface="Arial"/>
                <a:cs typeface="Arial"/>
              </a:rPr>
              <a:t>and</a:t>
            </a:r>
            <a:r>
              <a:rPr sz="800" spc="-15" dirty="0">
                <a:solidFill>
                  <a:srgbClr val="363740"/>
                </a:solidFill>
                <a:latin typeface="Arial"/>
                <a:cs typeface="Arial"/>
              </a:rPr>
              <a:t> </a:t>
            </a:r>
            <a:r>
              <a:rPr sz="800" spc="-10" dirty="0">
                <a:solidFill>
                  <a:srgbClr val="363740"/>
                </a:solidFill>
                <a:latin typeface="Arial"/>
                <a:cs typeface="Arial"/>
              </a:rPr>
              <a:t>focus.</a:t>
            </a:r>
            <a:r>
              <a:rPr sz="800" spc="-15" dirty="0">
                <a:solidFill>
                  <a:srgbClr val="363740"/>
                </a:solidFill>
                <a:latin typeface="Arial"/>
                <a:cs typeface="Arial"/>
              </a:rPr>
              <a:t> </a:t>
            </a:r>
            <a:r>
              <a:rPr sz="800" spc="10" dirty="0">
                <a:solidFill>
                  <a:srgbClr val="363740"/>
                </a:solidFill>
                <a:latin typeface="Arial"/>
                <a:cs typeface="Arial"/>
              </a:rPr>
              <a:t>As</a:t>
            </a:r>
            <a:r>
              <a:rPr sz="800" spc="-15" dirty="0">
                <a:solidFill>
                  <a:srgbClr val="363740"/>
                </a:solidFill>
                <a:latin typeface="Arial"/>
                <a:cs typeface="Arial"/>
              </a:rPr>
              <a:t> </a:t>
            </a:r>
            <a:r>
              <a:rPr sz="800" spc="10" dirty="0">
                <a:solidFill>
                  <a:srgbClr val="363740"/>
                </a:solidFill>
                <a:latin typeface="Arial"/>
                <a:cs typeface="Arial"/>
              </a:rPr>
              <a:t>they</a:t>
            </a:r>
            <a:r>
              <a:rPr sz="800" spc="-15" dirty="0">
                <a:solidFill>
                  <a:srgbClr val="363740"/>
                </a:solidFill>
                <a:latin typeface="Arial"/>
                <a:cs typeface="Arial"/>
              </a:rPr>
              <a:t> </a:t>
            </a:r>
            <a:r>
              <a:rPr sz="800" spc="-5" dirty="0">
                <a:solidFill>
                  <a:srgbClr val="363740"/>
                </a:solidFill>
                <a:latin typeface="Arial"/>
                <a:cs typeface="Arial"/>
              </a:rPr>
              <a:t>proceed</a:t>
            </a:r>
            <a:r>
              <a:rPr sz="800" spc="-15" dirty="0">
                <a:solidFill>
                  <a:srgbClr val="363740"/>
                </a:solidFill>
                <a:latin typeface="Arial"/>
                <a:cs typeface="Arial"/>
              </a:rPr>
              <a:t> </a:t>
            </a:r>
            <a:r>
              <a:rPr sz="800" spc="10" dirty="0">
                <a:solidFill>
                  <a:srgbClr val="363740"/>
                </a:solidFill>
                <a:latin typeface="Arial"/>
                <a:cs typeface="Arial"/>
              </a:rPr>
              <a:t>through</a:t>
            </a:r>
            <a:r>
              <a:rPr sz="800" spc="-15" dirty="0">
                <a:solidFill>
                  <a:srgbClr val="363740"/>
                </a:solidFill>
                <a:latin typeface="Arial"/>
                <a:cs typeface="Arial"/>
              </a:rPr>
              <a:t> </a:t>
            </a:r>
            <a:r>
              <a:rPr sz="800" spc="10" dirty="0">
                <a:solidFill>
                  <a:srgbClr val="363740"/>
                </a:solidFill>
                <a:latin typeface="Arial"/>
                <a:cs typeface="Arial"/>
              </a:rPr>
              <a:t>the</a:t>
            </a:r>
            <a:r>
              <a:rPr sz="800" spc="-15" dirty="0">
                <a:solidFill>
                  <a:srgbClr val="363740"/>
                </a:solidFill>
                <a:latin typeface="Arial"/>
                <a:cs typeface="Arial"/>
              </a:rPr>
              <a:t> </a:t>
            </a:r>
            <a:r>
              <a:rPr sz="800" spc="-10" dirty="0">
                <a:solidFill>
                  <a:srgbClr val="363740"/>
                </a:solidFill>
                <a:latin typeface="Arial"/>
                <a:cs typeface="Arial"/>
              </a:rPr>
              <a:t>experience,</a:t>
            </a:r>
            <a:r>
              <a:rPr sz="800" spc="-15" dirty="0">
                <a:solidFill>
                  <a:srgbClr val="363740"/>
                </a:solidFill>
                <a:latin typeface="Arial"/>
                <a:cs typeface="Arial"/>
              </a:rPr>
              <a:t> </a:t>
            </a:r>
            <a:r>
              <a:rPr sz="800" spc="5" dirty="0">
                <a:solidFill>
                  <a:srgbClr val="363740"/>
                </a:solidFill>
                <a:latin typeface="Arial"/>
                <a:cs typeface="Arial"/>
              </a:rPr>
              <a:t>they’ll</a:t>
            </a:r>
            <a:r>
              <a:rPr sz="800" spc="-15" dirty="0">
                <a:solidFill>
                  <a:srgbClr val="363740"/>
                </a:solidFill>
                <a:latin typeface="Arial"/>
                <a:cs typeface="Arial"/>
              </a:rPr>
              <a:t> </a:t>
            </a:r>
            <a:r>
              <a:rPr sz="800" dirty="0">
                <a:solidFill>
                  <a:srgbClr val="363740"/>
                </a:solidFill>
                <a:latin typeface="Arial"/>
                <a:cs typeface="Arial"/>
              </a:rPr>
              <a:t>track</a:t>
            </a:r>
            <a:r>
              <a:rPr sz="800" spc="-15" dirty="0">
                <a:solidFill>
                  <a:srgbClr val="363740"/>
                </a:solidFill>
                <a:latin typeface="Arial"/>
                <a:cs typeface="Arial"/>
              </a:rPr>
              <a:t> </a:t>
            </a:r>
            <a:r>
              <a:rPr sz="800" spc="10" dirty="0">
                <a:solidFill>
                  <a:srgbClr val="363740"/>
                </a:solidFill>
                <a:latin typeface="Arial"/>
                <a:cs typeface="Arial"/>
              </a:rPr>
              <a:t>the</a:t>
            </a:r>
            <a:r>
              <a:rPr sz="800" spc="-15" dirty="0">
                <a:solidFill>
                  <a:srgbClr val="363740"/>
                </a:solidFill>
                <a:latin typeface="Arial"/>
                <a:cs typeface="Arial"/>
              </a:rPr>
              <a:t> </a:t>
            </a:r>
            <a:r>
              <a:rPr sz="800" spc="5" dirty="0">
                <a:solidFill>
                  <a:srgbClr val="363740"/>
                </a:solidFill>
                <a:latin typeface="Arial"/>
                <a:cs typeface="Arial"/>
              </a:rPr>
              <a:t>effects</a:t>
            </a:r>
            <a:r>
              <a:rPr sz="800" spc="-15" dirty="0">
                <a:solidFill>
                  <a:srgbClr val="363740"/>
                </a:solidFill>
                <a:latin typeface="Arial"/>
                <a:cs typeface="Arial"/>
              </a:rPr>
              <a:t> </a:t>
            </a:r>
            <a:r>
              <a:rPr sz="800" spc="15" dirty="0">
                <a:solidFill>
                  <a:srgbClr val="363740"/>
                </a:solidFill>
                <a:latin typeface="Arial"/>
                <a:cs typeface="Arial"/>
              </a:rPr>
              <a:t>of</a:t>
            </a:r>
            <a:r>
              <a:rPr sz="800" spc="-15" dirty="0">
                <a:solidFill>
                  <a:srgbClr val="363740"/>
                </a:solidFill>
                <a:latin typeface="Arial"/>
                <a:cs typeface="Arial"/>
              </a:rPr>
              <a:t> </a:t>
            </a:r>
            <a:r>
              <a:rPr sz="800" spc="10" dirty="0">
                <a:solidFill>
                  <a:srgbClr val="363740"/>
                </a:solidFill>
                <a:latin typeface="Arial"/>
                <a:cs typeface="Arial"/>
              </a:rPr>
              <a:t>this</a:t>
            </a:r>
            <a:r>
              <a:rPr sz="800" spc="-15" dirty="0">
                <a:solidFill>
                  <a:srgbClr val="363740"/>
                </a:solidFill>
                <a:latin typeface="Arial"/>
                <a:cs typeface="Arial"/>
              </a:rPr>
              <a:t> </a:t>
            </a:r>
            <a:r>
              <a:rPr sz="800" dirty="0">
                <a:solidFill>
                  <a:srgbClr val="363740"/>
                </a:solidFill>
                <a:latin typeface="Arial"/>
                <a:cs typeface="Arial"/>
              </a:rPr>
              <a:t>regimen</a:t>
            </a:r>
            <a:r>
              <a:rPr sz="800" spc="-15" dirty="0">
                <a:solidFill>
                  <a:srgbClr val="363740"/>
                </a:solidFill>
                <a:latin typeface="Arial"/>
                <a:cs typeface="Arial"/>
              </a:rPr>
              <a:t> </a:t>
            </a:r>
            <a:r>
              <a:rPr sz="800" dirty="0">
                <a:solidFill>
                  <a:srgbClr val="363740"/>
                </a:solidFill>
                <a:latin typeface="Arial"/>
                <a:cs typeface="Arial"/>
              </a:rPr>
              <a:t>on</a:t>
            </a:r>
            <a:r>
              <a:rPr sz="800" spc="-15" dirty="0">
                <a:solidFill>
                  <a:srgbClr val="363740"/>
                </a:solidFill>
                <a:latin typeface="Arial"/>
                <a:cs typeface="Arial"/>
              </a:rPr>
              <a:t> </a:t>
            </a:r>
            <a:r>
              <a:rPr sz="800" spc="-5" dirty="0">
                <a:solidFill>
                  <a:srgbClr val="363740"/>
                </a:solidFill>
                <a:latin typeface="Arial"/>
                <a:cs typeface="Arial"/>
              </a:rPr>
              <a:t>themselves</a:t>
            </a:r>
            <a:r>
              <a:rPr sz="800" spc="-15" dirty="0">
                <a:solidFill>
                  <a:srgbClr val="363740"/>
                </a:solidFill>
                <a:latin typeface="Arial"/>
                <a:cs typeface="Arial"/>
              </a:rPr>
              <a:t> </a:t>
            </a:r>
            <a:r>
              <a:rPr sz="800" dirty="0">
                <a:solidFill>
                  <a:srgbClr val="363740"/>
                </a:solidFill>
                <a:latin typeface="Arial"/>
                <a:cs typeface="Arial"/>
              </a:rPr>
              <a:t>and</a:t>
            </a:r>
            <a:r>
              <a:rPr sz="800" spc="-15" dirty="0">
                <a:solidFill>
                  <a:srgbClr val="363740"/>
                </a:solidFill>
                <a:latin typeface="Arial"/>
                <a:cs typeface="Arial"/>
              </a:rPr>
              <a:t> </a:t>
            </a:r>
            <a:r>
              <a:rPr sz="800" spc="10" dirty="0">
                <a:solidFill>
                  <a:srgbClr val="363740"/>
                </a:solidFill>
                <a:latin typeface="Arial"/>
                <a:cs typeface="Arial"/>
              </a:rPr>
              <a:t>their</a:t>
            </a:r>
            <a:r>
              <a:rPr sz="800" spc="-15" dirty="0">
                <a:solidFill>
                  <a:srgbClr val="363740"/>
                </a:solidFill>
                <a:latin typeface="Arial"/>
                <a:cs typeface="Arial"/>
              </a:rPr>
              <a:t> </a:t>
            </a:r>
            <a:r>
              <a:rPr sz="800" spc="-5" dirty="0">
                <a:solidFill>
                  <a:srgbClr val="363740"/>
                </a:solidFill>
                <a:latin typeface="Arial"/>
                <a:cs typeface="Arial"/>
              </a:rPr>
              <a:t>team.</a:t>
            </a:r>
            <a:endParaRPr sz="800">
              <a:latin typeface="Arial"/>
              <a:cs typeface="Arial"/>
            </a:endParaRPr>
          </a:p>
        </p:txBody>
      </p:sp>
      <p:sp>
        <p:nvSpPr>
          <p:cNvPr id="14" name="object 14"/>
          <p:cNvSpPr txBox="1"/>
          <p:nvPr/>
        </p:nvSpPr>
        <p:spPr>
          <a:xfrm>
            <a:off x="1733348" y="2867507"/>
            <a:ext cx="596900" cy="560705"/>
          </a:xfrm>
          <a:prstGeom prst="rect">
            <a:avLst/>
          </a:prstGeom>
        </p:spPr>
        <p:txBody>
          <a:bodyPr vert="horz" wrap="square" lIns="0" tIns="0" rIns="0" bIns="0" rtlCol="0">
            <a:spAutoFit/>
          </a:bodyPr>
          <a:lstStyle/>
          <a:p>
            <a:pPr marL="12700" marR="5080">
              <a:lnSpc>
                <a:spcPct val="116700"/>
              </a:lnSpc>
            </a:pPr>
            <a:r>
              <a:rPr sz="750" b="1" spc="-75" dirty="0">
                <a:solidFill>
                  <a:srgbClr val="1E376C"/>
                </a:solidFill>
                <a:latin typeface="Arial Black"/>
                <a:cs typeface="Arial Black"/>
              </a:rPr>
              <a:t>Module </a:t>
            </a:r>
            <a:r>
              <a:rPr sz="750" b="1" spc="-90" dirty="0">
                <a:solidFill>
                  <a:srgbClr val="1E376C"/>
                </a:solidFill>
                <a:latin typeface="Arial Black"/>
                <a:cs typeface="Arial Black"/>
              </a:rPr>
              <a:t>Two:  </a:t>
            </a:r>
            <a:r>
              <a:rPr sz="750" b="1" spc="-85" dirty="0">
                <a:solidFill>
                  <a:srgbClr val="1E376C"/>
                </a:solidFill>
                <a:latin typeface="Arial Black"/>
                <a:cs typeface="Arial Black"/>
              </a:rPr>
              <a:t>Achieve</a:t>
            </a:r>
            <a:r>
              <a:rPr sz="750" b="1" spc="-114" dirty="0">
                <a:solidFill>
                  <a:srgbClr val="1E376C"/>
                </a:solidFill>
                <a:latin typeface="Arial Black"/>
                <a:cs typeface="Arial Black"/>
              </a:rPr>
              <a:t> </a:t>
            </a:r>
            <a:r>
              <a:rPr sz="750" b="1" spc="-90" dirty="0">
                <a:solidFill>
                  <a:srgbClr val="1E376C"/>
                </a:solidFill>
                <a:latin typeface="Arial Black"/>
                <a:cs typeface="Arial Black"/>
              </a:rPr>
              <a:t>Your  Peak  </a:t>
            </a:r>
            <a:r>
              <a:rPr sz="750" b="1" spc="-65" dirty="0">
                <a:solidFill>
                  <a:srgbClr val="1E376C"/>
                </a:solidFill>
                <a:latin typeface="Arial Black"/>
                <a:cs typeface="Arial Black"/>
              </a:rPr>
              <a:t>P</a:t>
            </a:r>
            <a:r>
              <a:rPr sz="750" b="1" spc="-90" dirty="0">
                <a:solidFill>
                  <a:srgbClr val="1E376C"/>
                </a:solidFill>
                <a:latin typeface="Arial Black"/>
                <a:cs typeface="Arial Black"/>
              </a:rPr>
              <a:t>e</a:t>
            </a:r>
            <a:r>
              <a:rPr sz="750" b="1" spc="-30" dirty="0">
                <a:solidFill>
                  <a:srgbClr val="1E376C"/>
                </a:solidFill>
                <a:latin typeface="Arial Black"/>
                <a:cs typeface="Arial Black"/>
              </a:rPr>
              <a:t>rf</a:t>
            </a:r>
            <a:r>
              <a:rPr sz="750" b="1" spc="-90" dirty="0">
                <a:solidFill>
                  <a:srgbClr val="1E376C"/>
                </a:solidFill>
                <a:latin typeface="Arial Black"/>
                <a:cs typeface="Arial Black"/>
              </a:rPr>
              <a:t>ormance</a:t>
            </a:r>
            <a:endParaRPr sz="750">
              <a:latin typeface="Arial Black"/>
              <a:cs typeface="Arial Black"/>
            </a:endParaRPr>
          </a:p>
        </p:txBody>
      </p:sp>
      <p:sp>
        <p:nvSpPr>
          <p:cNvPr id="15" name="object 15"/>
          <p:cNvSpPr txBox="1"/>
          <p:nvPr/>
        </p:nvSpPr>
        <p:spPr>
          <a:xfrm>
            <a:off x="2742686" y="2886342"/>
            <a:ext cx="5941060" cy="693420"/>
          </a:xfrm>
          <a:prstGeom prst="rect">
            <a:avLst/>
          </a:prstGeom>
        </p:spPr>
        <p:txBody>
          <a:bodyPr vert="horz" wrap="square" lIns="0" tIns="0" rIns="0" bIns="0" rtlCol="0">
            <a:spAutoFit/>
          </a:bodyPr>
          <a:lstStyle/>
          <a:p>
            <a:pPr marL="14604">
              <a:lnSpc>
                <a:spcPct val="100000"/>
              </a:lnSpc>
            </a:pPr>
            <a:r>
              <a:rPr sz="800" b="1" spc="-70" dirty="0">
                <a:solidFill>
                  <a:srgbClr val="363740"/>
                </a:solidFill>
                <a:latin typeface="Arial Black"/>
                <a:cs typeface="Arial Black"/>
              </a:rPr>
              <a:t>Plan to</a:t>
            </a:r>
            <a:r>
              <a:rPr sz="800" b="1" spc="-95" dirty="0">
                <a:solidFill>
                  <a:srgbClr val="363740"/>
                </a:solidFill>
                <a:latin typeface="Arial Black"/>
                <a:cs typeface="Arial Black"/>
              </a:rPr>
              <a:t> </a:t>
            </a:r>
            <a:r>
              <a:rPr sz="800" b="1" spc="-80" dirty="0">
                <a:solidFill>
                  <a:srgbClr val="363740"/>
                </a:solidFill>
                <a:latin typeface="Arial Black"/>
                <a:cs typeface="Arial Black"/>
              </a:rPr>
              <a:t>Thrive</a:t>
            </a:r>
            <a:endParaRPr sz="800">
              <a:latin typeface="Arial Black"/>
              <a:cs typeface="Arial Black"/>
            </a:endParaRPr>
          </a:p>
          <a:p>
            <a:pPr marL="186055" indent="-173355">
              <a:lnSpc>
                <a:spcPct val="100000"/>
              </a:lnSpc>
              <a:spcBef>
                <a:spcPts val="15"/>
              </a:spcBef>
              <a:buClr>
                <a:srgbClr val="000000"/>
              </a:buClr>
              <a:buChar char="•"/>
              <a:tabLst>
                <a:tab pos="186690" algn="l"/>
              </a:tabLst>
            </a:pPr>
            <a:r>
              <a:rPr sz="800" spc="15" dirty="0">
                <a:solidFill>
                  <a:srgbClr val="363740"/>
                </a:solidFill>
                <a:latin typeface="Arial"/>
                <a:cs typeface="Arial"/>
              </a:rPr>
              <a:t>Articulate</a:t>
            </a:r>
            <a:r>
              <a:rPr sz="800" spc="-10" dirty="0">
                <a:solidFill>
                  <a:srgbClr val="363740"/>
                </a:solidFill>
                <a:latin typeface="Arial"/>
                <a:cs typeface="Arial"/>
              </a:rPr>
              <a:t> </a:t>
            </a:r>
            <a:r>
              <a:rPr sz="800" spc="10" dirty="0">
                <a:solidFill>
                  <a:srgbClr val="363740"/>
                </a:solidFill>
                <a:latin typeface="Arial"/>
                <a:cs typeface="Arial"/>
              </a:rPr>
              <a:t>opportunities</a:t>
            </a:r>
            <a:r>
              <a:rPr sz="800" spc="-10" dirty="0">
                <a:solidFill>
                  <a:srgbClr val="363740"/>
                </a:solidFill>
                <a:latin typeface="Arial"/>
                <a:cs typeface="Arial"/>
              </a:rPr>
              <a:t> </a:t>
            </a:r>
            <a:r>
              <a:rPr sz="800" spc="15" dirty="0">
                <a:solidFill>
                  <a:srgbClr val="363740"/>
                </a:solidFill>
                <a:latin typeface="Arial"/>
                <a:cs typeface="Arial"/>
              </a:rPr>
              <a:t>for</a:t>
            </a:r>
            <a:r>
              <a:rPr sz="800" spc="-10" dirty="0">
                <a:solidFill>
                  <a:srgbClr val="363740"/>
                </a:solidFill>
                <a:latin typeface="Arial"/>
                <a:cs typeface="Arial"/>
              </a:rPr>
              <a:t> </a:t>
            </a:r>
            <a:r>
              <a:rPr sz="800" spc="15" dirty="0">
                <a:solidFill>
                  <a:srgbClr val="363740"/>
                </a:solidFill>
                <a:latin typeface="Arial"/>
                <a:cs typeface="Arial"/>
              </a:rPr>
              <a:t>thriving</a:t>
            </a:r>
            <a:r>
              <a:rPr sz="800" spc="-10" dirty="0">
                <a:solidFill>
                  <a:srgbClr val="363740"/>
                </a:solidFill>
                <a:latin typeface="Arial"/>
                <a:cs typeface="Arial"/>
              </a:rPr>
              <a:t> </a:t>
            </a:r>
            <a:r>
              <a:rPr sz="800" dirty="0">
                <a:solidFill>
                  <a:srgbClr val="363740"/>
                </a:solidFill>
                <a:latin typeface="Arial"/>
                <a:cs typeface="Arial"/>
              </a:rPr>
              <a:t>related</a:t>
            </a:r>
            <a:r>
              <a:rPr sz="800" spc="-10" dirty="0">
                <a:solidFill>
                  <a:srgbClr val="363740"/>
                </a:solidFill>
                <a:latin typeface="Arial"/>
                <a:cs typeface="Arial"/>
              </a:rPr>
              <a:t> </a:t>
            </a:r>
            <a:r>
              <a:rPr sz="800" spc="20" dirty="0">
                <a:solidFill>
                  <a:srgbClr val="363740"/>
                </a:solidFill>
                <a:latin typeface="Arial"/>
                <a:cs typeface="Arial"/>
              </a:rPr>
              <a:t>to</a:t>
            </a:r>
            <a:r>
              <a:rPr sz="800" spc="-10" dirty="0">
                <a:solidFill>
                  <a:srgbClr val="363740"/>
                </a:solidFill>
                <a:latin typeface="Arial"/>
                <a:cs typeface="Arial"/>
              </a:rPr>
              <a:t> </a:t>
            </a:r>
            <a:r>
              <a:rPr sz="800" spc="10" dirty="0">
                <a:solidFill>
                  <a:srgbClr val="363740"/>
                </a:solidFill>
                <a:latin typeface="Arial"/>
                <a:cs typeface="Arial"/>
              </a:rPr>
              <a:t>their</a:t>
            </a:r>
            <a:r>
              <a:rPr sz="800" spc="-10" dirty="0">
                <a:solidFill>
                  <a:srgbClr val="363740"/>
                </a:solidFill>
                <a:latin typeface="Arial"/>
                <a:cs typeface="Arial"/>
              </a:rPr>
              <a:t> </a:t>
            </a:r>
            <a:r>
              <a:rPr sz="800" spc="15" dirty="0">
                <a:solidFill>
                  <a:srgbClr val="363740"/>
                </a:solidFill>
                <a:latin typeface="Arial"/>
                <a:cs typeface="Arial"/>
              </a:rPr>
              <a:t>Growth</a:t>
            </a:r>
            <a:r>
              <a:rPr sz="800" spc="-10" dirty="0">
                <a:solidFill>
                  <a:srgbClr val="363740"/>
                </a:solidFill>
                <a:latin typeface="Arial"/>
                <a:cs typeface="Arial"/>
              </a:rPr>
              <a:t> </a:t>
            </a:r>
            <a:r>
              <a:rPr sz="800" spc="-5" dirty="0">
                <a:solidFill>
                  <a:srgbClr val="363740"/>
                </a:solidFill>
                <a:latin typeface="Arial"/>
                <a:cs typeface="Arial"/>
              </a:rPr>
              <a:t>Challenge</a:t>
            </a:r>
            <a:r>
              <a:rPr sz="800" spc="-10" dirty="0">
                <a:solidFill>
                  <a:srgbClr val="363740"/>
                </a:solidFill>
                <a:latin typeface="Arial"/>
                <a:cs typeface="Arial"/>
              </a:rPr>
              <a:t> </a:t>
            </a:r>
            <a:r>
              <a:rPr sz="800" dirty="0">
                <a:solidFill>
                  <a:srgbClr val="363740"/>
                </a:solidFill>
                <a:latin typeface="Arial"/>
                <a:cs typeface="Arial"/>
              </a:rPr>
              <a:t>and</a:t>
            </a:r>
            <a:r>
              <a:rPr sz="800" spc="-10" dirty="0">
                <a:solidFill>
                  <a:srgbClr val="363740"/>
                </a:solidFill>
                <a:latin typeface="Arial"/>
                <a:cs typeface="Arial"/>
              </a:rPr>
              <a:t> </a:t>
            </a:r>
            <a:r>
              <a:rPr sz="800" spc="15" dirty="0">
                <a:solidFill>
                  <a:srgbClr val="363740"/>
                </a:solidFill>
                <a:latin typeface="Arial"/>
                <a:cs typeface="Arial"/>
              </a:rPr>
              <a:t>identify</a:t>
            </a:r>
            <a:r>
              <a:rPr sz="800" spc="-10" dirty="0">
                <a:solidFill>
                  <a:srgbClr val="363740"/>
                </a:solidFill>
                <a:latin typeface="Arial"/>
                <a:cs typeface="Arial"/>
              </a:rPr>
              <a:t> </a:t>
            </a:r>
            <a:r>
              <a:rPr sz="800" dirty="0">
                <a:solidFill>
                  <a:srgbClr val="363740"/>
                </a:solidFill>
                <a:latin typeface="Arial"/>
                <a:cs typeface="Arial"/>
              </a:rPr>
              <a:t>obstructions.</a:t>
            </a:r>
            <a:endParaRPr sz="800">
              <a:latin typeface="Arial"/>
              <a:cs typeface="Arial"/>
            </a:endParaRPr>
          </a:p>
          <a:p>
            <a:pPr marL="186055" indent="-173355">
              <a:lnSpc>
                <a:spcPct val="100000"/>
              </a:lnSpc>
              <a:spcBef>
                <a:spcPts val="15"/>
              </a:spcBef>
              <a:buClr>
                <a:srgbClr val="000000"/>
              </a:buClr>
              <a:buChar char="•"/>
              <a:tabLst>
                <a:tab pos="186690" algn="l"/>
              </a:tabLst>
            </a:pPr>
            <a:r>
              <a:rPr sz="800" spc="-15" dirty="0">
                <a:solidFill>
                  <a:srgbClr val="363740"/>
                </a:solidFill>
                <a:latin typeface="Arial"/>
                <a:cs typeface="Arial"/>
              </a:rPr>
              <a:t>Use</a:t>
            </a:r>
            <a:r>
              <a:rPr sz="800" spc="-10" dirty="0">
                <a:solidFill>
                  <a:srgbClr val="363740"/>
                </a:solidFill>
                <a:latin typeface="Arial"/>
                <a:cs typeface="Arial"/>
              </a:rPr>
              <a:t> </a:t>
            </a:r>
            <a:r>
              <a:rPr sz="800" spc="10" dirty="0">
                <a:solidFill>
                  <a:srgbClr val="363740"/>
                </a:solidFill>
                <a:latin typeface="Arial"/>
                <a:cs typeface="Arial"/>
              </a:rPr>
              <a:t>the</a:t>
            </a:r>
            <a:r>
              <a:rPr sz="800" spc="-10" dirty="0">
                <a:solidFill>
                  <a:srgbClr val="363740"/>
                </a:solidFill>
                <a:latin typeface="Arial"/>
                <a:cs typeface="Arial"/>
              </a:rPr>
              <a:t> </a:t>
            </a:r>
            <a:r>
              <a:rPr sz="800" dirty="0">
                <a:solidFill>
                  <a:srgbClr val="363740"/>
                </a:solidFill>
                <a:latin typeface="Arial"/>
                <a:cs typeface="Arial"/>
              </a:rPr>
              <a:t>technique</a:t>
            </a:r>
            <a:r>
              <a:rPr sz="800" spc="-10" dirty="0">
                <a:solidFill>
                  <a:srgbClr val="363740"/>
                </a:solidFill>
                <a:latin typeface="Arial"/>
                <a:cs typeface="Arial"/>
              </a:rPr>
              <a:t> </a:t>
            </a:r>
            <a:r>
              <a:rPr sz="800" spc="15" dirty="0">
                <a:solidFill>
                  <a:srgbClr val="363740"/>
                </a:solidFill>
                <a:latin typeface="Arial"/>
                <a:cs typeface="Arial"/>
              </a:rPr>
              <a:t>of</a:t>
            </a:r>
            <a:r>
              <a:rPr sz="800" spc="-10" dirty="0">
                <a:solidFill>
                  <a:srgbClr val="363740"/>
                </a:solidFill>
                <a:latin typeface="Arial"/>
                <a:cs typeface="Arial"/>
              </a:rPr>
              <a:t> </a:t>
            </a:r>
            <a:r>
              <a:rPr sz="800" spc="10" dirty="0">
                <a:solidFill>
                  <a:srgbClr val="363740"/>
                </a:solidFill>
                <a:latin typeface="Arial"/>
                <a:cs typeface="Arial"/>
              </a:rPr>
              <a:t>“positive</a:t>
            </a:r>
            <a:r>
              <a:rPr sz="800" spc="-10" dirty="0">
                <a:solidFill>
                  <a:srgbClr val="363740"/>
                </a:solidFill>
                <a:latin typeface="Arial"/>
                <a:cs typeface="Arial"/>
              </a:rPr>
              <a:t> </a:t>
            </a:r>
            <a:r>
              <a:rPr sz="800" spc="10" dirty="0">
                <a:solidFill>
                  <a:srgbClr val="363740"/>
                </a:solidFill>
                <a:latin typeface="Arial"/>
                <a:cs typeface="Arial"/>
              </a:rPr>
              <a:t>disintegration”</a:t>
            </a:r>
            <a:r>
              <a:rPr sz="800" spc="-10" dirty="0">
                <a:solidFill>
                  <a:srgbClr val="363740"/>
                </a:solidFill>
                <a:latin typeface="Arial"/>
                <a:cs typeface="Arial"/>
              </a:rPr>
              <a:t> </a:t>
            </a:r>
            <a:r>
              <a:rPr sz="800" spc="20" dirty="0">
                <a:solidFill>
                  <a:srgbClr val="363740"/>
                </a:solidFill>
                <a:latin typeface="Arial"/>
                <a:cs typeface="Arial"/>
              </a:rPr>
              <a:t>to</a:t>
            </a:r>
            <a:r>
              <a:rPr sz="800" spc="-10" dirty="0">
                <a:solidFill>
                  <a:srgbClr val="363740"/>
                </a:solidFill>
                <a:latin typeface="Arial"/>
                <a:cs typeface="Arial"/>
              </a:rPr>
              <a:t> </a:t>
            </a:r>
            <a:r>
              <a:rPr sz="800" spc="-5" dirty="0">
                <a:solidFill>
                  <a:srgbClr val="363740"/>
                </a:solidFill>
                <a:latin typeface="Arial"/>
                <a:cs typeface="Arial"/>
              </a:rPr>
              <a:t>enable</a:t>
            </a:r>
            <a:r>
              <a:rPr sz="800" spc="-10" dirty="0">
                <a:solidFill>
                  <a:srgbClr val="363740"/>
                </a:solidFill>
                <a:latin typeface="Arial"/>
                <a:cs typeface="Arial"/>
              </a:rPr>
              <a:t> </a:t>
            </a:r>
            <a:r>
              <a:rPr sz="800" spc="-5" dirty="0">
                <a:solidFill>
                  <a:srgbClr val="363740"/>
                </a:solidFill>
                <a:latin typeface="Arial"/>
                <a:cs typeface="Arial"/>
              </a:rPr>
              <a:t>themselves</a:t>
            </a:r>
            <a:r>
              <a:rPr sz="800" spc="-10" dirty="0">
                <a:solidFill>
                  <a:srgbClr val="363740"/>
                </a:solidFill>
                <a:latin typeface="Arial"/>
                <a:cs typeface="Arial"/>
              </a:rPr>
              <a:t> </a:t>
            </a:r>
            <a:r>
              <a:rPr sz="800" dirty="0">
                <a:solidFill>
                  <a:srgbClr val="363740"/>
                </a:solidFill>
                <a:latin typeface="Arial"/>
                <a:cs typeface="Arial"/>
              </a:rPr>
              <a:t>and</a:t>
            </a:r>
            <a:r>
              <a:rPr sz="800" spc="-10" dirty="0">
                <a:solidFill>
                  <a:srgbClr val="363740"/>
                </a:solidFill>
                <a:latin typeface="Arial"/>
                <a:cs typeface="Arial"/>
              </a:rPr>
              <a:t> </a:t>
            </a:r>
            <a:r>
              <a:rPr sz="800" spc="10" dirty="0">
                <a:solidFill>
                  <a:srgbClr val="363740"/>
                </a:solidFill>
                <a:latin typeface="Arial"/>
                <a:cs typeface="Arial"/>
              </a:rPr>
              <a:t>their</a:t>
            </a:r>
            <a:r>
              <a:rPr sz="800" spc="-10" dirty="0">
                <a:solidFill>
                  <a:srgbClr val="363740"/>
                </a:solidFill>
                <a:latin typeface="Arial"/>
                <a:cs typeface="Arial"/>
              </a:rPr>
              <a:t> </a:t>
            </a:r>
            <a:r>
              <a:rPr sz="800" spc="5" dirty="0">
                <a:solidFill>
                  <a:srgbClr val="363740"/>
                </a:solidFill>
                <a:latin typeface="Arial"/>
                <a:cs typeface="Arial"/>
              </a:rPr>
              <a:t>team</a:t>
            </a:r>
            <a:r>
              <a:rPr sz="800" spc="-10" dirty="0">
                <a:solidFill>
                  <a:srgbClr val="363740"/>
                </a:solidFill>
                <a:latin typeface="Arial"/>
                <a:cs typeface="Arial"/>
              </a:rPr>
              <a:t> </a:t>
            </a:r>
            <a:r>
              <a:rPr sz="800" spc="20" dirty="0">
                <a:solidFill>
                  <a:srgbClr val="363740"/>
                </a:solidFill>
                <a:latin typeface="Arial"/>
                <a:cs typeface="Arial"/>
              </a:rPr>
              <a:t>to</a:t>
            </a:r>
            <a:r>
              <a:rPr sz="800" spc="-10" dirty="0">
                <a:solidFill>
                  <a:srgbClr val="363740"/>
                </a:solidFill>
                <a:latin typeface="Arial"/>
                <a:cs typeface="Arial"/>
              </a:rPr>
              <a:t> overcome </a:t>
            </a:r>
            <a:r>
              <a:rPr sz="800" spc="-5" dirty="0">
                <a:solidFill>
                  <a:srgbClr val="363740"/>
                </a:solidFill>
                <a:latin typeface="Arial"/>
                <a:cs typeface="Arial"/>
              </a:rPr>
              <a:t>these</a:t>
            </a:r>
            <a:r>
              <a:rPr sz="800" spc="-10" dirty="0">
                <a:solidFill>
                  <a:srgbClr val="363740"/>
                </a:solidFill>
                <a:latin typeface="Arial"/>
                <a:cs typeface="Arial"/>
              </a:rPr>
              <a:t> obstacles.</a:t>
            </a:r>
            <a:endParaRPr sz="800">
              <a:latin typeface="Arial"/>
              <a:cs typeface="Arial"/>
            </a:endParaRPr>
          </a:p>
          <a:p>
            <a:pPr marL="14604" marR="5080">
              <a:lnSpc>
                <a:spcPct val="101600"/>
              </a:lnSpc>
              <a:spcBef>
                <a:spcPts val="375"/>
              </a:spcBef>
            </a:pPr>
            <a:r>
              <a:rPr sz="800" b="1" spc="-55" dirty="0">
                <a:solidFill>
                  <a:srgbClr val="363740"/>
                </a:solidFill>
                <a:latin typeface="Arial Black"/>
                <a:cs typeface="Arial Black"/>
              </a:rPr>
              <a:t>Mind-Body </a:t>
            </a:r>
            <a:r>
              <a:rPr sz="800" b="1" spc="-80" dirty="0">
                <a:solidFill>
                  <a:srgbClr val="363740"/>
                </a:solidFill>
                <a:latin typeface="Arial Black"/>
                <a:cs typeface="Arial Black"/>
              </a:rPr>
              <a:t>Connection: </a:t>
            </a:r>
            <a:r>
              <a:rPr sz="800" spc="5" dirty="0">
                <a:solidFill>
                  <a:srgbClr val="363740"/>
                </a:solidFill>
                <a:latin typeface="Arial"/>
                <a:cs typeface="Arial"/>
              </a:rPr>
              <a:t>Participants </a:t>
            </a:r>
            <a:r>
              <a:rPr sz="800" dirty="0">
                <a:solidFill>
                  <a:srgbClr val="363740"/>
                </a:solidFill>
                <a:latin typeface="Arial"/>
                <a:cs typeface="Arial"/>
              </a:rPr>
              <a:t>expand </a:t>
            </a:r>
            <a:r>
              <a:rPr sz="800" spc="10" dirty="0">
                <a:solidFill>
                  <a:srgbClr val="363740"/>
                </a:solidFill>
                <a:latin typeface="Arial"/>
                <a:cs typeface="Arial"/>
              </a:rPr>
              <a:t>their </a:t>
            </a:r>
            <a:r>
              <a:rPr sz="800" spc="15" dirty="0">
                <a:solidFill>
                  <a:srgbClr val="363740"/>
                </a:solidFill>
                <a:latin typeface="Arial"/>
                <a:cs typeface="Arial"/>
              </a:rPr>
              <a:t>mind-body </a:t>
            </a:r>
            <a:r>
              <a:rPr sz="800" dirty="0">
                <a:solidFill>
                  <a:srgbClr val="363740"/>
                </a:solidFill>
                <a:latin typeface="Arial"/>
                <a:cs typeface="Arial"/>
              </a:rPr>
              <a:t>regimen </a:t>
            </a:r>
            <a:r>
              <a:rPr sz="800" spc="40" dirty="0">
                <a:solidFill>
                  <a:srgbClr val="363740"/>
                </a:solidFill>
                <a:latin typeface="Arial"/>
                <a:cs typeface="Arial"/>
              </a:rPr>
              <a:t>with </a:t>
            </a:r>
            <a:r>
              <a:rPr sz="800" dirty="0">
                <a:solidFill>
                  <a:srgbClr val="363740"/>
                </a:solidFill>
                <a:latin typeface="Arial"/>
                <a:cs typeface="Arial"/>
              </a:rPr>
              <a:t>strategies focused on discovering </a:t>
            </a:r>
            <a:r>
              <a:rPr sz="800" spc="-25" dirty="0">
                <a:solidFill>
                  <a:srgbClr val="363740"/>
                </a:solidFill>
                <a:latin typeface="Arial"/>
                <a:cs typeface="Arial"/>
              </a:rPr>
              <a:t>a </a:t>
            </a:r>
            <a:r>
              <a:rPr sz="800" spc="-15" dirty="0">
                <a:solidFill>
                  <a:srgbClr val="363740"/>
                </a:solidFill>
                <a:latin typeface="Arial"/>
                <a:cs typeface="Arial"/>
              </a:rPr>
              <a:t>sense </a:t>
            </a:r>
            <a:r>
              <a:rPr sz="800" spc="15" dirty="0">
                <a:solidFill>
                  <a:srgbClr val="363740"/>
                </a:solidFill>
                <a:latin typeface="Arial"/>
                <a:cs typeface="Arial"/>
              </a:rPr>
              <a:t>of </a:t>
            </a:r>
            <a:r>
              <a:rPr sz="800" spc="5" dirty="0">
                <a:solidFill>
                  <a:srgbClr val="363740"/>
                </a:solidFill>
                <a:latin typeface="Arial"/>
                <a:cs typeface="Arial"/>
              </a:rPr>
              <a:t>possibility  </a:t>
            </a:r>
            <a:r>
              <a:rPr sz="800" dirty="0">
                <a:solidFill>
                  <a:srgbClr val="363740"/>
                </a:solidFill>
                <a:latin typeface="Arial"/>
                <a:cs typeface="Arial"/>
              </a:rPr>
              <a:t>and</a:t>
            </a:r>
            <a:r>
              <a:rPr sz="800" spc="-70" dirty="0">
                <a:solidFill>
                  <a:srgbClr val="363740"/>
                </a:solidFill>
                <a:latin typeface="Arial"/>
                <a:cs typeface="Arial"/>
              </a:rPr>
              <a:t> </a:t>
            </a:r>
            <a:r>
              <a:rPr sz="800" dirty="0">
                <a:solidFill>
                  <a:srgbClr val="363740"/>
                </a:solidFill>
                <a:latin typeface="Arial"/>
                <a:cs typeface="Arial"/>
              </a:rPr>
              <a:t>self-belief.</a:t>
            </a:r>
            <a:endParaRPr sz="800">
              <a:latin typeface="Arial"/>
              <a:cs typeface="Arial"/>
            </a:endParaRPr>
          </a:p>
        </p:txBody>
      </p:sp>
      <p:sp>
        <p:nvSpPr>
          <p:cNvPr id="16" name="object 16"/>
          <p:cNvSpPr txBox="1"/>
          <p:nvPr/>
        </p:nvSpPr>
        <p:spPr>
          <a:xfrm>
            <a:off x="1733348" y="3643958"/>
            <a:ext cx="659765" cy="560705"/>
          </a:xfrm>
          <a:prstGeom prst="rect">
            <a:avLst/>
          </a:prstGeom>
        </p:spPr>
        <p:txBody>
          <a:bodyPr vert="horz" wrap="square" lIns="0" tIns="0" rIns="0" bIns="0" rtlCol="0">
            <a:spAutoFit/>
          </a:bodyPr>
          <a:lstStyle/>
          <a:p>
            <a:pPr marL="12700" marR="5080">
              <a:lnSpc>
                <a:spcPct val="116700"/>
              </a:lnSpc>
            </a:pPr>
            <a:r>
              <a:rPr sz="750" b="1" spc="-75" dirty="0">
                <a:solidFill>
                  <a:srgbClr val="1E376C"/>
                </a:solidFill>
                <a:latin typeface="Arial Black"/>
                <a:cs typeface="Arial Black"/>
              </a:rPr>
              <a:t>Module </a:t>
            </a:r>
            <a:r>
              <a:rPr sz="750" b="1" spc="-80" dirty="0">
                <a:solidFill>
                  <a:srgbClr val="1E376C"/>
                </a:solidFill>
                <a:latin typeface="Arial Black"/>
                <a:cs typeface="Arial Black"/>
              </a:rPr>
              <a:t>Three:  </a:t>
            </a:r>
            <a:r>
              <a:rPr sz="750" b="1" spc="-90" dirty="0">
                <a:solidFill>
                  <a:srgbClr val="1E376C"/>
                </a:solidFill>
                <a:latin typeface="Arial Black"/>
                <a:cs typeface="Arial Black"/>
              </a:rPr>
              <a:t>Enhance</a:t>
            </a:r>
            <a:r>
              <a:rPr sz="750" b="1" spc="-125" dirty="0">
                <a:solidFill>
                  <a:srgbClr val="1E376C"/>
                </a:solidFill>
                <a:latin typeface="Arial Black"/>
                <a:cs typeface="Arial Black"/>
              </a:rPr>
              <a:t> </a:t>
            </a:r>
            <a:r>
              <a:rPr sz="750" b="1" spc="-110" dirty="0">
                <a:solidFill>
                  <a:srgbClr val="1E376C"/>
                </a:solidFill>
                <a:latin typeface="Arial Black"/>
                <a:cs typeface="Arial Black"/>
              </a:rPr>
              <a:t>Team  </a:t>
            </a:r>
            <a:r>
              <a:rPr sz="750" b="1" spc="-70" dirty="0">
                <a:solidFill>
                  <a:srgbClr val="1E376C"/>
                </a:solidFill>
                <a:latin typeface="Arial Black"/>
                <a:cs typeface="Arial Black"/>
              </a:rPr>
              <a:t>Productivity  and</a:t>
            </a:r>
            <a:r>
              <a:rPr sz="750" b="1" spc="-130" dirty="0">
                <a:solidFill>
                  <a:srgbClr val="1E376C"/>
                </a:solidFill>
                <a:latin typeface="Arial Black"/>
                <a:cs typeface="Arial Black"/>
              </a:rPr>
              <a:t> </a:t>
            </a:r>
            <a:r>
              <a:rPr sz="750" b="1" spc="-70" dirty="0">
                <a:solidFill>
                  <a:srgbClr val="1E376C"/>
                </a:solidFill>
                <a:latin typeface="Arial Black"/>
                <a:cs typeface="Arial Black"/>
              </a:rPr>
              <a:t>Creativity</a:t>
            </a:r>
            <a:endParaRPr sz="750">
              <a:latin typeface="Arial Black"/>
              <a:cs typeface="Arial Black"/>
            </a:endParaRPr>
          </a:p>
        </p:txBody>
      </p:sp>
      <p:sp>
        <p:nvSpPr>
          <p:cNvPr id="17" name="object 17"/>
          <p:cNvSpPr txBox="1"/>
          <p:nvPr/>
        </p:nvSpPr>
        <p:spPr>
          <a:xfrm>
            <a:off x="2742686" y="3662792"/>
            <a:ext cx="5920740" cy="941069"/>
          </a:xfrm>
          <a:prstGeom prst="rect">
            <a:avLst/>
          </a:prstGeom>
        </p:spPr>
        <p:txBody>
          <a:bodyPr vert="horz" wrap="square" lIns="0" tIns="0" rIns="0" bIns="0" rtlCol="0">
            <a:spAutoFit/>
          </a:bodyPr>
          <a:lstStyle/>
          <a:p>
            <a:pPr marL="14604">
              <a:lnSpc>
                <a:spcPct val="100000"/>
              </a:lnSpc>
            </a:pPr>
            <a:r>
              <a:rPr sz="800" b="1" spc="-95" dirty="0">
                <a:solidFill>
                  <a:srgbClr val="363740"/>
                </a:solidFill>
                <a:latin typeface="Arial Black"/>
                <a:cs typeface="Arial Black"/>
              </a:rPr>
              <a:t>Enhance </a:t>
            </a:r>
            <a:r>
              <a:rPr sz="800" b="1" spc="-120" dirty="0">
                <a:solidFill>
                  <a:srgbClr val="363740"/>
                </a:solidFill>
                <a:latin typeface="Arial Black"/>
                <a:cs typeface="Arial Black"/>
              </a:rPr>
              <a:t>Team</a:t>
            </a:r>
            <a:r>
              <a:rPr sz="800" b="1" spc="-50" dirty="0">
                <a:solidFill>
                  <a:srgbClr val="363740"/>
                </a:solidFill>
                <a:latin typeface="Arial Black"/>
                <a:cs typeface="Arial Black"/>
              </a:rPr>
              <a:t> </a:t>
            </a:r>
            <a:r>
              <a:rPr sz="800" b="1" spc="-80" dirty="0">
                <a:solidFill>
                  <a:srgbClr val="363740"/>
                </a:solidFill>
                <a:latin typeface="Arial Black"/>
                <a:cs typeface="Arial Black"/>
              </a:rPr>
              <a:t>Synchrony</a:t>
            </a:r>
            <a:endParaRPr sz="800">
              <a:latin typeface="Arial Black"/>
              <a:cs typeface="Arial Black"/>
            </a:endParaRPr>
          </a:p>
          <a:p>
            <a:pPr marL="186055" indent="-173355">
              <a:lnSpc>
                <a:spcPct val="100000"/>
              </a:lnSpc>
              <a:spcBef>
                <a:spcPts val="15"/>
              </a:spcBef>
              <a:buClr>
                <a:srgbClr val="000000"/>
              </a:buClr>
              <a:buChar char="•"/>
              <a:tabLst>
                <a:tab pos="186690" algn="l"/>
              </a:tabLst>
            </a:pPr>
            <a:r>
              <a:rPr sz="800" dirty="0">
                <a:solidFill>
                  <a:srgbClr val="363740"/>
                </a:solidFill>
                <a:latin typeface="Arial"/>
                <a:cs typeface="Arial"/>
              </a:rPr>
              <a:t>Analyze</a:t>
            </a:r>
            <a:r>
              <a:rPr sz="800" spc="-15" dirty="0">
                <a:solidFill>
                  <a:srgbClr val="363740"/>
                </a:solidFill>
                <a:latin typeface="Arial"/>
                <a:cs typeface="Arial"/>
              </a:rPr>
              <a:t> </a:t>
            </a:r>
            <a:r>
              <a:rPr sz="800" spc="10" dirty="0">
                <a:solidFill>
                  <a:srgbClr val="363740"/>
                </a:solidFill>
                <a:latin typeface="Arial"/>
                <a:cs typeface="Arial"/>
              </a:rPr>
              <a:t>their</a:t>
            </a:r>
            <a:r>
              <a:rPr sz="800" spc="-15" dirty="0">
                <a:solidFill>
                  <a:srgbClr val="363740"/>
                </a:solidFill>
                <a:latin typeface="Arial"/>
                <a:cs typeface="Arial"/>
              </a:rPr>
              <a:t> </a:t>
            </a:r>
            <a:r>
              <a:rPr sz="800" spc="5" dirty="0">
                <a:solidFill>
                  <a:srgbClr val="363740"/>
                </a:solidFill>
                <a:latin typeface="Arial"/>
                <a:cs typeface="Arial"/>
              </a:rPr>
              <a:t>team</a:t>
            </a:r>
            <a:r>
              <a:rPr sz="800" spc="-15" dirty="0">
                <a:solidFill>
                  <a:srgbClr val="363740"/>
                </a:solidFill>
                <a:latin typeface="Arial"/>
                <a:cs typeface="Arial"/>
              </a:rPr>
              <a:t> </a:t>
            </a:r>
            <a:r>
              <a:rPr sz="800" spc="-5" dirty="0">
                <a:solidFill>
                  <a:srgbClr val="363740"/>
                </a:solidFill>
                <a:latin typeface="Arial"/>
                <a:cs typeface="Arial"/>
              </a:rPr>
              <a:t>landscape</a:t>
            </a:r>
            <a:r>
              <a:rPr sz="800" spc="-15" dirty="0">
                <a:solidFill>
                  <a:srgbClr val="363740"/>
                </a:solidFill>
                <a:latin typeface="Arial"/>
                <a:cs typeface="Arial"/>
              </a:rPr>
              <a:t> </a:t>
            </a:r>
            <a:r>
              <a:rPr sz="800" spc="20" dirty="0">
                <a:solidFill>
                  <a:srgbClr val="363740"/>
                </a:solidFill>
                <a:latin typeface="Arial"/>
                <a:cs typeface="Arial"/>
              </a:rPr>
              <a:t>to</a:t>
            </a:r>
            <a:r>
              <a:rPr sz="800" spc="-15" dirty="0">
                <a:solidFill>
                  <a:srgbClr val="363740"/>
                </a:solidFill>
                <a:latin typeface="Arial"/>
                <a:cs typeface="Arial"/>
              </a:rPr>
              <a:t> </a:t>
            </a:r>
            <a:r>
              <a:rPr sz="800" spc="15" dirty="0">
                <a:solidFill>
                  <a:srgbClr val="363740"/>
                </a:solidFill>
                <a:latin typeface="Arial"/>
                <a:cs typeface="Arial"/>
              </a:rPr>
              <a:t>identify</a:t>
            </a:r>
            <a:r>
              <a:rPr sz="800" spc="-15" dirty="0">
                <a:solidFill>
                  <a:srgbClr val="363740"/>
                </a:solidFill>
                <a:latin typeface="Arial"/>
                <a:cs typeface="Arial"/>
              </a:rPr>
              <a:t> </a:t>
            </a:r>
            <a:r>
              <a:rPr sz="800" dirty="0">
                <a:solidFill>
                  <a:srgbClr val="363740"/>
                </a:solidFill>
                <a:latin typeface="Arial"/>
                <a:cs typeface="Arial"/>
              </a:rPr>
              <a:t>intrapersonal</a:t>
            </a:r>
            <a:r>
              <a:rPr sz="800" spc="-15" dirty="0">
                <a:solidFill>
                  <a:srgbClr val="363740"/>
                </a:solidFill>
                <a:latin typeface="Arial"/>
                <a:cs typeface="Arial"/>
              </a:rPr>
              <a:t> </a:t>
            </a:r>
            <a:r>
              <a:rPr sz="800" dirty="0">
                <a:solidFill>
                  <a:srgbClr val="363740"/>
                </a:solidFill>
                <a:latin typeface="Arial"/>
                <a:cs typeface="Arial"/>
              </a:rPr>
              <a:t>and</a:t>
            </a:r>
            <a:r>
              <a:rPr sz="800" spc="-15" dirty="0">
                <a:solidFill>
                  <a:srgbClr val="363740"/>
                </a:solidFill>
                <a:latin typeface="Arial"/>
                <a:cs typeface="Arial"/>
              </a:rPr>
              <a:t> </a:t>
            </a:r>
            <a:r>
              <a:rPr sz="800" dirty="0">
                <a:solidFill>
                  <a:srgbClr val="363740"/>
                </a:solidFill>
                <a:latin typeface="Arial"/>
                <a:cs typeface="Arial"/>
              </a:rPr>
              <a:t>interpersonal</a:t>
            </a:r>
            <a:r>
              <a:rPr sz="800" spc="-15" dirty="0">
                <a:solidFill>
                  <a:srgbClr val="363740"/>
                </a:solidFill>
                <a:latin typeface="Arial"/>
                <a:cs typeface="Arial"/>
              </a:rPr>
              <a:t> </a:t>
            </a:r>
            <a:r>
              <a:rPr sz="800" spc="5" dirty="0">
                <a:solidFill>
                  <a:srgbClr val="363740"/>
                </a:solidFill>
                <a:latin typeface="Arial"/>
                <a:cs typeface="Arial"/>
              </a:rPr>
              <a:t>factors</a:t>
            </a:r>
            <a:r>
              <a:rPr sz="800" spc="-15" dirty="0">
                <a:solidFill>
                  <a:srgbClr val="363740"/>
                </a:solidFill>
                <a:latin typeface="Arial"/>
                <a:cs typeface="Arial"/>
              </a:rPr>
              <a:t> </a:t>
            </a:r>
            <a:r>
              <a:rPr sz="800" spc="20" dirty="0">
                <a:solidFill>
                  <a:srgbClr val="363740"/>
                </a:solidFill>
                <a:latin typeface="Arial"/>
                <a:cs typeface="Arial"/>
              </a:rPr>
              <a:t>that</a:t>
            </a:r>
            <a:r>
              <a:rPr sz="800" spc="-15" dirty="0">
                <a:solidFill>
                  <a:srgbClr val="363740"/>
                </a:solidFill>
                <a:latin typeface="Arial"/>
                <a:cs typeface="Arial"/>
              </a:rPr>
              <a:t> are </a:t>
            </a:r>
            <a:r>
              <a:rPr sz="800" spc="5" dirty="0">
                <a:solidFill>
                  <a:srgbClr val="363740"/>
                </a:solidFill>
                <a:latin typeface="Arial"/>
                <a:cs typeface="Arial"/>
              </a:rPr>
              <a:t>preventing</a:t>
            </a:r>
            <a:r>
              <a:rPr sz="800" spc="-15" dirty="0">
                <a:solidFill>
                  <a:srgbClr val="363740"/>
                </a:solidFill>
                <a:latin typeface="Arial"/>
                <a:cs typeface="Arial"/>
              </a:rPr>
              <a:t> </a:t>
            </a:r>
            <a:r>
              <a:rPr sz="800" spc="10" dirty="0">
                <a:solidFill>
                  <a:srgbClr val="363740"/>
                </a:solidFill>
                <a:latin typeface="Arial"/>
                <a:cs typeface="Arial"/>
              </a:rPr>
              <a:t>optimal</a:t>
            </a:r>
            <a:r>
              <a:rPr sz="800" spc="-15" dirty="0">
                <a:solidFill>
                  <a:srgbClr val="363740"/>
                </a:solidFill>
                <a:latin typeface="Arial"/>
                <a:cs typeface="Arial"/>
              </a:rPr>
              <a:t> </a:t>
            </a:r>
            <a:r>
              <a:rPr sz="800" dirty="0">
                <a:solidFill>
                  <a:srgbClr val="363740"/>
                </a:solidFill>
                <a:latin typeface="Arial"/>
                <a:cs typeface="Arial"/>
              </a:rPr>
              <a:t>performance.</a:t>
            </a:r>
            <a:endParaRPr sz="800">
              <a:latin typeface="Arial"/>
              <a:cs typeface="Arial"/>
            </a:endParaRPr>
          </a:p>
          <a:p>
            <a:pPr marL="186055" indent="-173355">
              <a:lnSpc>
                <a:spcPct val="100000"/>
              </a:lnSpc>
              <a:spcBef>
                <a:spcPts val="15"/>
              </a:spcBef>
              <a:buClr>
                <a:srgbClr val="000000"/>
              </a:buClr>
              <a:buChar char="•"/>
              <a:tabLst>
                <a:tab pos="186690" algn="l"/>
              </a:tabLst>
            </a:pPr>
            <a:r>
              <a:rPr sz="800" spc="15" dirty="0">
                <a:solidFill>
                  <a:srgbClr val="363740"/>
                </a:solidFill>
                <a:latin typeface="Arial"/>
                <a:cs typeface="Arial"/>
              </a:rPr>
              <a:t>Narrow</a:t>
            </a:r>
            <a:r>
              <a:rPr sz="800" spc="-15" dirty="0">
                <a:solidFill>
                  <a:srgbClr val="363740"/>
                </a:solidFill>
                <a:latin typeface="Arial"/>
                <a:cs typeface="Arial"/>
              </a:rPr>
              <a:t> </a:t>
            </a:r>
            <a:r>
              <a:rPr sz="800" spc="10" dirty="0">
                <a:solidFill>
                  <a:srgbClr val="363740"/>
                </a:solidFill>
                <a:latin typeface="Arial"/>
                <a:cs typeface="Arial"/>
              </a:rPr>
              <a:t>their</a:t>
            </a:r>
            <a:r>
              <a:rPr sz="800" spc="-15" dirty="0">
                <a:solidFill>
                  <a:srgbClr val="363740"/>
                </a:solidFill>
                <a:latin typeface="Arial"/>
                <a:cs typeface="Arial"/>
              </a:rPr>
              <a:t> </a:t>
            </a:r>
            <a:r>
              <a:rPr sz="800" spc="10" dirty="0">
                <a:solidFill>
                  <a:srgbClr val="363740"/>
                </a:solidFill>
                <a:latin typeface="Arial"/>
                <a:cs typeface="Arial"/>
              </a:rPr>
              <a:t>list</a:t>
            </a:r>
            <a:r>
              <a:rPr sz="800" spc="-15" dirty="0">
                <a:solidFill>
                  <a:srgbClr val="363740"/>
                </a:solidFill>
                <a:latin typeface="Arial"/>
                <a:cs typeface="Arial"/>
              </a:rPr>
              <a:t> </a:t>
            </a:r>
            <a:r>
              <a:rPr sz="800" spc="20" dirty="0">
                <a:solidFill>
                  <a:srgbClr val="363740"/>
                </a:solidFill>
                <a:latin typeface="Arial"/>
                <a:cs typeface="Arial"/>
              </a:rPr>
              <a:t>to</a:t>
            </a:r>
            <a:r>
              <a:rPr sz="800" spc="-15" dirty="0">
                <a:solidFill>
                  <a:srgbClr val="363740"/>
                </a:solidFill>
                <a:latin typeface="Arial"/>
                <a:cs typeface="Arial"/>
              </a:rPr>
              <a:t> </a:t>
            </a:r>
            <a:r>
              <a:rPr sz="800" dirty="0">
                <a:solidFill>
                  <a:srgbClr val="363740"/>
                </a:solidFill>
                <a:latin typeface="Arial"/>
                <a:cs typeface="Arial"/>
              </a:rPr>
              <a:t>focus</a:t>
            </a:r>
            <a:r>
              <a:rPr sz="800" spc="-15" dirty="0">
                <a:solidFill>
                  <a:srgbClr val="363740"/>
                </a:solidFill>
                <a:latin typeface="Arial"/>
                <a:cs typeface="Arial"/>
              </a:rPr>
              <a:t> </a:t>
            </a:r>
            <a:r>
              <a:rPr sz="800" dirty="0">
                <a:solidFill>
                  <a:srgbClr val="363740"/>
                </a:solidFill>
                <a:latin typeface="Arial"/>
                <a:cs typeface="Arial"/>
              </a:rPr>
              <a:t>on</a:t>
            </a:r>
            <a:r>
              <a:rPr sz="800" spc="-15" dirty="0">
                <a:solidFill>
                  <a:srgbClr val="363740"/>
                </a:solidFill>
                <a:latin typeface="Arial"/>
                <a:cs typeface="Arial"/>
              </a:rPr>
              <a:t> </a:t>
            </a:r>
            <a:r>
              <a:rPr sz="800" dirty="0">
                <a:solidFill>
                  <a:srgbClr val="363740"/>
                </a:solidFill>
                <a:latin typeface="Arial"/>
                <a:cs typeface="Arial"/>
              </a:rPr>
              <a:t>those</a:t>
            </a:r>
            <a:r>
              <a:rPr sz="800" spc="-15" dirty="0">
                <a:solidFill>
                  <a:srgbClr val="363740"/>
                </a:solidFill>
                <a:latin typeface="Arial"/>
                <a:cs typeface="Arial"/>
              </a:rPr>
              <a:t> </a:t>
            </a:r>
            <a:r>
              <a:rPr sz="800" spc="10" dirty="0">
                <a:solidFill>
                  <a:srgbClr val="363740"/>
                </a:solidFill>
                <a:latin typeface="Arial"/>
                <a:cs typeface="Arial"/>
              </a:rPr>
              <a:t>where</a:t>
            </a:r>
            <a:r>
              <a:rPr sz="800" spc="-15" dirty="0">
                <a:solidFill>
                  <a:srgbClr val="363740"/>
                </a:solidFill>
                <a:latin typeface="Arial"/>
                <a:cs typeface="Arial"/>
              </a:rPr>
              <a:t> </a:t>
            </a:r>
            <a:r>
              <a:rPr sz="800" spc="5" dirty="0">
                <a:solidFill>
                  <a:srgbClr val="363740"/>
                </a:solidFill>
                <a:latin typeface="Arial"/>
                <a:cs typeface="Arial"/>
              </a:rPr>
              <a:t>improvement</a:t>
            </a:r>
            <a:r>
              <a:rPr sz="800" spc="-15" dirty="0">
                <a:solidFill>
                  <a:srgbClr val="363740"/>
                </a:solidFill>
                <a:latin typeface="Arial"/>
                <a:cs typeface="Arial"/>
              </a:rPr>
              <a:t> </a:t>
            </a:r>
            <a:r>
              <a:rPr sz="800" spc="5" dirty="0">
                <a:solidFill>
                  <a:srgbClr val="363740"/>
                </a:solidFill>
                <a:latin typeface="Arial"/>
                <a:cs typeface="Arial"/>
              </a:rPr>
              <a:t>tactics</a:t>
            </a:r>
            <a:r>
              <a:rPr sz="800" spc="-15" dirty="0">
                <a:solidFill>
                  <a:srgbClr val="363740"/>
                </a:solidFill>
                <a:latin typeface="Arial"/>
                <a:cs typeface="Arial"/>
              </a:rPr>
              <a:t> </a:t>
            </a:r>
            <a:r>
              <a:rPr sz="800" spc="20" dirty="0">
                <a:solidFill>
                  <a:srgbClr val="363740"/>
                </a:solidFill>
                <a:latin typeface="Arial"/>
                <a:cs typeface="Arial"/>
              </a:rPr>
              <a:t>would</a:t>
            </a:r>
            <a:r>
              <a:rPr sz="800" spc="-15" dirty="0">
                <a:solidFill>
                  <a:srgbClr val="363740"/>
                </a:solidFill>
                <a:latin typeface="Arial"/>
                <a:cs typeface="Arial"/>
              </a:rPr>
              <a:t> </a:t>
            </a:r>
            <a:r>
              <a:rPr sz="800" spc="10" dirty="0">
                <a:solidFill>
                  <a:srgbClr val="363740"/>
                </a:solidFill>
                <a:latin typeface="Arial"/>
                <a:cs typeface="Arial"/>
              </a:rPr>
              <a:t>most</a:t>
            </a:r>
            <a:r>
              <a:rPr sz="800" spc="-15" dirty="0">
                <a:solidFill>
                  <a:srgbClr val="363740"/>
                </a:solidFill>
                <a:latin typeface="Arial"/>
                <a:cs typeface="Arial"/>
              </a:rPr>
              <a:t> </a:t>
            </a:r>
            <a:r>
              <a:rPr sz="800" spc="10" dirty="0">
                <a:solidFill>
                  <a:srgbClr val="363740"/>
                </a:solidFill>
                <a:latin typeface="Arial"/>
                <a:cs typeface="Arial"/>
              </a:rPr>
              <a:t>contribute</a:t>
            </a:r>
            <a:r>
              <a:rPr sz="800" spc="-15" dirty="0">
                <a:solidFill>
                  <a:srgbClr val="363740"/>
                </a:solidFill>
                <a:latin typeface="Arial"/>
                <a:cs typeface="Arial"/>
              </a:rPr>
              <a:t> </a:t>
            </a:r>
            <a:r>
              <a:rPr sz="800" spc="20" dirty="0">
                <a:solidFill>
                  <a:srgbClr val="363740"/>
                </a:solidFill>
                <a:latin typeface="Arial"/>
                <a:cs typeface="Arial"/>
              </a:rPr>
              <a:t>to</a:t>
            </a:r>
            <a:r>
              <a:rPr sz="800" spc="-15" dirty="0">
                <a:solidFill>
                  <a:srgbClr val="363740"/>
                </a:solidFill>
                <a:latin typeface="Arial"/>
                <a:cs typeface="Arial"/>
              </a:rPr>
              <a:t> </a:t>
            </a:r>
            <a:r>
              <a:rPr sz="800" spc="10" dirty="0">
                <a:solidFill>
                  <a:srgbClr val="363740"/>
                </a:solidFill>
                <a:latin typeface="Arial"/>
                <a:cs typeface="Arial"/>
              </a:rPr>
              <a:t>the</a:t>
            </a:r>
            <a:r>
              <a:rPr sz="800" spc="-15" dirty="0">
                <a:solidFill>
                  <a:srgbClr val="363740"/>
                </a:solidFill>
                <a:latin typeface="Arial"/>
                <a:cs typeface="Arial"/>
              </a:rPr>
              <a:t> success </a:t>
            </a:r>
            <a:r>
              <a:rPr sz="800" spc="15" dirty="0">
                <a:solidFill>
                  <a:srgbClr val="363740"/>
                </a:solidFill>
                <a:latin typeface="Arial"/>
                <a:cs typeface="Arial"/>
              </a:rPr>
              <a:t>of</a:t>
            </a:r>
            <a:r>
              <a:rPr sz="800" spc="-15" dirty="0">
                <a:solidFill>
                  <a:srgbClr val="363740"/>
                </a:solidFill>
                <a:latin typeface="Arial"/>
                <a:cs typeface="Arial"/>
              </a:rPr>
              <a:t> </a:t>
            </a:r>
            <a:r>
              <a:rPr sz="800" spc="10" dirty="0">
                <a:solidFill>
                  <a:srgbClr val="363740"/>
                </a:solidFill>
                <a:latin typeface="Arial"/>
                <a:cs typeface="Arial"/>
              </a:rPr>
              <a:t>their</a:t>
            </a:r>
            <a:r>
              <a:rPr sz="800" spc="-15" dirty="0">
                <a:solidFill>
                  <a:srgbClr val="363740"/>
                </a:solidFill>
                <a:latin typeface="Arial"/>
                <a:cs typeface="Arial"/>
              </a:rPr>
              <a:t> </a:t>
            </a:r>
            <a:r>
              <a:rPr sz="800" spc="15" dirty="0">
                <a:solidFill>
                  <a:srgbClr val="363740"/>
                </a:solidFill>
                <a:latin typeface="Arial"/>
                <a:cs typeface="Arial"/>
              </a:rPr>
              <a:t>Growth</a:t>
            </a:r>
            <a:r>
              <a:rPr sz="800" spc="-15" dirty="0">
                <a:solidFill>
                  <a:srgbClr val="363740"/>
                </a:solidFill>
                <a:latin typeface="Arial"/>
                <a:cs typeface="Arial"/>
              </a:rPr>
              <a:t> </a:t>
            </a:r>
            <a:r>
              <a:rPr sz="800" spc="-10" dirty="0">
                <a:solidFill>
                  <a:srgbClr val="363740"/>
                </a:solidFill>
                <a:latin typeface="Arial"/>
                <a:cs typeface="Arial"/>
              </a:rPr>
              <a:t>Challenge.</a:t>
            </a:r>
            <a:endParaRPr sz="800">
              <a:latin typeface="Arial"/>
              <a:cs typeface="Arial"/>
            </a:endParaRPr>
          </a:p>
          <a:p>
            <a:pPr marL="186055" marR="193675" indent="-173355">
              <a:lnSpc>
                <a:spcPct val="101600"/>
              </a:lnSpc>
              <a:buClr>
                <a:srgbClr val="000000"/>
              </a:buClr>
              <a:buChar char="•"/>
              <a:tabLst>
                <a:tab pos="186690" algn="l"/>
              </a:tabLst>
            </a:pPr>
            <a:r>
              <a:rPr sz="800" spc="-10" dirty="0">
                <a:solidFill>
                  <a:srgbClr val="363740"/>
                </a:solidFill>
                <a:latin typeface="Arial"/>
                <a:cs typeface="Arial"/>
              </a:rPr>
              <a:t>Assess </a:t>
            </a:r>
            <a:r>
              <a:rPr sz="800" dirty="0">
                <a:solidFill>
                  <a:srgbClr val="363740"/>
                </a:solidFill>
                <a:latin typeface="Arial"/>
                <a:cs typeface="Arial"/>
              </a:rPr>
              <a:t>progress</a:t>
            </a:r>
            <a:r>
              <a:rPr sz="800" spc="-10" dirty="0">
                <a:solidFill>
                  <a:srgbClr val="363740"/>
                </a:solidFill>
                <a:latin typeface="Arial"/>
                <a:cs typeface="Arial"/>
              </a:rPr>
              <a:t> </a:t>
            </a:r>
            <a:r>
              <a:rPr sz="800" spc="-5" dirty="0">
                <a:solidFill>
                  <a:srgbClr val="363740"/>
                </a:solidFill>
                <a:latin typeface="Arial"/>
                <a:cs typeface="Arial"/>
              </a:rPr>
              <a:t>made</a:t>
            </a:r>
            <a:r>
              <a:rPr sz="800" spc="-10" dirty="0">
                <a:solidFill>
                  <a:srgbClr val="363740"/>
                </a:solidFill>
                <a:latin typeface="Arial"/>
                <a:cs typeface="Arial"/>
              </a:rPr>
              <a:t> </a:t>
            </a:r>
            <a:r>
              <a:rPr sz="800" dirty="0">
                <a:solidFill>
                  <a:srgbClr val="363740"/>
                </a:solidFill>
                <a:latin typeface="Arial"/>
                <a:cs typeface="Arial"/>
              </a:rPr>
              <a:t>on</a:t>
            </a:r>
            <a:r>
              <a:rPr sz="800" spc="-10" dirty="0">
                <a:solidFill>
                  <a:srgbClr val="363740"/>
                </a:solidFill>
                <a:latin typeface="Arial"/>
                <a:cs typeface="Arial"/>
              </a:rPr>
              <a:t> </a:t>
            </a:r>
            <a:r>
              <a:rPr sz="800" spc="10" dirty="0">
                <a:solidFill>
                  <a:srgbClr val="363740"/>
                </a:solidFill>
                <a:latin typeface="Arial"/>
                <a:cs typeface="Arial"/>
              </a:rPr>
              <a:t>their</a:t>
            </a:r>
            <a:r>
              <a:rPr sz="800" spc="-10" dirty="0">
                <a:solidFill>
                  <a:srgbClr val="363740"/>
                </a:solidFill>
                <a:latin typeface="Arial"/>
                <a:cs typeface="Arial"/>
              </a:rPr>
              <a:t> </a:t>
            </a:r>
            <a:r>
              <a:rPr sz="800" spc="15" dirty="0">
                <a:solidFill>
                  <a:srgbClr val="363740"/>
                </a:solidFill>
                <a:latin typeface="Arial"/>
                <a:cs typeface="Arial"/>
              </a:rPr>
              <a:t>Growth</a:t>
            </a:r>
            <a:r>
              <a:rPr sz="800" spc="-10" dirty="0">
                <a:solidFill>
                  <a:srgbClr val="363740"/>
                </a:solidFill>
                <a:latin typeface="Arial"/>
                <a:cs typeface="Arial"/>
              </a:rPr>
              <a:t> </a:t>
            </a:r>
            <a:r>
              <a:rPr sz="800" spc="-5" dirty="0">
                <a:solidFill>
                  <a:srgbClr val="363740"/>
                </a:solidFill>
                <a:latin typeface="Arial"/>
                <a:cs typeface="Arial"/>
              </a:rPr>
              <a:t>Challenge</a:t>
            </a:r>
            <a:r>
              <a:rPr sz="800" spc="-10" dirty="0">
                <a:solidFill>
                  <a:srgbClr val="363740"/>
                </a:solidFill>
                <a:latin typeface="Arial"/>
                <a:cs typeface="Arial"/>
              </a:rPr>
              <a:t> </a:t>
            </a:r>
            <a:r>
              <a:rPr sz="800" spc="10" dirty="0">
                <a:solidFill>
                  <a:srgbClr val="363740"/>
                </a:solidFill>
                <a:latin typeface="Arial"/>
                <a:cs typeface="Arial"/>
              </a:rPr>
              <a:t>during</a:t>
            </a:r>
            <a:r>
              <a:rPr sz="800" spc="-10" dirty="0">
                <a:solidFill>
                  <a:srgbClr val="363740"/>
                </a:solidFill>
                <a:latin typeface="Arial"/>
                <a:cs typeface="Arial"/>
              </a:rPr>
              <a:t> </a:t>
            </a:r>
            <a:r>
              <a:rPr sz="800" spc="10" dirty="0">
                <a:solidFill>
                  <a:srgbClr val="363740"/>
                </a:solidFill>
                <a:latin typeface="Arial"/>
                <a:cs typeface="Arial"/>
              </a:rPr>
              <a:t>the</a:t>
            </a:r>
            <a:r>
              <a:rPr sz="800" spc="-10" dirty="0">
                <a:solidFill>
                  <a:srgbClr val="363740"/>
                </a:solidFill>
                <a:latin typeface="Arial"/>
                <a:cs typeface="Arial"/>
              </a:rPr>
              <a:t> experience, </a:t>
            </a:r>
            <a:r>
              <a:rPr sz="800" dirty="0">
                <a:solidFill>
                  <a:srgbClr val="363740"/>
                </a:solidFill>
                <a:latin typeface="Arial"/>
                <a:cs typeface="Arial"/>
              </a:rPr>
              <a:t>and</a:t>
            </a:r>
            <a:r>
              <a:rPr sz="800" spc="-10" dirty="0">
                <a:solidFill>
                  <a:srgbClr val="363740"/>
                </a:solidFill>
                <a:latin typeface="Arial"/>
                <a:cs typeface="Arial"/>
              </a:rPr>
              <a:t> </a:t>
            </a:r>
            <a:r>
              <a:rPr sz="800" spc="15" dirty="0">
                <a:solidFill>
                  <a:srgbClr val="363740"/>
                </a:solidFill>
                <a:latin typeface="Arial"/>
                <a:cs typeface="Arial"/>
              </a:rPr>
              <a:t>identify</a:t>
            </a:r>
            <a:r>
              <a:rPr sz="800" spc="-10" dirty="0">
                <a:solidFill>
                  <a:srgbClr val="363740"/>
                </a:solidFill>
                <a:latin typeface="Arial"/>
                <a:cs typeface="Arial"/>
              </a:rPr>
              <a:t> </a:t>
            </a:r>
            <a:r>
              <a:rPr sz="800" spc="5" dirty="0">
                <a:solidFill>
                  <a:srgbClr val="363740"/>
                </a:solidFill>
                <a:latin typeface="Arial"/>
                <a:cs typeface="Arial"/>
              </a:rPr>
              <a:t>additional</a:t>
            </a:r>
            <a:r>
              <a:rPr sz="800" spc="-10" dirty="0">
                <a:solidFill>
                  <a:srgbClr val="363740"/>
                </a:solidFill>
                <a:latin typeface="Arial"/>
                <a:cs typeface="Arial"/>
              </a:rPr>
              <a:t> </a:t>
            </a:r>
            <a:r>
              <a:rPr sz="800" spc="10" dirty="0">
                <a:solidFill>
                  <a:srgbClr val="363740"/>
                </a:solidFill>
                <a:latin typeface="Arial"/>
                <a:cs typeface="Arial"/>
              </a:rPr>
              <a:t>opportunities</a:t>
            </a:r>
            <a:r>
              <a:rPr sz="800" spc="-10" dirty="0">
                <a:solidFill>
                  <a:srgbClr val="363740"/>
                </a:solidFill>
                <a:latin typeface="Arial"/>
                <a:cs typeface="Arial"/>
              </a:rPr>
              <a:t> </a:t>
            </a:r>
            <a:r>
              <a:rPr sz="800" dirty="0">
                <a:solidFill>
                  <a:srgbClr val="363740"/>
                </a:solidFill>
                <a:latin typeface="Arial"/>
                <a:cs typeface="Arial"/>
              </a:rPr>
              <a:t>beyond</a:t>
            </a:r>
            <a:r>
              <a:rPr sz="800" spc="-10" dirty="0">
                <a:solidFill>
                  <a:srgbClr val="363740"/>
                </a:solidFill>
                <a:latin typeface="Arial"/>
                <a:cs typeface="Arial"/>
              </a:rPr>
              <a:t> </a:t>
            </a:r>
            <a:r>
              <a:rPr sz="800" spc="10" dirty="0">
                <a:solidFill>
                  <a:srgbClr val="363740"/>
                </a:solidFill>
                <a:latin typeface="Arial"/>
                <a:cs typeface="Arial"/>
              </a:rPr>
              <a:t>their  </a:t>
            </a:r>
            <a:r>
              <a:rPr sz="800" spc="15" dirty="0">
                <a:solidFill>
                  <a:srgbClr val="363740"/>
                </a:solidFill>
                <a:latin typeface="Arial"/>
                <a:cs typeface="Arial"/>
              </a:rPr>
              <a:t>Growth</a:t>
            </a:r>
            <a:r>
              <a:rPr sz="800" spc="-25" dirty="0">
                <a:solidFill>
                  <a:srgbClr val="363740"/>
                </a:solidFill>
                <a:latin typeface="Arial"/>
                <a:cs typeface="Arial"/>
              </a:rPr>
              <a:t> </a:t>
            </a:r>
            <a:r>
              <a:rPr sz="800" spc="-5" dirty="0">
                <a:solidFill>
                  <a:srgbClr val="363740"/>
                </a:solidFill>
                <a:latin typeface="Arial"/>
                <a:cs typeface="Arial"/>
              </a:rPr>
              <a:t>Challenge</a:t>
            </a:r>
            <a:r>
              <a:rPr sz="800" spc="-25" dirty="0">
                <a:solidFill>
                  <a:srgbClr val="363740"/>
                </a:solidFill>
                <a:latin typeface="Arial"/>
                <a:cs typeface="Arial"/>
              </a:rPr>
              <a:t> </a:t>
            </a:r>
            <a:r>
              <a:rPr sz="800" spc="20" dirty="0">
                <a:solidFill>
                  <a:srgbClr val="363740"/>
                </a:solidFill>
                <a:latin typeface="Arial"/>
                <a:cs typeface="Arial"/>
              </a:rPr>
              <a:t>to</a:t>
            </a:r>
            <a:r>
              <a:rPr sz="800" spc="-25" dirty="0">
                <a:solidFill>
                  <a:srgbClr val="363740"/>
                </a:solidFill>
                <a:latin typeface="Arial"/>
                <a:cs typeface="Arial"/>
              </a:rPr>
              <a:t> </a:t>
            </a:r>
            <a:r>
              <a:rPr sz="800" spc="5" dirty="0">
                <a:solidFill>
                  <a:srgbClr val="363740"/>
                </a:solidFill>
                <a:latin typeface="Arial"/>
                <a:cs typeface="Arial"/>
              </a:rPr>
              <a:t>continue</a:t>
            </a:r>
            <a:r>
              <a:rPr sz="800" spc="-25" dirty="0">
                <a:solidFill>
                  <a:srgbClr val="363740"/>
                </a:solidFill>
                <a:latin typeface="Arial"/>
                <a:cs typeface="Arial"/>
              </a:rPr>
              <a:t> </a:t>
            </a:r>
            <a:r>
              <a:rPr sz="800" spc="10" dirty="0">
                <a:solidFill>
                  <a:srgbClr val="363740"/>
                </a:solidFill>
                <a:latin typeface="Arial"/>
                <a:cs typeface="Arial"/>
              </a:rPr>
              <a:t>their</a:t>
            </a:r>
            <a:r>
              <a:rPr sz="800" spc="-25" dirty="0">
                <a:solidFill>
                  <a:srgbClr val="363740"/>
                </a:solidFill>
                <a:latin typeface="Arial"/>
                <a:cs typeface="Arial"/>
              </a:rPr>
              <a:t> </a:t>
            </a:r>
            <a:r>
              <a:rPr sz="800" spc="5" dirty="0">
                <a:solidFill>
                  <a:srgbClr val="363740"/>
                </a:solidFill>
                <a:latin typeface="Arial"/>
                <a:cs typeface="Arial"/>
              </a:rPr>
              <a:t>development</a:t>
            </a:r>
            <a:r>
              <a:rPr sz="800" spc="-25" dirty="0">
                <a:solidFill>
                  <a:srgbClr val="363740"/>
                </a:solidFill>
                <a:latin typeface="Arial"/>
                <a:cs typeface="Arial"/>
              </a:rPr>
              <a:t> </a:t>
            </a:r>
            <a:r>
              <a:rPr sz="800" dirty="0">
                <a:solidFill>
                  <a:srgbClr val="363740"/>
                </a:solidFill>
                <a:latin typeface="Arial"/>
                <a:cs typeface="Arial"/>
              </a:rPr>
              <a:t>trajectory.</a:t>
            </a:r>
            <a:endParaRPr sz="800">
              <a:latin typeface="Arial"/>
              <a:cs typeface="Arial"/>
            </a:endParaRPr>
          </a:p>
          <a:p>
            <a:pPr marL="14604" marR="149860">
              <a:lnSpc>
                <a:spcPct val="101600"/>
              </a:lnSpc>
              <a:spcBef>
                <a:spcPts val="375"/>
              </a:spcBef>
            </a:pPr>
            <a:r>
              <a:rPr sz="800" b="1" spc="-55" dirty="0">
                <a:solidFill>
                  <a:srgbClr val="363740"/>
                </a:solidFill>
                <a:latin typeface="Arial Black"/>
                <a:cs typeface="Arial Black"/>
              </a:rPr>
              <a:t>Mind-Body </a:t>
            </a:r>
            <a:r>
              <a:rPr sz="800" b="1" spc="-80" dirty="0">
                <a:solidFill>
                  <a:srgbClr val="363740"/>
                </a:solidFill>
                <a:latin typeface="Arial Black"/>
                <a:cs typeface="Arial Black"/>
              </a:rPr>
              <a:t>Connection</a:t>
            </a:r>
            <a:r>
              <a:rPr sz="800" spc="-80" dirty="0">
                <a:solidFill>
                  <a:srgbClr val="363740"/>
                </a:solidFill>
                <a:latin typeface="Arial"/>
                <a:cs typeface="Arial"/>
              </a:rPr>
              <a:t>: </a:t>
            </a:r>
            <a:r>
              <a:rPr sz="800" spc="5" dirty="0">
                <a:solidFill>
                  <a:srgbClr val="363740"/>
                </a:solidFill>
                <a:latin typeface="Arial"/>
                <a:cs typeface="Arial"/>
              </a:rPr>
              <a:t>Participants round </a:t>
            </a:r>
            <a:r>
              <a:rPr sz="800" spc="15" dirty="0">
                <a:solidFill>
                  <a:srgbClr val="363740"/>
                </a:solidFill>
                <a:latin typeface="Arial"/>
                <a:cs typeface="Arial"/>
              </a:rPr>
              <a:t>out </a:t>
            </a:r>
            <a:r>
              <a:rPr sz="800" spc="10" dirty="0">
                <a:solidFill>
                  <a:srgbClr val="363740"/>
                </a:solidFill>
                <a:latin typeface="Arial"/>
                <a:cs typeface="Arial"/>
              </a:rPr>
              <a:t>their </a:t>
            </a:r>
            <a:r>
              <a:rPr sz="800" spc="15" dirty="0">
                <a:solidFill>
                  <a:srgbClr val="363740"/>
                </a:solidFill>
                <a:latin typeface="Arial"/>
                <a:cs typeface="Arial"/>
              </a:rPr>
              <a:t>mind-body </a:t>
            </a:r>
            <a:r>
              <a:rPr sz="800" dirty="0">
                <a:solidFill>
                  <a:srgbClr val="363740"/>
                </a:solidFill>
                <a:latin typeface="Arial"/>
                <a:cs typeface="Arial"/>
              </a:rPr>
              <a:t>regimen </a:t>
            </a:r>
            <a:r>
              <a:rPr sz="800" spc="40" dirty="0">
                <a:solidFill>
                  <a:srgbClr val="363740"/>
                </a:solidFill>
                <a:latin typeface="Arial"/>
                <a:cs typeface="Arial"/>
              </a:rPr>
              <a:t>with </a:t>
            </a:r>
            <a:r>
              <a:rPr sz="800" spc="-15" dirty="0">
                <a:solidFill>
                  <a:srgbClr val="363740"/>
                </a:solidFill>
                <a:latin typeface="Arial"/>
                <a:cs typeface="Arial"/>
              </a:rPr>
              <a:t>exercises </a:t>
            </a:r>
            <a:r>
              <a:rPr sz="800" dirty="0">
                <a:solidFill>
                  <a:srgbClr val="363740"/>
                </a:solidFill>
                <a:latin typeface="Arial"/>
                <a:cs typeface="Arial"/>
              </a:rPr>
              <a:t>and techniques </a:t>
            </a:r>
            <a:r>
              <a:rPr sz="800" spc="15" dirty="0">
                <a:solidFill>
                  <a:srgbClr val="363740"/>
                </a:solidFill>
                <a:latin typeface="Arial"/>
                <a:cs typeface="Arial"/>
              </a:rPr>
              <a:t>for </a:t>
            </a:r>
            <a:r>
              <a:rPr sz="800" dirty="0">
                <a:solidFill>
                  <a:srgbClr val="363740"/>
                </a:solidFill>
                <a:latin typeface="Arial"/>
                <a:cs typeface="Arial"/>
              </a:rPr>
              <a:t>enhancing </a:t>
            </a:r>
            <a:r>
              <a:rPr sz="800" spc="5" dirty="0">
                <a:solidFill>
                  <a:srgbClr val="363740"/>
                </a:solidFill>
                <a:latin typeface="Arial"/>
                <a:cs typeface="Arial"/>
              </a:rPr>
              <a:t>strength,  ﬂexibility, </a:t>
            </a:r>
            <a:r>
              <a:rPr sz="800" dirty="0">
                <a:solidFill>
                  <a:srgbClr val="363740"/>
                </a:solidFill>
                <a:latin typeface="Arial"/>
                <a:cs typeface="Arial"/>
              </a:rPr>
              <a:t>and </a:t>
            </a:r>
            <a:r>
              <a:rPr sz="800" spc="5" dirty="0">
                <a:solidFill>
                  <a:srgbClr val="363740"/>
                </a:solidFill>
                <a:latin typeface="Arial"/>
                <a:cs typeface="Arial"/>
              </a:rPr>
              <a:t>team</a:t>
            </a:r>
            <a:r>
              <a:rPr sz="800" spc="-135" dirty="0">
                <a:solidFill>
                  <a:srgbClr val="363740"/>
                </a:solidFill>
                <a:latin typeface="Arial"/>
                <a:cs typeface="Arial"/>
              </a:rPr>
              <a:t> </a:t>
            </a:r>
            <a:r>
              <a:rPr sz="800" spc="5" dirty="0">
                <a:solidFill>
                  <a:srgbClr val="363740"/>
                </a:solidFill>
                <a:latin typeface="Arial"/>
                <a:cs typeface="Arial"/>
              </a:rPr>
              <a:t>alignment.</a:t>
            </a:r>
            <a:endParaRPr sz="800">
              <a:latin typeface="Arial"/>
              <a:cs typeface="Arial"/>
            </a:endParaRPr>
          </a:p>
        </p:txBody>
      </p:sp>
      <p:sp>
        <p:nvSpPr>
          <p:cNvPr id="18" name="object 18"/>
          <p:cNvSpPr/>
          <p:nvPr/>
        </p:nvSpPr>
        <p:spPr>
          <a:xfrm>
            <a:off x="0" y="0"/>
            <a:ext cx="1375099" cy="5143499"/>
          </a:xfrm>
          <a:prstGeom prst="rect">
            <a:avLst/>
          </a:prstGeom>
          <a:blipFill>
            <a:blip r:embed="rId2" cstate="print"/>
            <a:stretch>
              <a:fillRect/>
            </a:stretch>
          </a:blipFill>
        </p:spPr>
        <p:txBody>
          <a:bodyPr wrap="square" lIns="0" tIns="0" rIns="0" bIns="0" rtlCol="0"/>
          <a:lstStyle/>
          <a:p>
            <a:endParaRPr/>
          </a:p>
        </p:txBody>
      </p:sp>
      <p:sp>
        <p:nvSpPr>
          <p:cNvPr id="19" name="object 19"/>
          <p:cNvSpPr/>
          <p:nvPr/>
        </p:nvSpPr>
        <p:spPr>
          <a:xfrm>
            <a:off x="7759925" y="289375"/>
            <a:ext cx="1006324" cy="449499"/>
          </a:xfrm>
          <a:prstGeom prst="rect">
            <a:avLst/>
          </a:prstGeom>
          <a:blipFill>
            <a:blip r:embed="rId3" cstate="print"/>
            <a:stretch>
              <a:fillRect/>
            </a:stretch>
          </a:blipFill>
        </p:spPr>
        <p:txBody>
          <a:bodyPr wrap="square" lIns="0" tIns="0" rIns="0" bIns="0" rtlCol="0"/>
          <a:lstStyle/>
          <a:p>
            <a:endParaRPr/>
          </a:p>
        </p:txBody>
      </p:sp>
      <p:sp>
        <p:nvSpPr>
          <p:cNvPr id="20" name="object 20"/>
          <p:cNvSpPr txBox="1">
            <a:spLocks noGrp="1"/>
          </p:cNvSpPr>
          <p:nvPr>
            <p:ph type="title"/>
          </p:nvPr>
        </p:nvSpPr>
        <p:spPr>
          <a:xfrm>
            <a:off x="1706899" y="341965"/>
            <a:ext cx="4033520" cy="304800"/>
          </a:xfrm>
          <a:prstGeom prst="rect">
            <a:avLst/>
          </a:prstGeom>
        </p:spPr>
        <p:txBody>
          <a:bodyPr vert="horz" wrap="square" lIns="0" tIns="0" rIns="0" bIns="0" rtlCol="0">
            <a:spAutoFit/>
          </a:bodyPr>
          <a:lstStyle/>
          <a:p>
            <a:pPr marL="12700">
              <a:lnSpc>
                <a:spcPct val="100000"/>
              </a:lnSpc>
            </a:pPr>
            <a:r>
              <a:rPr b="0" spc="20" dirty="0">
                <a:latin typeface="Arial"/>
                <a:cs typeface="Arial"/>
              </a:rPr>
              <a:t>Strengthening </a:t>
            </a:r>
            <a:r>
              <a:rPr b="0" spc="15" dirty="0">
                <a:latin typeface="Arial"/>
                <a:cs typeface="Arial"/>
              </a:rPr>
              <a:t>Workplace</a:t>
            </a:r>
            <a:r>
              <a:rPr b="0" spc="-135" dirty="0">
                <a:latin typeface="Arial"/>
                <a:cs typeface="Arial"/>
              </a:rPr>
              <a:t> </a:t>
            </a:r>
            <a:r>
              <a:rPr b="0" spc="5" dirty="0">
                <a:latin typeface="Arial"/>
                <a:cs typeface="Arial"/>
              </a:rPr>
              <a:t>Wellness</a:t>
            </a:r>
          </a:p>
        </p:txBody>
      </p:sp>
      <p:sp>
        <p:nvSpPr>
          <p:cNvPr id="22" name="object 22"/>
          <p:cNvSpPr txBox="1">
            <a:spLocks noGrp="1"/>
          </p:cNvSpPr>
          <p:nvPr>
            <p:ph type="sldNum" sz="quarter" idx="7"/>
          </p:nvPr>
        </p:nvSpPr>
        <p:spPr>
          <a:prstGeom prst="rect">
            <a:avLst/>
          </a:prstGeom>
        </p:spPr>
        <p:txBody>
          <a:bodyPr vert="horz" wrap="square" lIns="0" tIns="13970" rIns="0" bIns="0" rtlCol="0">
            <a:spAutoFit/>
          </a:bodyPr>
          <a:lstStyle/>
          <a:p>
            <a:pPr marL="25400">
              <a:lnSpc>
                <a:spcPct val="100000"/>
              </a:lnSpc>
              <a:spcBef>
                <a:spcPts val="110"/>
              </a:spcBef>
            </a:pPr>
            <a:fld id="{81D60167-4931-47E6-BA6A-407CBD079E47}" type="slidenum">
              <a:rPr spc="35" dirty="0"/>
              <a:t>33</a:t>
            </a:fld>
            <a:endParaRPr spc="35" dirty="0"/>
          </a:p>
        </p:txBody>
      </p:sp>
      <p:sp>
        <p:nvSpPr>
          <p:cNvPr id="21" name="object 21"/>
          <p:cNvSpPr txBox="1"/>
          <p:nvPr/>
        </p:nvSpPr>
        <p:spPr>
          <a:xfrm>
            <a:off x="1706902" y="787219"/>
            <a:ext cx="1730375" cy="516255"/>
          </a:xfrm>
          <a:prstGeom prst="rect">
            <a:avLst/>
          </a:prstGeom>
        </p:spPr>
        <p:txBody>
          <a:bodyPr vert="horz" wrap="square" lIns="0" tIns="0" rIns="0" bIns="0" rtlCol="0">
            <a:spAutoFit/>
          </a:bodyPr>
          <a:lstStyle/>
          <a:p>
            <a:pPr marL="12700">
              <a:lnSpc>
                <a:spcPct val="100000"/>
              </a:lnSpc>
            </a:pPr>
            <a:r>
              <a:rPr sz="1200" spc="10" dirty="0">
                <a:solidFill>
                  <a:srgbClr val="1E376C"/>
                </a:solidFill>
                <a:latin typeface="Arial"/>
                <a:cs typeface="Arial"/>
              </a:rPr>
              <a:t>Assignments</a:t>
            </a:r>
            <a:endParaRPr sz="1200">
              <a:latin typeface="Arial"/>
              <a:cs typeface="Arial"/>
            </a:endParaRPr>
          </a:p>
          <a:p>
            <a:pPr>
              <a:lnSpc>
                <a:spcPct val="100000"/>
              </a:lnSpc>
              <a:spcBef>
                <a:spcPts val="50"/>
              </a:spcBef>
            </a:pPr>
            <a:endParaRPr sz="1400">
              <a:latin typeface="Times New Roman"/>
              <a:cs typeface="Times New Roman"/>
            </a:endParaRPr>
          </a:p>
          <a:p>
            <a:pPr marL="38735">
              <a:lnSpc>
                <a:spcPct val="100000"/>
              </a:lnSpc>
              <a:tabLst>
                <a:tab pos="1050290" algn="l"/>
              </a:tabLst>
            </a:pPr>
            <a:r>
              <a:rPr sz="800" b="1" spc="-75" dirty="0">
                <a:solidFill>
                  <a:srgbClr val="363740"/>
                </a:solidFill>
                <a:latin typeface="Arial Black"/>
                <a:cs typeface="Arial Black"/>
              </a:rPr>
              <a:t>MODULE	</a:t>
            </a:r>
            <a:r>
              <a:rPr sz="800" b="1" spc="-80" dirty="0">
                <a:solidFill>
                  <a:srgbClr val="363740"/>
                </a:solidFill>
                <a:latin typeface="Arial Black"/>
                <a:cs typeface="Arial Black"/>
              </a:rPr>
              <a:t>ASSIGNMENT</a:t>
            </a:r>
            <a:endParaRPr sz="800">
              <a:latin typeface="Arial Black"/>
              <a:cs typeface="Arial Black"/>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31880" y="2690095"/>
            <a:ext cx="6821805" cy="487680"/>
          </a:xfrm>
          <a:prstGeom prst="rect">
            <a:avLst/>
          </a:prstGeom>
        </p:spPr>
        <p:txBody>
          <a:bodyPr vert="horz" wrap="square" lIns="0" tIns="0" rIns="0" bIns="0" rtlCol="0">
            <a:spAutoFit/>
          </a:bodyPr>
          <a:lstStyle/>
          <a:p>
            <a:pPr marL="12700">
              <a:lnSpc>
                <a:spcPct val="100000"/>
              </a:lnSpc>
            </a:pPr>
            <a:r>
              <a:rPr sz="3200" spc="25" dirty="0">
                <a:solidFill>
                  <a:srgbClr val="D4463E"/>
                </a:solidFill>
                <a:latin typeface="Arial"/>
                <a:cs typeface="Arial"/>
              </a:rPr>
              <a:t>Maximizing </a:t>
            </a:r>
            <a:r>
              <a:rPr sz="3200" spc="10" dirty="0">
                <a:solidFill>
                  <a:srgbClr val="D4463E"/>
                </a:solidFill>
                <a:latin typeface="Arial"/>
                <a:cs typeface="Arial"/>
              </a:rPr>
              <a:t>Operational</a:t>
            </a:r>
            <a:r>
              <a:rPr sz="3200" spc="-145" dirty="0">
                <a:solidFill>
                  <a:srgbClr val="D4463E"/>
                </a:solidFill>
                <a:latin typeface="Arial"/>
                <a:cs typeface="Arial"/>
              </a:rPr>
              <a:t> </a:t>
            </a:r>
            <a:r>
              <a:rPr sz="3200" spc="-15" dirty="0">
                <a:solidFill>
                  <a:srgbClr val="D4463E"/>
                </a:solidFill>
                <a:latin typeface="Arial"/>
                <a:cs typeface="Arial"/>
              </a:rPr>
              <a:t>Effectiveness</a:t>
            </a:r>
            <a:endParaRPr sz="3200">
              <a:latin typeface="Arial"/>
              <a:cs typeface="Arial"/>
            </a:endParaRPr>
          </a:p>
        </p:txBody>
      </p:sp>
      <p:sp>
        <p:nvSpPr>
          <p:cNvPr id="3" name="object 3"/>
          <p:cNvSpPr txBox="1"/>
          <p:nvPr/>
        </p:nvSpPr>
        <p:spPr>
          <a:xfrm>
            <a:off x="831880" y="3387408"/>
            <a:ext cx="267970" cy="167640"/>
          </a:xfrm>
          <a:prstGeom prst="rect">
            <a:avLst/>
          </a:prstGeom>
        </p:spPr>
        <p:txBody>
          <a:bodyPr vert="horz" wrap="square" lIns="0" tIns="0" rIns="0" bIns="0" rtlCol="0">
            <a:spAutoFit/>
          </a:bodyPr>
          <a:lstStyle/>
          <a:p>
            <a:pPr marL="12700">
              <a:lnSpc>
                <a:spcPct val="100000"/>
              </a:lnSpc>
            </a:pPr>
            <a:r>
              <a:rPr sz="1100" b="1" spc="-120" dirty="0">
                <a:solidFill>
                  <a:srgbClr val="363740"/>
                </a:solidFill>
                <a:latin typeface="Arial Black"/>
                <a:cs typeface="Arial Black"/>
              </a:rPr>
              <a:t>MIT</a:t>
            </a:r>
            <a:endParaRPr sz="1100">
              <a:latin typeface="Arial Black"/>
              <a:cs typeface="Arial Black"/>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06902" y="341956"/>
            <a:ext cx="4272915" cy="304800"/>
          </a:xfrm>
          <a:prstGeom prst="rect">
            <a:avLst/>
          </a:prstGeom>
        </p:spPr>
        <p:txBody>
          <a:bodyPr vert="horz" wrap="square" lIns="0" tIns="0" rIns="0" bIns="0" rtlCol="0">
            <a:spAutoFit/>
          </a:bodyPr>
          <a:lstStyle/>
          <a:p>
            <a:pPr marL="12700">
              <a:lnSpc>
                <a:spcPct val="100000"/>
              </a:lnSpc>
            </a:pPr>
            <a:r>
              <a:rPr b="0" spc="15" dirty="0">
                <a:solidFill>
                  <a:srgbClr val="A52B35"/>
                </a:solidFill>
                <a:latin typeface="Arial"/>
                <a:cs typeface="Arial"/>
              </a:rPr>
              <a:t>Maximizing </a:t>
            </a:r>
            <a:r>
              <a:rPr b="0" spc="5" dirty="0">
                <a:solidFill>
                  <a:srgbClr val="A52B35"/>
                </a:solidFill>
                <a:latin typeface="Arial"/>
                <a:cs typeface="Arial"/>
              </a:rPr>
              <a:t>Operational</a:t>
            </a:r>
            <a:r>
              <a:rPr b="0" spc="-105" dirty="0">
                <a:solidFill>
                  <a:srgbClr val="A52B35"/>
                </a:solidFill>
                <a:latin typeface="Arial"/>
                <a:cs typeface="Arial"/>
              </a:rPr>
              <a:t> </a:t>
            </a:r>
            <a:r>
              <a:rPr b="0" spc="-10" dirty="0">
                <a:solidFill>
                  <a:srgbClr val="A52B35"/>
                </a:solidFill>
                <a:latin typeface="Arial"/>
                <a:cs typeface="Arial"/>
              </a:rPr>
              <a:t>Effectiveness</a:t>
            </a:r>
          </a:p>
        </p:txBody>
      </p:sp>
      <p:sp>
        <p:nvSpPr>
          <p:cNvPr id="3" name="object 3"/>
          <p:cNvSpPr txBox="1"/>
          <p:nvPr/>
        </p:nvSpPr>
        <p:spPr>
          <a:xfrm>
            <a:off x="1706902" y="787219"/>
            <a:ext cx="7089140" cy="1129665"/>
          </a:xfrm>
          <a:prstGeom prst="rect">
            <a:avLst/>
          </a:prstGeom>
        </p:spPr>
        <p:txBody>
          <a:bodyPr vert="horz" wrap="square" lIns="0" tIns="0" rIns="0" bIns="0" rtlCol="0">
            <a:spAutoFit/>
          </a:bodyPr>
          <a:lstStyle/>
          <a:p>
            <a:pPr marL="12700" algn="just">
              <a:lnSpc>
                <a:spcPct val="100000"/>
              </a:lnSpc>
            </a:pPr>
            <a:r>
              <a:rPr sz="1200" spc="-15" dirty="0">
                <a:solidFill>
                  <a:srgbClr val="A52B35"/>
                </a:solidFill>
                <a:latin typeface="Arial"/>
                <a:cs typeface="Arial"/>
              </a:rPr>
              <a:t>Experience</a:t>
            </a:r>
            <a:r>
              <a:rPr sz="1200" spc="-90" dirty="0">
                <a:solidFill>
                  <a:srgbClr val="A52B35"/>
                </a:solidFill>
                <a:latin typeface="Arial"/>
                <a:cs typeface="Arial"/>
              </a:rPr>
              <a:t> </a:t>
            </a:r>
            <a:r>
              <a:rPr sz="1200" spc="15" dirty="0">
                <a:solidFill>
                  <a:srgbClr val="A52B35"/>
                </a:solidFill>
                <a:latin typeface="Arial"/>
                <a:cs typeface="Arial"/>
              </a:rPr>
              <a:t>Overview</a:t>
            </a:r>
            <a:endParaRPr sz="1200">
              <a:latin typeface="Arial"/>
              <a:cs typeface="Arial"/>
            </a:endParaRPr>
          </a:p>
          <a:p>
            <a:pPr marL="24765" marR="5080" algn="just">
              <a:lnSpc>
                <a:spcPct val="118100"/>
              </a:lnSpc>
              <a:spcBef>
                <a:spcPts val="1080"/>
              </a:spcBef>
            </a:pPr>
            <a:r>
              <a:rPr sz="900" dirty="0">
                <a:solidFill>
                  <a:srgbClr val="363740"/>
                </a:solidFill>
                <a:latin typeface="Arial"/>
                <a:cs typeface="Arial"/>
              </a:rPr>
              <a:t>Operations and </a:t>
            </a:r>
            <a:r>
              <a:rPr sz="900" spc="5" dirty="0">
                <a:solidFill>
                  <a:srgbClr val="363740"/>
                </a:solidFill>
                <a:latin typeface="Arial"/>
                <a:cs typeface="Arial"/>
              </a:rPr>
              <a:t>non-Operations </a:t>
            </a:r>
            <a:r>
              <a:rPr sz="900" spc="-10" dirty="0">
                <a:solidFill>
                  <a:srgbClr val="363740"/>
                </a:solidFill>
                <a:latin typeface="Arial"/>
                <a:cs typeface="Arial"/>
              </a:rPr>
              <a:t>leaders </a:t>
            </a:r>
            <a:r>
              <a:rPr sz="900" spc="10" dirty="0">
                <a:solidFill>
                  <a:srgbClr val="363740"/>
                </a:solidFill>
                <a:latin typeface="Arial"/>
                <a:cs typeface="Arial"/>
              </a:rPr>
              <a:t>must </a:t>
            </a:r>
            <a:r>
              <a:rPr sz="900" spc="-10" dirty="0">
                <a:solidFill>
                  <a:srgbClr val="363740"/>
                </a:solidFill>
                <a:latin typeface="Arial"/>
                <a:cs typeface="Arial"/>
              </a:rPr>
              <a:t>ensure </a:t>
            </a:r>
            <a:r>
              <a:rPr sz="900" spc="20" dirty="0">
                <a:solidFill>
                  <a:srgbClr val="363740"/>
                </a:solidFill>
                <a:latin typeface="Arial"/>
                <a:cs typeface="Arial"/>
              </a:rPr>
              <a:t>that </a:t>
            </a:r>
            <a:r>
              <a:rPr sz="900" spc="10" dirty="0">
                <a:solidFill>
                  <a:srgbClr val="363740"/>
                </a:solidFill>
                <a:latin typeface="Arial"/>
                <a:cs typeface="Arial"/>
              </a:rPr>
              <a:t>their </a:t>
            </a:r>
            <a:r>
              <a:rPr sz="900" dirty="0">
                <a:solidFill>
                  <a:srgbClr val="363740"/>
                </a:solidFill>
                <a:latin typeface="Arial"/>
                <a:cs typeface="Arial"/>
              </a:rPr>
              <a:t>organizations’ </a:t>
            </a:r>
            <a:r>
              <a:rPr sz="900" spc="5" dirty="0">
                <a:solidFill>
                  <a:srgbClr val="363740"/>
                </a:solidFill>
                <a:latin typeface="Arial"/>
                <a:cs typeface="Arial"/>
              </a:rPr>
              <a:t>products </a:t>
            </a:r>
            <a:r>
              <a:rPr sz="900" dirty="0">
                <a:solidFill>
                  <a:srgbClr val="363740"/>
                </a:solidFill>
                <a:latin typeface="Arial"/>
                <a:cs typeface="Arial"/>
              </a:rPr>
              <a:t>and </a:t>
            </a:r>
            <a:r>
              <a:rPr sz="900" spc="-10" dirty="0">
                <a:solidFill>
                  <a:srgbClr val="363740"/>
                </a:solidFill>
                <a:latin typeface="Arial"/>
                <a:cs typeface="Arial"/>
              </a:rPr>
              <a:t>services </a:t>
            </a:r>
            <a:r>
              <a:rPr sz="900" dirty="0">
                <a:solidFill>
                  <a:srgbClr val="363740"/>
                </a:solidFill>
                <a:latin typeface="Arial"/>
                <a:cs typeface="Arial"/>
              </a:rPr>
              <a:t>meet </a:t>
            </a:r>
            <a:r>
              <a:rPr sz="900" spc="5" dirty="0">
                <a:solidFill>
                  <a:srgbClr val="363740"/>
                </a:solidFill>
                <a:latin typeface="Arial"/>
                <a:cs typeface="Arial"/>
              </a:rPr>
              <a:t>or </a:t>
            </a:r>
            <a:r>
              <a:rPr sz="900" spc="-15" dirty="0">
                <a:solidFill>
                  <a:srgbClr val="363740"/>
                </a:solidFill>
                <a:latin typeface="Arial"/>
                <a:cs typeface="Arial"/>
              </a:rPr>
              <a:t>exceed </a:t>
            </a:r>
            <a:r>
              <a:rPr sz="900" spc="10" dirty="0">
                <a:solidFill>
                  <a:srgbClr val="363740"/>
                </a:solidFill>
                <a:latin typeface="Arial"/>
                <a:cs typeface="Arial"/>
              </a:rPr>
              <a:t>their </a:t>
            </a:r>
            <a:r>
              <a:rPr sz="900" dirty="0">
                <a:solidFill>
                  <a:srgbClr val="363740"/>
                </a:solidFill>
                <a:latin typeface="Arial"/>
                <a:cs typeface="Arial"/>
              </a:rPr>
              <a:t>customer's  expectations and </a:t>
            </a:r>
            <a:r>
              <a:rPr sz="900" spc="20" dirty="0">
                <a:solidFill>
                  <a:srgbClr val="363740"/>
                </a:solidFill>
                <a:latin typeface="Arial"/>
                <a:cs typeface="Arial"/>
              </a:rPr>
              <a:t>that </a:t>
            </a:r>
            <a:r>
              <a:rPr sz="900" spc="10" dirty="0">
                <a:solidFill>
                  <a:srgbClr val="363740"/>
                </a:solidFill>
                <a:latin typeface="Arial"/>
                <a:cs typeface="Arial"/>
              </a:rPr>
              <a:t>their </a:t>
            </a:r>
            <a:r>
              <a:rPr sz="900" spc="-10" dirty="0">
                <a:solidFill>
                  <a:srgbClr val="363740"/>
                </a:solidFill>
                <a:latin typeface="Arial"/>
                <a:cs typeface="Arial"/>
              </a:rPr>
              <a:t>businesses have </a:t>
            </a:r>
            <a:r>
              <a:rPr sz="900" spc="10" dirty="0">
                <a:solidFill>
                  <a:srgbClr val="363740"/>
                </a:solidFill>
                <a:latin typeface="Arial"/>
                <a:cs typeface="Arial"/>
              </a:rPr>
              <a:t>the </a:t>
            </a:r>
            <a:r>
              <a:rPr sz="900" spc="5" dirty="0">
                <a:solidFill>
                  <a:srgbClr val="363740"/>
                </a:solidFill>
                <a:latin typeface="Arial"/>
                <a:cs typeface="Arial"/>
              </a:rPr>
              <a:t>best </a:t>
            </a:r>
            <a:r>
              <a:rPr sz="900" spc="20" dirty="0">
                <a:solidFill>
                  <a:srgbClr val="363740"/>
                </a:solidFill>
                <a:latin typeface="Arial"/>
                <a:cs typeface="Arial"/>
              </a:rPr>
              <a:t>working </a:t>
            </a:r>
            <a:r>
              <a:rPr sz="900" spc="5" dirty="0">
                <a:solidFill>
                  <a:srgbClr val="363740"/>
                </a:solidFill>
                <a:latin typeface="Arial"/>
                <a:cs typeface="Arial"/>
              </a:rPr>
              <a:t>environments </a:t>
            </a:r>
            <a:r>
              <a:rPr sz="900" dirty="0">
                <a:solidFill>
                  <a:srgbClr val="363740"/>
                </a:solidFill>
                <a:latin typeface="Arial"/>
                <a:cs typeface="Arial"/>
              </a:rPr>
              <a:t>and </a:t>
            </a:r>
            <a:r>
              <a:rPr sz="900" spc="-15" dirty="0">
                <a:solidFill>
                  <a:srgbClr val="363740"/>
                </a:solidFill>
                <a:latin typeface="Arial"/>
                <a:cs typeface="Arial"/>
              </a:rPr>
              <a:t>processes. </a:t>
            </a:r>
            <a:r>
              <a:rPr sz="900" spc="-5" dirty="0">
                <a:solidFill>
                  <a:srgbClr val="363740"/>
                </a:solidFill>
                <a:latin typeface="Arial"/>
                <a:cs typeface="Arial"/>
              </a:rPr>
              <a:t>In </a:t>
            </a:r>
            <a:r>
              <a:rPr sz="900" spc="5" dirty="0">
                <a:solidFill>
                  <a:srgbClr val="363740"/>
                </a:solidFill>
                <a:latin typeface="Arial"/>
                <a:cs typeface="Arial"/>
              </a:rPr>
              <a:t>Maximizing </a:t>
            </a:r>
            <a:r>
              <a:rPr sz="900" dirty="0">
                <a:solidFill>
                  <a:srgbClr val="363740"/>
                </a:solidFill>
                <a:latin typeface="Arial"/>
                <a:cs typeface="Arial"/>
              </a:rPr>
              <a:t>Operational </a:t>
            </a:r>
            <a:r>
              <a:rPr sz="900" spc="-20" dirty="0">
                <a:solidFill>
                  <a:srgbClr val="363740"/>
                </a:solidFill>
                <a:latin typeface="Arial"/>
                <a:cs typeface="Arial"/>
              </a:rPr>
              <a:t>Excellence, </a:t>
            </a:r>
            <a:r>
              <a:rPr sz="900" spc="-5" dirty="0">
                <a:solidFill>
                  <a:srgbClr val="363740"/>
                </a:solidFill>
                <a:latin typeface="Arial"/>
                <a:cs typeface="Arial"/>
              </a:rPr>
              <a:t>senior  </a:t>
            </a:r>
            <a:r>
              <a:rPr sz="900" spc="10" dirty="0">
                <a:solidFill>
                  <a:srgbClr val="363740"/>
                </a:solidFill>
                <a:latin typeface="Arial"/>
                <a:cs typeface="Arial"/>
              </a:rPr>
              <a:t>faculty </a:t>
            </a:r>
            <a:r>
              <a:rPr sz="900" spc="15" dirty="0">
                <a:solidFill>
                  <a:srgbClr val="363740"/>
                </a:solidFill>
                <a:latin typeface="Arial"/>
                <a:cs typeface="Arial"/>
              </a:rPr>
              <a:t>from </a:t>
            </a:r>
            <a:r>
              <a:rPr sz="900" spc="10" dirty="0">
                <a:solidFill>
                  <a:srgbClr val="363740"/>
                </a:solidFill>
                <a:latin typeface="Arial"/>
                <a:cs typeface="Arial"/>
              </a:rPr>
              <a:t>the </a:t>
            </a:r>
            <a:r>
              <a:rPr sz="900" spc="-10" dirty="0">
                <a:solidFill>
                  <a:srgbClr val="363740"/>
                </a:solidFill>
                <a:latin typeface="Arial"/>
                <a:cs typeface="Arial"/>
              </a:rPr>
              <a:t>MIT Sloan School </a:t>
            </a:r>
            <a:r>
              <a:rPr sz="900" spc="20" dirty="0">
                <a:solidFill>
                  <a:srgbClr val="363740"/>
                </a:solidFill>
                <a:latin typeface="Arial"/>
                <a:cs typeface="Arial"/>
              </a:rPr>
              <a:t>of </a:t>
            </a:r>
            <a:r>
              <a:rPr sz="900" dirty="0">
                <a:solidFill>
                  <a:srgbClr val="363740"/>
                </a:solidFill>
                <a:latin typeface="Arial"/>
                <a:cs typeface="Arial"/>
              </a:rPr>
              <a:t>Management </a:t>
            </a:r>
            <a:r>
              <a:rPr sz="900" spc="5" dirty="0">
                <a:solidFill>
                  <a:srgbClr val="363740"/>
                </a:solidFill>
                <a:latin typeface="Arial"/>
                <a:cs typeface="Arial"/>
              </a:rPr>
              <a:t>guide </a:t>
            </a:r>
            <a:r>
              <a:rPr sz="900" dirty="0">
                <a:solidFill>
                  <a:srgbClr val="363740"/>
                </a:solidFill>
                <a:latin typeface="Arial"/>
                <a:cs typeface="Arial"/>
              </a:rPr>
              <a:t>you </a:t>
            </a:r>
            <a:r>
              <a:rPr sz="900" spc="15" dirty="0">
                <a:solidFill>
                  <a:srgbClr val="363740"/>
                </a:solidFill>
                <a:latin typeface="Arial"/>
                <a:cs typeface="Arial"/>
              </a:rPr>
              <a:t>through </a:t>
            </a:r>
            <a:r>
              <a:rPr sz="900" dirty="0">
                <a:solidFill>
                  <a:srgbClr val="363740"/>
                </a:solidFill>
                <a:latin typeface="Arial"/>
                <a:cs typeface="Arial"/>
              </a:rPr>
              <a:t>proven </a:t>
            </a:r>
            <a:r>
              <a:rPr sz="900" spc="10" dirty="0">
                <a:solidFill>
                  <a:srgbClr val="363740"/>
                </a:solidFill>
                <a:latin typeface="Arial"/>
                <a:cs typeface="Arial"/>
              </a:rPr>
              <a:t>frameworks </a:t>
            </a:r>
            <a:r>
              <a:rPr sz="900" spc="15" dirty="0">
                <a:solidFill>
                  <a:srgbClr val="363740"/>
                </a:solidFill>
                <a:latin typeface="Arial"/>
                <a:cs typeface="Arial"/>
              </a:rPr>
              <a:t>for </a:t>
            </a:r>
            <a:r>
              <a:rPr sz="900" dirty="0">
                <a:solidFill>
                  <a:srgbClr val="363740"/>
                </a:solidFill>
                <a:latin typeface="Arial"/>
                <a:cs typeface="Arial"/>
              </a:rPr>
              <a:t>analyzing </a:t>
            </a:r>
            <a:r>
              <a:rPr sz="900" spc="5" dirty="0">
                <a:solidFill>
                  <a:srgbClr val="363740"/>
                </a:solidFill>
                <a:latin typeface="Arial"/>
                <a:cs typeface="Arial"/>
              </a:rPr>
              <a:t>existing </a:t>
            </a:r>
            <a:r>
              <a:rPr sz="900" spc="-15" dirty="0">
                <a:solidFill>
                  <a:srgbClr val="363740"/>
                </a:solidFill>
                <a:latin typeface="Arial"/>
                <a:cs typeface="Arial"/>
              </a:rPr>
              <a:t>processes, </a:t>
            </a:r>
            <a:r>
              <a:rPr sz="900" dirty="0">
                <a:solidFill>
                  <a:srgbClr val="363740"/>
                </a:solidFill>
                <a:latin typeface="Arial"/>
                <a:cs typeface="Arial"/>
              </a:rPr>
              <a:t>measuring </a:t>
            </a:r>
            <a:r>
              <a:rPr sz="900" spc="10" dirty="0">
                <a:solidFill>
                  <a:srgbClr val="363740"/>
                </a:solidFill>
                <a:latin typeface="Arial"/>
                <a:cs typeface="Arial"/>
              </a:rPr>
              <a:t>their  </a:t>
            </a:r>
            <a:r>
              <a:rPr sz="900" dirty="0">
                <a:solidFill>
                  <a:srgbClr val="363740"/>
                </a:solidFill>
                <a:latin typeface="Arial"/>
                <a:cs typeface="Arial"/>
              </a:rPr>
              <a:t>capacity and </a:t>
            </a:r>
            <a:r>
              <a:rPr sz="900" spc="-5" dirty="0">
                <a:solidFill>
                  <a:srgbClr val="363740"/>
                </a:solidFill>
                <a:latin typeface="Arial"/>
                <a:cs typeface="Arial"/>
              </a:rPr>
              <a:t>effectiveness, </a:t>
            </a:r>
            <a:r>
              <a:rPr sz="900" dirty="0">
                <a:solidFill>
                  <a:srgbClr val="363740"/>
                </a:solidFill>
                <a:latin typeface="Arial"/>
                <a:cs typeface="Arial"/>
              </a:rPr>
              <a:t>and leading </a:t>
            </a:r>
            <a:r>
              <a:rPr sz="900" spc="10" dirty="0">
                <a:solidFill>
                  <a:srgbClr val="363740"/>
                </a:solidFill>
                <a:latin typeface="Arial"/>
                <a:cs typeface="Arial"/>
              </a:rPr>
              <a:t>the implementation </a:t>
            </a:r>
            <a:r>
              <a:rPr sz="900" spc="20" dirty="0">
                <a:solidFill>
                  <a:srgbClr val="363740"/>
                </a:solidFill>
                <a:latin typeface="Arial"/>
                <a:cs typeface="Arial"/>
              </a:rPr>
              <a:t>of </a:t>
            </a:r>
            <a:r>
              <a:rPr sz="900" spc="-10" dirty="0">
                <a:solidFill>
                  <a:srgbClr val="363740"/>
                </a:solidFill>
                <a:latin typeface="Arial"/>
                <a:cs typeface="Arial"/>
              </a:rPr>
              <a:t>process </a:t>
            </a:r>
            <a:r>
              <a:rPr sz="900" dirty="0">
                <a:solidFill>
                  <a:srgbClr val="363740"/>
                </a:solidFill>
                <a:latin typeface="Arial"/>
                <a:cs typeface="Arial"/>
              </a:rPr>
              <a:t>improvements. </a:t>
            </a:r>
            <a:r>
              <a:rPr sz="900" spc="5" dirty="0">
                <a:solidFill>
                  <a:srgbClr val="363740"/>
                </a:solidFill>
                <a:latin typeface="Arial"/>
                <a:cs typeface="Arial"/>
              </a:rPr>
              <a:t>Participants </a:t>
            </a:r>
            <a:r>
              <a:rPr sz="900" spc="15" dirty="0">
                <a:solidFill>
                  <a:srgbClr val="363740"/>
                </a:solidFill>
                <a:latin typeface="Arial"/>
                <a:cs typeface="Arial"/>
              </a:rPr>
              <a:t>from </a:t>
            </a:r>
            <a:r>
              <a:rPr sz="900" spc="-25" dirty="0">
                <a:solidFill>
                  <a:srgbClr val="363740"/>
                </a:solidFill>
                <a:latin typeface="Arial"/>
                <a:cs typeface="Arial"/>
              </a:rPr>
              <a:t>a </a:t>
            </a:r>
            <a:r>
              <a:rPr sz="900" spc="5" dirty="0">
                <a:solidFill>
                  <a:srgbClr val="363740"/>
                </a:solidFill>
                <a:latin typeface="Arial"/>
                <a:cs typeface="Arial"/>
              </a:rPr>
              <a:t>broad </a:t>
            </a:r>
            <a:r>
              <a:rPr sz="900" dirty="0">
                <a:solidFill>
                  <a:srgbClr val="363740"/>
                </a:solidFill>
                <a:latin typeface="Arial"/>
                <a:cs typeface="Arial"/>
              </a:rPr>
              <a:t>range </a:t>
            </a:r>
            <a:r>
              <a:rPr sz="900" spc="20" dirty="0">
                <a:solidFill>
                  <a:srgbClr val="363740"/>
                </a:solidFill>
                <a:latin typeface="Arial"/>
                <a:cs typeface="Arial"/>
              </a:rPr>
              <a:t>of </a:t>
            </a:r>
            <a:r>
              <a:rPr sz="900" spc="5" dirty="0">
                <a:solidFill>
                  <a:srgbClr val="363740"/>
                </a:solidFill>
                <a:latin typeface="Arial"/>
                <a:cs typeface="Arial"/>
              </a:rPr>
              <a:t>industries </a:t>
            </a:r>
            <a:r>
              <a:rPr sz="900" dirty="0">
                <a:solidFill>
                  <a:srgbClr val="363740"/>
                </a:solidFill>
                <a:latin typeface="Arial"/>
                <a:cs typeface="Arial"/>
              </a:rPr>
              <a:t>and  </a:t>
            </a:r>
            <a:r>
              <a:rPr sz="900" spc="10" dirty="0">
                <a:solidFill>
                  <a:srgbClr val="363740"/>
                </a:solidFill>
                <a:latin typeface="Arial"/>
                <a:cs typeface="Arial"/>
              </a:rPr>
              <a:t>functions</a:t>
            </a:r>
            <a:r>
              <a:rPr sz="900" spc="-15" dirty="0">
                <a:solidFill>
                  <a:srgbClr val="363740"/>
                </a:solidFill>
                <a:latin typeface="Arial"/>
                <a:cs typeface="Arial"/>
              </a:rPr>
              <a:t> </a:t>
            </a:r>
            <a:r>
              <a:rPr sz="900" spc="30" dirty="0">
                <a:solidFill>
                  <a:srgbClr val="363740"/>
                </a:solidFill>
                <a:latin typeface="Arial"/>
                <a:cs typeface="Arial"/>
              </a:rPr>
              <a:t>will</a:t>
            </a:r>
            <a:r>
              <a:rPr sz="900" spc="-15" dirty="0">
                <a:solidFill>
                  <a:srgbClr val="363740"/>
                </a:solidFill>
                <a:latin typeface="Arial"/>
                <a:cs typeface="Arial"/>
              </a:rPr>
              <a:t> </a:t>
            </a:r>
            <a:r>
              <a:rPr sz="900" spc="15" dirty="0">
                <a:solidFill>
                  <a:srgbClr val="363740"/>
                </a:solidFill>
                <a:latin typeface="Arial"/>
                <a:cs typeface="Arial"/>
              </a:rPr>
              <a:t>beneﬁt</a:t>
            </a:r>
            <a:r>
              <a:rPr sz="900" spc="-15" dirty="0">
                <a:solidFill>
                  <a:srgbClr val="363740"/>
                </a:solidFill>
                <a:latin typeface="Arial"/>
                <a:cs typeface="Arial"/>
              </a:rPr>
              <a:t> </a:t>
            </a:r>
            <a:r>
              <a:rPr sz="900" spc="15" dirty="0">
                <a:solidFill>
                  <a:srgbClr val="363740"/>
                </a:solidFill>
                <a:latin typeface="Arial"/>
                <a:cs typeface="Arial"/>
              </a:rPr>
              <a:t>from</a:t>
            </a:r>
            <a:r>
              <a:rPr sz="900" spc="-15" dirty="0">
                <a:solidFill>
                  <a:srgbClr val="363740"/>
                </a:solidFill>
                <a:latin typeface="Arial"/>
                <a:cs typeface="Arial"/>
              </a:rPr>
              <a:t> </a:t>
            </a:r>
            <a:r>
              <a:rPr sz="900" spc="10" dirty="0">
                <a:solidFill>
                  <a:srgbClr val="363740"/>
                </a:solidFill>
                <a:latin typeface="Arial"/>
                <a:cs typeface="Arial"/>
              </a:rPr>
              <a:t>this</a:t>
            </a:r>
            <a:r>
              <a:rPr sz="900" spc="-15" dirty="0">
                <a:solidFill>
                  <a:srgbClr val="363740"/>
                </a:solidFill>
                <a:latin typeface="Arial"/>
                <a:cs typeface="Arial"/>
              </a:rPr>
              <a:t> </a:t>
            </a:r>
            <a:r>
              <a:rPr sz="900" spc="15" dirty="0">
                <a:solidFill>
                  <a:srgbClr val="363740"/>
                </a:solidFill>
                <a:latin typeface="Arial"/>
                <a:cs typeface="Arial"/>
              </a:rPr>
              <a:t>high-impact</a:t>
            </a:r>
            <a:r>
              <a:rPr sz="900" spc="-15" dirty="0">
                <a:solidFill>
                  <a:srgbClr val="363740"/>
                </a:solidFill>
                <a:latin typeface="Arial"/>
                <a:cs typeface="Arial"/>
              </a:rPr>
              <a:t> </a:t>
            </a:r>
            <a:r>
              <a:rPr sz="900" spc="-5" dirty="0">
                <a:solidFill>
                  <a:srgbClr val="363740"/>
                </a:solidFill>
                <a:latin typeface="Arial"/>
                <a:cs typeface="Arial"/>
              </a:rPr>
              <a:t>leadership</a:t>
            </a:r>
            <a:r>
              <a:rPr sz="900" spc="-15" dirty="0">
                <a:solidFill>
                  <a:srgbClr val="363740"/>
                </a:solidFill>
                <a:latin typeface="Arial"/>
                <a:cs typeface="Arial"/>
              </a:rPr>
              <a:t> </a:t>
            </a:r>
            <a:r>
              <a:rPr sz="900" spc="5" dirty="0">
                <a:solidFill>
                  <a:srgbClr val="363740"/>
                </a:solidFill>
                <a:latin typeface="Arial"/>
                <a:cs typeface="Arial"/>
              </a:rPr>
              <a:t>development</a:t>
            </a:r>
            <a:r>
              <a:rPr sz="900" spc="-15" dirty="0">
                <a:solidFill>
                  <a:srgbClr val="363740"/>
                </a:solidFill>
                <a:latin typeface="Arial"/>
                <a:cs typeface="Arial"/>
              </a:rPr>
              <a:t> </a:t>
            </a:r>
            <a:r>
              <a:rPr sz="900" spc="-10" dirty="0">
                <a:solidFill>
                  <a:srgbClr val="363740"/>
                </a:solidFill>
                <a:latin typeface="Arial"/>
                <a:cs typeface="Arial"/>
              </a:rPr>
              <a:t>experience.</a:t>
            </a:r>
            <a:endParaRPr sz="900">
              <a:latin typeface="Arial"/>
              <a:cs typeface="Arial"/>
            </a:endParaRPr>
          </a:p>
        </p:txBody>
      </p:sp>
      <p:sp>
        <p:nvSpPr>
          <p:cNvPr id="4" name="object 4"/>
          <p:cNvSpPr txBox="1"/>
          <p:nvPr/>
        </p:nvSpPr>
        <p:spPr>
          <a:xfrm>
            <a:off x="8817360" y="4868482"/>
            <a:ext cx="162560" cy="167640"/>
          </a:xfrm>
          <a:prstGeom prst="rect">
            <a:avLst/>
          </a:prstGeom>
        </p:spPr>
        <p:txBody>
          <a:bodyPr vert="horz" wrap="square" lIns="0" tIns="0" rIns="0" bIns="0" rtlCol="0">
            <a:spAutoFit/>
          </a:bodyPr>
          <a:lstStyle/>
          <a:p>
            <a:pPr marL="12700">
              <a:lnSpc>
                <a:spcPct val="100000"/>
              </a:lnSpc>
            </a:pPr>
            <a:r>
              <a:rPr sz="900" spc="35" dirty="0">
                <a:solidFill>
                  <a:srgbClr val="575757"/>
                </a:solidFill>
                <a:latin typeface="Arial"/>
                <a:cs typeface="Arial"/>
              </a:rPr>
              <a:t>35</a:t>
            </a:r>
            <a:endParaRPr sz="900">
              <a:latin typeface="Arial"/>
              <a:cs typeface="Arial"/>
            </a:endParaRPr>
          </a:p>
        </p:txBody>
      </p:sp>
      <p:sp>
        <p:nvSpPr>
          <p:cNvPr id="5" name="object 5"/>
          <p:cNvSpPr txBox="1"/>
          <p:nvPr/>
        </p:nvSpPr>
        <p:spPr>
          <a:xfrm>
            <a:off x="1783125" y="2440140"/>
            <a:ext cx="2011680" cy="314325"/>
          </a:xfrm>
          <a:prstGeom prst="rect">
            <a:avLst/>
          </a:prstGeom>
        </p:spPr>
        <p:txBody>
          <a:bodyPr vert="horz" wrap="square" lIns="0" tIns="0" rIns="0" bIns="0" rtlCol="0">
            <a:spAutoFit/>
          </a:bodyPr>
          <a:lstStyle/>
          <a:p>
            <a:pPr marL="12700" marR="5080">
              <a:lnSpc>
                <a:spcPct val="117200"/>
              </a:lnSpc>
            </a:pPr>
            <a:r>
              <a:rPr sz="800" spc="-10" dirty="0">
                <a:solidFill>
                  <a:srgbClr val="363740"/>
                </a:solidFill>
                <a:latin typeface="Arial"/>
                <a:cs typeface="Arial"/>
              </a:rPr>
              <a:t>Learn </a:t>
            </a:r>
            <a:r>
              <a:rPr sz="800" spc="30" dirty="0">
                <a:solidFill>
                  <a:srgbClr val="363740"/>
                </a:solidFill>
                <a:latin typeface="Arial"/>
                <a:cs typeface="Arial"/>
              </a:rPr>
              <a:t>how </a:t>
            </a:r>
            <a:r>
              <a:rPr sz="800" spc="20" dirty="0">
                <a:solidFill>
                  <a:srgbClr val="363740"/>
                </a:solidFill>
                <a:latin typeface="Arial"/>
                <a:cs typeface="Arial"/>
              </a:rPr>
              <a:t>to </a:t>
            </a:r>
            <a:r>
              <a:rPr sz="800" spc="5" dirty="0">
                <a:solidFill>
                  <a:srgbClr val="363740"/>
                </a:solidFill>
                <a:latin typeface="Arial"/>
                <a:cs typeface="Arial"/>
              </a:rPr>
              <a:t>diagram </a:t>
            </a:r>
            <a:r>
              <a:rPr sz="800" dirty="0">
                <a:solidFill>
                  <a:srgbClr val="363740"/>
                </a:solidFill>
                <a:latin typeface="Arial"/>
                <a:cs typeface="Arial"/>
              </a:rPr>
              <a:t>and </a:t>
            </a:r>
            <a:r>
              <a:rPr sz="800" spc="-5" dirty="0">
                <a:solidFill>
                  <a:srgbClr val="363740"/>
                </a:solidFill>
                <a:latin typeface="Arial"/>
                <a:cs typeface="Arial"/>
              </a:rPr>
              <a:t>accurately</a:t>
            </a:r>
            <a:r>
              <a:rPr sz="800" spc="-155" dirty="0">
                <a:solidFill>
                  <a:srgbClr val="363740"/>
                </a:solidFill>
                <a:latin typeface="Arial"/>
                <a:cs typeface="Arial"/>
              </a:rPr>
              <a:t> </a:t>
            </a:r>
            <a:r>
              <a:rPr sz="800" spc="5" dirty="0">
                <a:solidFill>
                  <a:srgbClr val="363740"/>
                </a:solidFill>
                <a:latin typeface="Arial"/>
                <a:cs typeface="Arial"/>
              </a:rPr>
              <a:t>depict  </a:t>
            </a:r>
            <a:r>
              <a:rPr sz="800" spc="-10" dirty="0">
                <a:solidFill>
                  <a:srgbClr val="363740"/>
                </a:solidFill>
                <a:latin typeface="Arial"/>
                <a:cs typeface="Arial"/>
              </a:rPr>
              <a:t>process </a:t>
            </a:r>
            <a:r>
              <a:rPr sz="800" spc="5" dirty="0">
                <a:solidFill>
                  <a:srgbClr val="363740"/>
                </a:solidFill>
                <a:latin typeface="Arial"/>
                <a:cs typeface="Arial"/>
              </a:rPr>
              <a:t>structures </a:t>
            </a:r>
            <a:r>
              <a:rPr sz="800" dirty="0">
                <a:solidFill>
                  <a:srgbClr val="363740"/>
                </a:solidFill>
                <a:latin typeface="Arial"/>
                <a:cs typeface="Arial"/>
              </a:rPr>
              <a:t>and</a:t>
            </a:r>
            <a:r>
              <a:rPr sz="800" spc="-110" dirty="0">
                <a:solidFill>
                  <a:srgbClr val="363740"/>
                </a:solidFill>
                <a:latin typeface="Arial"/>
                <a:cs typeface="Arial"/>
              </a:rPr>
              <a:t> </a:t>
            </a:r>
            <a:r>
              <a:rPr sz="800" spc="25" dirty="0">
                <a:solidFill>
                  <a:srgbClr val="363740"/>
                </a:solidFill>
                <a:latin typeface="Arial"/>
                <a:cs typeface="Arial"/>
              </a:rPr>
              <a:t>ﬂows</a:t>
            </a:r>
            <a:endParaRPr sz="800">
              <a:latin typeface="Arial"/>
              <a:cs typeface="Arial"/>
            </a:endParaRPr>
          </a:p>
        </p:txBody>
      </p:sp>
      <p:sp>
        <p:nvSpPr>
          <p:cNvPr id="6" name="object 6"/>
          <p:cNvSpPr txBox="1"/>
          <p:nvPr/>
        </p:nvSpPr>
        <p:spPr>
          <a:xfrm>
            <a:off x="1783125" y="2889736"/>
            <a:ext cx="1827530" cy="150495"/>
          </a:xfrm>
          <a:prstGeom prst="rect">
            <a:avLst/>
          </a:prstGeom>
        </p:spPr>
        <p:txBody>
          <a:bodyPr vert="horz" wrap="square" lIns="0" tIns="0" rIns="0" bIns="0" rtlCol="0">
            <a:spAutoFit/>
          </a:bodyPr>
          <a:lstStyle/>
          <a:p>
            <a:pPr marL="12700">
              <a:lnSpc>
                <a:spcPct val="100000"/>
              </a:lnSpc>
            </a:pPr>
            <a:r>
              <a:rPr sz="800" spc="5" dirty="0">
                <a:solidFill>
                  <a:srgbClr val="363740"/>
                </a:solidFill>
                <a:latin typeface="Arial"/>
                <a:cs typeface="Arial"/>
              </a:rPr>
              <a:t>Quantitatively </a:t>
            </a:r>
            <a:r>
              <a:rPr sz="800" spc="-10" dirty="0">
                <a:solidFill>
                  <a:srgbClr val="363740"/>
                </a:solidFill>
                <a:latin typeface="Arial"/>
                <a:cs typeface="Arial"/>
              </a:rPr>
              <a:t>analyze </a:t>
            </a:r>
            <a:r>
              <a:rPr sz="800" spc="-5" dirty="0">
                <a:solidFill>
                  <a:srgbClr val="363740"/>
                </a:solidFill>
                <a:latin typeface="Arial"/>
                <a:cs typeface="Arial"/>
              </a:rPr>
              <a:t>business</a:t>
            </a:r>
            <a:r>
              <a:rPr sz="800" spc="-45" dirty="0">
                <a:solidFill>
                  <a:srgbClr val="363740"/>
                </a:solidFill>
                <a:latin typeface="Arial"/>
                <a:cs typeface="Arial"/>
              </a:rPr>
              <a:t> </a:t>
            </a:r>
            <a:r>
              <a:rPr sz="800" spc="-10" dirty="0">
                <a:solidFill>
                  <a:srgbClr val="363740"/>
                </a:solidFill>
                <a:latin typeface="Arial"/>
                <a:cs typeface="Arial"/>
              </a:rPr>
              <a:t>process</a:t>
            </a:r>
            <a:endParaRPr sz="800">
              <a:latin typeface="Arial"/>
              <a:cs typeface="Arial"/>
            </a:endParaRPr>
          </a:p>
        </p:txBody>
      </p:sp>
      <p:sp>
        <p:nvSpPr>
          <p:cNvPr id="7" name="object 7"/>
          <p:cNvSpPr txBox="1"/>
          <p:nvPr/>
        </p:nvSpPr>
        <p:spPr>
          <a:xfrm>
            <a:off x="1783125" y="3154515"/>
            <a:ext cx="1855470" cy="314325"/>
          </a:xfrm>
          <a:prstGeom prst="rect">
            <a:avLst/>
          </a:prstGeom>
        </p:spPr>
        <p:txBody>
          <a:bodyPr vert="horz" wrap="square" lIns="0" tIns="0" rIns="0" bIns="0" rtlCol="0">
            <a:spAutoFit/>
          </a:bodyPr>
          <a:lstStyle/>
          <a:p>
            <a:pPr marL="12700" marR="5080">
              <a:lnSpc>
                <a:spcPct val="117200"/>
              </a:lnSpc>
            </a:pPr>
            <a:r>
              <a:rPr sz="800" spc="-5" dirty="0">
                <a:solidFill>
                  <a:srgbClr val="363740"/>
                </a:solidFill>
                <a:latin typeface="Arial"/>
                <a:cs typeface="Arial"/>
              </a:rPr>
              <a:t>Develop </a:t>
            </a:r>
            <a:r>
              <a:rPr sz="800" spc="-25" dirty="0">
                <a:solidFill>
                  <a:srgbClr val="363740"/>
                </a:solidFill>
                <a:latin typeface="Arial"/>
                <a:cs typeface="Arial"/>
              </a:rPr>
              <a:t>a </a:t>
            </a:r>
            <a:r>
              <a:rPr sz="800" spc="-5" dirty="0">
                <a:solidFill>
                  <a:srgbClr val="363740"/>
                </a:solidFill>
                <a:latin typeface="Arial"/>
                <a:cs typeface="Arial"/>
              </a:rPr>
              <a:t>shared </a:t>
            </a:r>
            <a:r>
              <a:rPr sz="800" spc="10" dirty="0">
                <a:solidFill>
                  <a:srgbClr val="363740"/>
                </a:solidFill>
                <a:latin typeface="Arial"/>
                <a:cs typeface="Arial"/>
              </a:rPr>
              <a:t>foundation </a:t>
            </a:r>
            <a:r>
              <a:rPr sz="800" spc="15" dirty="0">
                <a:solidFill>
                  <a:srgbClr val="363740"/>
                </a:solidFill>
                <a:latin typeface="Arial"/>
                <a:cs typeface="Arial"/>
              </a:rPr>
              <a:t>for</a:t>
            </a:r>
            <a:r>
              <a:rPr sz="800" spc="-95" dirty="0">
                <a:solidFill>
                  <a:srgbClr val="363740"/>
                </a:solidFill>
                <a:latin typeface="Arial"/>
                <a:cs typeface="Arial"/>
              </a:rPr>
              <a:t> </a:t>
            </a:r>
            <a:r>
              <a:rPr sz="800" spc="-10" dirty="0">
                <a:solidFill>
                  <a:srgbClr val="363740"/>
                </a:solidFill>
                <a:latin typeface="Arial"/>
                <a:cs typeface="Arial"/>
              </a:rPr>
              <a:t>process  </a:t>
            </a:r>
            <a:r>
              <a:rPr sz="800" spc="10" dirty="0">
                <a:solidFill>
                  <a:srgbClr val="363740"/>
                </a:solidFill>
                <a:latin typeface="Arial"/>
                <a:cs typeface="Arial"/>
              </a:rPr>
              <a:t>optimization </a:t>
            </a:r>
            <a:r>
              <a:rPr sz="800" dirty="0">
                <a:solidFill>
                  <a:srgbClr val="363740"/>
                </a:solidFill>
                <a:latin typeface="Arial"/>
                <a:cs typeface="Arial"/>
              </a:rPr>
              <a:t>and</a:t>
            </a:r>
            <a:r>
              <a:rPr sz="800" spc="-95" dirty="0">
                <a:solidFill>
                  <a:srgbClr val="363740"/>
                </a:solidFill>
                <a:latin typeface="Arial"/>
                <a:cs typeface="Arial"/>
              </a:rPr>
              <a:t> </a:t>
            </a:r>
            <a:r>
              <a:rPr sz="800" spc="5" dirty="0">
                <a:solidFill>
                  <a:srgbClr val="363740"/>
                </a:solidFill>
                <a:latin typeface="Arial"/>
                <a:cs typeface="Arial"/>
              </a:rPr>
              <a:t>improvement</a:t>
            </a:r>
            <a:endParaRPr sz="800">
              <a:latin typeface="Arial"/>
              <a:cs typeface="Arial"/>
            </a:endParaRPr>
          </a:p>
        </p:txBody>
      </p:sp>
      <p:sp>
        <p:nvSpPr>
          <p:cNvPr id="8" name="object 8"/>
          <p:cNvSpPr txBox="1"/>
          <p:nvPr/>
        </p:nvSpPr>
        <p:spPr>
          <a:xfrm>
            <a:off x="4200225" y="2440140"/>
            <a:ext cx="1936750" cy="895350"/>
          </a:xfrm>
          <a:prstGeom prst="rect">
            <a:avLst/>
          </a:prstGeom>
        </p:spPr>
        <p:txBody>
          <a:bodyPr vert="horz" wrap="square" lIns="0" tIns="0" rIns="0" bIns="0" rtlCol="0">
            <a:spAutoFit/>
          </a:bodyPr>
          <a:lstStyle/>
          <a:p>
            <a:pPr marL="12700" marR="5080">
              <a:lnSpc>
                <a:spcPct val="117200"/>
              </a:lnSpc>
            </a:pPr>
            <a:r>
              <a:rPr sz="800" spc="-10" dirty="0">
                <a:solidFill>
                  <a:srgbClr val="363740"/>
                </a:solidFill>
                <a:latin typeface="Arial"/>
                <a:cs typeface="Arial"/>
              </a:rPr>
              <a:t>Reengineer processes </a:t>
            </a:r>
            <a:r>
              <a:rPr sz="800" spc="20" dirty="0">
                <a:solidFill>
                  <a:srgbClr val="363740"/>
                </a:solidFill>
                <a:latin typeface="Arial"/>
                <a:cs typeface="Arial"/>
              </a:rPr>
              <a:t>to </a:t>
            </a:r>
            <a:r>
              <a:rPr sz="800" spc="10" dirty="0">
                <a:solidFill>
                  <a:srgbClr val="363740"/>
                </a:solidFill>
                <a:latin typeface="Arial"/>
                <a:cs typeface="Arial"/>
              </a:rPr>
              <a:t>better </a:t>
            </a:r>
            <a:r>
              <a:rPr sz="800" spc="-5" dirty="0">
                <a:solidFill>
                  <a:srgbClr val="363740"/>
                </a:solidFill>
                <a:latin typeface="Arial"/>
                <a:cs typeface="Arial"/>
              </a:rPr>
              <a:t>serve</a:t>
            </a:r>
            <a:r>
              <a:rPr sz="800" spc="-120" dirty="0">
                <a:solidFill>
                  <a:srgbClr val="363740"/>
                </a:solidFill>
                <a:latin typeface="Arial"/>
                <a:cs typeface="Arial"/>
              </a:rPr>
              <a:t> </a:t>
            </a:r>
            <a:r>
              <a:rPr sz="800" spc="5" dirty="0">
                <a:solidFill>
                  <a:srgbClr val="363740"/>
                </a:solidFill>
                <a:latin typeface="Arial"/>
                <a:cs typeface="Arial"/>
              </a:rPr>
              <a:t>your  </a:t>
            </a:r>
            <a:r>
              <a:rPr sz="800" dirty="0">
                <a:solidFill>
                  <a:srgbClr val="363740"/>
                </a:solidFill>
                <a:latin typeface="Arial"/>
                <a:cs typeface="Arial"/>
              </a:rPr>
              <a:t>customer</a:t>
            </a:r>
            <a:endParaRPr sz="800">
              <a:latin typeface="Arial"/>
              <a:cs typeface="Arial"/>
            </a:endParaRPr>
          </a:p>
          <a:p>
            <a:pPr marL="12700">
              <a:lnSpc>
                <a:spcPct val="100000"/>
              </a:lnSpc>
              <a:spcBef>
                <a:spcPts val="765"/>
              </a:spcBef>
            </a:pPr>
            <a:r>
              <a:rPr sz="800" spc="-5" dirty="0">
                <a:solidFill>
                  <a:srgbClr val="363740"/>
                </a:solidFill>
                <a:latin typeface="Arial"/>
                <a:cs typeface="Arial"/>
              </a:rPr>
              <a:t>Eliminate </a:t>
            </a:r>
            <a:r>
              <a:rPr sz="800" spc="5" dirty="0">
                <a:solidFill>
                  <a:srgbClr val="363740"/>
                </a:solidFill>
                <a:latin typeface="Arial"/>
                <a:cs typeface="Arial"/>
              </a:rPr>
              <a:t>costly</a:t>
            </a:r>
            <a:r>
              <a:rPr sz="800" spc="-60" dirty="0">
                <a:solidFill>
                  <a:srgbClr val="363740"/>
                </a:solidFill>
                <a:latin typeface="Arial"/>
                <a:cs typeface="Arial"/>
              </a:rPr>
              <a:t> </a:t>
            </a:r>
            <a:r>
              <a:rPr sz="800" dirty="0">
                <a:solidFill>
                  <a:srgbClr val="363740"/>
                </a:solidFill>
                <a:latin typeface="Arial"/>
                <a:cs typeface="Arial"/>
              </a:rPr>
              <a:t>bottlenecks</a:t>
            </a:r>
            <a:endParaRPr sz="800">
              <a:latin typeface="Arial"/>
              <a:cs typeface="Arial"/>
            </a:endParaRPr>
          </a:p>
          <a:p>
            <a:pPr marL="12700" marR="10160">
              <a:lnSpc>
                <a:spcPct val="117200"/>
              </a:lnSpc>
              <a:spcBef>
                <a:spcPts val="600"/>
              </a:spcBef>
            </a:pPr>
            <a:r>
              <a:rPr sz="800" spc="-15" dirty="0">
                <a:solidFill>
                  <a:srgbClr val="363740"/>
                </a:solidFill>
                <a:latin typeface="Arial"/>
                <a:cs typeface="Arial"/>
              </a:rPr>
              <a:t>Reduce </a:t>
            </a:r>
            <a:r>
              <a:rPr sz="800" spc="-5" dirty="0">
                <a:solidFill>
                  <a:srgbClr val="363740"/>
                </a:solidFill>
                <a:latin typeface="Arial"/>
                <a:cs typeface="Arial"/>
              </a:rPr>
              <a:t>costs </a:t>
            </a:r>
            <a:r>
              <a:rPr sz="800" spc="10" dirty="0">
                <a:solidFill>
                  <a:srgbClr val="363740"/>
                </a:solidFill>
                <a:latin typeface="Arial"/>
                <a:cs typeface="Arial"/>
              </a:rPr>
              <a:t>by optimizing </a:t>
            </a:r>
            <a:r>
              <a:rPr sz="800" dirty="0">
                <a:solidFill>
                  <a:srgbClr val="363740"/>
                </a:solidFill>
                <a:latin typeface="Arial"/>
                <a:cs typeface="Arial"/>
              </a:rPr>
              <a:t>human</a:t>
            </a:r>
            <a:r>
              <a:rPr sz="800" spc="-65" dirty="0">
                <a:solidFill>
                  <a:srgbClr val="363740"/>
                </a:solidFill>
                <a:latin typeface="Arial"/>
                <a:cs typeface="Arial"/>
              </a:rPr>
              <a:t> </a:t>
            </a:r>
            <a:r>
              <a:rPr sz="800" dirty="0">
                <a:solidFill>
                  <a:srgbClr val="363740"/>
                </a:solidFill>
                <a:latin typeface="Arial"/>
                <a:cs typeface="Arial"/>
              </a:rPr>
              <a:t>capital  allocation</a:t>
            </a:r>
            <a:endParaRPr sz="800">
              <a:latin typeface="Arial"/>
              <a:cs typeface="Arial"/>
            </a:endParaRPr>
          </a:p>
        </p:txBody>
      </p:sp>
      <p:sp>
        <p:nvSpPr>
          <p:cNvPr id="9" name="object 9"/>
          <p:cNvSpPr txBox="1"/>
          <p:nvPr/>
        </p:nvSpPr>
        <p:spPr>
          <a:xfrm>
            <a:off x="6627000" y="2363940"/>
            <a:ext cx="2099310" cy="685800"/>
          </a:xfrm>
          <a:prstGeom prst="rect">
            <a:avLst/>
          </a:prstGeom>
        </p:spPr>
        <p:txBody>
          <a:bodyPr vert="horz" wrap="square" lIns="0" tIns="0" rIns="0" bIns="0" rtlCol="0">
            <a:spAutoFit/>
          </a:bodyPr>
          <a:lstStyle/>
          <a:p>
            <a:pPr marL="12700" marR="5080">
              <a:lnSpc>
                <a:spcPct val="179700"/>
              </a:lnSpc>
            </a:pPr>
            <a:r>
              <a:rPr sz="800" spc="5" dirty="0">
                <a:solidFill>
                  <a:srgbClr val="363740"/>
                </a:solidFill>
                <a:latin typeface="Arial"/>
                <a:cs typeface="Arial"/>
              </a:rPr>
              <a:t>Implement </a:t>
            </a:r>
            <a:r>
              <a:rPr sz="800" spc="-25" dirty="0">
                <a:solidFill>
                  <a:srgbClr val="363740"/>
                </a:solidFill>
                <a:latin typeface="Arial"/>
                <a:cs typeface="Arial"/>
              </a:rPr>
              <a:t>a </a:t>
            </a:r>
            <a:r>
              <a:rPr sz="800" spc="10" dirty="0">
                <a:solidFill>
                  <a:srgbClr val="363740"/>
                </a:solidFill>
                <a:latin typeface="Arial"/>
                <a:cs typeface="Arial"/>
              </a:rPr>
              <a:t>high-performance </a:t>
            </a:r>
            <a:r>
              <a:rPr sz="800" spc="25" dirty="0">
                <a:solidFill>
                  <a:srgbClr val="363740"/>
                </a:solidFill>
                <a:latin typeface="Arial"/>
                <a:cs typeface="Arial"/>
              </a:rPr>
              <a:t>work </a:t>
            </a:r>
            <a:r>
              <a:rPr sz="800" dirty="0">
                <a:solidFill>
                  <a:srgbClr val="363740"/>
                </a:solidFill>
                <a:latin typeface="Arial"/>
                <a:cs typeface="Arial"/>
              </a:rPr>
              <a:t>design  </a:t>
            </a:r>
            <a:r>
              <a:rPr sz="800" spc="-10" dirty="0">
                <a:solidFill>
                  <a:srgbClr val="363740"/>
                </a:solidFill>
                <a:latin typeface="Arial"/>
                <a:cs typeface="Arial"/>
              </a:rPr>
              <a:t>Balance </a:t>
            </a:r>
            <a:r>
              <a:rPr sz="800" spc="5" dirty="0">
                <a:solidFill>
                  <a:srgbClr val="363740"/>
                </a:solidFill>
                <a:latin typeface="Arial"/>
                <a:cs typeface="Arial"/>
              </a:rPr>
              <a:t>standardization </a:t>
            </a:r>
            <a:r>
              <a:rPr sz="800" dirty="0">
                <a:solidFill>
                  <a:srgbClr val="363740"/>
                </a:solidFill>
                <a:latin typeface="Arial"/>
                <a:cs typeface="Arial"/>
              </a:rPr>
              <a:t>and </a:t>
            </a:r>
            <a:r>
              <a:rPr sz="800" spc="10" dirty="0">
                <a:solidFill>
                  <a:srgbClr val="363740"/>
                </a:solidFill>
                <a:latin typeface="Arial"/>
                <a:cs typeface="Arial"/>
              </a:rPr>
              <a:t>empowerment  </a:t>
            </a:r>
            <a:r>
              <a:rPr sz="800" spc="-15" dirty="0">
                <a:solidFill>
                  <a:srgbClr val="363740"/>
                </a:solidFill>
                <a:latin typeface="Arial"/>
                <a:cs typeface="Arial"/>
              </a:rPr>
              <a:t>Increase</a:t>
            </a:r>
            <a:r>
              <a:rPr sz="800" spc="-25" dirty="0">
                <a:solidFill>
                  <a:srgbClr val="363740"/>
                </a:solidFill>
                <a:latin typeface="Arial"/>
                <a:cs typeface="Arial"/>
              </a:rPr>
              <a:t> </a:t>
            </a:r>
            <a:r>
              <a:rPr sz="800" dirty="0">
                <a:solidFill>
                  <a:srgbClr val="363740"/>
                </a:solidFill>
                <a:latin typeface="Arial"/>
                <a:cs typeface="Arial"/>
              </a:rPr>
              <a:t>focus</a:t>
            </a:r>
            <a:r>
              <a:rPr sz="800" spc="-25" dirty="0">
                <a:solidFill>
                  <a:srgbClr val="363740"/>
                </a:solidFill>
                <a:latin typeface="Arial"/>
                <a:cs typeface="Arial"/>
              </a:rPr>
              <a:t> </a:t>
            </a:r>
            <a:r>
              <a:rPr sz="800" spc="5" dirty="0">
                <a:solidFill>
                  <a:srgbClr val="363740"/>
                </a:solidFill>
                <a:latin typeface="Arial"/>
                <a:cs typeface="Arial"/>
              </a:rPr>
              <a:t>in</a:t>
            </a:r>
            <a:r>
              <a:rPr sz="800" spc="-25" dirty="0">
                <a:solidFill>
                  <a:srgbClr val="363740"/>
                </a:solidFill>
                <a:latin typeface="Arial"/>
                <a:cs typeface="Arial"/>
              </a:rPr>
              <a:t> </a:t>
            </a:r>
            <a:r>
              <a:rPr sz="800" spc="30" dirty="0">
                <a:solidFill>
                  <a:srgbClr val="363740"/>
                </a:solidFill>
                <a:latin typeface="Arial"/>
                <a:cs typeface="Arial"/>
              </a:rPr>
              <a:t>what</a:t>
            </a:r>
            <a:r>
              <a:rPr sz="800" spc="-25" dirty="0">
                <a:solidFill>
                  <a:srgbClr val="363740"/>
                </a:solidFill>
                <a:latin typeface="Arial"/>
                <a:cs typeface="Arial"/>
              </a:rPr>
              <a:t> </a:t>
            </a:r>
            <a:r>
              <a:rPr sz="800" spc="-5" dirty="0">
                <a:solidFill>
                  <a:srgbClr val="363740"/>
                </a:solidFill>
                <a:latin typeface="Arial"/>
                <a:cs typeface="Arial"/>
              </a:rPr>
              <a:t>is</a:t>
            </a:r>
            <a:r>
              <a:rPr sz="800" spc="-25" dirty="0">
                <a:solidFill>
                  <a:srgbClr val="363740"/>
                </a:solidFill>
                <a:latin typeface="Arial"/>
                <a:cs typeface="Arial"/>
              </a:rPr>
              <a:t> </a:t>
            </a:r>
            <a:r>
              <a:rPr sz="800" spc="5" dirty="0">
                <a:solidFill>
                  <a:srgbClr val="363740"/>
                </a:solidFill>
                <a:latin typeface="Arial"/>
                <a:cs typeface="Arial"/>
              </a:rPr>
              <a:t>offered</a:t>
            </a:r>
            <a:r>
              <a:rPr sz="800" spc="-25" dirty="0">
                <a:solidFill>
                  <a:srgbClr val="363740"/>
                </a:solidFill>
                <a:latin typeface="Arial"/>
                <a:cs typeface="Arial"/>
              </a:rPr>
              <a:t> </a:t>
            </a:r>
            <a:r>
              <a:rPr sz="800" spc="20" dirty="0">
                <a:solidFill>
                  <a:srgbClr val="363740"/>
                </a:solidFill>
                <a:latin typeface="Arial"/>
                <a:cs typeface="Arial"/>
              </a:rPr>
              <a:t>to</a:t>
            </a:r>
            <a:r>
              <a:rPr sz="800" spc="-25" dirty="0">
                <a:solidFill>
                  <a:srgbClr val="363740"/>
                </a:solidFill>
                <a:latin typeface="Arial"/>
                <a:cs typeface="Arial"/>
              </a:rPr>
              <a:t> </a:t>
            </a:r>
            <a:r>
              <a:rPr sz="800" dirty="0">
                <a:solidFill>
                  <a:srgbClr val="363740"/>
                </a:solidFill>
                <a:latin typeface="Arial"/>
                <a:cs typeface="Arial"/>
              </a:rPr>
              <a:t>customers</a:t>
            </a:r>
            <a:endParaRPr sz="800">
              <a:latin typeface="Arial"/>
              <a:cs typeface="Arial"/>
            </a:endParaRPr>
          </a:p>
        </p:txBody>
      </p:sp>
      <p:sp>
        <p:nvSpPr>
          <p:cNvPr id="10" name="object 10"/>
          <p:cNvSpPr/>
          <p:nvPr/>
        </p:nvSpPr>
        <p:spPr>
          <a:xfrm>
            <a:off x="0" y="0"/>
            <a:ext cx="1371600" cy="5143499"/>
          </a:xfrm>
          <a:prstGeom prst="rect">
            <a:avLst/>
          </a:prstGeom>
          <a:blipFill>
            <a:blip r:embed="rId2" cstate="print"/>
            <a:stretch>
              <a:fillRect/>
            </a:stretch>
          </a:blipFill>
        </p:spPr>
        <p:txBody>
          <a:bodyPr wrap="square" lIns="0" tIns="0" rIns="0" bIns="0" rtlCol="0"/>
          <a:lstStyle/>
          <a:p>
            <a:endParaRPr/>
          </a:p>
        </p:txBody>
      </p:sp>
      <p:sp>
        <p:nvSpPr>
          <p:cNvPr id="11" name="object 11"/>
          <p:cNvSpPr txBox="1"/>
          <p:nvPr/>
        </p:nvSpPr>
        <p:spPr>
          <a:xfrm>
            <a:off x="5082240" y="4436061"/>
            <a:ext cx="345440" cy="233679"/>
          </a:xfrm>
          <a:prstGeom prst="rect">
            <a:avLst/>
          </a:prstGeom>
        </p:spPr>
        <p:txBody>
          <a:bodyPr vert="horz" wrap="square" lIns="0" tIns="0" rIns="0" bIns="0" rtlCol="0">
            <a:spAutoFit/>
          </a:bodyPr>
          <a:lstStyle/>
          <a:p>
            <a:pPr marL="12700" marR="5080" indent="27940">
              <a:lnSpc>
                <a:spcPts val="830"/>
              </a:lnSpc>
            </a:pPr>
            <a:r>
              <a:rPr sz="700" b="1" spc="-80" dirty="0">
                <a:solidFill>
                  <a:srgbClr val="A52B35"/>
                </a:solidFill>
                <a:latin typeface="Arial Black"/>
                <a:cs typeface="Arial Black"/>
              </a:rPr>
              <a:t>VIVEK  </a:t>
            </a:r>
            <a:r>
              <a:rPr sz="700" b="1" spc="-120" dirty="0">
                <a:solidFill>
                  <a:srgbClr val="A52B35"/>
                </a:solidFill>
                <a:latin typeface="Arial Black"/>
                <a:cs typeface="Arial Black"/>
              </a:rPr>
              <a:t>F</a:t>
            </a:r>
            <a:r>
              <a:rPr sz="700" b="1" spc="-45" dirty="0">
                <a:solidFill>
                  <a:srgbClr val="A52B35"/>
                </a:solidFill>
                <a:latin typeface="Arial Black"/>
                <a:cs typeface="Arial Black"/>
              </a:rPr>
              <a:t>ARI</a:t>
            </a:r>
            <a:r>
              <a:rPr sz="700" b="1" spc="-60" dirty="0">
                <a:solidFill>
                  <a:srgbClr val="A52B35"/>
                </a:solidFill>
                <a:latin typeface="Arial Black"/>
                <a:cs typeface="Arial Black"/>
              </a:rPr>
              <a:t>AS</a:t>
            </a:r>
            <a:endParaRPr sz="700">
              <a:latin typeface="Arial Black"/>
              <a:cs typeface="Arial Black"/>
            </a:endParaRPr>
          </a:p>
        </p:txBody>
      </p:sp>
      <p:sp>
        <p:nvSpPr>
          <p:cNvPr id="12" name="object 12"/>
          <p:cNvSpPr txBox="1"/>
          <p:nvPr/>
        </p:nvSpPr>
        <p:spPr>
          <a:xfrm>
            <a:off x="3967425" y="4436061"/>
            <a:ext cx="439420" cy="233679"/>
          </a:xfrm>
          <a:prstGeom prst="rect">
            <a:avLst/>
          </a:prstGeom>
        </p:spPr>
        <p:txBody>
          <a:bodyPr vert="horz" wrap="square" lIns="0" tIns="0" rIns="0" bIns="0" rtlCol="0">
            <a:spAutoFit/>
          </a:bodyPr>
          <a:lstStyle/>
          <a:p>
            <a:pPr marL="121920" marR="5080" indent="-109855">
              <a:lnSpc>
                <a:spcPts val="830"/>
              </a:lnSpc>
            </a:pPr>
            <a:r>
              <a:rPr sz="700" b="1" spc="-65" dirty="0">
                <a:solidFill>
                  <a:srgbClr val="A52B35"/>
                </a:solidFill>
                <a:latin typeface="Arial Black"/>
                <a:cs typeface="Arial Black"/>
              </a:rPr>
              <a:t>CHARL</a:t>
            </a:r>
            <a:r>
              <a:rPr sz="700" b="1" spc="-70" dirty="0">
                <a:solidFill>
                  <a:srgbClr val="A52B35"/>
                </a:solidFill>
                <a:latin typeface="Arial Black"/>
                <a:cs typeface="Arial Black"/>
              </a:rPr>
              <a:t>E</a:t>
            </a:r>
            <a:r>
              <a:rPr sz="700" b="1" spc="-40" dirty="0">
                <a:solidFill>
                  <a:srgbClr val="A52B35"/>
                </a:solidFill>
                <a:latin typeface="Arial Black"/>
                <a:cs typeface="Arial Black"/>
              </a:rPr>
              <a:t>S  </a:t>
            </a:r>
            <a:r>
              <a:rPr sz="700" b="1" spc="-75" dirty="0">
                <a:solidFill>
                  <a:srgbClr val="A52B35"/>
                </a:solidFill>
                <a:latin typeface="Arial Black"/>
                <a:cs typeface="Arial Black"/>
              </a:rPr>
              <a:t>FINE</a:t>
            </a:r>
            <a:endParaRPr sz="700">
              <a:latin typeface="Arial Black"/>
              <a:cs typeface="Arial Black"/>
            </a:endParaRPr>
          </a:p>
        </p:txBody>
      </p:sp>
      <p:sp>
        <p:nvSpPr>
          <p:cNvPr id="13" name="object 13"/>
          <p:cNvSpPr txBox="1"/>
          <p:nvPr/>
        </p:nvSpPr>
        <p:spPr>
          <a:xfrm>
            <a:off x="6140810" y="4436061"/>
            <a:ext cx="364490" cy="233679"/>
          </a:xfrm>
          <a:prstGeom prst="rect">
            <a:avLst/>
          </a:prstGeom>
        </p:spPr>
        <p:txBody>
          <a:bodyPr vert="horz" wrap="square" lIns="0" tIns="0" rIns="0" bIns="0" rtlCol="0">
            <a:spAutoFit/>
          </a:bodyPr>
          <a:lstStyle/>
          <a:p>
            <a:pPr marL="88265" marR="5080" indent="-76200">
              <a:lnSpc>
                <a:spcPts val="830"/>
              </a:lnSpc>
            </a:pPr>
            <a:r>
              <a:rPr sz="700" b="1" spc="-90" dirty="0">
                <a:solidFill>
                  <a:srgbClr val="A52B35"/>
                </a:solidFill>
                <a:latin typeface="Arial Black"/>
                <a:cs typeface="Arial Black"/>
              </a:rPr>
              <a:t>Z</a:t>
            </a:r>
            <a:r>
              <a:rPr sz="700" b="1" spc="-95" dirty="0">
                <a:solidFill>
                  <a:srgbClr val="A52B35"/>
                </a:solidFill>
                <a:latin typeface="Arial Black"/>
                <a:cs typeface="Arial Black"/>
              </a:rPr>
              <a:t>E</a:t>
            </a:r>
            <a:r>
              <a:rPr sz="700" b="1" spc="-65" dirty="0">
                <a:solidFill>
                  <a:srgbClr val="A52B35"/>
                </a:solidFill>
                <a:latin typeface="Arial Black"/>
                <a:cs typeface="Arial Black"/>
              </a:rPr>
              <a:t>YNEP  </a:t>
            </a:r>
            <a:r>
              <a:rPr sz="700" b="1" spc="-70" dirty="0">
                <a:solidFill>
                  <a:srgbClr val="A52B35"/>
                </a:solidFill>
                <a:latin typeface="Arial Black"/>
                <a:cs typeface="Arial Black"/>
              </a:rPr>
              <a:t>TON</a:t>
            </a:r>
            <a:endParaRPr sz="700">
              <a:latin typeface="Arial Black"/>
              <a:cs typeface="Arial Black"/>
            </a:endParaRPr>
          </a:p>
        </p:txBody>
      </p:sp>
      <p:sp>
        <p:nvSpPr>
          <p:cNvPr id="14" name="object 14"/>
          <p:cNvSpPr/>
          <p:nvPr/>
        </p:nvSpPr>
        <p:spPr>
          <a:xfrm>
            <a:off x="3852060" y="3660996"/>
            <a:ext cx="656953" cy="656953"/>
          </a:xfrm>
          <a:prstGeom prst="rect">
            <a:avLst/>
          </a:prstGeom>
          <a:blipFill>
            <a:blip r:embed="rId3" cstate="print"/>
            <a:stretch>
              <a:fillRect/>
            </a:stretch>
          </a:blipFill>
        </p:spPr>
        <p:txBody>
          <a:bodyPr wrap="square" lIns="0" tIns="0" rIns="0" bIns="0" rtlCol="0"/>
          <a:lstStyle/>
          <a:p>
            <a:endParaRPr/>
          </a:p>
        </p:txBody>
      </p:sp>
      <p:sp>
        <p:nvSpPr>
          <p:cNvPr id="15" name="object 15"/>
          <p:cNvSpPr/>
          <p:nvPr/>
        </p:nvSpPr>
        <p:spPr>
          <a:xfrm>
            <a:off x="3833009" y="3641945"/>
            <a:ext cx="695325" cy="695325"/>
          </a:xfrm>
          <a:custGeom>
            <a:avLst/>
            <a:gdLst/>
            <a:ahLst/>
            <a:cxnLst/>
            <a:rect l="l" t="t" r="r" b="b"/>
            <a:pathLst>
              <a:path w="695325" h="695325">
                <a:moveTo>
                  <a:pt x="0" y="347526"/>
                </a:moveTo>
                <a:lnTo>
                  <a:pt x="3172" y="300369"/>
                </a:lnTo>
                <a:lnTo>
                  <a:pt x="12413" y="255140"/>
                </a:lnTo>
                <a:lnTo>
                  <a:pt x="27310" y="212253"/>
                </a:lnTo>
                <a:lnTo>
                  <a:pt x="47447" y="172123"/>
                </a:lnTo>
                <a:lnTo>
                  <a:pt x="72411" y="135163"/>
                </a:lnTo>
                <a:lnTo>
                  <a:pt x="101788" y="101788"/>
                </a:lnTo>
                <a:lnTo>
                  <a:pt x="135163" y="72411"/>
                </a:lnTo>
                <a:lnTo>
                  <a:pt x="172123" y="47447"/>
                </a:lnTo>
                <a:lnTo>
                  <a:pt x="212253" y="27310"/>
                </a:lnTo>
                <a:lnTo>
                  <a:pt x="255140" y="12414"/>
                </a:lnTo>
                <a:lnTo>
                  <a:pt x="300369" y="3172"/>
                </a:lnTo>
                <a:lnTo>
                  <a:pt x="347526" y="0"/>
                </a:lnTo>
                <a:lnTo>
                  <a:pt x="393207" y="3013"/>
                </a:lnTo>
                <a:lnTo>
                  <a:pt x="437718" y="11906"/>
                </a:lnTo>
                <a:lnTo>
                  <a:pt x="480519" y="26453"/>
                </a:lnTo>
                <a:lnTo>
                  <a:pt x="521071" y="46432"/>
                </a:lnTo>
                <a:lnTo>
                  <a:pt x="558833" y="71618"/>
                </a:lnTo>
                <a:lnTo>
                  <a:pt x="593265" y="101788"/>
                </a:lnTo>
                <a:lnTo>
                  <a:pt x="623435" y="136220"/>
                </a:lnTo>
                <a:lnTo>
                  <a:pt x="648621" y="173982"/>
                </a:lnTo>
                <a:lnTo>
                  <a:pt x="668599" y="214534"/>
                </a:lnTo>
                <a:lnTo>
                  <a:pt x="683147" y="257335"/>
                </a:lnTo>
                <a:lnTo>
                  <a:pt x="692039" y="301846"/>
                </a:lnTo>
                <a:lnTo>
                  <a:pt x="695053" y="347526"/>
                </a:lnTo>
                <a:lnTo>
                  <a:pt x="691881" y="394684"/>
                </a:lnTo>
                <a:lnTo>
                  <a:pt x="682639" y="439913"/>
                </a:lnTo>
                <a:lnTo>
                  <a:pt x="667743" y="482800"/>
                </a:lnTo>
                <a:lnTo>
                  <a:pt x="647606" y="522930"/>
                </a:lnTo>
                <a:lnTo>
                  <a:pt x="622642" y="559890"/>
                </a:lnTo>
                <a:lnTo>
                  <a:pt x="593265" y="593265"/>
                </a:lnTo>
                <a:lnTo>
                  <a:pt x="559890" y="622642"/>
                </a:lnTo>
                <a:lnTo>
                  <a:pt x="522930" y="647605"/>
                </a:lnTo>
                <a:lnTo>
                  <a:pt x="482800" y="667743"/>
                </a:lnTo>
                <a:lnTo>
                  <a:pt x="439913" y="682639"/>
                </a:lnTo>
                <a:lnTo>
                  <a:pt x="394684" y="691880"/>
                </a:lnTo>
                <a:lnTo>
                  <a:pt x="347526" y="695053"/>
                </a:lnTo>
                <a:lnTo>
                  <a:pt x="300369" y="691880"/>
                </a:lnTo>
                <a:lnTo>
                  <a:pt x="255140" y="682639"/>
                </a:lnTo>
                <a:lnTo>
                  <a:pt x="212253" y="667743"/>
                </a:lnTo>
                <a:lnTo>
                  <a:pt x="172123" y="647605"/>
                </a:lnTo>
                <a:lnTo>
                  <a:pt x="135163" y="622642"/>
                </a:lnTo>
                <a:lnTo>
                  <a:pt x="101788" y="593265"/>
                </a:lnTo>
                <a:lnTo>
                  <a:pt x="72411" y="559890"/>
                </a:lnTo>
                <a:lnTo>
                  <a:pt x="47447" y="522930"/>
                </a:lnTo>
                <a:lnTo>
                  <a:pt x="27310" y="482800"/>
                </a:lnTo>
                <a:lnTo>
                  <a:pt x="12413" y="439913"/>
                </a:lnTo>
                <a:lnTo>
                  <a:pt x="3172" y="394684"/>
                </a:lnTo>
                <a:lnTo>
                  <a:pt x="0" y="347526"/>
                </a:lnTo>
                <a:close/>
              </a:path>
            </a:pathLst>
          </a:custGeom>
          <a:ln w="38099">
            <a:solidFill>
              <a:srgbClr val="A52B35"/>
            </a:solidFill>
          </a:ln>
        </p:spPr>
        <p:txBody>
          <a:bodyPr wrap="square" lIns="0" tIns="0" rIns="0" bIns="0" rtlCol="0"/>
          <a:lstStyle/>
          <a:p>
            <a:endParaRPr/>
          </a:p>
        </p:txBody>
      </p:sp>
      <p:sp>
        <p:nvSpPr>
          <p:cNvPr id="16" name="object 16"/>
          <p:cNvSpPr/>
          <p:nvPr/>
        </p:nvSpPr>
        <p:spPr>
          <a:xfrm>
            <a:off x="4919933" y="3662391"/>
            <a:ext cx="656953" cy="656953"/>
          </a:xfrm>
          <a:prstGeom prst="rect">
            <a:avLst/>
          </a:prstGeom>
          <a:blipFill>
            <a:blip r:embed="rId4" cstate="print"/>
            <a:stretch>
              <a:fillRect/>
            </a:stretch>
          </a:blipFill>
        </p:spPr>
        <p:txBody>
          <a:bodyPr wrap="square" lIns="0" tIns="0" rIns="0" bIns="0" rtlCol="0"/>
          <a:lstStyle/>
          <a:p>
            <a:endParaRPr/>
          </a:p>
        </p:txBody>
      </p:sp>
      <p:sp>
        <p:nvSpPr>
          <p:cNvPr id="17" name="object 17"/>
          <p:cNvSpPr/>
          <p:nvPr/>
        </p:nvSpPr>
        <p:spPr>
          <a:xfrm>
            <a:off x="4900883" y="3643340"/>
            <a:ext cx="695325" cy="695325"/>
          </a:xfrm>
          <a:custGeom>
            <a:avLst/>
            <a:gdLst/>
            <a:ahLst/>
            <a:cxnLst/>
            <a:rect l="l" t="t" r="r" b="b"/>
            <a:pathLst>
              <a:path w="695325" h="695325">
                <a:moveTo>
                  <a:pt x="0" y="347526"/>
                </a:moveTo>
                <a:lnTo>
                  <a:pt x="3172" y="300369"/>
                </a:lnTo>
                <a:lnTo>
                  <a:pt x="12413" y="255140"/>
                </a:lnTo>
                <a:lnTo>
                  <a:pt x="27310" y="212253"/>
                </a:lnTo>
                <a:lnTo>
                  <a:pt x="47447" y="172123"/>
                </a:lnTo>
                <a:lnTo>
                  <a:pt x="72411" y="135163"/>
                </a:lnTo>
                <a:lnTo>
                  <a:pt x="101788" y="101788"/>
                </a:lnTo>
                <a:lnTo>
                  <a:pt x="135163" y="72411"/>
                </a:lnTo>
                <a:lnTo>
                  <a:pt x="172123" y="47447"/>
                </a:lnTo>
                <a:lnTo>
                  <a:pt x="212253" y="27310"/>
                </a:lnTo>
                <a:lnTo>
                  <a:pt x="255140" y="12413"/>
                </a:lnTo>
                <a:lnTo>
                  <a:pt x="300369" y="3172"/>
                </a:lnTo>
                <a:lnTo>
                  <a:pt x="347526" y="0"/>
                </a:lnTo>
                <a:lnTo>
                  <a:pt x="393206" y="3013"/>
                </a:lnTo>
                <a:lnTo>
                  <a:pt x="437717" y="11906"/>
                </a:lnTo>
                <a:lnTo>
                  <a:pt x="480519" y="26453"/>
                </a:lnTo>
                <a:lnTo>
                  <a:pt x="521071" y="46432"/>
                </a:lnTo>
                <a:lnTo>
                  <a:pt x="558833" y="71618"/>
                </a:lnTo>
                <a:lnTo>
                  <a:pt x="593265" y="101788"/>
                </a:lnTo>
                <a:lnTo>
                  <a:pt x="623434" y="136220"/>
                </a:lnTo>
                <a:lnTo>
                  <a:pt x="648620" y="173982"/>
                </a:lnTo>
                <a:lnTo>
                  <a:pt x="668599" y="214533"/>
                </a:lnTo>
                <a:lnTo>
                  <a:pt x="683147" y="257335"/>
                </a:lnTo>
                <a:lnTo>
                  <a:pt x="692039" y="301846"/>
                </a:lnTo>
                <a:lnTo>
                  <a:pt x="695053" y="347526"/>
                </a:lnTo>
                <a:lnTo>
                  <a:pt x="691880" y="394683"/>
                </a:lnTo>
                <a:lnTo>
                  <a:pt x="682639" y="439912"/>
                </a:lnTo>
                <a:lnTo>
                  <a:pt x="667743" y="482799"/>
                </a:lnTo>
                <a:lnTo>
                  <a:pt x="647605" y="522929"/>
                </a:lnTo>
                <a:lnTo>
                  <a:pt x="622641" y="559889"/>
                </a:lnTo>
                <a:lnTo>
                  <a:pt x="593265" y="593265"/>
                </a:lnTo>
                <a:lnTo>
                  <a:pt x="559890" y="622641"/>
                </a:lnTo>
                <a:lnTo>
                  <a:pt x="522930" y="647605"/>
                </a:lnTo>
                <a:lnTo>
                  <a:pt x="482799" y="667743"/>
                </a:lnTo>
                <a:lnTo>
                  <a:pt x="439913" y="682639"/>
                </a:lnTo>
                <a:lnTo>
                  <a:pt x="394683" y="691880"/>
                </a:lnTo>
                <a:lnTo>
                  <a:pt x="347526" y="695053"/>
                </a:lnTo>
                <a:lnTo>
                  <a:pt x="300369" y="691880"/>
                </a:lnTo>
                <a:lnTo>
                  <a:pt x="255140" y="682639"/>
                </a:lnTo>
                <a:lnTo>
                  <a:pt x="212253" y="667743"/>
                </a:lnTo>
                <a:lnTo>
                  <a:pt x="172123" y="647605"/>
                </a:lnTo>
                <a:lnTo>
                  <a:pt x="135163" y="622641"/>
                </a:lnTo>
                <a:lnTo>
                  <a:pt x="101788" y="593265"/>
                </a:lnTo>
                <a:lnTo>
                  <a:pt x="72411" y="559889"/>
                </a:lnTo>
                <a:lnTo>
                  <a:pt x="47447" y="522929"/>
                </a:lnTo>
                <a:lnTo>
                  <a:pt x="27310" y="482799"/>
                </a:lnTo>
                <a:lnTo>
                  <a:pt x="12413" y="439912"/>
                </a:lnTo>
                <a:lnTo>
                  <a:pt x="3172" y="394683"/>
                </a:lnTo>
                <a:lnTo>
                  <a:pt x="0" y="347526"/>
                </a:lnTo>
                <a:close/>
              </a:path>
            </a:pathLst>
          </a:custGeom>
          <a:ln w="38099">
            <a:solidFill>
              <a:srgbClr val="A52B35"/>
            </a:solidFill>
          </a:ln>
        </p:spPr>
        <p:txBody>
          <a:bodyPr wrap="square" lIns="0" tIns="0" rIns="0" bIns="0" rtlCol="0"/>
          <a:lstStyle/>
          <a:p>
            <a:endParaRPr/>
          </a:p>
        </p:txBody>
      </p:sp>
      <p:sp>
        <p:nvSpPr>
          <p:cNvPr id="18" name="object 18"/>
          <p:cNvSpPr/>
          <p:nvPr/>
        </p:nvSpPr>
        <p:spPr>
          <a:xfrm>
            <a:off x="5987806" y="3660996"/>
            <a:ext cx="656953" cy="656953"/>
          </a:xfrm>
          <a:prstGeom prst="rect">
            <a:avLst/>
          </a:prstGeom>
          <a:blipFill>
            <a:blip r:embed="rId5" cstate="print"/>
            <a:stretch>
              <a:fillRect/>
            </a:stretch>
          </a:blipFill>
        </p:spPr>
        <p:txBody>
          <a:bodyPr wrap="square" lIns="0" tIns="0" rIns="0" bIns="0" rtlCol="0"/>
          <a:lstStyle/>
          <a:p>
            <a:endParaRPr/>
          </a:p>
        </p:txBody>
      </p:sp>
      <p:sp>
        <p:nvSpPr>
          <p:cNvPr id="19" name="object 19"/>
          <p:cNvSpPr/>
          <p:nvPr/>
        </p:nvSpPr>
        <p:spPr>
          <a:xfrm>
            <a:off x="5968756" y="3641945"/>
            <a:ext cx="695325" cy="695325"/>
          </a:xfrm>
          <a:custGeom>
            <a:avLst/>
            <a:gdLst/>
            <a:ahLst/>
            <a:cxnLst/>
            <a:rect l="l" t="t" r="r" b="b"/>
            <a:pathLst>
              <a:path w="695325" h="695325">
                <a:moveTo>
                  <a:pt x="0" y="347526"/>
                </a:moveTo>
                <a:lnTo>
                  <a:pt x="3172" y="300369"/>
                </a:lnTo>
                <a:lnTo>
                  <a:pt x="12413" y="255140"/>
                </a:lnTo>
                <a:lnTo>
                  <a:pt x="27310" y="212253"/>
                </a:lnTo>
                <a:lnTo>
                  <a:pt x="47447" y="172123"/>
                </a:lnTo>
                <a:lnTo>
                  <a:pt x="72411" y="135163"/>
                </a:lnTo>
                <a:lnTo>
                  <a:pt x="101788" y="101788"/>
                </a:lnTo>
                <a:lnTo>
                  <a:pt x="135163" y="72411"/>
                </a:lnTo>
                <a:lnTo>
                  <a:pt x="172123" y="47447"/>
                </a:lnTo>
                <a:lnTo>
                  <a:pt x="212253" y="27310"/>
                </a:lnTo>
                <a:lnTo>
                  <a:pt x="255140" y="12414"/>
                </a:lnTo>
                <a:lnTo>
                  <a:pt x="300369" y="3172"/>
                </a:lnTo>
                <a:lnTo>
                  <a:pt x="347526" y="0"/>
                </a:lnTo>
                <a:lnTo>
                  <a:pt x="393206" y="3013"/>
                </a:lnTo>
                <a:lnTo>
                  <a:pt x="437717" y="11906"/>
                </a:lnTo>
                <a:lnTo>
                  <a:pt x="480519" y="26453"/>
                </a:lnTo>
                <a:lnTo>
                  <a:pt x="521071" y="46432"/>
                </a:lnTo>
                <a:lnTo>
                  <a:pt x="558833" y="71618"/>
                </a:lnTo>
                <a:lnTo>
                  <a:pt x="593265" y="101788"/>
                </a:lnTo>
                <a:lnTo>
                  <a:pt x="623434" y="136220"/>
                </a:lnTo>
                <a:lnTo>
                  <a:pt x="648620" y="173982"/>
                </a:lnTo>
                <a:lnTo>
                  <a:pt x="668599" y="214534"/>
                </a:lnTo>
                <a:lnTo>
                  <a:pt x="683146" y="257335"/>
                </a:lnTo>
                <a:lnTo>
                  <a:pt x="692039" y="301846"/>
                </a:lnTo>
                <a:lnTo>
                  <a:pt x="695053" y="347526"/>
                </a:lnTo>
                <a:lnTo>
                  <a:pt x="691880" y="394684"/>
                </a:lnTo>
                <a:lnTo>
                  <a:pt x="682639" y="439913"/>
                </a:lnTo>
                <a:lnTo>
                  <a:pt x="667742" y="482800"/>
                </a:lnTo>
                <a:lnTo>
                  <a:pt x="647605" y="522930"/>
                </a:lnTo>
                <a:lnTo>
                  <a:pt x="622641" y="559890"/>
                </a:lnTo>
                <a:lnTo>
                  <a:pt x="593264" y="593265"/>
                </a:lnTo>
                <a:lnTo>
                  <a:pt x="559889" y="622642"/>
                </a:lnTo>
                <a:lnTo>
                  <a:pt x="522929" y="647605"/>
                </a:lnTo>
                <a:lnTo>
                  <a:pt x="482799" y="667743"/>
                </a:lnTo>
                <a:lnTo>
                  <a:pt x="439912" y="682639"/>
                </a:lnTo>
                <a:lnTo>
                  <a:pt x="394683" y="691880"/>
                </a:lnTo>
                <a:lnTo>
                  <a:pt x="347526" y="695053"/>
                </a:lnTo>
                <a:lnTo>
                  <a:pt x="300369" y="691880"/>
                </a:lnTo>
                <a:lnTo>
                  <a:pt x="255140" y="682639"/>
                </a:lnTo>
                <a:lnTo>
                  <a:pt x="212253" y="667743"/>
                </a:lnTo>
                <a:lnTo>
                  <a:pt x="172123" y="647605"/>
                </a:lnTo>
                <a:lnTo>
                  <a:pt x="135163" y="622642"/>
                </a:lnTo>
                <a:lnTo>
                  <a:pt x="101788" y="593265"/>
                </a:lnTo>
                <a:lnTo>
                  <a:pt x="72411" y="559890"/>
                </a:lnTo>
                <a:lnTo>
                  <a:pt x="47447" y="522930"/>
                </a:lnTo>
                <a:lnTo>
                  <a:pt x="27310" y="482800"/>
                </a:lnTo>
                <a:lnTo>
                  <a:pt x="12413" y="439913"/>
                </a:lnTo>
                <a:lnTo>
                  <a:pt x="3172" y="394684"/>
                </a:lnTo>
                <a:lnTo>
                  <a:pt x="0" y="347526"/>
                </a:lnTo>
                <a:close/>
              </a:path>
            </a:pathLst>
          </a:custGeom>
          <a:ln w="38099">
            <a:solidFill>
              <a:srgbClr val="A52B35"/>
            </a:solidFill>
          </a:ln>
        </p:spPr>
        <p:txBody>
          <a:bodyPr wrap="square" lIns="0" tIns="0" rIns="0" bIns="0" rtlCol="0"/>
          <a:lstStyle/>
          <a:p>
            <a:endParaRPr/>
          </a:p>
        </p:txBody>
      </p:sp>
      <p:sp>
        <p:nvSpPr>
          <p:cNvPr id="20" name="object 20"/>
          <p:cNvSpPr/>
          <p:nvPr/>
        </p:nvSpPr>
        <p:spPr>
          <a:xfrm>
            <a:off x="6837115" y="389203"/>
            <a:ext cx="1999439" cy="263084"/>
          </a:xfrm>
          <a:prstGeom prst="rect">
            <a:avLst/>
          </a:prstGeom>
          <a:blipFill>
            <a:blip r:embed="rId6" cstate="print"/>
            <a:stretch>
              <a:fillRect/>
            </a:stretch>
          </a:blipFill>
        </p:spPr>
        <p:txBody>
          <a:bodyPr wrap="square" lIns="0" tIns="0" rIns="0" bIns="0" rtlCol="0"/>
          <a:lstStyle/>
          <a:p>
            <a:endParaRPr/>
          </a:p>
        </p:txBody>
      </p:sp>
      <p:sp>
        <p:nvSpPr>
          <p:cNvPr id="21" name="object 21"/>
          <p:cNvSpPr txBox="1"/>
          <p:nvPr/>
        </p:nvSpPr>
        <p:spPr>
          <a:xfrm>
            <a:off x="1512075" y="4895277"/>
            <a:ext cx="1908175" cy="116205"/>
          </a:xfrm>
          <a:prstGeom prst="rect">
            <a:avLst/>
          </a:prstGeom>
        </p:spPr>
        <p:txBody>
          <a:bodyPr vert="horz" wrap="square" lIns="0" tIns="0" rIns="0" bIns="0" rtlCol="0">
            <a:spAutoFit/>
          </a:bodyPr>
          <a:lstStyle/>
          <a:p>
            <a:pPr marL="12700">
              <a:lnSpc>
                <a:spcPct val="100000"/>
              </a:lnSpc>
            </a:pPr>
            <a:r>
              <a:rPr sz="600" spc="5" dirty="0">
                <a:solidFill>
                  <a:srgbClr val="A9ABB6"/>
                </a:solidFill>
                <a:latin typeface="Arial"/>
                <a:cs typeface="Arial"/>
              </a:rPr>
              <a:t>Copyright</a:t>
            </a:r>
            <a:r>
              <a:rPr sz="600" spc="-20" dirty="0">
                <a:solidFill>
                  <a:srgbClr val="A9ABB6"/>
                </a:solidFill>
                <a:latin typeface="Arial"/>
                <a:cs typeface="Arial"/>
              </a:rPr>
              <a:t> </a:t>
            </a:r>
            <a:r>
              <a:rPr sz="600" spc="45" dirty="0">
                <a:solidFill>
                  <a:srgbClr val="A9ABB6"/>
                </a:solidFill>
                <a:latin typeface="Arial"/>
                <a:cs typeface="Arial"/>
              </a:rPr>
              <a:t>©</a:t>
            </a:r>
            <a:r>
              <a:rPr sz="600" spc="-20" dirty="0">
                <a:solidFill>
                  <a:srgbClr val="A9ABB6"/>
                </a:solidFill>
                <a:latin typeface="Arial"/>
                <a:cs typeface="Arial"/>
              </a:rPr>
              <a:t> </a:t>
            </a:r>
            <a:r>
              <a:rPr sz="600" spc="25" dirty="0">
                <a:solidFill>
                  <a:srgbClr val="A9ABB6"/>
                </a:solidFill>
                <a:latin typeface="Arial"/>
                <a:cs typeface="Arial"/>
              </a:rPr>
              <a:t>2020</a:t>
            </a:r>
            <a:r>
              <a:rPr sz="600" spc="-20" dirty="0">
                <a:solidFill>
                  <a:srgbClr val="A9ABB6"/>
                </a:solidFill>
                <a:latin typeface="Arial"/>
                <a:cs typeface="Arial"/>
              </a:rPr>
              <a:t> </a:t>
            </a:r>
            <a:r>
              <a:rPr sz="600" spc="-10" dirty="0">
                <a:solidFill>
                  <a:srgbClr val="A9ABB6"/>
                </a:solidFill>
                <a:latin typeface="Arial"/>
                <a:cs typeface="Arial"/>
              </a:rPr>
              <a:t>ExecOnline,</a:t>
            </a:r>
            <a:r>
              <a:rPr sz="600" spc="-20" dirty="0">
                <a:solidFill>
                  <a:srgbClr val="A9ABB6"/>
                </a:solidFill>
                <a:latin typeface="Arial"/>
                <a:cs typeface="Arial"/>
              </a:rPr>
              <a:t> </a:t>
            </a:r>
            <a:r>
              <a:rPr sz="600" spc="-15" dirty="0">
                <a:solidFill>
                  <a:srgbClr val="A9ABB6"/>
                </a:solidFill>
                <a:latin typeface="Arial"/>
                <a:cs typeface="Arial"/>
              </a:rPr>
              <a:t>Inc.</a:t>
            </a:r>
            <a:r>
              <a:rPr sz="600" spc="-20" dirty="0">
                <a:solidFill>
                  <a:srgbClr val="A9ABB6"/>
                </a:solidFill>
                <a:latin typeface="Arial"/>
                <a:cs typeface="Arial"/>
              </a:rPr>
              <a:t> </a:t>
            </a:r>
            <a:r>
              <a:rPr sz="600" spc="15" dirty="0">
                <a:solidFill>
                  <a:srgbClr val="A9ABB6"/>
                </a:solidFill>
                <a:latin typeface="Arial"/>
                <a:cs typeface="Arial"/>
              </a:rPr>
              <a:t>All</a:t>
            </a:r>
            <a:r>
              <a:rPr sz="600" spc="-20" dirty="0">
                <a:solidFill>
                  <a:srgbClr val="A9ABB6"/>
                </a:solidFill>
                <a:latin typeface="Arial"/>
                <a:cs typeface="Arial"/>
              </a:rPr>
              <a:t> </a:t>
            </a:r>
            <a:r>
              <a:rPr sz="600" spc="5" dirty="0">
                <a:solidFill>
                  <a:srgbClr val="A9ABB6"/>
                </a:solidFill>
                <a:latin typeface="Arial"/>
                <a:cs typeface="Arial"/>
              </a:rPr>
              <a:t>Rights</a:t>
            </a:r>
            <a:r>
              <a:rPr sz="600" spc="-20" dirty="0">
                <a:solidFill>
                  <a:srgbClr val="A9ABB6"/>
                </a:solidFill>
                <a:latin typeface="Arial"/>
                <a:cs typeface="Arial"/>
              </a:rPr>
              <a:t> </a:t>
            </a:r>
            <a:r>
              <a:rPr sz="600" spc="-10" dirty="0">
                <a:solidFill>
                  <a:srgbClr val="A9ABB6"/>
                </a:solidFill>
                <a:latin typeface="Arial"/>
                <a:cs typeface="Arial"/>
              </a:rPr>
              <a:t>Reserved.</a:t>
            </a:r>
            <a:endParaRPr sz="600">
              <a:latin typeface="Arial"/>
              <a:cs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06902" y="341956"/>
            <a:ext cx="4272915" cy="356870"/>
          </a:xfrm>
          <a:prstGeom prst="rect">
            <a:avLst/>
          </a:prstGeom>
        </p:spPr>
        <p:txBody>
          <a:bodyPr vert="horz" wrap="square" lIns="0" tIns="0" rIns="0" bIns="0" rtlCol="0">
            <a:spAutoFit/>
          </a:bodyPr>
          <a:lstStyle/>
          <a:p>
            <a:pPr marL="12700">
              <a:lnSpc>
                <a:spcPct val="100000"/>
              </a:lnSpc>
            </a:pPr>
            <a:r>
              <a:rPr b="0" spc="15" dirty="0">
                <a:solidFill>
                  <a:srgbClr val="A52B35"/>
                </a:solidFill>
                <a:latin typeface="Arial"/>
                <a:cs typeface="Arial"/>
              </a:rPr>
              <a:t>Maximizing </a:t>
            </a:r>
            <a:r>
              <a:rPr b="0" spc="5" dirty="0">
                <a:solidFill>
                  <a:srgbClr val="A52B35"/>
                </a:solidFill>
                <a:latin typeface="Arial"/>
                <a:cs typeface="Arial"/>
              </a:rPr>
              <a:t>Operational</a:t>
            </a:r>
            <a:r>
              <a:rPr b="0" spc="-105" dirty="0">
                <a:solidFill>
                  <a:srgbClr val="A52B35"/>
                </a:solidFill>
                <a:latin typeface="Arial"/>
                <a:cs typeface="Arial"/>
              </a:rPr>
              <a:t> </a:t>
            </a:r>
            <a:r>
              <a:rPr b="0" spc="-10" dirty="0">
                <a:solidFill>
                  <a:srgbClr val="A52B35"/>
                </a:solidFill>
                <a:latin typeface="Arial"/>
                <a:cs typeface="Arial"/>
              </a:rPr>
              <a:t>Effectiveness</a:t>
            </a:r>
          </a:p>
        </p:txBody>
      </p:sp>
      <p:sp>
        <p:nvSpPr>
          <p:cNvPr id="3" name="object 3"/>
          <p:cNvSpPr/>
          <p:nvPr/>
        </p:nvSpPr>
        <p:spPr>
          <a:xfrm>
            <a:off x="0" y="0"/>
            <a:ext cx="1371600" cy="5143499"/>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6837115" y="389203"/>
            <a:ext cx="1999439" cy="263084"/>
          </a:xfrm>
          <a:prstGeom prst="rect">
            <a:avLst/>
          </a:prstGeom>
          <a:blipFill>
            <a:blip r:embed="rId3" cstate="print"/>
            <a:stretch>
              <a:fillRect/>
            </a:stretch>
          </a:blipFill>
        </p:spPr>
        <p:txBody>
          <a:bodyPr wrap="square" lIns="0" tIns="0" rIns="0" bIns="0" rtlCol="0"/>
          <a:lstStyle/>
          <a:p>
            <a:endParaRPr/>
          </a:p>
        </p:txBody>
      </p:sp>
      <p:sp>
        <p:nvSpPr>
          <p:cNvPr id="5" name="object 5"/>
          <p:cNvSpPr txBox="1">
            <a:spLocks noGrp="1"/>
          </p:cNvSpPr>
          <p:nvPr>
            <p:ph sz="half" idx="2"/>
          </p:nvPr>
        </p:nvSpPr>
        <p:spPr>
          <a:prstGeom prst="rect">
            <a:avLst/>
          </a:prstGeom>
        </p:spPr>
        <p:txBody>
          <a:bodyPr vert="horz" wrap="square" lIns="0" tIns="0" rIns="0" bIns="0" rtlCol="0">
            <a:spAutoFit/>
          </a:bodyPr>
          <a:lstStyle/>
          <a:p>
            <a:pPr marL="23495">
              <a:lnSpc>
                <a:spcPct val="100000"/>
              </a:lnSpc>
            </a:pPr>
            <a:r>
              <a:rPr spc="-30" dirty="0"/>
              <a:t>Key </a:t>
            </a:r>
            <a:r>
              <a:rPr spc="-5" dirty="0"/>
              <a:t>Conceptual</a:t>
            </a:r>
            <a:r>
              <a:rPr spc="-75" dirty="0"/>
              <a:t> </a:t>
            </a:r>
            <a:r>
              <a:rPr spc="-5" dirty="0"/>
              <a:t>Models</a:t>
            </a:r>
          </a:p>
          <a:p>
            <a:pPr>
              <a:lnSpc>
                <a:spcPct val="100000"/>
              </a:lnSpc>
              <a:spcBef>
                <a:spcPts val="20"/>
              </a:spcBef>
            </a:pPr>
            <a:endParaRPr sz="2250">
              <a:latin typeface="Times New Roman"/>
              <a:cs typeface="Times New Roman"/>
            </a:endParaRPr>
          </a:p>
          <a:p>
            <a:pPr marL="271145" marR="5080" indent="-259079">
              <a:lnSpc>
                <a:spcPct val="118100"/>
              </a:lnSpc>
              <a:tabLst>
                <a:tab pos="271145" algn="l"/>
              </a:tabLst>
            </a:pPr>
            <a:r>
              <a:rPr sz="900" spc="-400" dirty="0">
                <a:latin typeface="Segoe UI Emoji"/>
                <a:cs typeface="Segoe UI Emoji"/>
              </a:rPr>
              <a:t>✔	</a:t>
            </a:r>
            <a:r>
              <a:rPr sz="900" b="1" spc="-105" dirty="0">
                <a:latin typeface="Arial Black"/>
                <a:cs typeface="Arial Black"/>
              </a:rPr>
              <a:t>Process </a:t>
            </a:r>
            <a:r>
              <a:rPr sz="900" b="1" spc="-85" dirty="0">
                <a:latin typeface="Arial Black"/>
                <a:cs typeface="Arial Black"/>
              </a:rPr>
              <a:t>Flow </a:t>
            </a:r>
            <a:r>
              <a:rPr sz="900" b="1" spc="-80" dirty="0">
                <a:latin typeface="Arial Black"/>
                <a:cs typeface="Arial Black"/>
              </a:rPr>
              <a:t>Diagramming: </a:t>
            </a:r>
            <a:r>
              <a:rPr sz="900" spc="-5" dirty="0">
                <a:solidFill>
                  <a:srgbClr val="363740"/>
                </a:solidFill>
              </a:rPr>
              <a:t>Schematic </a:t>
            </a:r>
            <a:r>
              <a:rPr sz="900" spc="5" dirty="0">
                <a:solidFill>
                  <a:srgbClr val="363740"/>
                </a:solidFill>
              </a:rPr>
              <a:t>tools</a:t>
            </a:r>
            <a:r>
              <a:rPr sz="900" spc="70" dirty="0">
                <a:solidFill>
                  <a:srgbClr val="363740"/>
                </a:solidFill>
              </a:rPr>
              <a:t> </a:t>
            </a:r>
            <a:r>
              <a:rPr sz="900" spc="15" dirty="0">
                <a:solidFill>
                  <a:srgbClr val="363740"/>
                </a:solidFill>
              </a:rPr>
              <a:t>for</a:t>
            </a:r>
            <a:r>
              <a:rPr sz="900" spc="-20" dirty="0">
                <a:solidFill>
                  <a:srgbClr val="363740"/>
                </a:solidFill>
              </a:rPr>
              <a:t> </a:t>
            </a:r>
            <a:r>
              <a:rPr sz="900" dirty="0">
                <a:solidFill>
                  <a:srgbClr val="363740"/>
                </a:solidFill>
              </a:rPr>
              <a:t>visualizing  and analyzing operational</a:t>
            </a:r>
            <a:r>
              <a:rPr sz="900" spc="-75" dirty="0">
                <a:solidFill>
                  <a:srgbClr val="363740"/>
                </a:solidFill>
              </a:rPr>
              <a:t> </a:t>
            </a:r>
            <a:r>
              <a:rPr sz="900" spc="-15" dirty="0">
                <a:solidFill>
                  <a:srgbClr val="363740"/>
                </a:solidFill>
              </a:rPr>
              <a:t>processes.</a:t>
            </a:r>
            <a:endParaRPr sz="900">
              <a:latin typeface="Arial Black"/>
              <a:cs typeface="Arial Black"/>
            </a:endParaRPr>
          </a:p>
          <a:p>
            <a:pPr>
              <a:lnSpc>
                <a:spcPct val="100000"/>
              </a:lnSpc>
              <a:spcBef>
                <a:spcPts val="5"/>
              </a:spcBef>
            </a:pPr>
            <a:endParaRPr sz="1100">
              <a:latin typeface="Times New Roman"/>
              <a:cs typeface="Times New Roman"/>
            </a:endParaRPr>
          </a:p>
          <a:p>
            <a:pPr marL="271145" marR="52069" indent="-259079">
              <a:lnSpc>
                <a:spcPct val="118100"/>
              </a:lnSpc>
              <a:spcBef>
                <a:spcPts val="5"/>
              </a:spcBef>
              <a:tabLst>
                <a:tab pos="271145" algn="l"/>
              </a:tabLst>
            </a:pPr>
            <a:r>
              <a:rPr sz="900" spc="-400" dirty="0">
                <a:latin typeface="Segoe UI Emoji"/>
                <a:cs typeface="Segoe UI Emoji"/>
              </a:rPr>
              <a:t>✔	</a:t>
            </a:r>
            <a:r>
              <a:rPr sz="900" b="1" spc="-100" dirty="0">
                <a:latin typeface="Arial Black"/>
                <a:cs typeface="Arial Black"/>
              </a:rPr>
              <a:t>Business </a:t>
            </a:r>
            <a:r>
              <a:rPr sz="900" b="1" spc="-105" dirty="0">
                <a:latin typeface="Arial Black"/>
                <a:cs typeface="Arial Black"/>
              </a:rPr>
              <a:t>Process </a:t>
            </a:r>
            <a:r>
              <a:rPr sz="900" b="1" spc="-95" dirty="0">
                <a:latin typeface="Arial Black"/>
                <a:cs typeface="Arial Black"/>
              </a:rPr>
              <a:t>Physics: </a:t>
            </a:r>
            <a:r>
              <a:rPr sz="900" spc="-5" dirty="0">
                <a:solidFill>
                  <a:srgbClr val="363740"/>
                </a:solidFill>
              </a:rPr>
              <a:t>Professor </a:t>
            </a:r>
            <a:r>
              <a:rPr sz="900" dirty="0">
                <a:solidFill>
                  <a:srgbClr val="363740"/>
                </a:solidFill>
              </a:rPr>
              <a:t>Vivek</a:t>
            </a:r>
            <a:r>
              <a:rPr sz="900" spc="95" dirty="0">
                <a:solidFill>
                  <a:srgbClr val="363740"/>
                </a:solidFill>
              </a:rPr>
              <a:t> </a:t>
            </a:r>
            <a:r>
              <a:rPr sz="900" spc="-20" dirty="0">
                <a:solidFill>
                  <a:srgbClr val="363740"/>
                </a:solidFill>
              </a:rPr>
              <a:t>Farias </a:t>
            </a:r>
            <a:r>
              <a:rPr sz="900" dirty="0">
                <a:solidFill>
                  <a:srgbClr val="363740"/>
                </a:solidFill>
              </a:rPr>
              <a:t>provides  </a:t>
            </a:r>
            <a:r>
              <a:rPr sz="900" spc="5" dirty="0">
                <a:solidFill>
                  <a:srgbClr val="363740"/>
                </a:solidFill>
              </a:rPr>
              <a:t>tools </a:t>
            </a:r>
            <a:r>
              <a:rPr sz="900" dirty="0">
                <a:solidFill>
                  <a:srgbClr val="363740"/>
                </a:solidFill>
              </a:rPr>
              <a:t>and techniques </a:t>
            </a:r>
            <a:r>
              <a:rPr sz="900" spc="15" dirty="0">
                <a:solidFill>
                  <a:srgbClr val="363740"/>
                </a:solidFill>
              </a:rPr>
              <a:t>for </a:t>
            </a:r>
            <a:r>
              <a:rPr sz="900" dirty="0">
                <a:solidFill>
                  <a:srgbClr val="363740"/>
                </a:solidFill>
              </a:rPr>
              <a:t>analyzing </a:t>
            </a:r>
            <a:r>
              <a:rPr sz="900" spc="-10" dirty="0">
                <a:solidFill>
                  <a:srgbClr val="363740"/>
                </a:solidFill>
              </a:rPr>
              <a:t>process capacity,  </a:t>
            </a:r>
            <a:r>
              <a:rPr sz="900" spc="15" dirty="0">
                <a:solidFill>
                  <a:srgbClr val="363740"/>
                </a:solidFill>
              </a:rPr>
              <a:t>throughput, </a:t>
            </a:r>
            <a:r>
              <a:rPr sz="900" dirty="0">
                <a:solidFill>
                  <a:srgbClr val="363740"/>
                </a:solidFill>
              </a:rPr>
              <a:t>and </a:t>
            </a:r>
            <a:r>
              <a:rPr sz="900" spc="30" dirty="0">
                <a:solidFill>
                  <a:srgbClr val="363740"/>
                </a:solidFill>
              </a:rPr>
              <a:t>wait </a:t>
            </a:r>
            <a:r>
              <a:rPr sz="900" spc="-5" dirty="0">
                <a:solidFill>
                  <a:srgbClr val="363740"/>
                </a:solidFill>
              </a:rPr>
              <a:t>times, </a:t>
            </a:r>
            <a:r>
              <a:rPr sz="900" spc="-25" dirty="0">
                <a:solidFill>
                  <a:srgbClr val="363740"/>
                </a:solidFill>
              </a:rPr>
              <a:t>as </a:t>
            </a:r>
            <a:r>
              <a:rPr sz="900" spc="20" dirty="0">
                <a:solidFill>
                  <a:srgbClr val="363740"/>
                </a:solidFill>
              </a:rPr>
              <a:t>well </a:t>
            </a:r>
            <a:r>
              <a:rPr sz="900" spc="-25" dirty="0">
                <a:solidFill>
                  <a:srgbClr val="363740"/>
                </a:solidFill>
              </a:rPr>
              <a:t>as </a:t>
            </a:r>
            <a:r>
              <a:rPr sz="900" dirty="0">
                <a:solidFill>
                  <a:srgbClr val="363740"/>
                </a:solidFill>
              </a:rPr>
              <a:t>strategies </a:t>
            </a:r>
            <a:r>
              <a:rPr sz="900" spc="15" dirty="0">
                <a:solidFill>
                  <a:srgbClr val="363740"/>
                </a:solidFill>
              </a:rPr>
              <a:t>for  </a:t>
            </a:r>
            <a:r>
              <a:rPr sz="900" spc="10" dirty="0">
                <a:solidFill>
                  <a:srgbClr val="363740"/>
                </a:solidFill>
              </a:rPr>
              <a:t>predicting </a:t>
            </a:r>
            <a:r>
              <a:rPr sz="900" spc="5" dirty="0">
                <a:solidFill>
                  <a:srgbClr val="363740"/>
                </a:solidFill>
              </a:rPr>
              <a:t>performance </a:t>
            </a:r>
            <a:r>
              <a:rPr sz="900" dirty="0">
                <a:solidFill>
                  <a:srgbClr val="363740"/>
                </a:solidFill>
              </a:rPr>
              <a:t>and </a:t>
            </a:r>
            <a:r>
              <a:rPr sz="900" spc="10" dirty="0">
                <a:solidFill>
                  <a:srgbClr val="363740"/>
                </a:solidFill>
              </a:rPr>
              <a:t>contending </a:t>
            </a:r>
            <a:r>
              <a:rPr sz="900" spc="45" dirty="0">
                <a:solidFill>
                  <a:srgbClr val="363740"/>
                </a:solidFill>
              </a:rPr>
              <a:t>with</a:t>
            </a:r>
            <a:r>
              <a:rPr sz="900" spc="-175" dirty="0">
                <a:solidFill>
                  <a:srgbClr val="363740"/>
                </a:solidFill>
              </a:rPr>
              <a:t> </a:t>
            </a:r>
            <a:r>
              <a:rPr sz="900" spc="5" dirty="0">
                <a:solidFill>
                  <a:srgbClr val="363740"/>
                </a:solidFill>
              </a:rPr>
              <a:t>unpredictable  </a:t>
            </a:r>
            <a:r>
              <a:rPr sz="900" dirty="0">
                <a:solidFill>
                  <a:srgbClr val="363740"/>
                </a:solidFill>
              </a:rPr>
              <a:t>variability.</a:t>
            </a:r>
            <a:endParaRPr sz="900">
              <a:latin typeface="Arial Black"/>
              <a:cs typeface="Arial Black"/>
            </a:endParaRPr>
          </a:p>
          <a:p>
            <a:pPr>
              <a:lnSpc>
                <a:spcPct val="100000"/>
              </a:lnSpc>
              <a:spcBef>
                <a:spcPts val="5"/>
              </a:spcBef>
            </a:pPr>
            <a:endParaRPr sz="1100">
              <a:latin typeface="Times New Roman"/>
              <a:cs typeface="Times New Roman"/>
            </a:endParaRPr>
          </a:p>
          <a:p>
            <a:pPr marL="271145" marR="267970" indent="-259079">
              <a:lnSpc>
                <a:spcPct val="118100"/>
              </a:lnSpc>
              <a:spcBef>
                <a:spcPts val="5"/>
              </a:spcBef>
              <a:tabLst>
                <a:tab pos="271145" algn="l"/>
              </a:tabLst>
            </a:pPr>
            <a:r>
              <a:rPr sz="900" spc="-400" dirty="0">
                <a:latin typeface="Segoe UI Emoji"/>
                <a:cs typeface="Segoe UI Emoji"/>
              </a:rPr>
              <a:t>✔	</a:t>
            </a:r>
            <a:r>
              <a:rPr sz="900" b="1" spc="-100" dirty="0">
                <a:latin typeface="Arial Black"/>
                <a:cs typeface="Arial Black"/>
              </a:rPr>
              <a:t>The </a:t>
            </a:r>
            <a:r>
              <a:rPr sz="900" b="1" spc="-80" dirty="0">
                <a:latin typeface="Arial Black"/>
                <a:cs typeface="Arial Black"/>
              </a:rPr>
              <a:t>Good </a:t>
            </a:r>
            <a:r>
              <a:rPr sz="900" b="1" spc="-135" dirty="0">
                <a:latin typeface="Arial Black"/>
                <a:cs typeface="Arial Black"/>
              </a:rPr>
              <a:t>Jobs </a:t>
            </a:r>
            <a:r>
              <a:rPr sz="900" b="1" spc="-85" dirty="0">
                <a:latin typeface="Arial Black"/>
                <a:cs typeface="Arial Black"/>
              </a:rPr>
              <a:t>Strategy: </a:t>
            </a:r>
            <a:r>
              <a:rPr sz="900" spc="-5" dirty="0">
                <a:solidFill>
                  <a:srgbClr val="363740"/>
                </a:solidFill>
              </a:rPr>
              <a:t>Professor</a:t>
            </a:r>
            <a:r>
              <a:rPr sz="900" spc="140" dirty="0">
                <a:solidFill>
                  <a:srgbClr val="363740"/>
                </a:solidFill>
              </a:rPr>
              <a:t> </a:t>
            </a:r>
            <a:r>
              <a:rPr sz="900" spc="-10" dirty="0">
                <a:solidFill>
                  <a:srgbClr val="363740"/>
                </a:solidFill>
              </a:rPr>
              <a:t>Zeynep</a:t>
            </a:r>
            <a:r>
              <a:rPr sz="900" spc="-20" dirty="0">
                <a:solidFill>
                  <a:srgbClr val="363740"/>
                </a:solidFill>
              </a:rPr>
              <a:t> </a:t>
            </a:r>
            <a:r>
              <a:rPr sz="900" spc="-30" dirty="0">
                <a:solidFill>
                  <a:srgbClr val="363740"/>
                </a:solidFill>
              </a:rPr>
              <a:t>Ton’s </a:t>
            </a:r>
            <a:r>
              <a:rPr sz="900" spc="-10" dirty="0">
                <a:solidFill>
                  <a:srgbClr val="363740"/>
                </a:solidFill>
              </a:rPr>
              <a:t> </a:t>
            </a:r>
            <a:r>
              <a:rPr sz="900" spc="10" dirty="0">
                <a:solidFill>
                  <a:srgbClr val="363740"/>
                </a:solidFill>
              </a:rPr>
              <a:t>leading-edge </a:t>
            </a:r>
            <a:r>
              <a:rPr sz="900" spc="-5" dirty="0">
                <a:solidFill>
                  <a:srgbClr val="363740"/>
                </a:solidFill>
              </a:rPr>
              <a:t>approach </a:t>
            </a:r>
            <a:r>
              <a:rPr sz="900" spc="25" dirty="0">
                <a:solidFill>
                  <a:srgbClr val="363740"/>
                </a:solidFill>
              </a:rPr>
              <a:t>to work </a:t>
            </a:r>
            <a:r>
              <a:rPr sz="900" dirty="0">
                <a:solidFill>
                  <a:srgbClr val="363740"/>
                </a:solidFill>
              </a:rPr>
              <a:t>design </a:t>
            </a:r>
            <a:r>
              <a:rPr sz="900" spc="20" dirty="0">
                <a:solidFill>
                  <a:srgbClr val="363740"/>
                </a:solidFill>
              </a:rPr>
              <a:t>that </a:t>
            </a:r>
            <a:r>
              <a:rPr sz="900" spc="-10" dirty="0">
                <a:solidFill>
                  <a:srgbClr val="363740"/>
                </a:solidFill>
              </a:rPr>
              <a:t>focuses</a:t>
            </a:r>
            <a:r>
              <a:rPr sz="900" spc="-175" dirty="0">
                <a:solidFill>
                  <a:srgbClr val="363740"/>
                </a:solidFill>
              </a:rPr>
              <a:t> </a:t>
            </a:r>
            <a:r>
              <a:rPr sz="900" dirty="0">
                <a:solidFill>
                  <a:srgbClr val="363740"/>
                </a:solidFill>
              </a:rPr>
              <a:t>on</a:t>
            </a:r>
            <a:endParaRPr sz="900">
              <a:latin typeface="Arial Black"/>
              <a:cs typeface="Arial Black"/>
            </a:endParaRPr>
          </a:p>
          <a:p>
            <a:pPr marL="271145" marR="111760">
              <a:lnSpc>
                <a:spcPct val="118100"/>
              </a:lnSpc>
            </a:pPr>
            <a:r>
              <a:rPr sz="900" spc="10" dirty="0">
                <a:solidFill>
                  <a:srgbClr val="363740"/>
                </a:solidFill>
              </a:rPr>
              <a:t>striking the optimal </a:t>
            </a:r>
            <a:r>
              <a:rPr sz="900" spc="-10" dirty="0">
                <a:solidFill>
                  <a:srgbClr val="363740"/>
                </a:solidFill>
              </a:rPr>
              <a:t>balance </a:t>
            </a:r>
            <a:r>
              <a:rPr sz="900" spc="15" dirty="0">
                <a:solidFill>
                  <a:srgbClr val="363740"/>
                </a:solidFill>
              </a:rPr>
              <a:t>between </a:t>
            </a:r>
            <a:r>
              <a:rPr sz="900" spc="5" dirty="0">
                <a:solidFill>
                  <a:srgbClr val="363740"/>
                </a:solidFill>
              </a:rPr>
              <a:t>Standardization</a:t>
            </a:r>
            <a:r>
              <a:rPr sz="900" spc="-160" dirty="0">
                <a:solidFill>
                  <a:srgbClr val="363740"/>
                </a:solidFill>
              </a:rPr>
              <a:t> </a:t>
            </a:r>
            <a:r>
              <a:rPr sz="900" dirty="0">
                <a:solidFill>
                  <a:srgbClr val="363740"/>
                </a:solidFill>
              </a:rPr>
              <a:t>and  </a:t>
            </a:r>
            <a:r>
              <a:rPr sz="900" spc="5" dirty="0">
                <a:solidFill>
                  <a:srgbClr val="363740"/>
                </a:solidFill>
              </a:rPr>
              <a:t>Empowerment </a:t>
            </a:r>
            <a:r>
              <a:rPr sz="900" dirty="0">
                <a:solidFill>
                  <a:srgbClr val="363740"/>
                </a:solidFill>
              </a:rPr>
              <a:t>and </a:t>
            </a:r>
            <a:r>
              <a:rPr sz="900" spc="10" dirty="0">
                <a:solidFill>
                  <a:srgbClr val="363740"/>
                </a:solidFill>
              </a:rPr>
              <a:t>where </a:t>
            </a:r>
            <a:r>
              <a:rPr sz="900" dirty="0">
                <a:solidFill>
                  <a:srgbClr val="363740"/>
                </a:solidFill>
              </a:rPr>
              <a:t>appropriate, </a:t>
            </a:r>
            <a:r>
              <a:rPr sz="900" spc="15" dirty="0">
                <a:solidFill>
                  <a:srgbClr val="363740"/>
                </a:solidFill>
              </a:rPr>
              <a:t>supporting </a:t>
            </a:r>
            <a:r>
              <a:rPr sz="900" dirty="0">
                <a:solidFill>
                  <a:srgbClr val="363740"/>
                </a:solidFill>
              </a:rPr>
              <a:t>those  </a:t>
            </a:r>
            <a:r>
              <a:rPr sz="900" spc="-10" dirty="0">
                <a:solidFill>
                  <a:srgbClr val="363740"/>
                </a:solidFill>
              </a:rPr>
              <a:t>choices</a:t>
            </a:r>
            <a:r>
              <a:rPr sz="900" spc="-25" dirty="0">
                <a:solidFill>
                  <a:srgbClr val="363740"/>
                </a:solidFill>
              </a:rPr>
              <a:t> </a:t>
            </a:r>
            <a:r>
              <a:rPr sz="900" spc="45" dirty="0">
                <a:solidFill>
                  <a:srgbClr val="363740"/>
                </a:solidFill>
              </a:rPr>
              <a:t>with</a:t>
            </a:r>
            <a:r>
              <a:rPr sz="900" spc="-25" dirty="0">
                <a:solidFill>
                  <a:srgbClr val="363740"/>
                </a:solidFill>
              </a:rPr>
              <a:t> </a:t>
            </a:r>
            <a:r>
              <a:rPr sz="900" spc="-5" dirty="0">
                <a:solidFill>
                  <a:srgbClr val="363740"/>
                </a:solidFill>
              </a:rPr>
              <a:t>Cross-Training</a:t>
            </a:r>
            <a:r>
              <a:rPr sz="900" spc="-25" dirty="0">
                <a:solidFill>
                  <a:srgbClr val="363740"/>
                </a:solidFill>
              </a:rPr>
              <a:t> </a:t>
            </a:r>
            <a:r>
              <a:rPr sz="900" dirty="0">
                <a:solidFill>
                  <a:srgbClr val="363740"/>
                </a:solidFill>
              </a:rPr>
              <a:t>and</a:t>
            </a:r>
            <a:r>
              <a:rPr sz="900" spc="-25" dirty="0">
                <a:solidFill>
                  <a:srgbClr val="363740"/>
                </a:solidFill>
              </a:rPr>
              <a:t> </a:t>
            </a:r>
            <a:r>
              <a:rPr sz="900" spc="20" dirty="0">
                <a:solidFill>
                  <a:srgbClr val="363740"/>
                </a:solidFill>
              </a:rPr>
              <a:t>stafﬁng</a:t>
            </a:r>
            <a:r>
              <a:rPr sz="900" spc="-25" dirty="0">
                <a:solidFill>
                  <a:srgbClr val="363740"/>
                </a:solidFill>
              </a:rPr>
              <a:t> </a:t>
            </a:r>
            <a:r>
              <a:rPr sz="900" spc="45" dirty="0">
                <a:solidFill>
                  <a:srgbClr val="363740"/>
                </a:solidFill>
              </a:rPr>
              <a:t>with</a:t>
            </a:r>
            <a:r>
              <a:rPr sz="900" spc="-25" dirty="0">
                <a:solidFill>
                  <a:srgbClr val="363740"/>
                </a:solidFill>
              </a:rPr>
              <a:t> </a:t>
            </a:r>
            <a:r>
              <a:rPr sz="900" spc="-10" dirty="0">
                <a:solidFill>
                  <a:srgbClr val="363740"/>
                </a:solidFill>
              </a:rPr>
              <a:t>“Slack.”</a:t>
            </a:r>
            <a:endParaRPr sz="900"/>
          </a:p>
        </p:txBody>
      </p:sp>
      <p:sp>
        <p:nvSpPr>
          <p:cNvPr id="7" name="object 7"/>
          <p:cNvSpPr txBox="1">
            <a:spLocks noGrp="1"/>
          </p:cNvSpPr>
          <p:nvPr>
            <p:ph type="sldNum" sz="quarter" idx="7"/>
          </p:nvPr>
        </p:nvSpPr>
        <p:spPr>
          <a:prstGeom prst="rect">
            <a:avLst/>
          </a:prstGeom>
        </p:spPr>
        <p:txBody>
          <a:bodyPr vert="horz" wrap="square" lIns="0" tIns="13970" rIns="0" bIns="0" rtlCol="0">
            <a:spAutoFit/>
          </a:bodyPr>
          <a:lstStyle/>
          <a:p>
            <a:pPr marL="25400">
              <a:lnSpc>
                <a:spcPct val="100000"/>
              </a:lnSpc>
              <a:spcBef>
                <a:spcPts val="110"/>
              </a:spcBef>
            </a:pPr>
            <a:fld id="{81D60167-4931-47E6-BA6A-407CBD079E47}" type="slidenum">
              <a:rPr spc="35" dirty="0"/>
              <a:t>36</a:t>
            </a:fld>
            <a:endParaRPr spc="35" dirty="0"/>
          </a:p>
        </p:txBody>
      </p:sp>
      <p:sp>
        <p:nvSpPr>
          <p:cNvPr id="6" name="object 6"/>
          <p:cNvSpPr txBox="1"/>
          <p:nvPr/>
        </p:nvSpPr>
        <p:spPr>
          <a:xfrm>
            <a:off x="5316978" y="813179"/>
            <a:ext cx="3257550" cy="2138045"/>
          </a:xfrm>
          <a:prstGeom prst="rect">
            <a:avLst/>
          </a:prstGeom>
        </p:spPr>
        <p:txBody>
          <a:bodyPr vert="horz" wrap="square" lIns="0" tIns="0" rIns="0" bIns="0" rtlCol="0">
            <a:spAutoFit/>
          </a:bodyPr>
          <a:lstStyle/>
          <a:p>
            <a:pPr marL="42545">
              <a:lnSpc>
                <a:spcPct val="100000"/>
              </a:lnSpc>
            </a:pPr>
            <a:r>
              <a:rPr sz="1200" spc="20" dirty="0">
                <a:solidFill>
                  <a:srgbClr val="A52B35"/>
                </a:solidFill>
                <a:latin typeface="Arial"/>
                <a:cs typeface="Arial"/>
              </a:rPr>
              <a:t>Additional </a:t>
            </a:r>
            <a:r>
              <a:rPr sz="1200" dirty="0">
                <a:solidFill>
                  <a:srgbClr val="A52B35"/>
                </a:solidFill>
                <a:latin typeface="Arial"/>
                <a:cs typeface="Arial"/>
              </a:rPr>
              <a:t>Program</a:t>
            </a:r>
            <a:r>
              <a:rPr sz="1200" spc="-130" dirty="0">
                <a:solidFill>
                  <a:srgbClr val="A52B35"/>
                </a:solidFill>
                <a:latin typeface="Arial"/>
                <a:cs typeface="Arial"/>
              </a:rPr>
              <a:t> </a:t>
            </a:r>
            <a:r>
              <a:rPr sz="1200" spc="-15" dirty="0">
                <a:solidFill>
                  <a:srgbClr val="A52B35"/>
                </a:solidFill>
                <a:latin typeface="Arial"/>
                <a:cs typeface="Arial"/>
              </a:rPr>
              <a:t>Features</a:t>
            </a:r>
            <a:endParaRPr sz="1200">
              <a:latin typeface="Arial"/>
              <a:cs typeface="Arial"/>
            </a:endParaRPr>
          </a:p>
          <a:p>
            <a:pPr>
              <a:lnSpc>
                <a:spcPct val="100000"/>
              </a:lnSpc>
              <a:spcBef>
                <a:spcPts val="45"/>
              </a:spcBef>
            </a:pPr>
            <a:endParaRPr sz="2050">
              <a:latin typeface="Times New Roman"/>
              <a:cs typeface="Times New Roman"/>
            </a:endParaRPr>
          </a:p>
          <a:p>
            <a:pPr marL="271145" marR="5080" indent="-259079">
              <a:lnSpc>
                <a:spcPct val="118100"/>
              </a:lnSpc>
              <a:tabLst>
                <a:tab pos="271145" algn="l"/>
              </a:tabLst>
            </a:pPr>
            <a:r>
              <a:rPr sz="900" spc="-400" dirty="0">
                <a:solidFill>
                  <a:srgbClr val="A52B35"/>
                </a:solidFill>
                <a:latin typeface="Segoe UI Emoji"/>
                <a:cs typeface="Segoe UI Emoji"/>
              </a:rPr>
              <a:t>✔	</a:t>
            </a:r>
            <a:r>
              <a:rPr sz="900" b="1" spc="-90" dirty="0">
                <a:solidFill>
                  <a:srgbClr val="A52B35"/>
                </a:solidFill>
                <a:latin typeface="Arial Black"/>
                <a:cs typeface="Arial Black"/>
              </a:rPr>
              <a:t>Self-checks: </a:t>
            </a:r>
            <a:r>
              <a:rPr sz="900" dirty="0">
                <a:solidFill>
                  <a:srgbClr val="363740"/>
                </a:solidFill>
                <a:latin typeface="Arial"/>
                <a:cs typeface="Arial"/>
              </a:rPr>
              <a:t>Interactive </a:t>
            </a:r>
            <a:r>
              <a:rPr sz="900" spc="-15" dirty="0">
                <a:solidFill>
                  <a:srgbClr val="363740"/>
                </a:solidFill>
                <a:latin typeface="Arial"/>
                <a:cs typeface="Arial"/>
              </a:rPr>
              <a:t>exercises </a:t>
            </a:r>
            <a:r>
              <a:rPr sz="900" spc="5" dirty="0">
                <a:solidFill>
                  <a:srgbClr val="363740"/>
                </a:solidFill>
                <a:latin typeface="Arial"/>
                <a:cs typeface="Arial"/>
              </a:rPr>
              <a:t>provide </a:t>
            </a:r>
            <a:r>
              <a:rPr sz="900" dirty="0">
                <a:solidFill>
                  <a:srgbClr val="363740"/>
                </a:solidFill>
                <a:latin typeface="Arial"/>
                <a:cs typeface="Arial"/>
              </a:rPr>
              <a:t>practice</a:t>
            </a:r>
            <a:r>
              <a:rPr sz="900" spc="-25" dirty="0">
                <a:solidFill>
                  <a:srgbClr val="363740"/>
                </a:solidFill>
                <a:latin typeface="Arial"/>
                <a:cs typeface="Arial"/>
              </a:rPr>
              <a:t> </a:t>
            </a:r>
            <a:r>
              <a:rPr sz="900" spc="5" dirty="0">
                <a:solidFill>
                  <a:srgbClr val="363740"/>
                </a:solidFill>
                <a:latin typeface="Arial"/>
                <a:cs typeface="Arial"/>
              </a:rPr>
              <a:t>in</a:t>
            </a:r>
            <a:r>
              <a:rPr sz="900" spc="-20" dirty="0">
                <a:solidFill>
                  <a:srgbClr val="363740"/>
                </a:solidFill>
                <a:latin typeface="Arial"/>
                <a:cs typeface="Arial"/>
              </a:rPr>
              <a:t> </a:t>
            </a:r>
            <a:r>
              <a:rPr sz="900" dirty="0">
                <a:solidFill>
                  <a:srgbClr val="363740"/>
                </a:solidFill>
                <a:latin typeface="Arial"/>
                <a:cs typeface="Arial"/>
              </a:rPr>
              <a:t>and  </a:t>
            </a:r>
            <a:r>
              <a:rPr sz="900" spc="10" dirty="0">
                <a:solidFill>
                  <a:srgbClr val="363740"/>
                </a:solidFill>
                <a:latin typeface="Arial"/>
                <a:cs typeface="Arial"/>
              </a:rPr>
              <a:t>conﬁrm </a:t>
            </a:r>
            <a:r>
              <a:rPr sz="900" spc="5" dirty="0">
                <a:solidFill>
                  <a:srgbClr val="363740"/>
                </a:solidFill>
                <a:latin typeface="Arial"/>
                <a:cs typeface="Arial"/>
              </a:rPr>
              <a:t>understanding </a:t>
            </a:r>
            <a:r>
              <a:rPr sz="900" spc="20" dirty="0">
                <a:solidFill>
                  <a:srgbClr val="363740"/>
                </a:solidFill>
                <a:latin typeface="Arial"/>
                <a:cs typeface="Arial"/>
              </a:rPr>
              <a:t>of </a:t>
            </a:r>
            <a:r>
              <a:rPr sz="900" spc="-15" dirty="0">
                <a:solidFill>
                  <a:srgbClr val="363740"/>
                </a:solidFill>
                <a:latin typeface="Arial"/>
                <a:cs typeface="Arial"/>
              </a:rPr>
              <a:t>key </a:t>
            </a:r>
            <a:r>
              <a:rPr sz="900" spc="-5" dirty="0">
                <a:solidFill>
                  <a:srgbClr val="363740"/>
                </a:solidFill>
                <a:latin typeface="Arial"/>
                <a:cs typeface="Arial"/>
              </a:rPr>
              <a:t>concepts, </a:t>
            </a:r>
            <a:r>
              <a:rPr sz="900" spc="5" dirty="0">
                <a:solidFill>
                  <a:srgbClr val="363740"/>
                </a:solidFill>
                <a:latin typeface="Arial"/>
                <a:cs typeface="Arial"/>
              </a:rPr>
              <a:t>including  </a:t>
            </a:r>
            <a:r>
              <a:rPr sz="900" dirty="0">
                <a:solidFill>
                  <a:srgbClr val="363740"/>
                </a:solidFill>
                <a:latin typeface="Arial"/>
                <a:cs typeface="Arial"/>
              </a:rPr>
              <a:t>measuring </a:t>
            </a:r>
            <a:r>
              <a:rPr sz="900" spc="-10" dirty="0">
                <a:solidFill>
                  <a:srgbClr val="363740"/>
                </a:solidFill>
                <a:latin typeface="Arial"/>
                <a:cs typeface="Arial"/>
              </a:rPr>
              <a:t>capacity, </a:t>
            </a:r>
            <a:r>
              <a:rPr sz="900" spc="10" dirty="0">
                <a:solidFill>
                  <a:srgbClr val="363740"/>
                </a:solidFill>
                <a:latin typeface="Arial"/>
                <a:cs typeface="Arial"/>
              </a:rPr>
              <a:t>computing </a:t>
            </a:r>
            <a:r>
              <a:rPr sz="900" spc="15" dirty="0">
                <a:solidFill>
                  <a:srgbClr val="363740"/>
                </a:solidFill>
                <a:latin typeface="Arial"/>
                <a:cs typeface="Arial"/>
              </a:rPr>
              <a:t>throughput, </a:t>
            </a:r>
            <a:r>
              <a:rPr sz="900" spc="20" dirty="0">
                <a:solidFill>
                  <a:srgbClr val="363740"/>
                </a:solidFill>
                <a:latin typeface="Arial"/>
                <a:cs typeface="Arial"/>
              </a:rPr>
              <a:t>build-up  </a:t>
            </a:r>
            <a:r>
              <a:rPr sz="900" spc="-5" dirty="0">
                <a:solidFill>
                  <a:srgbClr val="363740"/>
                </a:solidFill>
                <a:latin typeface="Arial"/>
                <a:cs typeface="Arial"/>
              </a:rPr>
              <a:t>diagrams, </a:t>
            </a:r>
            <a:r>
              <a:rPr sz="900" spc="-10" dirty="0">
                <a:solidFill>
                  <a:srgbClr val="363740"/>
                </a:solidFill>
                <a:latin typeface="Arial"/>
                <a:cs typeface="Arial"/>
              </a:rPr>
              <a:t>process </a:t>
            </a:r>
            <a:r>
              <a:rPr sz="900" spc="50" dirty="0">
                <a:solidFill>
                  <a:srgbClr val="363740"/>
                </a:solidFill>
                <a:latin typeface="Arial"/>
                <a:cs typeface="Arial"/>
              </a:rPr>
              <a:t>ﬂow </a:t>
            </a:r>
            <a:r>
              <a:rPr sz="900" spc="-15" dirty="0">
                <a:solidFill>
                  <a:srgbClr val="363740"/>
                </a:solidFill>
                <a:latin typeface="Arial"/>
                <a:cs typeface="Arial"/>
              </a:rPr>
              <a:t>analysis, </a:t>
            </a:r>
            <a:r>
              <a:rPr sz="900" spc="10" dirty="0">
                <a:solidFill>
                  <a:srgbClr val="363740"/>
                </a:solidFill>
                <a:latin typeface="Arial"/>
                <a:cs typeface="Arial"/>
              </a:rPr>
              <a:t>applying the</a:t>
            </a:r>
            <a:r>
              <a:rPr sz="900" spc="-120" dirty="0">
                <a:solidFill>
                  <a:srgbClr val="363740"/>
                </a:solidFill>
                <a:latin typeface="Arial"/>
                <a:cs typeface="Arial"/>
              </a:rPr>
              <a:t> </a:t>
            </a:r>
            <a:r>
              <a:rPr sz="900" spc="5" dirty="0">
                <a:solidFill>
                  <a:srgbClr val="363740"/>
                </a:solidFill>
                <a:latin typeface="Arial"/>
                <a:cs typeface="Arial"/>
              </a:rPr>
              <a:t>Newsvendor  </a:t>
            </a:r>
            <a:r>
              <a:rPr sz="900" spc="-5" dirty="0">
                <a:solidFill>
                  <a:srgbClr val="363740"/>
                </a:solidFill>
                <a:latin typeface="Arial"/>
                <a:cs typeface="Arial"/>
              </a:rPr>
              <a:t>model.</a:t>
            </a:r>
            <a:endParaRPr sz="900">
              <a:latin typeface="Arial"/>
              <a:cs typeface="Arial"/>
            </a:endParaRPr>
          </a:p>
          <a:p>
            <a:pPr>
              <a:lnSpc>
                <a:spcPct val="100000"/>
              </a:lnSpc>
              <a:spcBef>
                <a:spcPts val="5"/>
              </a:spcBef>
            </a:pPr>
            <a:endParaRPr sz="1100">
              <a:latin typeface="Times New Roman"/>
              <a:cs typeface="Times New Roman"/>
            </a:endParaRPr>
          </a:p>
          <a:p>
            <a:pPr marL="271145" marR="24130" indent="-259079">
              <a:lnSpc>
                <a:spcPct val="118100"/>
              </a:lnSpc>
              <a:spcBef>
                <a:spcPts val="5"/>
              </a:spcBef>
              <a:tabLst>
                <a:tab pos="271145" algn="l"/>
              </a:tabLst>
            </a:pPr>
            <a:r>
              <a:rPr sz="900" spc="-400" dirty="0">
                <a:solidFill>
                  <a:srgbClr val="A52B35"/>
                </a:solidFill>
                <a:latin typeface="Segoe UI Emoji"/>
                <a:cs typeface="Segoe UI Emoji"/>
              </a:rPr>
              <a:t>✔	</a:t>
            </a:r>
            <a:r>
              <a:rPr sz="900" b="1" spc="-114" dirty="0">
                <a:solidFill>
                  <a:srgbClr val="A52B35"/>
                </a:solidFill>
                <a:latin typeface="Arial Black"/>
                <a:cs typeface="Arial Black"/>
              </a:rPr>
              <a:t>Case </a:t>
            </a:r>
            <a:r>
              <a:rPr sz="900" b="1" spc="-85" dirty="0">
                <a:solidFill>
                  <a:srgbClr val="A52B35"/>
                </a:solidFill>
                <a:latin typeface="Arial Black"/>
                <a:cs typeface="Arial Black"/>
              </a:rPr>
              <a:t>Studies: </a:t>
            </a:r>
            <a:r>
              <a:rPr sz="900" spc="-5" dirty="0">
                <a:solidFill>
                  <a:srgbClr val="363740"/>
                </a:solidFill>
                <a:latin typeface="Arial"/>
                <a:cs typeface="Arial"/>
              </a:rPr>
              <a:t>Analyses </a:t>
            </a:r>
            <a:r>
              <a:rPr sz="900" spc="20" dirty="0">
                <a:solidFill>
                  <a:srgbClr val="363740"/>
                </a:solidFill>
                <a:latin typeface="Arial"/>
                <a:cs typeface="Arial"/>
              </a:rPr>
              <a:t>of </a:t>
            </a:r>
            <a:r>
              <a:rPr sz="900" dirty="0">
                <a:solidFill>
                  <a:srgbClr val="363740"/>
                </a:solidFill>
                <a:latin typeface="Arial"/>
                <a:cs typeface="Arial"/>
              </a:rPr>
              <a:t>leading </a:t>
            </a:r>
            <a:r>
              <a:rPr sz="900" spc="-5" dirty="0">
                <a:solidFill>
                  <a:srgbClr val="363740"/>
                </a:solidFill>
                <a:latin typeface="Arial"/>
                <a:cs typeface="Arial"/>
              </a:rPr>
              <a:t>companies</a:t>
            </a:r>
            <a:r>
              <a:rPr sz="900" dirty="0">
                <a:solidFill>
                  <a:srgbClr val="363740"/>
                </a:solidFill>
                <a:latin typeface="Arial"/>
                <a:cs typeface="Arial"/>
              </a:rPr>
              <a:t> </a:t>
            </a:r>
            <a:r>
              <a:rPr sz="900" spc="-30" dirty="0">
                <a:solidFill>
                  <a:srgbClr val="363740"/>
                </a:solidFill>
                <a:latin typeface="Arial"/>
                <a:cs typeface="Arial"/>
              </a:rPr>
              <a:t>(e.g.</a:t>
            </a:r>
            <a:r>
              <a:rPr sz="900" spc="-20" dirty="0">
                <a:solidFill>
                  <a:srgbClr val="363740"/>
                </a:solidFill>
                <a:latin typeface="Arial"/>
                <a:cs typeface="Arial"/>
              </a:rPr>
              <a:t> </a:t>
            </a:r>
            <a:r>
              <a:rPr sz="900" spc="-15" dirty="0">
                <a:solidFill>
                  <a:srgbClr val="363740"/>
                </a:solidFill>
                <a:latin typeface="Arial"/>
                <a:cs typeface="Arial"/>
              </a:rPr>
              <a:t>Toyota, </a:t>
            </a:r>
            <a:r>
              <a:rPr sz="900" spc="-5" dirty="0">
                <a:solidFill>
                  <a:srgbClr val="363740"/>
                </a:solidFill>
                <a:latin typeface="Arial"/>
                <a:cs typeface="Arial"/>
              </a:rPr>
              <a:t> McDonalds, </a:t>
            </a:r>
            <a:r>
              <a:rPr sz="900" spc="-40" dirty="0">
                <a:solidFill>
                  <a:srgbClr val="363740"/>
                </a:solidFill>
                <a:latin typeface="Arial"/>
                <a:cs typeface="Arial"/>
              </a:rPr>
              <a:t>CVS, </a:t>
            </a:r>
            <a:r>
              <a:rPr sz="900" spc="-10" dirty="0">
                <a:solidFill>
                  <a:srgbClr val="363740"/>
                </a:solidFill>
                <a:latin typeface="Arial"/>
                <a:cs typeface="Arial"/>
              </a:rPr>
              <a:t>Mercadona) </a:t>
            </a:r>
            <a:r>
              <a:rPr sz="900" spc="5" dirty="0">
                <a:solidFill>
                  <a:srgbClr val="363740"/>
                </a:solidFill>
                <a:latin typeface="Arial"/>
                <a:cs typeface="Arial"/>
              </a:rPr>
              <a:t>in </a:t>
            </a:r>
            <a:r>
              <a:rPr sz="900" spc="-25" dirty="0">
                <a:solidFill>
                  <a:srgbClr val="363740"/>
                </a:solidFill>
                <a:latin typeface="Arial"/>
                <a:cs typeface="Arial"/>
              </a:rPr>
              <a:t>a </a:t>
            </a:r>
            <a:r>
              <a:rPr sz="900" spc="5" dirty="0">
                <a:solidFill>
                  <a:srgbClr val="363740"/>
                </a:solidFill>
                <a:latin typeface="Arial"/>
                <a:cs typeface="Arial"/>
              </a:rPr>
              <a:t>variety </a:t>
            </a:r>
            <a:r>
              <a:rPr sz="900" spc="20" dirty="0">
                <a:solidFill>
                  <a:srgbClr val="363740"/>
                </a:solidFill>
                <a:latin typeface="Arial"/>
                <a:cs typeface="Arial"/>
              </a:rPr>
              <a:t>of </a:t>
            </a:r>
            <a:r>
              <a:rPr sz="900" spc="5" dirty="0">
                <a:solidFill>
                  <a:srgbClr val="363740"/>
                </a:solidFill>
                <a:latin typeface="Arial"/>
                <a:cs typeface="Arial"/>
              </a:rPr>
              <a:t>industries  provide illustrative </a:t>
            </a:r>
            <a:r>
              <a:rPr sz="900" spc="-10" dirty="0">
                <a:solidFill>
                  <a:srgbClr val="363740"/>
                </a:solidFill>
                <a:latin typeface="Arial"/>
                <a:cs typeface="Arial"/>
              </a:rPr>
              <a:t>examples </a:t>
            </a:r>
            <a:r>
              <a:rPr sz="900" spc="20" dirty="0">
                <a:solidFill>
                  <a:srgbClr val="363740"/>
                </a:solidFill>
                <a:latin typeface="Arial"/>
                <a:cs typeface="Arial"/>
              </a:rPr>
              <a:t>of </a:t>
            </a:r>
            <a:r>
              <a:rPr sz="900" dirty="0">
                <a:solidFill>
                  <a:srgbClr val="363740"/>
                </a:solidFill>
                <a:latin typeface="Arial"/>
                <a:cs typeface="Arial"/>
              </a:rPr>
              <a:t>operations concept and  </a:t>
            </a:r>
            <a:r>
              <a:rPr sz="900" spc="-10" dirty="0">
                <a:solidFill>
                  <a:srgbClr val="363740"/>
                </a:solidFill>
                <a:latin typeface="Arial"/>
                <a:cs typeface="Arial"/>
              </a:rPr>
              <a:t>process </a:t>
            </a:r>
            <a:r>
              <a:rPr sz="900" spc="5" dirty="0">
                <a:solidFill>
                  <a:srgbClr val="363740"/>
                </a:solidFill>
                <a:latin typeface="Arial"/>
                <a:cs typeface="Arial"/>
              </a:rPr>
              <a:t>re-engineering</a:t>
            </a:r>
            <a:r>
              <a:rPr sz="900" spc="-40" dirty="0">
                <a:solidFill>
                  <a:srgbClr val="363740"/>
                </a:solidFill>
                <a:latin typeface="Arial"/>
                <a:cs typeface="Arial"/>
              </a:rPr>
              <a:t> </a:t>
            </a:r>
            <a:r>
              <a:rPr sz="900" spc="-10" dirty="0">
                <a:solidFill>
                  <a:srgbClr val="363740"/>
                </a:solidFill>
                <a:latin typeface="Arial"/>
                <a:cs typeface="Arial"/>
              </a:rPr>
              <a:t>approaches.</a:t>
            </a:r>
            <a:endParaRPr sz="900">
              <a:latin typeface="Arial"/>
              <a:cs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06902" y="341956"/>
            <a:ext cx="4272915" cy="304800"/>
          </a:xfrm>
          <a:prstGeom prst="rect">
            <a:avLst/>
          </a:prstGeom>
        </p:spPr>
        <p:txBody>
          <a:bodyPr vert="horz" wrap="square" lIns="0" tIns="0" rIns="0" bIns="0" rtlCol="0">
            <a:spAutoFit/>
          </a:bodyPr>
          <a:lstStyle/>
          <a:p>
            <a:pPr marL="12700">
              <a:lnSpc>
                <a:spcPct val="100000"/>
              </a:lnSpc>
            </a:pPr>
            <a:r>
              <a:rPr b="0" spc="15" dirty="0">
                <a:solidFill>
                  <a:srgbClr val="A52B35"/>
                </a:solidFill>
                <a:latin typeface="Arial"/>
                <a:cs typeface="Arial"/>
              </a:rPr>
              <a:t>Maximizing </a:t>
            </a:r>
            <a:r>
              <a:rPr b="0" spc="5" dirty="0">
                <a:solidFill>
                  <a:srgbClr val="A52B35"/>
                </a:solidFill>
                <a:latin typeface="Arial"/>
                <a:cs typeface="Arial"/>
              </a:rPr>
              <a:t>Operational</a:t>
            </a:r>
            <a:r>
              <a:rPr b="0" spc="-105" dirty="0">
                <a:solidFill>
                  <a:srgbClr val="A52B35"/>
                </a:solidFill>
                <a:latin typeface="Arial"/>
                <a:cs typeface="Arial"/>
              </a:rPr>
              <a:t> </a:t>
            </a:r>
            <a:r>
              <a:rPr b="0" spc="-10" dirty="0">
                <a:solidFill>
                  <a:srgbClr val="A52B35"/>
                </a:solidFill>
                <a:latin typeface="Arial"/>
                <a:cs typeface="Arial"/>
              </a:rPr>
              <a:t>Effectiveness</a:t>
            </a:r>
          </a:p>
        </p:txBody>
      </p:sp>
      <p:sp>
        <p:nvSpPr>
          <p:cNvPr id="3" name="object 3"/>
          <p:cNvSpPr/>
          <p:nvPr/>
        </p:nvSpPr>
        <p:spPr>
          <a:xfrm>
            <a:off x="0" y="0"/>
            <a:ext cx="1371600" cy="5143499"/>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6837115" y="389203"/>
            <a:ext cx="1999439" cy="263084"/>
          </a:xfrm>
          <a:prstGeom prst="rect">
            <a:avLst/>
          </a:prstGeom>
          <a:blipFill>
            <a:blip r:embed="rId3" cstate="print"/>
            <a:stretch>
              <a:fillRect/>
            </a:stretch>
          </a:blipFill>
        </p:spPr>
        <p:txBody>
          <a:bodyPr wrap="square" lIns="0" tIns="0" rIns="0" bIns="0" rtlCol="0"/>
          <a:lstStyle/>
          <a:p>
            <a:endParaRPr/>
          </a:p>
        </p:txBody>
      </p:sp>
      <p:sp>
        <p:nvSpPr>
          <p:cNvPr id="5" name="object 5"/>
          <p:cNvSpPr txBox="1"/>
          <p:nvPr/>
        </p:nvSpPr>
        <p:spPr>
          <a:xfrm>
            <a:off x="1544025" y="4796644"/>
            <a:ext cx="2400935" cy="133350"/>
          </a:xfrm>
          <a:prstGeom prst="rect">
            <a:avLst/>
          </a:prstGeom>
        </p:spPr>
        <p:txBody>
          <a:bodyPr vert="horz" wrap="square" lIns="0" tIns="0" rIns="0" bIns="0" rtlCol="0">
            <a:spAutoFit/>
          </a:bodyPr>
          <a:lstStyle/>
          <a:p>
            <a:pPr marL="12700">
              <a:lnSpc>
                <a:spcPct val="100000"/>
              </a:lnSpc>
            </a:pPr>
            <a:r>
              <a:rPr sz="700" spc="40" dirty="0">
                <a:solidFill>
                  <a:srgbClr val="363740"/>
                </a:solidFill>
                <a:latin typeface="Arial"/>
                <a:cs typeface="Arial"/>
              </a:rPr>
              <a:t>* </a:t>
            </a:r>
            <a:r>
              <a:rPr sz="700" dirty="0">
                <a:solidFill>
                  <a:srgbClr val="363740"/>
                </a:solidFill>
                <a:latin typeface="Arial"/>
                <a:cs typeface="Arial"/>
              </a:rPr>
              <a:t>Module </a:t>
            </a:r>
            <a:r>
              <a:rPr sz="700" spc="10" dirty="0">
                <a:solidFill>
                  <a:srgbClr val="363740"/>
                </a:solidFill>
                <a:latin typeface="Arial"/>
                <a:cs typeface="Arial"/>
              </a:rPr>
              <a:t>= </a:t>
            </a:r>
            <a:r>
              <a:rPr sz="700" spc="30" dirty="0">
                <a:solidFill>
                  <a:srgbClr val="363740"/>
                </a:solidFill>
                <a:latin typeface="Arial"/>
                <a:cs typeface="Arial"/>
              </a:rPr>
              <a:t>1 </a:t>
            </a:r>
            <a:r>
              <a:rPr sz="700" spc="5" dirty="0">
                <a:solidFill>
                  <a:srgbClr val="363740"/>
                </a:solidFill>
                <a:latin typeface="Arial"/>
                <a:cs typeface="Arial"/>
              </a:rPr>
              <a:t>Week </a:t>
            </a:r>
            <a:r>
              <a:rPr sz="700" spc="10" dirty="0">
                <a:solidFill>
                  <a:srgbClr val="363740"/>
                </a:solidFill>
                <a:latin typeface="Arial"/>
                <a:cs typeface="Arial"/>
              </a:rPr>
              <a:t>**Live </a:t>
            </a:r>
            <a:r>
              <a:rPr sz="700" spc="-10" dirty="0">
                <a:solidFill>
                  <a:srgbClr val="363740"/>
                </a:solidFill>
                <a:latin typeface="Arial"/>
                <a:cs typeface="Arial"/>
              </a:rPr>
              <a:t>Events </a:t>
            </a:r>
            <a:r>
              <a:rPr sz="700" dirty="0">
                <a:solidFill>
                  <a:srgbClr val="363740"/>
                </a:solidFill>
                <a:latin typeface="Arial"/>
                <a:cs typeface="Arial"/>
              </a:rPr>
              <a:t>may </a:t>
            </a:r>
            <a:r>
              <a:rPr sz="700" spc="-5" dirty="0">
                <a:solidFill>
                  <a:srgbClr val="363740"/>
                </a:solidFill>
                <a:latin typeface="Arial"/>
                <a:cs typeface="Arial"/>
              </a:rPr>
              <a:t>be </a:t>
            </a:r>
            <a:r>
              <a:rPr sz="700" dirty="0">
                <a:solidFill>
                  <a:srgbClr val="363740"/>
                </a:solidFill>
                <a:latin typeface="Arial"/>
                <a:cs typeface="Arial"/>
              </a:rPr>
              <a:t>subject </a:t>
            </a:r>
            <a:r>
              <a:rPr sz="700" spc="20" dirty="0">
                <a:solidFill>
                  <a:srgbClr val="363740"/>
                </a:solidFill>
                <a:latin typeface="Arial"/>
                <a:cs typeface="Arial"/>
              </a:rPr>
              <a:t>to</a:t>
            </a:r>
            <a:r>
              <a:rPr sz="700" spc="-60" dirty="0">
                <a:solidFill>
                  <a:srgbClr val="363740"/>
                </a:solidFill>
                <a:latin typeface="Arial"/>
                <a:cs typeface="Arial"/>
              </a:rPr>
              <a:t> </a:t>
            </a:r>
            <a:r>
              <a:rPr sz="700" spc="-5" dirty="0">
                <a:solidFill>
                  <a:srgbClr val="363740"/>
                </a:solidFill>
                <a:latin typeface="Arial"/>
                <a:cs typeface="Arial"/>
              </a:rPr>
              <a:t>change</a:t>
            </a:r>
            <a:endParaRPr sz="700">
              <a:latin typeface="Arial"/>
              <a:cs typeface="Arial"/>
            </a:endParaRPr>
          </a:p>
        </p:txBody>
      </p:sp>
      <p:sp>
        <p:nvSpPr>
          <p:cNvPr id="6" name="object 6"/>
          <p:cNvSpPr/>
          <p:nvPr/>
        </p:nvSpPr>
        <p:spPr>
          <a:xfrm>
            <a:off x="1741298" y="1334706"/>
            <a:ext cx="1720214" cy="0"/>
          </a:xfrm>
          <a:custGeom>
            <a:avLst/>
            <a:gdLst/>
            <a:ahLst/>
            <a:cxnLst/>
            <a:rect l="l" t="t" r="r" b="b"/>
            <a:pathLst>
              <a:path w="1720214">
                <a:moveTo>
                  <a:pt x="0" y="0"/>
                </a:moveTo>
                <a:lnTo>
                  <a:pt x="1719924" y="0"/>
                </a:lnTo>
              </a:path>
            </a:pathLst>
          </a:custGeom>
          <a:ln w="12699">
            <a:solidFill>
              <a:srgbClr val="D8D8D8"/>
            </a:solidFill>
          </a:ln>
        </p:spPr>
        <p:txBody>
          <a:bodyPr wrap="square" lIns="0" tIns="0" rIns="0" bIns="0" rtlCol="0"/>
          <a:lstStyle/>
          <a:p>
            <a:endParaRPr/>
          </a:p>
        </p:txBody>
      </p:sp>
      <p:sp>
        <p:nvSpPr>
          <p:cNvPr id="7" name="object 7"/>
          <p:cNvSpPr/>
          <p:nvPr/>
        </p:nvSpPr>
        <p:spPr>
          <a:xfrm>
            <a:off x="3651723" y="1334706"/>
            <a:ext cx="2043430" cy="0"/>
          </a:xfrm>
          <a:custGeom>
            <a:avLst/>
            <a:gdLst/>
            <a:ahLst/>
            <a:cxnLst/>
            <a:rect l="l" t="t" r="r" b="b"/>
            <a:pathLst>
              <a:path w="2043429">
                <a:moveTo>
                  <a:pt x="0" y="0"/>
                </a:moveTo>
                <a:lnTo>
                  <a:pt x="2042824" y="0"/>
                </a:lnTo>
              </a:path>
            </a:pathLst>
          </a:custGeom>
          <a:ln w="12699">
            <a:solidFill>
              <a:srgbClr val="D8D8D8"/>
            </a:solidFill>
          </a:ln>
        </p:spPr>
        <p:txBody>
          <a:bodyPr wrap="square" lIns="0" tIns="0" rIns="0" bIns="0" rtlCol="0"/>
          <a:lstStyle/>
          <a:p>
            <a:endParaRPr/>
          </a:p>
        </p:txBody>
      </p:sp>
      <p:sp>
        <p:nvSpPr>
          <p:cNvPr id="8" name="object 8"/>
          <p:cNvSpPr/>
          <p:nvPr/>
        </p:nvSpPr>
        <p:spPr>
          <a:xfrm>
            <a:off x="5885048" y="1334706"/>
            <a:ext cx="2788285" cy="0"/>
          </a:xfrm>
          <a:custGeom>
            <a:avLst/>
            <a:gdLst/>
            <a:ahLst/>
            <a:cxnLst/>
            <a:rect l="l" t="t" r="r" b="b"/>
            <a:pathLst>
              <a:path w="2788284">
                <a:moveTo>
                  <a:pt x="0" y="0"/>
                </a:moveTo>
                <a:lnTo>
                  <a:pt x="2788149" y="0"/>
                </a:lnTo>
              </a:path>
            </a:pathLst>
          </a:custGeom>
          <a:ln w="12699">
            <a:solidFill>
              <a:srgbClr val="D8D8D8"/>
            </a:solidFill>
          </a:ln>
        </p:spPr>
        <p:txBody>
          <a:bodyPr wrap="square" lIns="0" tIns="0" rIns="0" bIns="0" rtlCol="0"/>
          <a:lstStyle/>
          <a:p>
            <a:endParaRPr/>
          </a:p>
        </p:txBody>
      </p:sp>
      <p:sp>
        <p:nvSpPr>
          <p:cNvPr id="9" name="object 9"/>
          <p:cNvSpPr/>
          <p:nvPr/>
        </p:nvSpPr>
        <p:spPr>
          <a:xfrm>
            <a:off x="1741298" y="2418981"/>
            <a:ext cx="1720214" cy="0"/>
          </a:xfrm>
          <a:custGeom>
            <a:avLst/>
            <a:gdLst/>
            <a:ahLst/>
            <a:cxnLst/>
            <a:rect l="l" t="t" r="r" b="b"/>
            <a:pathLst>
              <a:path w="1720214">
                <a:moveTo>
                  <a:pt x="0" y="0"/>
                </a:moveTo>
                <a:lnTo>
                  <a:pt x="1719924" y="0"/>
                </a:lnTo>
              </a:path>
            </a:pathLst>
          </a:custGeom>
          <a:ln w="12699">
            <a:solidFill>
              <a:srgbClr val="D8D8D8"/>
            </a:solidFill>
          </a:ln>
        </p:spPr>
        <p:txBody>
          <a:bodyPr wrap="square" lIns="0" tIns="0" rIns="0" bIns="0" rtlCol="0"/>
          <a:lstStyle/>
          <a:p>
            <a:endParaRPr/>
          </a:p>
        </p:txBody>
      </p:sp>
      <p:sp>
        <p:nvSpPr>
          <p:cNvPr id="10" name="object 10"/>
          <p:cNvSpPr/>
          <p:nvPr/>
        </p:nvSpPr>
        <p:spPr>
          <a:xfrm>
            <a:off x="3651723" y="2418981"/>
            <a:ext cx="2043430" cy="0"/>
          </a:xfrm>
          <a:custGeom>
            <a:avLst/>
            <a:gdLst/>
            <a:ahLst/>
            <a:cxnLst/>
            <a:rect l="l" t="t" r="r" b="b"/>
            <a:pathLst>
              <a:path w="2043429">
                <a:moveTo>
                  <a:pt x="0" y="0"/>
                </a:moveTo>
                <a:lnTo>
                  <a:pt x="2042824" y="0"/>
                </a:lnTo>
              </a:path>
            </a:pathLst>
          </a:custGeom>
          <a:ln w="12699">
            <a:solidFill>
              <a:srgbClr val="D8D8D8"/>
            </a:solidFill>
          </a:ln>
        </p:spPr>
        <p:txBody>
          <a:bodyPr wrap="square" lIns="0" tIns="0" rIns="0" bIns="0" rtlCol="0"/>
          <a:lstStyle/>
          <a:p>
            <a:endParaRPr/>
          </a:p>
        </p:txBody>
      </p:sp>
      <p:sp>
        <p:nvSpPr>
          <p:cNvPr id="11" name="object 11"/>
          <p:cNvSpPr/>
          <p:nvPr/>
        </p:nvSpPr>
        <p:spPr>
          <a:xfrm>
            <a:off x="5885048" y="2418981"/>
            <a:ext cx="2788285" cy="0"/>
          </a:xfrm>
          <a:custGeom>
            <a:avLst/>
            <a:gdLst/>
            <a:ahLst/>
            <a:cxnLst/>
            <a:rect l="l" t="t" r="r" b="b"/>
            <a:pathLst>
              <a:path w="2788284">
                <a:moveTo>
                  <a:pt x="0" y="0"/>
                </a:moveTo>
                <a:lnTo>
                  <a:pt x="2788149" y="0"/>
                </a:lnTo>
              </a:path>
            </a:pathLst>
          </a:custGeom>
          <a:ln w="12699">
            <a:solidFill>
              <a:srgbClr val="D8D8D8"/>
            </a:solidFill>
          </a:ln>
        </p:spPr>
        <p:txBody>
          <a:bodyPr wrap="square" lIns="0" tIns="0" rIns="0" bIns="0" rtlCol="0"/>
          <a:lstStyle/>
          <a:p>
            <a:endParaRPr/>
          </a:p>
        </p:txBody>
      </p:sp>
      <p:sp>
        <p:nvSpPr>
          <p:cNvPr id="12" name="object 12"/>
          <p:cNvSpPr/>
          <p:nvPr/>
        </p:nvSpPr>
        <p:spPr>
          <a:xfrm>
            <a:off x="1741298" y="3198455"/>
            <a:ext cx="1720214" cy="0"/>
          </a:xfrm>
          <a:custGeom>
            <a:avLst/>
            <a:gdLst/>
            <a:ahLst/>
            <a:cxnLst/>
            <a:rect l="l" t="t" r="r" b="b"/>
            <a:pathLst>
              <a:path w="1720214">
                <a:moveTo>
                  <a:pt x="0" y="0"/>
                </a:moveTo>
                <a:lnTo>
                  <a:pt x="1719924" y="0"/>
                </a:lnTo>
              </a:path>
            </a:pathLst>
          </a:custGeom>
          <a:ln w="12699">
            <a:solidFill>
              <a:srgbClr val="D8D8D8"/>
            </a:solidFill>
          </a:ln>
        </p:spPr>
        <p:txBody>
          <a:bodyPr wrap="square" lIns="0" tIns="0" rIns="0" bIns="0" rtlCol="0"/>
          <a:lstStyle/>
          <a:p>
            <a:endParaRPr/>
          </a:p>
        </p:txBody>
      </p:sp>
      <p:sp>
        <p:nvSpPr>
          <p:cNvPr id="13" name="object 13"/>
          <p:cNvSpPr/>
          <p:nvPr/>
        </p:nvSpPr>
        <p:spPr>
          <a:xfrm>
            <a:off x="3651723" y="3198455"/>
            <a:ext cx="2043430" cy="0"/>
          </a:xfrm>
          <a:custGeom>
            <a:avLst/>
            <a:gdLst/>
            <a:ahLst/>
            <a:cxnLst/>
            <a:rect l="l" t="t" r="r" b="b"/>
            <a:pathLst>
              <a:path w="2043429">
                <a:moveTo>
                  <a:pt x="0" y="0"/>
                </a:moveTo>
                <a:lnTo>
                  <a:pt x="2042824" y="0"/>
                </a:lnTo>
              </a:path>
            </a:pathLst>
          </a:custGeom>
          <a:ln w="12699">
            <a:solidFill>
              <a:srgbClr val="D8D8D8"/>
            </a:solidFill>
          </a:ln>
        </p:spPr>
        <p:txBody>
          <a:bodyPr wrap="square" lIns="0" tIns="0" rIns="0" bIns="0" rtlCol="0"/>
          <a:lstStyle/>
          <a:p>
            <a:endParaRPr/>
          </a:p>
        </p:txBody>
      </p:sp>
      <p:sp>
        <p:nvSpPr>
          <p:cNvPr id="14" name="object 14"/>
          <p:cNvSpPr/>
          <p:nvPr/>
        </p:nvSpPr>
        <p:spPr>
          <a:xfrm>
            <a:off x="5885048" y="3198455"/>
            <a:ext cx="2788285" cy="0"/>
          </a:xfrm>
          <a:custGeom>
            <a:avLst/>
            <a:gdLst/>
            <a:ahLst/>
            <a:cxnLst/>
            <a:rect l="l" t="t" r="r" b="b"/>
            <a:pathLst>
              <a:path w="2788284">
                <a:moveTo>
                  <a:pt x="0" y="0"/>
                </a:moveTo>
                <a:lnTo>
                  <a:pt x="2788149" y="0"/>
                </a:lnTo>
              </a:path>
            </a:pathLst>
          </a:custGeom>
          <a:ln w="12699">
            <a:solidFill>
              <a:srgbClr val="D8D8D8"/>
            </a:solidFill>
          </a:ln>
        </p:spPr>
        <p:txBody>
          <a:bodyPr wrap="square" lIns="0" tIns="0" rIns="0" bIns="0" rtlCol="0"/>
          <a:lstStyle/>
          <a:p>
            <a:endParaRPr/>
          </a:p>
        </p:txBody>
      </p:sp>
      <p:sp>
        <p:nvSpPr>
          <p:cNvPr id="15" name="object 15"/>
          <p:cNvSpPr txBox="1"/>
          <p:nvPr/>
        </p:nvSpPr>
        <p:spPr>
          <a:xfrm>
            <a:off x="1733348" y="1355214"/>
            <a:ext cx="1336040" cy="486409"/>
          </a:xfrm>
          <a:prstGeom prst="rect">
            <a:avLst/>
          </a:prstGeom>
        </p:spPr>
        <p:txBody>
          <a:bodyPr vert="horz" wrap="square" lIns="0" tIns="0" rIns="0" bIns="0" rtlCol="0">
            <a:spAutoFit/>
          </a:bodyPr>
          <a:lstStyle/>
          <a:p>
            <a:pPr marL="12700" marR="5080">
              <a:lnSpc>
                <a:spcPct val="117600"/>
              </a:lnSpc>
            </a:pPr>
            <a:r>
              <a:rPr sz="850" b="1" spc="-80" dirty="0">
                <a:solidFill>
                  <a:srgbClr val="A52B35"/>
                </a:solidFill>
                <a:latin typeface="Arial Black"/>
                <a:cs typeface="Arial Black"/>
              </a:rPr>
              <a:t>One: </a:t>
            </a:r>
            <a:r>
              <a:rPr sz="850" b="1" spc="-100" dirty="0">
                <a:solidFill>
                  <a:srgbClr val="A52B35"/>
                </a:solidFill>
                <a:latin typeface="Arial Black"/>
                <a:cs typeface="Arial Black"/>
              </a:rPr>
              <a:t>Process </a:t>
            </a:r>
            <a:r>
              <a:rPr sz="850" b="1" spc="-80" dirty="0">
                <a:solidFill>
                  <a:srgbClr val="A52B35"/>
                </a:solidFill>
                <a:latin typeface="Arial Black"/>
                <a:cs typeface="Arial Black"/>
              </a:rPr>
              <a:t>Analysis  </a:t>
            </a:r>
            <a:r>
              <a:rPr sz="850" spc="5" dirty="0">
                <a:solidFill>
                  <a:srgbClr val="363740"/>
                </a:solidFill>
                <a:latin typeface="Arial"/>
                <a:cs typeface="Arial"/>
              </a:rPr>
              <a:t>Video </a:t>
            </a:r>
            <a:r>
              <a:rPr sz="850" spc="-10" dirty="0">
                <a:solidFill>
                  <a:srgbClr val="363740"/>
                </a:solidFill>
                <a:latin typeface="Arial"/>
                <a:cs typeface="Arial"/>
              </a:rPr>
              <a:t>Lectures: </a:t>
            </a:r>
            <a:r>
              <a:rPr sz="850" spc="35" dirty="0">
                <a:solidFill>
                  <a:srgbClr val="363740"/>
                </a:solidFill>
                <a:latin typeface="Arial"/>
                <a:cs typeface="Arial"/>
              </a:rPr>
              <a:t>78</a:t>
            </a:r>
            <a:r>
              <a:rPr sz="850" spc="-135" dirty="0">
                <a:solidFill>
                  <a:srgbClr val="363740"/>
                </a:solidFill>
                <a:latin typeface="Arial"/>
                <a:cs typeface="Arial"/>
              </a:rPr>
              <a:t> </a:t>
            </a:r>
            <a:r>
              <a:rPr sz="850" spc="5" dirty="0">
                <a:solidFill>
                  <a:srgbClr val="363740"/>
                </a:solidFill>
                <a:latin typeface="Arial"/>
                <a:cs typeface="Arial"/>
              </a:rPr>
              <a:t>Minutes  </a:t>
            </a:r>
            <a:r>
              <a:rPr sz="850" dirty="0">
                <a:solidFill>
                  <a:srgbClr val="363740"/>
                </a:solidFill>
                <a:latin typeface="Arial"/>
                <a:cs typeface="Arial"/>
              </a:rPr>
              <a:t>Assignments: </a:t>
            </a:r>
            <a:r>
              <a:rPr sz="850" spc="35" dirty="0">
                <a:solidFill>
                  <a:srgbClr val="363740"/>
                </a:solidFill>
                <a:latin typeface="Arial"/>
                <a:cs typeface="Arial"/>
              </a:rPr>
              <a:t>60</a:t>
            </a:r>
            <a:r>
              <a:rPr sz="850" spc="-80" dirty="0">
                <a:solidFill>
                  <a:srgbClr val="363740"/>
                </a:solidFill>
                <a:latin typeface="Arial"/>
                <a:cs typeface="Arial"/>
              </a:rPr>
              <a:t> </a:t>
            </a:r>
            <a:r>
              <a:rPr sz="850" spc="5" dirty="0">
                <a:solidFill>
                  <a:srgbClr val="363740"/>
                </a:solidFill>
                <a:latin typeface="Arial"/>
                <a:cs typeface="Arial"/>
              </a:rPr>
              <a:t>Minutes</a:t>
            </a:r>
            <a:endParaRPr sz="850">
              <a:latin typeface="Arial"/>
              <a:cs typeface="Arial"/>
            </a:endParaRPr>
          </a:p>
        </p:txBody>
      </p:sp>
      <p:sp>
        <p:nvSpPr>
          <p:cNvPr id="25" name="object 25"/>
          <p:cNvSpPr txBox="1">
            <a:spLocks noGrp="1"/>
          </p:cNvSpPr>
          <p:nvPr>
            <p:ph type="sldNum" sz="quarter" idx="7"/>
          </p:nvPr>
        </p:nvSpPr>
        <p:spPr>
          <a:prstGeom prst="rect">
            <a:avLst/>
          </a:prstGeom>
        </p:spPr>
        <p:txBody>
          <a:bodyPr vert="horz" wrap="square" lIns="0" tIns="13970" rIns="0" bIns="0" rtlCol="0">
            <a:spAutoFit/>
          </a:bodyPr>
          <a:lstStyle/>
          <a:p>
            <a:pPr marL="25400">
              <a:lnSpc>
                <a:spcPct val="100000"/>
              </a:lnSpc>
              <a:spcBef>
                <a:spcPts val="110"/>
              </a:spcBef>
            </a:pPr>
            <a:fld id="{81D60167-4931-47E6-BA6A-407CBD079E47}" type="slidenum">
              <a:rPr spc="35" dirty="0"/>
              <a:t>37</a:t>
            </a:fld>
            <a:endParaRPr spc="35" dirty="0"/>
          </a:p>
        </p:txBody>
      </p:sp>
      <p:sp>
        <p:nvSpPr>
          <p:cNvPr id="16" name="object 16"/>
          <p:cNvSpPr txBox="1"/>
          <p:nvPr/>
        </p:nvSpPr>
        <p:spPr>
          <a:xfrm>
            <a:off x="3612632" y="1378013"/>
            <a:ext cx="1875789" cy="920750"/>
          </a:xfrm>
          <a:prstGeom prst="rect">
            <a:avLst/>
          </a:prstGeom>
        </p:spPr>
        <p:txBody>
          <a:bodyPr vert="horz" wrap="square" lIns="0" tIns="0" rIns="0" bIns="0" rtlCol="0">
            <a:spAutoFit/>
          </a:bodyPr>
          <a:lstStyle/>
          <a:p>
            <a:pPr marL="145415" indent="-132715">
              <a:lnSpc>
                <a:spcPct val="100000"/>
              </a:lnSpc>
              <a:buChar char="•"/>
              <a:tabLst>
                <a:tab pos="146050" algn="l"/>
              </a:tabLst>
            </a:pPr>
            <a:r>
              <a:rPr sz="850" spc="-15" dirty="0">
                <a:solidFill>
                  <a:srgbClr val="363740"/>
                </a:solidFill>
                <a:latin typeface="Arial"/>
                <a:cs typeface="Arial"/>
              </a:rPr>
              <a:t>Process </a:t>
            </a:r>
            <a:r>
              <a:rPr sz="850" spc="10" dirty="0">
                <a:solidFill>
                  <a:srgbClr val="363740"/>
                </a:solidFill>
                <a:latin typeface="Arial"/>
                <a:cs typeface="Arial"/>
              </a:rPr>
              <a:t>Flow</a:t>
            </a:r>
            <a:r>
              <a:rPr sz="850" spc="-90" dirty="0">
                <a:solidFill>
                  <a:srgbClr val="363740"/>
                </a:solidFill>
                <a:latin typeface="Arial"/>
                <a:cs typeface="Arial"/>
              </a:rPr>
              <a:t> </a:t>
            </a:r>
            <a:r>
              <a:rPr sz="850" dirty="0">
                <a:solidFill>
                  <a:srgbClr val="363740"/>
                </a:solidFill>
                <a:latin typeface="Arial"/>
                <a:cs typeface="Arial"/>
              </a:rPr>
              <a:t>Diagrams</a:t>
            </a:r>
            <a:endParaRPr sz="850">
              <a:latin typeface="Arial"/>
              <a:cs typeface="Arial"/>
            </a:endParaRPr>
          </a:p>
          <a:p>
            <a:pPr marL="145415" marR="153670" indent="-132715">
              <a:lnSpc>
                <a:spcPct val="117600"/>
              </a:lnSpc>
              <a:buChar char="•"/>
              <a:tabLst>
                <a:tab pos="146050" algn="l"/>
              </a:tabLst>
            </a:pPr>
            <a:r>
              <a:rPr sz="850" dirty="0">
                <a:solidFill>
                  <a:srgbClr val="363740"/>
                </a:solidFill>
                <a:latin typeface="Arial"/>
                <a:cs typeface="Arial"/>
              </a:rPr>
              <a:t>Order </a:t>
            </a:r>
            <a:r>
              <a:rPr sz="850" spc="5" dirty="0">
                <a:solidFill>
                  <a:srgbClr val="363740"/>
                </a:solidFill>
                <a:latin typeface="Arial"/>
                <a:cs typeface="Arial"/>
              </a:rPr>
              <a:t>Fulﬁllment </a:t>
            </a:r>
            <a:r>
              <a:rPr sz="850" dirty="0">
                <a:solidFill>
                  <a:srgbClr val="363740"/>
                </a:solidFill>
                <a:latin typeface="Arial"/>
                <a:cs typeface="Arial"/>
              </a:rPr>
              <a:t>and</a:t>
            </a:r>
            <a:r>
              <a:rPr sz="850" spc="-110" dirty="0">
                <a:solidFill>
                  <a:srgbClr val="363740"/>
                </a:solidFill>
                <a:latin typeface="Arial"/>
                <a:cs typeface="Arial"/>
              </a:rPr>
              <a:t> </a:t>
            </a:r>
            <a:r>
              <a:rPr sz="850" spc="5" dirty="0">
                <a:solidFill>
                  <a:srgbClr val="363740"/>
                </a:solidFill>
                <a:latin typeface="Arial"/>
                <a:cs typeface="Arial"/>
              </a:rPr>
              <a:t>Production  </a:t>
            </a:r>
            <a:r>
              <a:rPr sz="850" dirty="0">
                <a:solidFill>
                  <a:srgbClr val="363740"/>
                </a:solidFill>
                <a:latin typeface="Arial"/>
                <a:cs typeface="Arial"/>
              </a:rPr>
              <a:t>Control</a:t>
            </a:r>
            <a:endParaRPr sz="850">
              <a:latin typeface="Arial"/>
              <a:cs typeface="Arial"/>
            </a:endParaRPr>
          </a:p>
          <a:p>
            <a:pPr marL="145415" indent="-132715">
              <a:lnSpc>
                <a:spcPct val="100000"/>
              </a:lnSpc>
              <a:spcBef>
                <a:spcPts val="180"/>
              </a:spcBef>
              <a:buChar char="•"/>
              <a:tabLst>
                <a:tab pos="146050" algn="l"/>
              </a:tabLst>
            </a:pPr>
            <a:r>
              <a:rPr sz="850" spc="-5" dirty="0">
                <a:solidFill>
                  <a:srgbClr val="363740"/>
                </a:solidFill>
                <a:latin typeface="Arial"/>
                <a:cs typeface="Arial"/>
              </a:rPr>
              <a:t>Capacity</a:t>
            </a:r>
            <a:r>
              <a:rPr sz="850" spc="-85" dirty="0">
                <a:solidFill>
                  <a:srgbClr val="363740"/>
                </a:solidFill>
                <a:latin typeface="Arial"/>
                <a:cs typeface="Arial"/>
              </a:rPr>
              <a:t> </a:t>
            </a:r>
            <a:r>
              <a:rPr sz="850" spc="10" dirty="0">
                <a:solidFill>
                  <a:srgbClr val="363740"/>
                </a:solidFill>
                <a:latin typeface="Arial"/>
                <a:cs typeface="Arial"/>
              </a:rPr>
              <a:t>Utilization</a:t>
            </a:r>
            <a:endParaRPr sz="850">
              <a:latin typeface="Arial"/>
              <a:cs typeface="Arial"/>
            </a:endParaRPr>
          </a:p>
          <a:p>
            <a:pPr marL="145415" marR="5080" indent="-132715">
              <a:lnSpc>
                <a:spcPct val="117600"/>
              </a:lnSpc>
              <a:buChar char="•"/>
              <a:tabLst>
                <a:tab pos="146050" algn="l"/>
              </a:tabLst>
            </a:pPr>
            <a:r>
              <a:rPr sz="850" spc="-15" dirty="0">
                <a:solidFill>
                  <a:srgbClr val="363740"/>
                </a:solidFill>
                <a:latin typeface="Arial"/>
                <a:cs typeface="Arial"/>
              </a:rPr>
              <a:t>Process </a:t>
            </a:r>
            <a:r>
              <a:rPr sz="850" spc="-5" dirty="0">
                <a:solidFill>
                  <a:srgbClr val="363740"/>
                </a:solidFill>
                <a:latin typeface="Arial"/>
                <a:cs typeface="Arial"/>
              </a:rPr>
              <a:t>Diagnosis, Engineering</a:t>
            </a:r>
            <a:r>
              <a:rPr sz="850" spc="-65" dirty="0">
                <a:solidFill>
                  <a:srgbClr val="363740"/>
                </a:solidFill>
                <a:latin typeface="Arial"/>
                <a:cs typeface="Arial"/>
              </a:rPr>
              <a:t> </a:t>
            </a:r>
            <a:r>
              <a:rPr sz="850" dirty="0">
                <a:solidFill>
                  <a:srgbClr val="363740"/>
                </a:solidFill>
                <a:latin typeface="Arial"/>
                <a:cs typeface="Arial"/>
              </a:rPr>
              <a:t>and  </a:t>
            </a:r>
            <a:r>
              <a:rPr sz="850" spc="-5" dirty="0">
                <a:solidFill>
                  <a:srgbClr val="363740"/>
                </a:solidFill>
                <a:latin typeface="Arial"/>
                <a:cs typeface="Arial"/>
              </a:rPr>
              <a:t>Principles</a:t>
            </a:r>
            <a:endParaRPr sz="850">
              <a:latin typeface="Arial"/>
              <a:cs typeface="Arial"/>
            </a:endParaRPr>
          </a:p>
        </p:txBody>
      </p:sp>
      <p:sp>
        <p:nvSpPr>
          <p:cNvPr id="17" name="object 17"/>
          <p:cNvSpPr txBox="1"/>
          <p:nvPr/>
        </p:nvSpPr>
        <p:spPr>
          <a:xfrm>
            <a:off x="5877098" y="1355214"/>
            <a:ext cx="2688590" cy="791210"/>
          </a:xfrm>
          <a:prstGeom prst="rect">
            <a:avLst/>
          </a:prstGeom>
        </p:spPr>
        <p:txBody>
          <a:bodyPr vert="horz" wrap="square" lIns="0" tIns="0" rIns="0" bIns="0" rtlCol="0">
            <a:spAutoFit/>
          </a:bodyPr>
          <a:lstStyle/>
          <a:p>
            <a:pPr marL="12700" marR="5080">
              <a:lnSpc>
                <a:spcPct val="117600"/>
              </a:lnSpc>
            </a:pPr>
            <a:r>
              <a:rPr sz="850" spc="5" dirty="0">
                <a:solidFill>
                  <a:srgbClr val="363740"/>
                </a:solidFill>
                <a:latin typeface="Arial"/>
                <a:cs typeface="Arial"/>
              </a:rPr>
              <a:t>Participants </a:t>
            </a:r>
            <a:r>
              <a:rPr sz="850" spc="30" dirty="0">
                <a:solidFill>
                  <a:srgbClr val="363740"/>
                </a:solidFill>
                <a:latin typeface="Arial"/>
                <a:cs typeface="Arial"/>
              </a:rPr>
              <a:t>will </a:t>
            </a:r>
            <a:r>
              <a:rPr sz="850" spc="10" dirty="0">
                <a:solidFill>
                  <a:srgbClr val="363740"/>
                </a:solidFill>
                <a:latin typeface="Arial"/>
                <a:cs typeface="Arial"/>
              </a:rPr>
              <a:t>review </a:t>
            </a:r>
            <a:r>
              <a:rPr sz="850" spc="-10" dirty="0">
                <a:solidFill>
                  <a:srgbClr val="363740"/>
                </a:solidFill>
                <a:latin typeface="Arial"/>
                <a:cs typeface="Arial"/>
              </a:rPr>
              <a:t>an </a:t>
            </a:r>
            <a:r>
              <a:rPr sz="850" spc="5" dirty="0">
                <a:solidFill>
                  <a:srgbClr val="363740"/>
                </a:solidFill>
                <a:latin typeface="Arial"/>
                <a:cs typeface="Arial"/>
              </a:rPr>
              <a:t>existing </a:t>
            </a:r>
            <a:r>
              <a:rPr sz="850" spc="-10" dirty="0">
                <a:solidFill>
                  <a:srgbClr val="363740"/>
                </a:solidFill>
                <a:latin typeface="Arial"/>
                <a:cs typeface="Arial"/>
              </a:rPr>
              <a:t>process </a:t>
            </a:r>
            <a:r>
              <a:rPr sz="850" dirty="0">
                <a:solidFill>
                  <a:srgbClr val="363740"/>
                </a:solidFill>
                <a:latin typeface="Arial"/>
                <a:cs typeface="Arial"/>
              </a:rPr>
              <a:t>and </a:t>
            </a:r>
            <a:r>
              <a:rPr sz="850" spc="-15" dirty="0">
                <a:solidFill>
                  <a:srgbClr val="363740"/>
                </a:solidFill>
                <a:latin typeface="Arial"/>
                <a:cs typeface="Arial"/>
              </a:rPr>
              <a:t>use </a:t>
            </a:r>
            <a:r>
              <a:rPr sz="850" spc="-25" dirty="0">
                <a:solidFill>
                  <a:srgbClr val="363740"/>
                </a:solidFill>
                <a:latin typeface="Arial"/>
                <a:cs typeface="Arial"/>
              </a:rPr>
              <a:t>a  </a:t>
            </a:r>
            <a:r>
              <a:rPr sz="850" spc="-10" dirty="0">
                <a:solidFill>
                  <a:srgbClr val="363740"/>
                </a:solidFill>
                <a:latin typeface="Arial"/>
                <a:cs typeface="Arial"/>
              </a:rPr>
              <a:t>process </a:t>
            </a:r>
            <a:r>
              <a:rPr sz="850" spc="45" dirty="0">
                <a:solidFill>
                  <a:srgbClr val="363740"/>
                </a:solidFill>
                <a:latin typeface="Arial"/>
                <a:cs typeface="Arial"/>
              </a:rPr>
              <a:t>ﬂow </a:t>
            </a:r>
            <a:r>
              <a:rPr sz="850" spc="5" dirty="0">
                <a:solidFill>
                  <a:srgbClr val="363740"/>
                </a:solidFill>
                <a:latin typeface="Arial"/>
                <a:cs typeface="Arial"/>
              </a:rPr>
              <a:t>diagram </a:t>
            </a:r>
            <a:r>
              <a:rPr sz="850" spc="25" dirty="0">
                <a:solidFill>
                  <a:srgbClr val="363740"/>
                </a:solidFill>
                <a:latin typeface="Arial"/>
                <a:cs typeface="Arial"/>
              </a:rPr>
              <a:t>to </a:t>
            </a:r>
            <a:r>
              <a:rPr sz="850" spc="-5" dirty="0">
                <a:solidFill>
                  <a:srgbClr val="363740"/>
                </a:solidFill>
                <a:latin typeface="Arial"/>
                <a:cs typeface="Arial"/>
              </a:rPr>
              <a:t>accurately </a:t>
            </a:r>
            <a:r>
              <a:rPr sz="850" spc="10" dirty="0">
                <a:solidFill>
                  <a:srgbClr val="363740"/>
                </a:solidFill>
                <a:latin typeface="Arial"/>
                <a:cs typeface="Arial"/>
              </a:rPr>
              <a:t>depict the </a:t>
            </a:r>
            <a:r>
              <a:rPr sz="850" spc="5" dirty="0">
                <a:solidFill>
                  <a:srgbClr val="363740"/>
                </a:solidFill>
                <a:latin typeface="Arial"/>
                <a:cs typeface="Arial"/>
              </a:rPr>
              <a:t>structure  </a:t>
            </a:r>
            <a:r>
              <a:rPr sz="850" dirty="0">
                <a:solidFill>
                  <a:srgbClr val="363740"/>
                </a:solidFill>
                <a:latin typeface="Arial"/>
                <a:cs typeface="Arial"/>
              </a:rPr>
              <a:t>and</a:t>
            </a:r>
            <a:r>
              <a:rPr sz="850" spc="-20" dirty="0">
                <a:solidFill>
                  <a:srgbClr val="363740"/>
                </a:solidFill>
                <a:latin typeface="Arial"/>
                <a:cs typeface="Arial"/>
              </a:rPr>
              <a:t> </a:t>
            </a:r>
            <a:r>
              <a:rPr sz="850" spc="10" dirty="0">
                <a:solidFill>
                  <a:srgbClr val="363740"/>
                </a:solidFill>
                <a:latin typeface="Arial"/>
                <a:cs typeface="Arial"/>
              </a:rPr>
              <a:t>ﬂows.</a:t>
            </a:r>
            <a:r>
              <a:rPr sz="850" spc="-20" dirty="0">
                <a:solidFill>
                  <a:srgbClr val="363740"/>
                </a:solidFill>
                <a:latin typeface="Arial"/>
                <a:cs typeface="Arial"/>
              </a:rPr>
              <a:t> </a:t>
            </a:r>
            <a:r>
              <a:rPr sz="850" spc="-5" dirty="0">
                <a:solidFill>
                  <a:srgbClr val="363740"/>
                </a:solidFill>
                <a:latin typeface="Arial"/>
                <a:cs typeface="Arial"/>
              </a:rPr>
              <a:t>This</a:t>
            </a:r>
            <a:r>
              <a:rPr sz="850" spc="-20" dirty="0">
                <a:solidFill>
                  <a:srgbClr val="363740"/>
                </a:solidFill>
                <a:latin typeface="Arial"/>
                <a:cs typeface="Arial"/>
              </a:rPr>
              <a:t> </a:t>
            </a:r>
            <a:r>
              <a:rPr sz="850" spc="5" dirty="0">
                <a:solidFill>
                  <a:srgbClr val="363740"/>
                </a:solidFill>
                <a:latin typeface="Arial"/>
                <a:cs typeface="Arial"/>
              </a:rPr>
              <a:t>diagram</a:t>
            </a:r>
            <a:r>
              <a:rPr sz="850" spc="-20" dirty="0">
                <a:solidFill>
                  <a:srgbClr val="363740"/>
                </a:solidFill>
                <a:latin typeface="Arial"/>
                <a:cs typeface="Arial"/>
              </a:rPr>
              <a:t> </a:t>
            </a:r>
            <a:r>
              <a:rPr sz="850" spc="30" dirty="0">
                <a:solidFill>
                  <a:srgbClr val="363740"/>
                </a:solidFill>
                <a:latin typeface="Arial"/>
                <a:cs typeface="Arial"/>
              </a:rPr>
              <a:t>will</a:t>
            </a:r>
            <a:r>
              <a:rPr sz="850" spc="-20" dirty="0">
                <a:solidFill>
                  <a:srgbClr val="363740"/>
                </a:solidFill>
                <a:latin typeface="Arial"/>
                <a:cs typeface="Arial"/>
              </a:rPr>
              <a:t> </a:t>
            </a:r>
            <a:r>
              <a:rPr sz="850" spc="-5" dirty="0">
                <a:solidFill>
                  <a:srgbClr val="363740"/>
                </a:solidFill>
                <a:latin typeface="Arial"/>
                <a:cs typeface="Arial"/>
              </a:rPr>
              <a:t>be</a:t>
            </a:r>
            <a:r>
              <a:rPr sz="850" spc="-20" dirty="0">
                <a:solidFill>
                  <a:srgbClr val="363740"/>
                </a:solidFill>
                <a:latin typeface="Arial"/>
                <a:cs typeface="Arial"/>
              </a:rPr>
              <a:t> </a:t>
            </a:r>
            <a:r>
              <a:rPr sz="850" spc="-5" dirty="0">
                <a:solidFill>
                  <a:srgbClr val="363740"/>
                </a:solidFill>
                <a:latin typeface="Arial"/>
                <a:cs typeface="Arial"/>
              </a:rPr>
              <a:t>used</a:t>
            </a:r>
            <a:r>
              <a:rPr sz="850" spc="-20" dirty="0">
                <a:solidFill>
                  <a:srgbClr val="363740"/>
                </a:solidFill>
                <a:latin typeface="Arial"/>
                <a:cs typeface="Arial"/>
              </a:rPr>
              <a:t> </a:t>
            </a:r>
            <a:r>
              <a:rPr sz="850" spc="25" dirty="0">
                <a:solidFill>
                  <a:srgbClr val="363740"/>
                </a:solidFill>
                <a:latin typeface="Arial"/>
                <a:cs typeface="Arial"/>
              </a:rPr>
              <a:t>to</a:t>
            </a:r>
            <a:r>
              <a:rPr sz="850" spc="-20" dirty="0">
                <a:solidFill>
                  <a:srgbClr val="363740"/>
                </a:solidFill>
                <a:latin typeface="Arial"/>
                <a:cs typeface="Arial"/>
              </a:rPr>
              <a:t> </a:t>
            </a:r>
            <a:r>
              <a:rPr sz="850" spc="5" dirty="0">
                <a:solidFill>
                  <a:srgbClr val="363740"/>
                </a:solidFill>
                <a:latin typeface="Arial"/>
                <a:cs typeface="Arial"/>
              </a:rPr>
              <a:t>promote</a:t>
            </a:r>
            <a:r>
              <a:rPr sz="850" spc="-20" dirty="0">
                <a:solidFill>
                  <a:srgbClr val="363740"/>
                </a:solidFill>
                <a:latin typeface="Arial"/>
                <a:cs typeface="Arial"/>
              </a:rPr>
              <a:t> </a:t>
            </a:r>
            <a:r>
              <a:rPr sz="850" spc="-5" dirty="0">
                <a:solidFill>
                  <a:srgbClr val="363740"/>
                </a:solidFill>
                <a:latin typeface="Arial"/>
                <a:cs typeface="Arial"/>
              </a:rPr>
              <a:t>shared  </a:t>
            </a:r>
            <a:r>
              <a:rPr sz="850" spc="5" dirty="0">
                <a:solidFill>
                  <a:srgbClr val="363740"/>
                </a:solidFill>
                <a:latin typeface="Arial"/>
                <a:cs typeface="Arial"/>
              </a:rPr>
              <a:t>understanding </a:t>
            </a:r>
            <a:r>
              <a:rPr sz="850" dirty="0">
                <a:solidFill>
                  <a:srgbClr val="363740"/>
                </a:solidFill>
                <a:latin typeface="Arial"/>
                <a:cs typeface="Arial"/>
              </a:rPr>
              <a:t>and </a:t>
            </a:r>
            <a:r>
              <a:rPr sz="850" spc="5" dirty="0">
                <a:solidFill>
                  <a:srgbClr val="363740"/>
                </a:solidFill>
                <a:latin typeface="Arial"/>
                <a:cs typeface="Arial"/>
              </a:rPr>
              <a:t>provide </a:t>
            </a:r>
            <a:r>
              <a:rPr sz="850" spc="-25" dirty="0">
                <a:solidFill>
                  <a:srgbClr val="363740"/>
                </a:solidFill>
                <a:latin typeface="Arial"/>
                <a:cs typeface="Arial"/>
              </a:rPr>
              <a:t>a </a:t>
            </a:r>
            <a:r>
              <a:rPr sz="850" spc="10" dirty="0">
                <a:solidFill>
                  <a:srgbClr val="363740"/>
                </a:solidFill>
                <a:latin typeface="Arial"/>
                <a:cs typeface="Arial"/>
              </a:rPr>
              <a:t>foundation </a:t>
            </a:r>
            <a:r>
              <a:rPr sz="850" spc="15" dirty="0">
                <a:solidFill>
                  <a:srgbClr val="363740"/>
                </a:solidFill>
                <a:latin typeface="Arial"/>
                <a:cs typeface="Arial"/>
              </a:rPr>
              <a:t>for </a:t>
            </a:r>
            <a:r>
              <a:rPr sz="850" spc="-10" dirty="0">
                <a:solidFill>
                  <a:srgbClr val="363740"/>
                </a:solidFill>
                <a:latin typeface="Arial"/>
                <a:cs typeface="Arial"/>
              </a:rPr>
              <a:t>process  </a:t>
            </a:r>
            <a:r>
              <a:rPr sz="850" spc="10" dirty="0">
                <a:solidFill>
                  <a:srgbClr val="363740"/>
                </a:solidFill>
                <a:latin typeface="Arial"/>
                <a:cs typeface="Arial"/>
              </a:rPr>
              <a:t>optimization </a:t>
            </a:r>
            <a:r>
              <a:rPr sz="850" dirty="0">
                <a:solidFill>
                  <a:srgbClr val="363740"/>
                </a:solidFill>
                <a:latin typeface="Arial"/>
                <a:cs typeface="Arial"/>
              </a:rPr>
              <a:t>and</a:t>
            </a:r>
            <a:r>
              <a:rPr sz="850" spc="-65" dirty="0">
                <a:solidFill>
                  <a:srgbClr val="363740"/>
                </a:solidFill>
                <a:latin typeface="Arial"/>
                <a:cs typeface="Arial"/>
              </a:rPr>
              <a:t> </a:t>
            </a:r>
            <a:r>
              <a:rPr sz="850" dirty="0">
                <a:solidFill>
                  <a:srgbClr val="363740"/>
                </a:solidFill>
                <a:latin typeface="Arial"/>
                <a:cs typeface="Arial"/>
              </a:rPr>
              <a:t>improvement.</a:t>
            </a:r>
            <a:endParaRPr sz="850">
              <a:latin typeface="Arial"/>
              <a:cs typeface="Arial"/>
            </a:endParaRPr>
          </a:p>
        </p:txBody>
      </p:sp>
      <p:sp>
        <p:nvSpPr>
          <p:cNvPr id="18" name="object 18"/>
          <p:cNvSpPr txBox="1"/>
          <p:nvPr/>
        </p:nvSpPr>
        <p:spPr>
          <a:xfrm>
            <a:off x="1733348" y="2439489"/>
            <a:ext cx="1463675" cy="638810"/>
          </a:xfrm>
          <a:prstGeom prst="rect">
            <a:avLst/>
          </a:prstGeom>
        </p:spPr>
        <p:txBody>
          <a:bodyPr vert="horz" wrap="square" lIns="0" tIns="0" rIns="0" bIns="0" rtlCol="0">
            <a:spAutoFit/>
          </a:bodyPr>
          <a:lstStyle/>
          <a:p>
            <a:pPr marL="12700" marR="5080">
              <a:lnSpc>
                <a:spcPct val="117600"/>
              </a:lnSpc>
            </a:pPr>
            <a:r>
              <a:rPr sz="850" b="1" spc="-100" dirty="0">
                <a:solidFill>
                  <a:srgbClr val="A52B35"/>
                </a:solidFill>
                <a:latin typeface="Arial Black"/>
                <a:cs typeface="Arial Black"/>
              </a:rPr>
              <a:t>Two: </a:t>
            </a:r>
            <a:r>
              <a:rPr sz="850" b="1" spc="-80" dirty="0">
                <a:solidFill>
                  <a:srgbClr val="A52B35"/>
                </a:solidFill>
                <a:latin typeface="Arial Black"/>
                <a:cs typeface="Arial Black"/>
              </a:rPr>
              <a:t>Analysis </a:t>
            </a:r>
            <a:r>
              <a:rPr sz="850" b="1" spc="-55" dirty="0">
                <a:solidFill>
                  <a:srgbClr val="A52B35"/>
                </a:solidFill>
                <a:latin typeface="Arial Black"/>
                <a:cs typeface="Arial Black"/>
              </a:rPr>
              <a:t>of </a:t>
            </a:r>
            <a:r>
              <a:rPr sz="850" b="1" spc="-90" dirty="0">
                <a:solidFill>
                  <a:srgbClr val="A52B35"/>
                </a:solidFill>
                <a:latin typeface="Arial Black"/>
                <a:cs typeface="Arial Black"/>
              </a:rPr>
              <a:t>Capacity  </a:t>
            </a:r>
            <a:r>
              <a:rPr sz="850" spc="5" dirty="0">
                <a:solidFill>
                  <a:srgbClr val="363740"/>
                </a:solidFill>
                <a:latin typeface="Arial"/>
                <a:cs typeface="Arial"/>
              </a:rPr>
              <a:t>Video </a:t>
            </a:r>
            <a:r>
              <a:rPr sz="850" spc="-10" dirty="0">
                <a:solidFill>
                  <a:srgbClr val="363740"/>
                </a:solidFill>
                <a:latin typeface="Arial"/>
                <a:cs typeface="Arial"/>
              </a:rPr>
              <a:t>Lectures: </a:t>
            </a:r>
            <a:r>
              <a:rPr sz="850" spc="35" dirty="0">
                <a:solidFill>
                  <a:srgbClr val="363740"/>
                </a:solidFill>
                <a:latin typeface="Arial"/>
                <a:cs typeface="Arial"/>
              </a:rPr>
              <a:t>96 </a:t>
            </a:r>
            <a:r>
              <a:rPr sz="850" spc="5" dirty="0">
                <a:solidFill>
                  <a:srgbClr val="363740"/>
                </a:solidFill>
                <a:latin typeface="Arial"/>
                <a:cs typeface="Arial"/>
              </a:rPr>
              <a:t>Minutes  </a:t>
            </a:r>
            <a:r>
              <a:rPr sz="850" dirty="0">
                <a:solidFill>
                  <a:srgbClr val="363740"/>
                </a:solidFill>
                <a:latin typeface="Arial"/>
                <a:cs typeface="Arial"/>
              </a:rPr>
              <a:t>Assignments: </a:t>
            </a:r>
            <a:r>
              <a:rPr sz="850" spc="35" dirty="0">
                <a:solidFill>
                  <a:srgbClr val="363740"/>
                </a:solidFill>
                <a:latin typeface="Arial"/>
                <a:cs typeface="Arial"/>
              </a:rPr>
              <a:t>30 </a:t>
            </a:r>
            <a:r>
              <a:rPr sz="850" spc="5" dirty="0">
                <a:solidFill>
                  <a:srgbClr val="363740"/>
                </a:solidFill>
                <a:latin typeface="Arial"/>
                <a:cs typeface="Arial"/>
              </a:rPr>
              <a:t>Minutes  </a:t>
            </a:r>
            <a:r>
              <a:rPr sz="850" spc="-10" dirty="0">
                <a:solidFill>
                  <a:srgbClr val="363740"/>
                </a:solidFill>
                <a:latin typeface="Arial"/>
                <a:cs typeface="Arial"/>
              </a:rPr>
              <a:t>Live </a:t>
            </a:r>
            <a:r>
              <a:rPr sz="850" spc="15" dirty="0">
                <a:solidFill>
                  <a:srgbClr val="363740"/>
                </a:solidFill>
                <a:latin typeface="Arial"/>
                <a:cs typeface="Arial"/>
              </a:rPr>
              <a:t>Virtual </a:t>
            </a:r>
            <a:r>
              <a:rPr sz="850" spc="-15" dirty="0">
                <a:solidFill>
                  <a:srgbClr val="363740"/>
                </a:solidFill>
                <a:latin typeface="Arial"/>
                <a:cs typeface="Arial"/>
              </a:rPr>
              <a:t>Event: </a:t>
            </a:r>
            <a:r>
              <a:rPr sz="850" spc="35" dirty="0">
                <a:solidFill>
                  <a:srgbClr val="363740"/>
                </a:solidFill>
                <a:latin typeface="Arial"/>
                <a:cs typeface="Arial"/>
              </a:rPr>
              <a:t>60</a:t>
            </a:r>
            <a:r>
              <a:rPr sz="850" spc="-110" dirty="0">
                <a:solidFill>
                  <a:srgbClr val="363740"/>
                </a:solidFill>
                <a:latin typeface="Arial"/>
                <a:cs typeface="Arial"/>
              </a:rPr>
              <a:t> </a:t>
            </a:r>
            <a:r>
              <a:rPr sz="850" spc="5" dirty="0">
                <a:solidFill>
                  <a:srgbClr val="363740"/>
                </a:solidFill>
                <a:latin typeface="Arial"/>
                <a:cs typeface="Arial"/>
              </a:rPr>
              <a:t>Minutes</a:t>
            </a:r>
            <a:endParaRPr sz="850">
              <a:latin typeface="Arial"/>
              <a:cs typeface="Arial"/>
            </a:endParaRPr>
          </a:p>
        </p:txBody>
      </p:sp>
      <p:sp>
        <p:nvSpPr>
          <p:cNvPr id="19" name="object 19"/>
          <p:cNvSpPr txBox="1"/>
          <p:nvPr/>
        </p:nvSpPr>
        <p:spPr>
          <a:xfrm>
            <a:off x="3612632" y="2462288"/>
            <a:ext cx="1390015" cy="615950"/>
          </a:xfrm>
          <a:prstGeom prst="rect">
            <a:avLst/>
          </a:prstGeom>
        </p:spPr>
        <p:txBody>
          <a:bodyPr vert="horz" wrap="square" lIns="0" tIns="0" rIns="0" bIns="0" rtlCol="0">
            <a:spAutoFit/>
          </a:bodyPr>
          <a:lstStyle/>
          <a:p>
            <a:pPr marL="145415" indent="-132715">
              <a:lnSpc>
                <a:spcPct val="100000"/>
              </a:lnSpc>
              <a:buChar char="•"/>
              <a:tabLst>
                <a:tab pos="146050" algn="l"/>
              </a:tabLst>
            </a:pPr>
            <a:r>
              <a:rPr sz="850" spc="10" dirty="0">
                <a:solidFill>
                  <a:srgbClr val="363740"/>
                </a:solidFill>
                <a:latin typeface="Arial"/>
                <a:cs typeface="Arial"/>
              </a:rPr>
              <a:t>Getting </a:t>
            </a:r>
            <a:r>
              <a:rPr sz="850" spc="-5" dirty="0">
                <a:solidFill>
                  <a:srgbClr val="363740"/>
                </a:solidFill>
                <a:latin typeface="Arial"/>
                <a:cs typeface="Arial"/>
              </a:rPr>
              <a:t>Capacity</a:t>
            </a:r>
            <a:r>
              <a:rPr sz="850" spc="-110" dirty="0">
                <a:solidFill>
                  <a:srgbClr val="363740"/>
                </a:solidFill>
                <a:latin typeface="Arial"/>
                <a:cs typeface="Arial"/>
              </a:rPr>
              <a:t> </a:t>
            </a:r>
            <a:r>
              <a:rPr sz="850" spc="10" dirty="0">
                <a:solidFill>
                  <a:srgbClr val="363740"/>
                </a:solidFill>
                <a:latin typeface="Arial"/>
                <a:cs typeface="Arial"/>
              </a:rPr>
              <a:t>Right</a:t>
            </a:r>
            <a:endParaRPr sz="850">
              <a:latin typeface="Arial"/>
              <a:cs typeface="Arial"/>
            </a:endParaRPr>
          </a:p>
          <a:p>
            <a:pPr marL="145415" indent="-132715">
              <a:lnSpc>
                <a:spcPct val="100000"/>
              </a:lnSpc>
              <a:spcBef>
                <a:spcPts val="180"/>
              </a:spcBef>
              <a:buChar char="•"/>
              <a:tabLst>
                <a:tab pos="146050" algn="l"/>
              </a:tabLst>
            </a:pPr>
            <a:r>
              <a:rPr sz="850" spc="-10" dirty="0">
                <a:solidFill>
                  <a:srgbClr val="363740"/>
                </a:solidFill>
                <a:latin typeface="Arial"/>
                <a:cs typeface="Arial"/>
              </a:rPr>
              <a:t>Business </a:t>
            </a:r>
            <a:r>
              <a:rPr sz="850" spc="-15" dirty="0">
                <a:solidFill>
                  <a:srgbClr val="363740"/>
                </a:solidFill>
                <a:latin typeface="Arial"/>
                <a:cs typeface="Arial"/>
              </a:rPr>
              <a:t>Process</a:t>
            </a:r>
            <a:r>
              <a:rPr sz="850" spc="-75" dirty="0">
                <a:solidFill>
                  <a:srgbClr val="363740"/>
                </a:solidFill>
                <a:latin typeface="Arial"/>
                <a:cs typeface="Arial"/>
              </a:rPr>
              <a:t> </a:t>
            </a:r>
            <a:r>
              <a:rPr sz="850" spc="-10" dirty="0">
                <a:solidFill>
                  <a:srgbClr val="363740"/>
                </a:solidFill>
                <a:latin typeface="Arial"/>
                <a:cs typeface="Arial"/>
              </a:rPr>
              <a:t>Physics</a:t>
            </a:r>
            <a:endParaRPr sz="850">
              <a:latin typeface="Arial"/>
              <a:cs typeface="Arial"/>
            </a:endParaRPr>
          </a:p>
          <a:p>
            <a:pPr marL="145415" indent="-132715">
              <a:lnSpc>
                <a:spcPct val="100000"/>
              </a:lnSpc>
              <a:spcBef>
                <a:spcPts val="180"/>
              </a:spcBef>
              <a:buChar char="•"/>
              <a:tabLst>
                <a:tab pos="146050" algn="l"/>
              </a:tabLst>
            </a:pPr>
            <a:r>
              <a:rPr sz="850" spc="5" dirty="0">
                <a:solidFill>
                  <a:srgbClr val="363740"/>
                </a:solidFill>
                <a:latin typeface="Arial"/>
                <a:cs typeface="Arial"/>
              </a:rPr>
              <a:t>Unpredictable</a:t>
            </a:r>
            <a:r>
              <a:rPr sz="850" spc="-114" dirty="0">
                <a:solidFill>
                  <a:srgbClr val="363740"/>
                </a:solidFill>
                <a:latin typeface="Arial"/>
                <a:cs typeface="Arial"/>
              </a:rPr>
              <a:t> </a:t>
            </a:r>
            <a:r>
              <a:rPr sz="850" spc="5" dirty="0">
                <a:solidFill>
                  <a:srgbClr val="363740"/>
                </a:solidFill>
                <a:latin typeface="Arial"/>
                <a:cs typeface="Arial"/>
              </a:rPr>
              <a:t>Variability</a:t>
            </a:r>
            <a:endParaRPr sz="850">
              <a:latin typeface="Arial"/>
              <a:cs typeface="Arial"/>
            </a:endParaRPr>
          </a:p>
          <a:p>
            <a:pPr marL="145415" indent="-132715">
              <a:lnSpc>
                <a:spcPct val="100000"/>
              </a:lnSpc>
              <a:spcBef>
                <a:spcPts val="180"/>
              </a:spcBef>
              <a:buChar char="•"/>
              <a:tabLst>
                <a:tab pos="146050" algn="l"/>
              </a:tabLst>
            </a:pPr>
            <a:r>
              <a:rPr sz="850" spc="5" dirty="0">
                <a:solidFill>
                  <a:srgbClr val="363740"/>
                </a:solidFill>
                <a:latin typeface="Arial"/>
                <a:cs typeface="Arial"/>
              </a:rPr>
              <a:t>Non-Linear</a:t>
            </a:r>
            <a:r>
              <a:rPr sz="850" spc="-95" dirty="0">
                <a:solidFill>
                  <a:srgbClr val="363740"/>
                </a:solidFill>
                <a:latin typeface="Arial"/>
                <a:cs typeface="Arial"/>
              </a:rPr>
              <a:t> </a:t>
            </a:r>
            <a:r>
              <a:rPr sz="850" dirty="0">
                <a:solidFill>
                  <a:srgbClr val="363740"/>
                </a:solidFill>
                <a:latin typeface="Arial"/>
                <a:cs typeface="Arial"/>
              </a:rPr>
              <a:t>Magic</a:t>
            </a:r>
            <a:endParaRPr sz="850">
              <a:latin typeface="Arial"/>
              <a:cs typeface="Arial"/>
            </a:endParaRPr>
          </a:p>
        </p:txBody>
      </p:sp>
      <p:sp>
        <p:nvSpPr>
          <p:cNvPr id="20" name="object 20"/>
          <p:cNvSpPr txBox="1"/>
          <p:nvPr/>
        </p:nvSpPr>
        <p:spPr>
          <a:xfrm>
            <a:off x="5877098" y="2439489"/>
            <a:ext cx="2710180" cy="638810"/>
          </a:xfrm>
          <a:prstGeom prst="rect">
            <a:avLst/>
          </a:prstGeom>
        </p:spPr>
        <p:txBody>
          <a:bodyPr vert="horz" wrap="square" lIns="0" tIns="0" rIns="0" bIns="0" rtlCol="0">
            <a:spAutoFit/>
          </a:bodyPr>
          <a:lstStyle/>
          <a:p>
            <a:pPr marL="12700" marR="5080">
              <a:lnSpc>
                <a:spcPct val="117600"/>
              </a:lnSpc>
            </a:pPr>
            <a:r>
              <a:rPr sz="850" spc="-5" dirty="0">
                <a:solidFill>
                  <a:srgbClr val="363740"/>
                </a:solidFill>
                <a:latin typeface="Arial"/>
                <a:cs typeface="Arial"/>
              </a:rPr>
              <a:t>This </a:t>
            </a:r>
            <a:r>
              <a:rPr sz="850" spc="5" dirty="0">
                <a:solidFill>
                  <a:srgbClr val="363740"/>
                </a:solidFill>
                <a:latin typeface="Arial"/>
                <a:cs typeface="Arial"/>
              </a:rPr>
              <a:t>week's </a:t>
            </a:r>
            <a:r>
              <a:rPr sz="850" dirty="0">
                <a:solidFill>
                  <a:srgbClr val="363740"/>
                </a:solidFill>
                <a:latin typeface="Arial"/>
                <a:cs typeface="Arial"/>
              </a:rPr>
              <a:t>module </a:t>
            </a:r>
            <a:r>
              <a:rPr sz="850" spc="-10" dirty="0">
                <a:solidFill>
                  <a:srgbClr val="363740"/>
                </a:solidFill>
                <a:latin typeface="Arial"/>
                <a:cs typeface="Arial"/>
              </a:rPr>
              <a:t>enables </a:t>
            </a:r>
            <a:r>
              <a:rPr sz="850" spc="10" dirty="0">
                <a:solidFill>
                  <a:srgbClr val="363740"/>
                </a:solidFill>
                <a:latin typeface="Arial"/>
                <a:cs typeface="Arial"/>
              </a:rPr>
              <a:t>participants </a:t>
            </a:r>
            <a:r>
              <a:rPr sz="850" spc="25" dirty="0">
                <a:solidFill>
                  <a:srgbClr val="363740"/>
                </a:solidFill>
                <a:latin typeface="Arial"/>
                <a:cs typeface="Arial"/>
              </a:rPr>
              <a:t>to </a:t>
            </a:r>
            <a:r>
              <a:rPr sz="850" dirty="0">
                <a:solidFill>
                  <a:srgbClr val="363740"/>
                </a:solidFill>
                <a:latin typeface="Arial"/>
                <a:cs typeface="Arial"/>
              </a:rPr>
              <a:t>develop </a:t>
            </a:r>
            <a:r>
              <a:rPr sz="850" spc="-25" dirty="0">
                <a:solidFill>
                  <a:srgbClr val="363740"/>
                </a:solidFill>
                <a:latin typeface="Arial"/>
                <a:cs typeface="Arial"/>
              </a:rPr>
              <a:t>a  </a:t>
            </a:r>
            <a:r>
              <a:rPr sz="850" spc="10" dirty="0">
                <a:solidFill>
                  <a:srgbClr val="363740"/>
                </a:solidFill>
                <a:latin typeface="Arial"/>
                <a:cs typeface="Arial"/>
              </a:rPr>
              <a:t>quantitative </a:t>
            </a:r>
            <a:r>
              <a:rPr sz="850" spc="5" dirty="0">
                <a:solidFill>
                  <a:srgbClr val="363740"/>
                </a:solidFill>
                <a:latin typeface="Arial"/>
                <a:cs typeface="Arial"/>
              </a:rPr>
              <a:t>understanding </a:t>
            </a:r>
            <a:r>
              <a:rPr sz="850" spc="15" dirty="0">
                <a:solidFill>
                  <a:srgbClr val="363740"/>
                </a:solidFill>
                <a:latin typeface="Arial"/>
                <a:cs typeface="Arial"/>
              </a:rPr>
              <a:t>of input </a:t>
            </a:r>
            <a:r>
              <a:rPr sz="850" spc="-10" dirty="0">
                <a:solidFill>
                  <a:srgbClr val="363740"/>
                </a:solidFill>
                <a:latin typeface="Arial"/>
                <a:cs typeface="Arial"/>
              </a:rPr>
              <a:t>rates, </a:t>
            </a:r>
            <a:r>
              <a:rPr sz="850" spc="-5" dirty="0">
                <a:solidFill>
                  <a:srgbClr val="363740"/>
                </a:solidFill>
                <a:latin typeface="Arial"/>
                <a:cs typeface="Arial"/>
              </a:rPr>
              <a:t>processing  </a:t>
            </a:r>
            <a:r>
              <a:rPr sz="850" spc="-10" dirty="0">
                <a:solidFill>
                  <a:srgbClr val="363740"/>
                </a:solidFill>
                <a:latin typeface="Arial"/>
                <a:cs typeface="Arial"/>
              </a:rPr>
              <a:t>rates, </a:t>
            </a:r>
            <a:r>
              <a:rPr sz="850" spc="10" dirty="0">
                <a:solidFill>
                  <a:srgbClr val="363740"/>
                </a:solidFill>
                <a:latin typeface="Arial"/>
                <a:cs typeface="Arial"/>
              </a:rPr>
              <a:t>throughput, </a:t>
            </a:r>
            <a:r>
              <a:rPr sz="850" dirty="0">
                <a:solidFill>
                  <a:srgbClr val="363740"/>
                </a:solidFill>
                <a:latin typeface="Arial"/>
                <a:cs typeface="Arial"/>
              </a:rPr>
              <a:t>and </a:t>
            </a:r>
            <a:r>
              <a:rPr sz="850" spc="-10" dirty="0">
                <a:solidFill>
                  <a:srgbClr val="363740"/>
                </a:solidFill>
                <a:latin typeface="Arial"/>
                <a:cs typeface="Arial"/>
              </a:rPr>
              <a:t>capacity, </a:t>
            </a:r>
            <a:r>
              <a:rPr sz="850" spc="-20" dirty="0">
                <a:solidFill>
                  <a:srgbClr val="363740"/>
                </a:solidFill>
                <a:latin typeface="Arial"/>
                <a:cs typeface="Arial"/>
              </a:rPr>
              <a:t>as </a:t>
            </a:r>
            <a:r>
              <a:rPr sz="850" spc="20" dirty="0">
                <a:solidFill>
                  <a:srgbClr val="363740"/>
                </a:solidFill>
                <a:latin typeface="Arial"/>
                <a:cs typeface="Arial"/>
              </a:rPr>
              <a:t>well </a:t>
            </a:r>
            <a:r>
              <a:rPr sz="850" spc="-20" dirty="0">
                <a:solidFill>
                  <a:srgbClr val="363740"/>
                </a:solidFill>
                <a:latin typeface="Arial"/>
                <a:cs typeface="Arial"/>
              </a:rPr>
              <a:t>as </a:t>
            </a:r>
            <a:r>
              <a:rPr sz="850" spc="10" dirty="0">
                <a:solidFill>
                  <a:srgbClr val="363740"/>
                </a:solidFill>
                <a:latin typeface="Arial"/>
                <a:cs typeface="Arial"/>
              </a:rPr>
              <a:t>the</a:t>
            </a:r>
            <a:r>
              <a:rPr sz="850" spc="-95" dirty="0">
                <a:solidFill>
                  <a:srgbClr val="363740"/>
                </a:solidFill>
                <a:latin typeface="Arial"/>
                <a:cs typeface="Arial"/>
              </a:rPr>
              <a:t> </a:t>
            </a:r>
            <a:r>
              <a:rPr sz="850" spc="5" dirty="0">
                <a:solidFill>
                  <a:srgbClr val="363740"/>
                </a:solidFill>
                <a:latin typeface="Arial"/>
                <a:cs typeface="Arial"/>
              </a:rPr>
              <a:t>capability  </a:t>
            </a:r>
            <a:r>
              <a:rPr sz="850" spc="25" dirty="0">
                <a:solidFill>
                  <a:srgbClr val="363740"/>
                </a:solidFill>
                <a:latin typeface="Arial"/>
                <a:cs typeface="Arial"/>
              </a:rPr>
              <a:t>to </a:t>
            </a:r>
            <a:r>
              <a:rPr sz="850" dirty="0">
                <a:solidFill>
                  <a:srgbClr val="363740"/>
                </a:solidFill>
                <a:latin typeface="Arial"/>
                <a:cs typeface="Arial"/>
              </a:rPr>
              <a:t>display </a:t>
            </a:r>
            <a:r>
              <a:rPr sz="850" spc="10" dirty="0">
                <a:solidFill>
                  <a:srgbClr val="363740"/>
                </a:solidFill>
                <a:latin typeface="Arial"/>
                <a:cs typeface="Arial"/>
              </a:rPr>
              <a:t>this information</a:t>
            </a:r>
            <a:r>
              <a:rPr sz="850" spc="-114" dirty="0">
                <a:solidFill>
                  <a:srgbClr val="363740"/>
                </a:solidFill>
                <a:latin typeface="Arial"/>
                <a:cs typeface="Arial"/>
              </a:rPr>
              <a:t> </a:t>
            </a:r>
            <a:r>
              <a:rPr sz="850" spc="-5" dirty="0">
                <a:solidFill>
                  <a:srgbClr val="363740"/>
                </a:solidFill>
                <a:latin typeface="Arial"/>
                <a:cs typeface="Arial"/>
              </a:rPr>
              <a:t>graphically.</a:t>
            </a:r>
            <a:endParaRPr sz="850">
              <a:latin typeface="Arial"/>
              <a:cs typeface="Arial"/>
            </a:endParaRPr>
          </a:p>
        </p:txBody>
      </p:sp>
      <p:sp>
        <p:nvSpPr>
          <p:cNvPr id="21" name="object 21"/>
          <p:cNvSpPr txBox="1"/>
          <p:nvPr/>
        </p:nvSpPr>
        <p:spPr>
          <a:xfrm>
            <a:off x="1733348" y="3218964"/>
            <a:ext cx="1525270" cy="486409"/>
          </a:xfrm>
          <a:prstGeom prst="rect">
            <a:avLst/>
          </a:prstGeom>
        </p:spPr>
        <p:txBody>
          <a:bodyPr vert="horz" wrap="square" lIns="0" tIns="0" rIns="0" bIns="0" rtlCol="0">
            <a:spAutoFit/>
          </a:bodyPr>
          <a:lstStyle/>
          <a:p>
            <a:pPr marL="12700" marR="5080">
              <a:lnSpc>
                <a:spcPct val="117600"/>
              </a:lnSpc>
            </a:pPr>
            <a:r>
              <a:rPr sz="850" b="1" spc="-90" dirty="0">
                <a:solidFill>
                  <a:srgbClr val="A52B35"/>
                </a:solidFill>
                <a:latin typeface="Arial Black"/>
                <a:cs typeface="Arial Black"/>
              </a:rPr>
              <a:t>Three: </a:t>
            </a:r>
            <a:r>
              <a:rPr sz="850" b="1" spc="-80" dirty="0">
                <a:solidFill>
                  <a:srgbClr val="A52B35"/>
                </a:solidFill>
                <a:latin typeface="Arial Black"/>
                <a:cs typeface="Arial Black"/>
              </a:rPr>
              <a:t>Operational </a:t>
            </a:r>
            <a:r>
              <a:rPr sz="850" b="1" spc="-90" dirty="0">
                <a:solidFill>
                  <a:srgbClr val="A52B35"/>
                </a:solidFill>
                <a:latin typeface="Arial Black"/>
                <a:cs typeface="Arial Black"/>
              </a:rPr>
              <a:t>Leadership  </a:t>
            </a:r>
            <a:r>
              <a:rPr sz="850" spc="5" dirty="0">
                <a:solidFill>
                  <a:srgbClr val="363740"/>
                </a:solidFill>
                <a:latin typeface="Arial"/>
                <a:cs typeface="Arial"/>
              </a:rPr>
              <a:t>Video </a:t>
            </a:r>
            <a:r>
              <a:rPr sz="850" spc="-10" dirty="0">
                <a:solidFill>
                  <a:srgbClr val="363740"/>
                </a:solidFill>
                <a:latin typeface="Arial"/>
                <a:cs typeface="Arial"/>
              </a:rPr>
              <a:t>Lectures: </a:t>
            </a:r>
            <a:r>
              <a:rPr sz="850" spc="35" dirty="0">
                <a:solidFill>
                  <a:srgbClr val="363740"/>
                </a:solidFill>
                <a:latin typeface="Arial"/>
                <a:cs typeface="Arial"/>
              </a:rPr>
              <a:t>68 </a:t>
            </a:r>
            <a:r>
              <a:rPr sz="850" spc="5" dirty="0">
                <a:solidFill>
                  <a:srgbClr val="363740"/>
                </a:solidFill>
                <a:latin typeface="Arial"/>
                <a:cs typeface="Arial"/>
              </a:rPr>
              <a:t>Minutes  </a:t>
            </a:r>
            <a:r>
              <a:rPr sz="850" dirty="0">
                <a:solidFill>
                  <a:srgbClr val="363740"/>
                </a:solidFill>
                <a:latin typeface="Arial"/>
                <a:cs typeface="Arial"/>
              </a:rPr>
              <a:t>Assignments: </a:t>
            </a:r>
            <a:r>
              <a:rPr sz="850" spc="35" dirty="0">
                <a:solidFill>
                  <a:srgbClr val="363740"/>
                </a:solidFill>
                <a:latin typeface="Arial"/>
                <a:cs typeface="Arial"/>
              </a:rPr>
              <a:t>90</a:t>
            </a:r>
            <a:r>
              <a:rPr sz="850" spc="-80" dirty="0">
                <a:solidFill>
                  <a:srgbClr val="363740"/>
                </a:solidFill>
                <a:latin typeface="Arial"/>
                <a:cs typeface="Arial"/>
              </a:rPr>
              <a:t> </a:t>
            </a:r>
            <a:r>
              <a:rPr sz="850" spc="5" dirty="0">
                <a:solidFill>
                  <a:srgbClr val="363740"/>
                </a:solidFill>
                <a:latin typeface="Arial"/>
                <a:cs typeface="Arial"/>
              </a:rPr>
              <a:t>Minutes</a:t>
            </a:r>
            <a:endParaRPr sz="850">
              <a:latin typeface="Arial"/>
              <a:cs typeface="Arial"/>
            </a:endParaRPr>
          </a:p>
        </p:txBody>
      </p:sp>
      <p:sp>
        <p:nvSpPr>
          <p:cNvPr id="22" name="object 22"/>
          <p:cNvSpPr txBox="1"/>
          <p:nvPr/>
        </p:nvSpPr>
        <p:spPr>
          <a:xfrm>
            <a:off x="3612632" y="3241763"/>
            <a:ext cx="2002155" cy="615950"/>
          </a:xfrm>
          <a:prstGeom prst="rect">
            <a:avLst/>
          </a:prstGeom>
        </p:spPr>
        <p:txBody>
          <a:bodyPr vert="horz" wrap="square" lIns="0" tIns="0" rIns="0" bIns="0" rtlCol="0">
            <a:spAutoFit/>
          </a:bodyPr>
          <a:lstStyle/>
          <a:p>
            <a:pPr marL="145415" indent="-132715">
              <a:lnSpc>
                <a:spcPct val="100000"/>
              </a:lnSpc>
              <a:buChar char="•"/>
              <a:tabLst>
                <a:tab pos="146050" algn="l"/>
              </a:tabLst>
            </a:pPr>
            <a:r>
              <a:rPr sz="850" spc="-20" dirty="0">
                <a:solidFill>
                  <a:srgbClr val="363740"/>
                </a:solidFill>
                <a:latin typeface="Arial"/>
                <a:cs typeface="Arial"/>
              </a:rPr>
              <a:t>E</a:t>
            </a:r>
            <a:r>
              <a:rPr sz="850" spc="-20" dirty="0">
                <a:solidFill>
                  <a:srgbClr val="3C4043"/>
                </a:solidFill>
                <a:latin typeface="Arial"/>
                <a:cs typeface="Arial"/>
              </a:rPr>
              <a:t>xcellence </a:t>
            </a:r>
            <a:r>
              <a:rPr sz="850" spc="15" dirty="0">
                <a:solidFill>
                  <a:srgbClr val="3C4043"/>
                </a:solidFill>
                <a:latin typeface="Arial"/>
                <a:cs typeface="Arial"/>
              </a:rPr>
              <a:t>through </a:t>
            </a:r>
            <a:r>
              <a:rPr sz="850" dirty="0">
                <a:solidFill>
                  <a:srgbClr val="3C4043"/>
                </a:solidFill>
                <a:latin typeface="Arial"/>
                <a:cs typeface="Arial"/>
              </a:rPr>
              <a:t>Design and</a:t>
            </a:r>
            <a:r>
              <a:rPr sz="850" spc="-95" dirty="0">
                <a:solidFill>
                  <a:srgbClr val="3C4043"/>
                </a:solidFill>
                <a:latin typeface="Arial"/>
                <a:cs typeface="Arial"/>
              </a:rPr>
              <a:t> </a:t>
            </a:r>
            <a:r>
              <a:rPr sz="850" spc="-10" dirty="0">
                <a:solidFill>
                  <a:srgbClr val="3C4043"/>
                </a:solidFill>
                <a:latin typeface="Arial"/>
                <a:cs typeface="Arial"/>
              </a:rPr>
              <a:t>People</a:t>
            </a:r>
            <a:endParaRPr sz="850">
              <a:latin typeface="Arial"/>
              <a:cs typeface="Arial"/>
            </a:endParaRPr>
          </a:p>
          <a:p>
            <a:pPr marL="145415" indent="-132715">
              <a:lnSpc>
                <a:spcPct val="100000"/>
              </a:lnSpc>
              <a:spcBef>
                <a:spcPts val="180"/>
              </a:spcBef>
              <a:buChar char="•"/>
              <a:tabLst>
                <a:tab pos="146050" algn="l"/>
              </a:tabLst>
            </a:pPr>
            <a:r>
              <a:rPr sz="850" spc="-10" dirty="0">
                <a:solidFill>
                  <a:srgbClr val="3C4043"/>
                </a:solidFill>
                <a:latin typeface="Arial"/>
                <a:cs typeface="Arial"/>
              </a:rPr>
              <a:t>The Good </a:t>
            </a:r>
            <a:r>
              <a:rPr sz="850" spc="-40" dirty="0">
                <a:solidFill>
                  <a:srgbClr val="3C4043"/>
                </a:solidFill>
                <a:latin typeface="Arial"/>
                <a:cs typeface="Arial"/>
              </a:rPr>
              <a:t>Jobs</a:t>
            </a:r>
            <a:r>
              <a:rPr sz="850" spc="-85" dirty="0">
                <a:solidFill>
                  <a:srgbClr val="3C4043"/>
                </a:solidFill>
                <a:latin typeface="Arial"/>
                <a:cs typeface="Arial"/>
              </a:rPr>
              <a:t> </a:t>
            </a:r>
            <a:r>
              <a:rPr sz="850" spc="5" dirty="0">
                <a:solidFill>
                  <a:srgbClr val="3C4043"/>
                </a:solidFill>
                <a:latin typeface="Arial"/>
                <a:cs typeface="Arial"/>
              </a:rPr>
              <a:t>Strategy</a:t>
            </a:r>
            <a:endParaRPr sz="850">
              <a:latin typeface="Arial"/>
              <a:cs typeface="Arial"/>
            </a:endParaRPr>
          </a:p>
          <a:p>
            <a:pPr marL="145415" indent="-132715">
              <a:lnSpc>
                <a:spcPct val="100000"/>
              </a:lnSpc>
              <a:spcBef>
                <a:spcPts val="180"/>
              </a:spcBef>
              <a:buChar char="•"/>
              <a:tabLst>
                <a:tab pos="146050" algn="l"/>
              </a:tabLst>
            </a:pPr>
            <a:r>
              <a:rPr sz="850" spc="-10" dirty="0">
                <a:solidFill>
                  <a:srgbClr val="3C4043"/>
                </a:solidFill>
                <a:latin typeface="Arial"/>
                <a:cs typeface="Arial"/>
              </a:rPr>
              <a:t>Four Elements </a:t>
            </a:r>
            <a:r>
              <a:rPr sz="850" spc="15" dirty="0">
                <a:solidFill>
                  <a:srgbClr val="3C4043"/>
                </a:solidFill>
                <a:latin typeface="Arial"/>
                <a:cs typeface="Arial"/>
              </a:rPr>
              <a:t>of </a:t>
            </a:r>
            <a:r>
              <a:rPr sz="850" spc="20" dirty="0">
                <a:solidFill>
                  <a:srgbClr val="3C4043"/>
                </a:solidFill>
                <a:latin typeface="Arial"/>
                <a:cs typeface="Arial"/>
              </a:rPr>
              <a:t>Work</a:t>
            </a:r>
            <a:r>
              <a:rPr sz="850" spc="-100" dirty="0">
                <a:solidFill>
                  <a:srgbClr val="3C4043"/>
                </a:solidFill>
                <a:latin typeface="Arial"/>
                <a:cs typeface="Arial"/>
              </a:rPr>
              <a:t> </a:t>
            </a:r>
            <a:r>
              <a:rPr sz="850" dirty="0">
                <a:solidFill>
                  <a:srgbClr val="3C4043"/>
                </a:solidFill>
                <a:latin typeface="Arial"/>
                <a:cs typeface="Arial"/>
              </a:rPr>
              <a:t>Design</a:t>
            </a:r>
            <a:endParaRPr sz="850">
              <a:latin typeface="Arial"/>
              <a:cs typeface="Arial"/>
            </a:endParaRPr>
          </a:p>
          <a:p>
            <a:pPr marL="145415" indent="-132715">
              <a:lnSpc>
                <a:spcPct val="100000"/>
              </a:lnSpc>
              <a:spcBef>
                <a:spcPts val="180"/>
              </a:spcBef>
              <a:buChar char="•"/>
              <a:tabLst>
                <a:tab pos="146050" algn="l"/>
              </a:tabLst>
            </a:pPr>
            <a:r>
              <a:rPr sz="850" spc="-5" dirty="0">
                <a:solidFill>
                  <a:srgbClr val="3C4043"/>
                </a:solidFill>
                <a:latin typeface="Arial"/>
                <a:cs typeface="Arial"/>
              </a:rPr>
              <a:t>Values-Based</a:t>
            </a:r>
            <a:r>
              <a:rPr sz="850" spc="-75" dirty="0">
                <a:solidFill>
                  <a:srgbClr val="3C4043"/>
                </a:solidFill>
                <a:latin typeface="Arial"/>
                <a:cs typeface="Arial"/>
              </a:rPr>
              <a:t> </a:t>
            </a:r>
            <a:r>
              <a:rPr sz="850" dirty="0">
                <a:solidFill>
                  <a:srgbClr val="3C4043"/>
                </a:solidFill>
                <a:latin typeface="Arial"/>
                <a:cs typeface="Arial"/>
              </a:rPr>
              <a:t>Operations</a:t>
            </a:r>
            <a:endParaRPr sz="850">
              <a:latin typeface="Arial"/>
              <a:cs typeface="Arial"/>
            </a:endParaRPr>
          </a:p>
        </p:txBody>
      </p:sp>
      <p:sp>
        <p:nvSpPr>
          <p:cNvPr id="23" name="object 23"/>
          <p:cNvSpPr txBox="1"/>
          <p:nvPr/>
        </p:nvSpPr>
        <p:spPr>
          <a:xfrm>
            <a:off x="5877098" y="3241763"/>
            <a:ext cx="2630170" cy="463550"/>
          </a:xfrm>
          <a:prstGeom prst="rect">
            <a:avLst/>
          </a:prstGeom>
        </p:spPr>
        <p:txBody>
          <a:bodyPr vert="horz" wrap="square" lIns="0" tIns="0" rIns="0" bIns="0" rtlCol="0">
            <a:spAutoFit/>
          </a:bodyPr>
          <a:lstStyle/>
          <a:p>
            <a:pPr marL="12700">
              <a:lnSpc>
                <a:spcPct val="100000"/>
              </a:lnSpc>
            </a:pPr>
            <a:r>
              <a:rPr sz="850" spc="5" dirty="0">
                <a:solidFill>
                  <a:srgbClr val="363740"/>
                </a:solidFill>
                <a:latin typeface="Arial"/>
                <a:cs typeface="Arial"/>
              </a:rPr>
              <a:t>Participants</a:t>
            </a:r>
            <a:r>
              <a:rPr sz="850" spc="-20" dirty="0">
                <a:solidFill>
                  <a:srgbClr val="363740"/>
                </a:solidFill>
                <a:latin typeface="Arial"/>
                <a:cs typeface="Arial"/>
              </a:rPr>
              <a:t> </a:t>
            </a:r>
            <a:r>
              <a:rPr sz="850" spc="30" dirty="0">
                <a:solidFill>
                  <a:srgbClr val="363740"/>
                </a:solidFill>
                <a:latin typeface="Arial"/>
                <a:cs typeface="Arial"/>
              </a:rPr>
              <a:t>will</a:t>
            </a:r>
            <a:r>
              <a:rPr sz="850" spc="-20" dirty="0">
                <a:solidFill>
                  <a:srgbClr val="363740"/>
                </a:solidFill>
                <a:latin typeface="Arial"/>
                <a:cs typeface="Arial"/>
              </a:rPr>
              <a:t> </a:t>
            </a:r>
            <a:r>
              <a:rPr sz="850" spc="5" dirty="0">
                <a:solidFill>
                  <a:srgbClr val="363740"/>
                </a:solidFill>
                <a:latin typeface="Arial"/>
                <a:cs typeface="Arial"/>
              </a:rPr>
              <a:t>understand</a:t>
            </a:r>
            <a:r>
              <a:rPr sz="850" spc="-20" dirty="0">
                <a:solidFill>
                  <a:srgbClr val="363740"/>
                </a:solidFill>
                <a:latin typeface="Arial"/>
                <a:cs typeface="Arial"/>
              </a:rPr>
              <a:t> </a:t>
            </a:r>
            <a:r>
              <a:rPr sz="850" spc="35" dirty="0">
                <a:solidFill>
                  <a:srgbClr val="363740"/>
                </a:solidFill>
                <a:latin typeface="Arial"/>
                <a:cs typeface="Arial"/>
              </a:rPr>
              <a:t>how</a:t>
            </a:r>
            <a:r>
              <a:rPr sz="850" spc="-20" dirty="0">
                <a:solidFill>
                  <a:srgbClr val="363740"/>
                </a:solidFill>
                <a:latin typeface="Arial"/>
                <a:cs typeface="Arial"/>
              </a:rPr>
              <a:t> </a:t>
            </a:r>
            <a:r>
              <a:rPr sz="850" spc="25" dirty="0">
                <a:solidFill>
                  <a:srgbClr val="363740"/>
                </a:solidFill>
                <a:latin typeface="Arial"/>
                <a:cs typeface="Arial"/>
              </a:rPr>
              <a:t>to</a:t>
            </a:r>
            <a:r>
              <a:rPr sz="850" spc="-20" dirty="0">
                <a:solidFill>
                  <a:srgbClr val="363740"/>
                </a:solidFill>
                <a:latin typeface="Arial"/>
                <a:cs typeface="Arial"/>
              </a:rPr>
              <a:t> </a:t>
            </a:r>
            <a:r>
              <a:rPr sz="850" spc="5" dirty="0">
                <a:solidFill>
                  <a:srgbClr val="363740"/>
                </a:solidFill>
                <a:latin typeface="Arial"/>
                <a:cs typeface="Arial"/>
              </a:rPr>
              <a:t>implement</a:t>
            </a:r>
            <a:r>
              <a:rPr sz="850" spc="-20" dirty="0">
                <a:solidFill>
                  <a:srgbClr val="363740"/>
                </a:solidFill>
                <a:latin typeface="Arial"/>
                <a:cs typeface="Arial"/>
              </a:rPr>
              <a:t> </a:t>
            </a:r>
            <a:r>
              <a:rPr sz="850" spc="-25" dirty="0">
                <a:solidFill>
                  <a:srgbClr val="363740"/>
                </a:solidFill>
                <a:latin typeface="Arial"/>
                <a:cs typeface="Arial"/>
              </a:rPr>
              <a:t>a</a:t>
            </a:r>
            <a:endParaRPr sz="850">
              <a:latin typeface="Arial"/>
              <a:cs typeface="Arial"/>
            </a:endParaRPr>
          </a:p>
          <a:p>
            <a:pPr marL="12700" marR="5080">
              <a:lnSpc>
                <a:spcPct val="117600"/>
              </a:lnSpc>
            </a:pPr>
            <a:r>
              <a:rPr sz="850" spc="10" dirty="0">
                <a:solidFill>
                  <a:srgbClr val="363740"/>
                </a:solidFill>
                <a:latin typeface="Arial"/>
                <a:cs typeface="Arial"/>
              </a:rPr>
              <a:t>high-performance</a:t>
            </a:r>
            <a:r>
              <a:rPr sz="850" spc="-25" dirty="0">
                <a:solidFill>
                  <a:srgbClr val="363740"/>
                </a:solidFill>
                <a:latin typeface="Arial"/>
                <a:cs typeface="Arial"/>
              </a:rPr>
              <a:t> </a:t>
            </a:r>
            <a:r>
              <a:rPr sz="850" spc="25" dirty="0">
                <a:solidFill>
                  <a:srgbClr val="363740"/>
                </a:solidFill>
                <a:latin typeface="Arial"/>
                <a:cs typeface="Arial"/>
              </a:rPr>
              <a:t>work</a:t>
            </a:r>
            <a:r>
              <a:rPr sz="850" spc="-25" dirty="0">
                <a:solidFill>
                  <a:srgbClr val="363740"/>
                </a:solidFill>
                <a:latin typeface="Arial"/>
                <a:cs typeface="Arial"/>
              </a:rPr>
              <a:t> </a:t>
            </a:r>
            <a:r>
              <a:rPr sz="850" dirty="0">
                <a:solidFill>
                  <a:srgbClr val="363740"/>
                </a:solidFill>
                <a:latin typeface="Arial"/>
                <a:cs typeface="Arial"/>
              </a:rPr>
              <a:t>design</a:t>
            </a:r>
            <a:r>
              <a:rPr sz="850" spc="-25" dirty="0">
                <a:solidFill>
                  <a:srgbClr val="363740"/>
                </a:solidFill>
                <a:latin typeface="Arial"/>
                <a:cs typeface="Arial"/>
              </a:rPr>
              <a:t> </a:t>
            </a:r>
            <a:r>
              <a:rPr sz="850" dirty="0">
                <a:solidFill>
                  <a:srgbClr val="363740"/>
                </a:solidFill>
                <a:latin typeface="Arial"/>
                <a:cs typeface="Arial"/>
              </a:rPr>
              <a:t>and</a:t>
            </a:r>
            <a:r>
              <a:rPr sz="850" spc="-25" dirty="0">
                <a:solidFill>
                  <a:srgbClr val="363740"/>
                </a:solidFill>
                <a:latin typeface="Arial"/>
                <a:cs typeface="Arial"/>
              </a:rPr>
              <a:t> </a:t>
            </a:r>
            <a:r>
              <a:rPr sz="850" spc="5" dirty="0">
                <a:solidFill>
                  <a:srgbClr val="363740"/>
                </a:solidFill>
                <a:latin typeface="Arial"/>
                <a:cs typeface="Arial"/>
              </a:rPr>
              <a:t>invest</a:t>
            </a:r>
            <a:r>
              <a:rPr sz="850" spc="-25" dirty="0">
                <a:solidFill>
                  <a:srgbClr val="363740"/>
                </a:solidFill>
                <a:latin typeface="Arial"/>
                <a:cs typeface="Arial"/>
              </a:rPr>
              <a:t> </a:t>
            </a:r>
            <a:r>
              <a:rPr sz="850" spc="5" dirty="0">
                <a:solidFill>
                  <a:srgbClr val="363740"/>
                </a:solidFill>
                <a:latin typeface="Arial"/>
                <a:cs typeface="Arial"/>
              </a:rPr>
              <a:t>in</a:t>
            </a:r>
            <a:r>
              <a:rPr sz="850" spc="-25" dirty="0">
                <a:solidFill>
                  <a:srgbClr val="363740"/>
                </a:solidFill>
                <a:latin typeface="Arial"/>
                <a:cs typeface="Arial"/>
              </a:rPr>
              <a:t> </a:t>
            </a:r>
            <a:r>
              <a:rPr sz="850" dirty="0">
                <a:solidFill>
                  <a:srgbClr val="363740"/>
                </a:solidFill>
                <a:latin typeface="Arial"/>
                <a:cs typeface="Arial"/>
              </a:rPr>
              <a:t>people</a:t>
            </a:r>
            <a:r>
              <a:rPr sz="850" spc="-25" dirty="0">
                <a:solidFill>
                  <a:srgbClr val="363740"/>
                </a:solidFill>
                <a:latin typeface="Arial"/>
                <a:cs typeface="Arial"/>
              </a:rPr>
              <a:t> </a:t>
            </a:r>
            <a:r>
              <a:rPr sz="850" spc="25" dirty="0">
                <a:solidFill>
                  <a:srgbClr val="363740"/>
                </a:solidFill>
                <a:latin typeface="Arial"/>
                <a:cs typeface="Arial"/>
              </a:rPr>
              <a:t>to  </a:t>
            </a:r>
            <a:r>
              <a:rPr sz="850" spc="15" dirty="0">
                <a:solidFill>
                  <a:srgbClr val="363740"/>
                </a:solidFill>
                <a:latin typeface="Arial"/>
                <a:cs typeface="Arial"/>
              </a:rPr>
              <a:t>support </a:t>
            </a:r>
            <a:r>
              <a:rPr sz="850" spc="-10" dirty="0">
                <a:solidFill>
                  <a:srgbClr val="363740"/>
                </a:solidFill>
                <a:latin typeface="Arial"/>
                <a:cs typeface="Arial"/>
              </a:rPr>
              <a:t>an </a:t>
            </a:r>
            <a:r>
              <a:rPr sz="850" spc="10" dirty="0">
                <a:solidFill>
                  <a:srgbClr val="363740"/>
                </a:solidFill>
                <a:latin typeface="Arial"/>
                <a:cs typeface="Arial"/>
              </a:rPr>
              <a:t>optimized</a:t>
            </a:r>
            <a:r>
              <a:rPr sz="850" spc="-105" dirty="0">
                <a:solidFill>
                  <a:srgbClr val="363740"/>
                </a:solidFill>
                <a:latin typeface="Arial"/>
                <a:cs typeface="Arial"/>
              </a:rPr>
              <a:t> </a:t>
            </a:r>
            <a:r>
              <a:rPr sz="850" spc="-10" dirty="0">
                <a:solidFill>
                  <a:srgbClr val="363740"/>
                </a:solidFill>
                <a:latin typeface="Arial"/>
                <a:cs typeface="Arial"/>
              </a:rPr>
              <a:t>system.</a:t>
            </a:r>
            <a:endParaRPr sz="850">
              <a:latin typeface="Arial"/>
              <a:cs typeface="Arial"/>
            </a:endParaRPr>
          </a:p>
        </p:txBody>
      </p:sp>
      <p:sp>
        <p:nvSpPr>
          <p:cNvPr id="24" name="object 24"/>
          <p:cNvSpPr txBox="1"/>
          <p:nvPr/>
        </p:nvSpPr>
        <p:spPr>
          <a:xfrm>
            <a:off x="1706900" y="787229"/>
            <a:ext cx="5204460" cy="496570"/>
          </a:xfrm>
          <a:prstGeom prst="rect">
            <a:avLst/>
          </a:prstGeom>
        </p:spPr>
        <p:txBody>
          <a:bodyPr vert="horz" wrap="square" lIns="0" tIns="0" rIns="0" bIns="0" rtlCol="0">
            <a:spAutoFit/>
          </a:bodyPr>
          <a:lstStyle/>
          <a:p>
            <a:pPr marL="12700">
              <a:lnSpc>
                <a:spcPct val="100000"/>
              </a:lnSpc>
            </a:pPr>
            <a:r>
              <a:rPr sz="1200" spc="-5" dirty="0">
                <a:solidFill>
                  <a:srgbClr val="A52B35"/>
                </a:solidFill>
                <a:latin typeface="Arial"/>
                <a:cs typeface="Arial"/>
              </a:rPr>
              <a:t>Curriculum: </a:t>
            </a:r>
            <a:r>
              <a:rPr sz="1200" spc="10" dirty="0">
                <a:solidFill>
                  <a:srgbClr val="A52B35"/>
                </a:solidFill>
                <a:latin typeface="Arial"/>
                <a:cs typeface="Arial"/>
              </a:rPr>
              <a:t>Week </a:t>
            </a:r>
            <a:r>
              <a:rPr sz="1200" spc="15" dirty="0">
                <a:solidFill>
                  <a:srgbClr val="A52B35"/>
                </a:solidFill>
                <a:latin typeface="Arial"/>
                <a:cs typeface="Arial"/>
              </a:rPr>
              <a:t>by</a:t>
            </a:r>
            <a:r>
              <a:rPr sz="1200" spc="-145" dirty="0">
                <a:solidFill>
                  <a:srgbClr val="A52B35"/>
                </a:solidFill>
                <a:latin typeface="Arial"/>
                <a:cs typeface="Arial"/>
              </a:rPr>
              <a:t> </a:t>
            </a:r>
            <a:r>
              <a:rPr sz="1200" spc="10" dirty="0">
                <a:solidFill>
                  <a:srgbClr val="A52B35"/>
                </a:solidFill>
                <a:latin typeface="Arial"/>
                <a:cs typeface="Arial"/>
              </a:rPr>
              <a:t>Week</a:t>
            </a:r>
            <a:endParaRPr sz="1200">
              <a:latin typeface="Arial"/>
              <a:cs typeface="Arial"/>
            </a:endParaRPr>
          </a:p>
          <a:p>
            <a:pPr marL="38735">
              <a:lnSpc>
                <a:spcPct val="100000"/>
              </a:lnSpc>
              <a:spcBef>
                <a:spcPts val="1145"/>
              </a:spcBef>
              <a:tabLst>
                <a:tab pos="1949450" algn="l"/>
                <a:tab pos="4182745" algn="l"/>
              </a:tabLst>
            </a:pPr>
            <a:r>
              <a:rPr sz="1100" b="1" spc="-100" dirty="0">
                <a:solidFill>
                  <a:srgbClr val="363740"/>
                </a:solidFill>
                <a:latin typeface="Arial Black"/>
                <a:cs typeface="Arial Black"/>
              </a:rPr>
              <a:t>MODULE	</a:t>
            </a:r>
            <a:r>
              <a:rPr sz="1100" b="1" spc="-125" dirty="0">
                <a:solidFill>
                  <a:srgbClr val="363740"/>
                </a:solidFill>
                <a:latin typeface="Arial Black"/>
                <a:cs typeface="Arial Black"/>
              </a:rPr>
              <a:t>LECTURES</a:t>
            </a:r>
            <a:r>
              <a:rPr sz="1100" b="1" spc="-60" dirty="0">
                <a:solidFill>
                  <a:srgbClr val="363740"/>
                </a:solidFill>
                <a:latin typeface="Arial Black"/>
                <a:cs typeface="Arial Black"/>
              </a:rPr>
              <a:t> </a:t>
            </a:r>
            <a:r>
              <a:rPr sz="1100" b="1" spc="-75" dirty="0">
                <a:solidFill>
                  <a:srgbClr val="363740"/>
                </a:solidFill>
                <a:latin typeface="Arial Black"/>
                <a:cs typeface="Arial Black"/>
              </a:rPr>
              <a:t>[VIDEOS]	</a:t>
            </a:r>
            <a:r>
              <a:rPr sz="1100" b="1" spc="-175" dirty="0">
                <a:solidFill>
                  <a:srgbClr val="363740"/>
                </a:solidFill>
                <a:latin typeface="Arial Black"/>
                <a:cs typeface="Arial Black"/>
              </a:rPr>
              <a:t>KEY</a:t>
            </a:r>
            <a:r>
              <a:rPr sz="1100" b="1" spc="-155" dirty="0">
                <a:solidFill>
                  <a:srgbClr val="363740"/>
                </a:solidFill>
                <a:latin typeface="Arial Black"/>
                <a:cs typeface="Arial Black"/>
              </a:rPr>
              <a:t> </a:t>
            </a:r>
            <a:r>
              <a:rPr sz="1100" b="1" spc="-105" dirty="0">
                <a:solidFill>
                  <a:srgbClr val="363740"/>
                </a:solidFill>
                <a:latin typeface="Arial Black"/>
                <a:cs typeface="Arial Black"/>
              </a:rPr>
              <a:t>LEARNING</a:t>
            </a:r>
            <a:endParaRPr sz="1100">
              <a:latin typeface="Arial Black"/>
              <a:cs typeface="Arial Black"/>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06902" y="341956"/>
            <a:ext cx="4272915" cy="304800"/>
          </a:xfrm>
          <a:prstGeom prst="rect">
            <a:avLst/>
          </a:prstGeom>
        </p:spPr>
        <p:txBody>
          <a:bodyPr vert="horz" wrap="square" lIns="0" tIns="0" rIns="0" bIns="0" rtlCol="0">
            <a:spAutoFit/>
          </a:bodyPr>
          <a:lstStyle/>
          <a:p>
            <a:pPr marL="12700">
              <a:lnSpc>
                <a:spcPct val="100000"/>
              </a:lnSpc>
            </a:pPr>
            <a:r>
              <a:rPr b="0" spc="15" dirty="0">
                <a:solidFill>
                  <a:srgbClr val="A52B35"/>
                </a:solidFill>
                <a:latin typeface="Arial"/>
                <a:cs typeface="Arial"/>
              </a:rPr>
              <a:t>Maximizing </a:t>
            </a:r>
            <a:r>
              <a:rPr b="0" spc="5" dirty="0">
                <a:solidFill>
                  <a:srgbClr val="A52B35"/>
                </a:solidFill>
                <a:latin typeface="Arial"/>
                <a:cs typeface="Arial"/>
              </a:rPr>
              <a:t>Operational</a:t>
            </a:r>
            <a:r>
              <a:rPr b="0" spc="-105" dirty="0">
                <a:solidFill>
                  <a:srgbClr val="A52B35"/>
                </a:solidFill>
                <a:latin typeface="Arial"/>
                <a:cs typeface="Arial"/>
              </a:rPr>
              <a:t> </a:t>
            </a:r>
            <a:r>
              <a:rPr b="0" spc="-10" dirty="0">
                <a:solidFill>
                  <a:srgbClr val="A52B35"/>
                </a:solidFill>
                <a:latin typeface="Arial"/>
                <a:cs typeface="Arial"/>
              </a:rPr>
              <a:t>Effectiveness</a:t>
            </a:r>
          </a:p>
        </p:txBody>
      </p:sp>
      <p:sp>
        <p:nvSpPr>
          <p:cNvPr id="3" name="object 3"/>
          <p:cNvSpPr/>
          <p:nvPr/>
        </p:nvSpPr>
        <p:spPr>
          <a:xfrm>
            <a:off x="1741297" y="1357157"/>
            <a:ext cx="6981190" cy="0"/>
          </a:xfrm>
          <a:custGeom>
            <a:avLst/>
            <a:gdLst/>
            <a:ahLst/>
            <a:cxnLst/>
            <a:rect l="l" t="t" r="r" b="b"/>
            <a:pathLst>
              <a:path w="6981190">
                <a:moveTo>
                  <a:pt x="0" y="0"/>
                </a:moveTo>
                <a:lnTo>
                  <a:pt x="6980574" y="0"/>
                </a:lnTo>
              </a:path>
            </a:pathLst>
          </a:custGeom>
          <a:ln w="12699">
            <a:solidFill>
              <a:srgbClr val="D8D8D8"/>
            </a:solidFill>
          </a:ln>
        </p:spPr>
        <p:txBody>
          <a:bodyPr wrap="square" lIns="0" tIns="0" rIns="0" bIns="0" rtlCol="0"/>
          <a:lstStyle/>
          <a:p>
            <a:endParaRPr/>
          </a:p>
        </p:txBody>
      </p:sp>
      <p:sp>
        <p:nvSpPr>
          <p:cNvPr id="4" name="object 4"/>
          <p:cNvSpPr/>
          <p:nvPr/>
        </p:nvSpPr>
        <p:spPr>
          <a:xfrm>
            <a:off x="1741297" y="2182157"/>
            <a:ext cx="6981190" cy="0"/>
          </a:xfrm>
          <a:custGeom>
            <a:avLst/>
            <a:gdLst/>
            <a:ahLst/>
            <a:cxnLst/>
            <a:rect l="l" t="t" r="r" b="b"/>
            <a:pathLst>
              <a:path w="6981190">
                <a:moveTo>
                  <a:pt x="0" y="0"/>
                </a:moveTo>
                <a:lnTo>
                  <a:pt x="6980574" y="0"/>
                </a:lnTo>
              </a:path>
            </a:pathLst>
          </a:custGeom>
          <a:ln w="12699">
            <a:solidFill>
              <a:srgbClr val="D8D8D8"/>
            </a:solidFill>
          </a:ln>
        </p:spPr>
        <p:txBody>
          <a:bodyPr wrap="square" lIns="0" tIns="0" rIns="0" bIns="0" rtlCol="0"/>
          <a:lstStyle/>
          <a:p>
            <a:endParaRPr/>
          </a:p>
        </p:txBody>
      </p:sp>
      <p:sp>
        <p:nvSpPr>
          <p:cNvPr id="5" name="object 5"/>
          <p:cNvSpPr/>
          <p:nvPr/>
        </p:nvSpPr>
        <p:spPr>
          <a:xfrm>
            <a:off x="1741297" y="2864282"/>
            <a:ext cx="6981190" cy="0"/>
          </a:xfrm>
          <a:custGeom>
            <a:avLst/>
            <a:gdLst/>
            <a:ahLst/>
            <a:cxnLst/>
            <a:rect l="l" t="t" r="r" b="b"/>
            <a:pathLst>
              <a:path w="6981190">
                <a:moveTo>
                  <a:pt x="0" y="0"/>
                </a:moveTo>
                <a:lnTo>
                  <a:pt x="6980574" y="0"/>
                </a:lnTo>
              </a:path>
            </a:pathLst>
          </a:custGeom>
          <a:ln w="12699">
            <a:solidFill>
              <a:srgbClr val="D8D8D8"/>
            </a:solidFill>
          </a:ln>
        </p:spPr>
        <p:txBody>
          <a:bodyPr wrap="square" lIns="0" tIns="0" rIns="0" bIns="0" rtlCol="0"/>
          <a:lstStyle/>
          <a:p>
            <a:endParaRPr/>
          </a:p>
        </p:txBody>
      </p:sp>
      <p:sp>
        <p:nvSpPr>
          <p:cNvPr id="6" name="object 6"/>
          <p:cNvSpPr/>
          <p:nvPr/>
        </p:nvSpPr>
        <p:spPr>
          <a:xfrm>
            <a:off x="1741297" y="3832157"/>
            <a:ext cx="6981190" cy="0"/>
          </a:xfrm>
          <a:custGeom>
            <a:avLst/>
            <a:gdLst/>
            <a:ahLst/>
            <a:cxnLst/>
            <a:rect l="l" t="t" r="r" b="b"/>
            <a:pathLst>
              <a:path w="6981190">
                <a:moveTo>
                  <a:pt x="0" y="0"/>
                </a:moveTo>
                <a:lnTo>
                  <a:pt x="6980574" y="0"/>
                </a:lnTo>
              </a:path>
            </a:pathLst>
          </a:custGeom>
          <a:ln w="12699">
            <a:solidFill>
              <a:srgbClr val="D8D8D8"/>
            </a:solidFill>
          </a:ln>
        </p:spPr>
        <p:txBody>
          <a:bodyPr wrap="square" lIns="0" tIns="0" rIns="0" bIns="0" rtlCol="0"/>
          <a:lstStyle/>
          <a:p>
            <a:endParaRPr/>
          </a:p>
        </p:txBody>
      </p:sp>
      <p:sp>
        <p:nvSpPr>
          <p:cNvPr id="7" name="object 7"/>
          <p:cNvSpPr txBox="1">
            <a:spLocks noGrp="1"/>
          </p:cNvSpPr>
          <p:nvPr>
            <p:ph type="body" idx="1"/>
          </p:nvPr>
        </p:nvSpPr>
        <p:spPr>
          <a:prstGeom prst="rect">
            <a:avLst/>
          </a:prstGeom>
        </p:spPr>
        <p:txBody>
          <a:bodyPr vert="horz" wrap="square" lIns="0" tIns="0" rIns="0" bIns="0" rtlCol="0">
            <a:spAutoFit/>
          </a:bodyPr>
          <a:lstStyle/>
          <a:p>
            <a:pPr marL="998219">
              <a:lnSpc>
                <a:spcPct val="100000"/>
              </a:lnSpc>
            </a:pPr>
            <a:r>
              <a:rPr spc="10" dirty="0"/>
              <a:t>Assignments </a:t>
            </a:r>
            <a:r>
              <a:rPr spc="-5" dirty="0"/>
              <a:t>&amp;</a:t>
            </a:r>
            <a:r>
              <a:rPr spc="-105" dirty="0"/>
              <a:t> </a:t>
            </a:r>
            <a:r>
              <a:rPr spc="15" dirty="0"/>
              <a:t>Activities</a:t>
            </a:r>
          </a:p>
          <a:p>
            <a:pPr marL="1024255">
              <a:lnSpc>
                <a:spcPct val="100000"/>
              </a:lnSpc>
              <a:spcBef>
                <a:spcPts val="1370"/>
              </a:spcBef>
            </a:pPr>
            <a:r>
              <a:rPr sz="800" b="1" spc="-75" dirty="0">
                <a:latin typeface="Arial Black"/>
                <a:cs typeface="Arial Black"/>
              </a:rPr>
              <a:t>MODULE </a:t>
            </a:r>
            <a:r>
              <a:rPr sz="800" b="1" spc="-65" dirty="0">
                <a:latin typeface="Arial Black"/>
                <a:cs typeface="Arial Black"/>
              </a:rPr>
              <a:t>0:</a:t>
            </a:r>
            <a:r>
              <a:rPr sz="800" b="1" spc="-85" dirty="0">
                <a:latin typeface="Arial Black"/>
                <a:cs typeface="Arial Black"/>
              </a:rPr>
              <a:t> </a:t>
            </a:r>
            <a:r>
              <a:rPr sz="800" b="1" spc="-45" dirty="0">
                <a:latin typeface="Arial Black"/>
                <a:cs typeface="Arial Black"/>
              </a:rPr>
              <a:t>PRE-WORK</a:t>
            </a:r>
            <a:endParaRPr sz="800">
              <a:latin typeface="Arial Black"/>
              <a:cs typeface="Arial Black"/>
            </a:endParaRPr>
          </a:p>
          <a:p>
            <a:pPr marL="1240155" marR="12700" indent="-231140">
              <a:lnSpc>
                <a:spcPct val="117200"/>
              </a:lnSpc>
              <a:spcBef>
                <a:spcPts val="890"/>
              </a:spcBef>
              <a:buChar char="•"/>
              <a:tabLst>
                <a:tab pos="1240155" algn="l"/>
                <a:tab pos="1240790" algn="l"/>
              </a:tabLst>
            </a:pPr>
            <a:r>
              <a:rPr sz="800" spc="10" dirty="0">
                <a:solidFill>
                  <a:srgbClr val="363740"/>
                </a:solidFill>
              </a:rPr>
              <a:t>Identify</a:t>
            </a:r>
            <a:r>
              <a:rPr sz="800" spc="-10" dirty="0">
                <a:solidFill>
                  <a:srgbClr val="363740"/>
                </a:solidFill>
              </a:rPr>
              <a:t> </a:t>
            </a:r>
            <a:r>
              <a:rPr sz="800" dirty="0">
                <a:solidFill>
                  <a:srgbClr val="363740"/>
                </a:solidFill>
              </a:rPr>
              <a:t>three</a:t>
            </a:r>
            <a:r>
              <a:rPr sz="800" spc="-10" dirty="0">
                <a:solidFill>
                  <a:srgbClr val="363740"/>
                </a:solidFill>
              </a:rPr>
              <a:t> </a:t>
            </a:r>
            <a:r>
              <a:rPr sz="800" spc="20" dirty="0">
                <a:solidFill>
                  <a:srgbClr val="363740"/>
                </a:solidFill>
              </a:rPr>
              <a:t>to</a:t>
            </a:r>
            <a:r>
              <a:rPr sz="800" spc="-10" dirty="0">
                <a:solidFill>
                  <a:srgbClr val="363740"/>
                </a:solidFill>
              </a:rPr>
              <a:t> </a:t>
            </a:r>
            <a:r>
              <a:rPr sz="800" spc="10" dirty="0">
                <a:solidFill>
                  <a:srgbClr val="363740"/>
                </a:solidFill>
              </a:rPr>
              <a:t>four</a:t>
            </a:r>
            <a:r>
              <a:rPr sz="800" spc="-10" dirty="0">
                <a:solidFill>
                  <a:srgbClr val="363740"/>
                </a:solidFill>
              </a:rPr>
              <a:t> processes </a:t>
            </a:r>
            <a:r>
              <a:rPr sz="800" spc="10" dirty="0">
                <a:solidFill>
                  <a:srgbClr val="363740"/>
                </a:solidFill>
              </a:rPr>
              <a:t>at</a:t>
            </a:r>
            <a:r>
              <a:rPr sz="800" spc="-10" dirty="0">
                <a:solidFill>
                  <a:srgbClr val="363740"/>
                </a:solidFill>
              </a:rPr>
              <a:t> </a:t>
            </a:r>
            <a:r>
              <a:rPr sz="800" spc="5" dirty="0">
                <a:solidFill>
                  <a:srgbClr val="363740"/>
                </a:solidFill>
              </a:rPr>
              <a:t>your</a:t>
            </a:r>
            <a:r>
              <a:rPr sz="800" spc="-10" dirty="0">
                <a:solidFill>
                  <a:srgbClr val="363740"/>
                </a:solidFill>
              </a:rPr>
              <a:t> </a:t>
            </a:r>
            <a:r>
              <a:rPr sz="800" spc="5" dirty="0">
                <a:solidFill>
                  <a:srgbClr val="363740"/>
                </a:solidFill>
              </a:rPr>
              <a:t>organization</a:t>
            </a:r>
            <a:r>
              <a:rPr sz="800" spc="-10" dirty="0">
                <a:solidFill>
                  <a:srgbClr val="363740"/>
                </a:solidFill>
              </a:rPr>
              <a:t> </a:t>
            </a:r>
            <a:r>
              <a:rPr sz="800" spc="20" dirty="0">
                <a:solidFill>
                  <a:srgbClr val="363740"/>
                </a:solidFill>
              </a:rPr>
              <a:t>that</a:t>
            </a:r>
            <a:r>
              <a:rPr sz="800" spc="-10" dirty="0">
                <a:solidFill>
                  <a:srgbClr val="363740"/>
                </a:solidFill>
              </a:rPr>
              <a:t> </a:t>
            </a:r>
            <a:r>
              <a:rPr sz="800" spc="20" dirty="0">
                <a:solidFill>
                  <a:srgbClr val="363740"/>
                </a:solidFill>
              </a:rPr>
              <a:t>might</a:t>
            </a:r>
            <a:r>
              <a:rPr sz="800" spc="-10" dirty="0">
                <a:solidFill>
                  <a:srgbClr val="363740"/>
                </a:solidFill>
              </a:rPr>
              <a:t> </a:t>
            </a:r>
            <a:r>
              <a:rPr sz="800" spc="10" dirty="0">
                <a:solidFill>
                  <a:srgbClr val="363740"/>
                </a:solidFill>
              </a:rPr>
              <a:t>beneﬁt</a:t>
            </a:r>
            <a:r>
              <a:rPr sz="800" spc="-10" dirty="0">
                <a:solidFill>
                  <a:srgbClr val="363740"/>
                </a:solidFill>
              </a:rPr>
              <a:t> </a:t>
            </a:r>
            <a:r>
              <a:rPr sz="800" spc="15" dirty="0">
                <a:solidFill>
                  <a:srgbClr val="363740"/>
                </a:solidFill>
              </a:rPr>
              <a:t>from</a:t>
            </a:r>
            <a:r>
              <a:rPr sz="800" spc="-10" dirty="0">
                <a:solidFill>
                  <a:srgbClr val="363740"/>
                </a:solidFill>
              </a:rPr>
              <a:t> analysis </a:t>
            </a:r>
            <a:r>
              <a:rPr sz="800" dirty="0">
                <a:solidFill>
                  <a:srgbClr val="363740"/>
                </a:solidFill>
              </a:rPr>
              <a:t>and</a:t>
            </a:r>
            <a:r>
              <a:rPr sz="800" spc="-10" dirty="0">
                <a:solidFill>
                  <a:srgbClr val="363740"/>
                </a:solidFill>
              </a:rPr>
              <a:t> </a:t>
            </a:r>
            <a:r>
              <a:rPr sz="800" dirty="0">
                <a:solidFill>
                  <a:srgbClr val="363740"/>
                </a:solidFill>
              </a:rPr>
              <a:t>improvement.</a:t>
            </a:r>
            <a:r>
              <a:rPr sz="800" spc="-10" dirty="0">
                <a:solidFill>
                  <a:srgbClr val="363740"/>
                </a:solidFill>
              </a:rPr>
              <a:t> </a:t>
            </a:r>
            <a:r>
              <a:rPr sz="800" spc="-5" dirty="0">
                <a:solidFill>
                  <a:srgbClr val="363740"/>
                </a:solidFill>
              </a:rPr>
              <a:t>This</a:t>
            </a:r>
            <a:r>
              <a:rPr sz="800" spc="-10" dirty="0">
                <a:solidFill>
                  <a:srgbClr val="363740"/>
                </a:solidFill>
              </a:rPr>
              <a:t> </a:t>
            </a:r>
            <a:r>
              <a:rPr sz="800" dirty="0">
                <a:solidFill>
                  <a:srgbClr val="363740"/>
                </a:solidFill>
              </a:rPr>
              <a:t>assignment</a:t>
            </a:r>
            <a:r>
              <a:rPr sz="800" spc="-10" dirty="0">
                <a:solidFill>
                  <a:srgbClr val="363740"/>
                </a:solidFill>
              </a:rPr>
              <a:t> </a:t>
            </a:r>
            <a:r>
              <a:rPr sz="800" spc="25" dirty="0">
                <a:solidFill>
                  <a:srgbClr val="363740"/>
                </a:solidFill>
              </a:rPr>
              <a:t>will</a:t>
            </a:r>
            <a:r>
              <a:rPr sz="800" spc="-10" dirty="0">
                <a:solidFill>
                  <a:srgbClr val="363740"/>
                </a:solidFill>
              </a:rPr>
              <a:t> </a:t>
            </a:r>
            <a:r>
              <a:rPr sz="800" spc="5" dirty="0">
                <a:solidFill>
                  <a:srgbClr val="363740"/>
                </a:solidFill>
              </a:rPr>
              <a:t>spur</a:t>
            </a:r>
            <a:r>
              <a:rPr sz="800" spc="-10" dirty="0">
                <a:solidFill>
                  <a:srgbClr val="363740"/>
                </a:solidFill>
              </a:rPr>
              <a:t> </a:t>
            </a:r>
            <a:r>
              <a:rPr sz="800" spc="5" dirty="0">
                <a:solidFill>
                  <a:srgbClr val="363740"/>
                </a:solidFill>
              </a:rPr>
              <a:t>your</a:t>
            </a:r>
            <a:r>
              <a:rPr sz="800" spc="-10" dirty="0">
                <a:solidFill>
                  <a:srgbClr val="363740"/>
                </a:solidFill>
              </a:rPr>
              <a:t> </a:t>
            </a:r>
            <a:r>
              <a:rPr sz="800" spc="10" dirty="0">
                <a:solidFill>
                  <a:srgbClr val="363740"/>
                </a:solidFill>
              </a:rPr>
              <a:t>thinking  about</a:t>
            </a:r>
            <a:r>
              <a:rPr sz="800" spc="-20" dirty="0">
                <a:solidFill>
                  <a:srgbClr val="363740"/>
                </a:solidFill>
              </a:rPr>
              <a:t> </a:t>
            </a:r>
            <a:r>
              <a:rPr sz="800" spc="30" dirty="0">
                <a:solidFill>
                  <a:srgbClr val="363740"/>
                </a:solidFill>
              </a:rPr>
              <a:t>what</a:t>
            </a:r>
            <a:r>
              <a:rPr sz="800" spc="-20" dirty="0">
                <a:solidFill>
                  <a:srgbClr val="363740"/>
                </a:solidFill>
              </a:rPr>
              <a:t> </a:t>
            </a:r>
            <a:r>
              <a:rPr sz="800" spc="-25" dirty="0">
                <a:solidFill>
                  <a:srgbClr val="363740"/>
                </a:solidFill>
              </a:rPr>
              <a:t>a</a:t>
            </a:r>
            <a:r>
              <a:rPr sz="800" spc="-20" dirty="0">
                <a:solidFill>
                  <a:srgbClr val="363740"/>
                </a:solidFill>
              </a:rPr>
              <a:t> </a:t>
            </a:r>
            <a:r>
              <a:rPr sz="800" spc="-10" dirty="0">
                <a:solidFill>
                  <a:srgbClr val="363740"/>
                </a:solidFill>
              </a:rPr>
              <a:t>process</a:t>
            </a:r>
            <a:r>
              <a:rPr sz="800" spc="-20" dirty="0">
                <a:solidFill>
                  <a:srgbClr val="363740"/>
                </a:solidFill>
              </a:rPr>
              <a:t> </a:t>
            </a:r>
            <a:r>
              <a:rPr sz="800" dirty="0">
                <a:solidFill>
                  <a:srgbClr val="363740"/>
                </a:solidFill>
              </a:rPr>
              <a:t>“is,”</a:t>
            </a:r>
            <a:r>
              <a:rPr sz="800" spc="-20" dirty="0">
                <a:solidFill>
                  <a:srgbClr val="363740"/>
                </a:solidFill>
              </a:rPr>
              <a:t> </a:t>
            </a:r>
            <a:r>
              <a:rPr sz="800" dirty="0">
                <a:solidFill>
                  <a:srgbClr val="363740"/>
                </a:solidFill>
              </a:rPr>
              <a:t>and</a:t>
            </a:r>
            <a:r>
              <a:rPr sz="800" spc="-20" dirty="0">
                <a:solidFill>
                  <a:srgbClr val="363740"/>
                </a:solidFill>
              </a:rPr>
              <a:t> </a:t>
            </a:r>
            <a:r>
              <a:rPr sz="800" spc="25" dirty="0">
                <a:solidFill>
                  <a:srgbClr val="363740"/>
                </a:solidFill>
              </a:rPr>
              <a:t>will</a:t>
            </a:r>
            <a:r>
              <a:rPr sz="800" spc="-20" dirty="0">
                <a:solidFill>
                  <a:srgbClr val="363740"/>
                </a:solidFill>
              </a:rPr>
              <a:t> </a:t>
            </a:r>
            <a:r>
              <a:rPr sz="800" dirty="0">
                <a:solidFill>
                  <a:srgbClr val="363740"/>
                </a:solidFill>
              </a:rPr>
              <a:t>give</a:t>
            </a:r>
            <a:r>
              <a:rPr sz="800" spc="-20" dirty="0">
                <a:solidFill>
                  <a:srgbClr val="363740"/>
                </a:solidFill>
              </a:rPr>
              <a:t> </a:t>
            </a:r>
            <a:r>
              <a:rPr sz="800" dirty="0">
                <a:solidFill>
                  <a:srgbClr val="363740"/>
                </a:solidFill>
              </a:rPr>
              <a:t>you</a:t>
            </a:r>
            <a:r>
              <a:rPr sz="800" spc="-20" dirty="0">
                <a:solidFill>
                  <a:srgbClr val="363740"/>
                </a:solidFill>
              </a:rPr>
              <a:t> </a:t>
            </a:r>
            <a:r>
              <a:rPr sz="800" spc="-25" dirty="0">
                <a:solidFill>
                  <a:srgbClr val="363740"/>
                </a:solidFill>
              </a:rPr>
              <a:t>a</a:t>
            </a:r>
            <a:r>
              <a:rPr sz="800" spc="-20" dirty="0">
                <a:solidFill>
                  <a:srgbClr val="363740"/>
                </a:solidFill>
              </a:rPr>
              <a:t> </a:t>
            </a:r>
            <a:r>
              <a:rPr sz="800" spc="-5" dirty="0">
                <a:solidFill>
                  <a:srgbClr val="363740"/>
                </a:solidFill>
              </a:rPr>
              <a:t>head</a:t>
            </a:r>
            <a:r>
              <a:rPr sz="800" spc="-20" dirty="0">
                <a:solidFill>
                  <a:srgbClr val="363740"/>
                </a:solidFill>
              </a:rPr>
              <a:t> </a:t>
            </a:r>
            <a:r>
              <a:rPr sz="800" spc="20" dirty="0">
                <a:solidFill>
                  <a:srgbClr val="363740"/>
                </a:solidFill>
              </a:rPr>
              <a:t>start</a:t>
            </a:r>
            <a:r>
              <a:rPr sz="800" spc="-20" dirty="0">
                <a:solidFill>
                  <a:srgbClr val="363740"/>
                </a:solidFill>
              </a:rPr>
              <a:t> </a:t>
            </a:r>
            <a:r>
              <a:rPr sz="800" dirty="0">
                <a:solidFill>
                  <a:srgbClr val="363740"/>
                </a:solidFill>
              </a:rPr>
              <a:t>on</a:t>
            </a:r>
            <a:r>
              <a:rPr sz="800" spc="-20" dirty="0">
                <a:solidFill>
                  <a:srgbClr val="363740"/>
                </a:solidFill>
              </a:rPr>
              <a:t> </a:t>
            </a:r>
            <a:r>
              <a:rPr sz="800" spc="10" dirty="0">
                <a:solidFill>
                  <a:srgbClr val="363740"/>
                </a:solidFill>
              </a:rPr>
              <a:t>the</a:t>
            </a:r>
            <a:r>
              <a:rPr sz="800" spc="-20" dirty="0">
                <a:solidFill>
                  <a:srgbClr val="363740"/>
                </a:solidFill>
              </a:rPr>
              <a:t> </a:t>
            </a:r>
            <a:r>
              <a:rPr sz="800" spc="-5" dirty="0">
                <a:solidFill>
                  <a:srgbClr val="363740"/>
                </a:solidFill>
              </a:rPr>
              <a:t>personal</a:t>
            </a:r>
            <a:r>
              <a:rPr sz="800" spc="-20" dirty="0">
                <a:solidFill>
                  <a:srgbClr val="363740"/>
                </a:solidFill>
              </a:rPr>
              <a:t> case </a:t>
            </a:r>
            <a:r>
              <a:rPr sz="800" dirty="0">
                <a:solidFill>
                  <a:srgbClr val="363740"/>
                </a:solidFill>
              </a:rPr>
              <a:t>project.</a:t>
            </a:r>
            <a:endParaRPr sz="800"/>
          </a:p>
          <a:p>
            <a:pPr marL="985519">
              <a:lnSpc>
                <a:spcPct val="100000"/>
              </a:lnSpc>
              <a:buClr>
                <a:srgbClr val="363740"/>
              </a:buClr>
              <a:buFont typeface="Arial"/>
              <a:buChar char="•"/>
            </a:pPr>
            <a:endParaRPr sz="1100">
              <a:latin typeface="Times New Roman"/>
              <a:cs typeface="Times New Roman"/>
            </a:endParaRPr>
          </a:p>
          <a:p>
            <a:pPr marL="985519">
              <a:lnSpc>
                <a:spcPct val="100000"/>
              </a:lnSpc>
              <a:spcBef>
                <a:spcPts val="35"/>
              </a:spcBef>
              <a:buClr>
                <a:srgbClr val="363740"/>
              </a:buClr>
              <a:buFont typeface="Arial"/>
              <a:buChar char="•"/>
            </a:pPr>
            <a:endParaRPr sz="950">
              <a:latin typeface="Times New Roman"/>
              <a:cs typeface="Times New Roman"/>
            </a:endParaRPr>
          </a:p>
          <a:p>
            <a:pPr marL="1024255">
              <a:lnSpc>
                <a:spcPct val="100000"/>
              </a:lnSpc>
            </a:pPr>
            <a:r>
              <a:rPr sz="800" b="1" spc="-75" dirty="0">
                <a:latin typeface="Arial Black"/>
                <a:cs typeface="Arial Black"/>
              </a:rPr>
              <a:t>MODULE </a:t>
            </a:r>
            <a:r>
              <a:rPr sz="800" b="1" spc="-65" dirty="0">
                <a:latin typeface="Arial Black"/>
                <a:cs typeface="Arial Black"/>
              </a:rPr>
              <a:t>1: DIAGRAM </a:t>
            </a:r>
            <a:r>
              <a:rPr sz="800" b="1" spc="-30" dirty="0">
                <a:latin typeface="Arial Black"/>
                <a:cs typeface="Arial Black"/>
              </a:rPr>
              <a:t>A </a:t>
            </a:r>
            <a:r>
              <a:rPr sz="800" b="1" spc="-75" dirty="0">
                <a:latin typeface="Arial Black"/>
                <a:cs typeface="Arial Black"/>
              </a:rPr>
              <a:t>PROCESS </a:t>
            </a:r>
            <a:r>
              <a:rPr sz="800" b="1" spc="-95" dirty="0">
                <a:latin typeface="Arial Black"/>
                <a:cs typeface="Arial Black"/>
              </a:rPr>
              <a:t>AT </a:t>
            </a:r>
            <a:r>
              <a:rPr sz="800" b="1" spc="-90" dirty="0">
                <a:latin typeface="Arial Black"/>
                <a:cs typeface="Arial Black"/>
              </a:rPr>
              <a:t>YOUR </a:t>
            </a:r>
            <a:r>
              <a:rPr sz="800" b="1" spc="-75" dirty="0">
                <a:latin typeface="Arial Black"/>
                <a:cs typeface="Arial Black"/>
              </a:rPr>
              <a:t> ORGANIZATION</a:t>
            </a:r>
            <a:endParaRPr sz="800">
              <a:latin typeface="Arial Black"/>
              <a:cs typeface="Arial Black"/>
            </a:endParaRPr>
          </a:p>
          <a:p>
            <a:pPr marL="985519">
              <a:lnSpc>
                <a:spcPct val="100000"/>
              </a:lnSpc>
              <a:spcBef>
                <a:spcPts val="20"/>
              </a:spcBef>
            </a:pPr>
            <a:endParaRPr sz="900">
              <a:latin typeface="Times New Roman"/>
              <a:cs typeface="Times New Roman"/>
            </a:endParaRPr>
          </a:p>
          <a:p>
            <a:pPr marL="1240155" indent="-231140">
              <a:lnSpc>
                <a:spcPct val="100000"/>
              </a:lnSpc>
              <a:buChar char="•"/>
              <a:tabLst>
                <a:tab pos="1240155" algn="l"/>
                <a:tab pos="1240790" algn="l"/>
              </a:tabLst>
            </a:pPr>
            <a:r>
              <a:rPr sz="800" spc="-10" dirty="0">
                <a:solidFill>
                  <a:srgbClr val="363740"/>
                </a:solidFill>
              </a:rPr>
              <a:t>Select</a:t>
            </a:r>
            <a:r>
              <a:rPr sz="800" spc="-20" dirty="0">
                <a:solidFill>
                  <a:srgbClr val="363740"/>
                </a:solidFill>
              </a:rPr>
              <a:t> </a:t>
            </a:r>
            <a:r>
              <a:rPr sz="800" spc="-25" dirty="0">
                <a:solidFill>
                  <a:srgbClr val="363740"/>
                </a:solidFill>
              </a:rPr>
              <a:t>a</a:t>
            </a:r>
            <a:r>
              <a:rPr sz="800" spc="-20" dirty="0">
                <a:solidFill>
                  <a:srgbClr val="363740"/>
                </a:solidFill>
              </a:rPr>
              <a:t> </a:t>
            </a:r>
            <a:r>
              <a:rPr sz="800" spc="-5" dirty="0">
                <a:solidFill>
                  <a:srgbClr val="363740"/>
                </a:solidFill>
              </a:rPr>
              <a:t>single,</a:t>
            </a:r>
            <a:r>
              <a:rPr sz="800" spc="-20" dirty="0">
                <a:solidFill>
                  <a:srgbClr val="363740"/>
                </a:solidFill>
              </a:rPr>
              <a:t> </a:t>
            </a:r>
            <a:r>
              <a:rPr sz="800" spc="5" dirty="0">
                <a:solidFill>
                  <a:srgbClr val="363740"/>
                </a:solidFill>
              </a:rPr>
              <a:t>appropriate</a:t>
            </a:r>
            <a:r>
              <a:rPr sz="800" spc="-20" dirty="0">
                <a:solidFill>
                  <a:srgbClr val="363740"/>
                </a:solidFill>
              </a:rPr>
              <a:t> </a:t>
            </a:r>
            <a:r>
              <a:rPr sz="800" spc="-10" dirty="0">
                <a:solidFill>
                  <a:srgbClr val="363740"/>
                </a:solidFill>
              </a:rPr>
              <a:t>process</a:t>
            </a:r>
            <a:r>
              <a:rPr sz="800" spc="-20" dirty="0">
                <a:solidFill>
                  <a:srgbClr val="363740"/>
                </a:solidFill>
              </a:rPr>
              <a:t> </a:t>
            </a:r>
            <a:r>
              <a:rPr sz="800" spc="10" dirty="0">
                <a:solidFill>
                  <a:srgbClr val="363740"/>
                </a:solidFill>
              </a:rPr>
              <a:t>at</a:t>
            </a:r>
            <a:r>
              <a:rPr sz="800" spc="-20" dirty="0">
                <a:solidFill>
                  <a:srgbClr val="363740"/>
                </a:solidFill>
              </a:rPr>
              <a:t> </a:t>
            </a:r>
            <a:r>
              <a:rPr sz="800" spc="5" dirty="0">
                <a:solidFill>
                  <a:srgbClr val="363740"/>
                </a:solidFill>
              </a:rPr>
              <a:t>your</a:t>
            </a:r>
            <a:r>
              <a:rPr sz="800" spc="-20" dirty="0">
                <a:solidFill>
                  <a:srgbClr val="363740"/>
                </a:solidFill>
              </a:rPr>
              <a:t> </a:t>
            </a:r>
            <a:r>
              <a:rPr sz="800" spc="30" dirty="0">
                <a:solidFill>
                  <a:srgbClr val="363740"/>
                </a:solidFill>
              </a:rPr>
              <a:t>own</a:t>
            </a:r>
            <a:r>
              <a:rPr sz="800" spc="-20" dirty="0">
                <a:solidFill>
                  <a:srgbClr val="363740"/>
                </a:solidFill>
              </a:rPr>
              <a:t> </a:t>
            </a:r>
            <a:r>
              <a:rPr sz="800" spc="5" dirty="0">
                <a:solidFill>
                  <a:srgbClr val="363740"/>
                </a:solidFill>
              </a:rPr>
              <a:t>organization</a:t>
            </a:r>
            <a:r>
              <a:rPr sz="800" spc="-20" dirty="0">
                <a:solidFill>
                  <a:srgbClr val="363740"/>
                </a:solidFill>
              </a:rPr>
              <a:t> </a:t>
            </a:r>
            <a:r>
              <a:rPr sz="800" dirty="0">
                <a:solidFill>
                  <a:srgbClr val="363740"/>
                </a:solidFill>
              </a:rPr>
              <a:t>and</a:t>
            </a:r>
            <a:r>
              <a:rPr sz="800" spc="-20" dirty="0">
                <a:solidFill>
                  <a:srgbClr val="363740"/>
                </a:solidFill>
              </a:rPr>
              <a:t> </a:t>
            </a:r>
            <a:r>
              <a:rPr sz="800" spc="5" dirty="0">
                <a:solidFill>
                  <a:srgbClr val="363740"/>
                </a:solidFill>
              </a:rPr>
              <a:t>diagram</a:t>
            </a:r>
            <a:r>
              <a:rPr sz="800" spc="-20" dirty="0">
                <a:solidFill>
                  <a:srgbClr val="363740"/>
                </a:solidFill>
              </a:rPr>
              <a:t> </a:t>
            </a:r>
            <a:r>
              <a:rPr sz="800" spc="25" dirty="0">
                <a:solidFill>
                  <a:srgbClr val="363740"/>
                </a:solidFill>
              </a:rPr>
              <a:t>it</a:t>
            </a:r>
            <a:r>
              <a:rPr sz="800" spc="-20" dirty="0">
                <a:solidFill>
                  <a:srgbClr val="363740"/>
                </a:solidFill>
              </a:rPr>
              <a:t> </a:t>
            </a:r>
            <a:r>
              <a:rPr sz="800" spc="40" dirty="0">
                <a:solidFill>
                  <a:srgbClr val="363740"/>
                </a:solidFill>
              </a:rPr>
              <a:t>with</a:t>
            </a:r>
            <a:r>
              <a:rPr sz="800" spc="-20" dirty="0">
                <a:solidFill>
                  <a:srgbClr val="363740"/>
                </a:solidFill>
              </a:rPr>
              <a:t> </a:t>
            </a:r>
            <a:r>
              <a:rPr sz="800" spc="5" dirty="0">
                <a:solidFill>
                  <a:srgbClr val="363740"/>
                </a:solidFill>
              </a:rPr>
              <a:t>standard</a:t>
            </a:r>
            <a:r>
              <a:rPr sz="800" spc="-20" dirty="0">
                <a:solidFill>
                  <a:srgbClr val="363740"/>
                </a:solidFill>
              </a:rPr>
              <a:t> </a:t>
            </a:r>
            <a:r>
              <a:rPr sz="800" spc="20" dirty="0">
                <a:solidFill>
                  <a:srgbClr val="363740"/>
                </a:solidFill>
              </a:rPr>
              <a:t>ﬂowcharting</a:t>
            </a:r>
            <a:r>
              <a:rPr sz="800" spc="-20" dirty="0">
                <a:solidFill>
                  <a:srgbClr val="363740"/>
                </a:solidFill>
              </a:rPr>
              <a:t> </a:t>
            </a:r>
            <a:r>
              <a:rPr sz="800" spc="5" dirty="0">
                <a:solidFill>
                  <a:srgbClr val="363740"/>
                </a:solidFill>
              </a:rPr>
              <a:t>software.</a:t>
            </a:r>
            <a:endParaRPr sz="800"/>
          </a:p>
          <a:p>
            <a:pPr marL="985519">
              <a:lnSpc>
                <a:spcPct val="100000"/>
              </a:lnSpc>
              <a:buClr>
                <a:srgbClr val="363740"/>
              </a:buClr>
              <a:buFont typeface="Arial"/>
              <a:buChar char="•"/>
            </a:pPr>
            <a:endParaRPr sz="1100">
              <a:latin typeface="Times New Roman"/>
              <a:cs typeface="Times New Roman"/>
            </a:endParaRPr>
          </a:p>
          <a:p>
            <a:pPr marL="985519">
              <a:lnSpc>
                <a:spcPct val="100000"/>
              </a:lnSpc>
              <a:spcBef>
                <a:spcPts val="35"/>
              </a:spcBef>
              <a:buClr>
                <a:srgbClr val="363740"/>
              </a:buClr>
              <a:buFont typeface="Arial"/>
              <a:buChar char="•"/>
            </a:pPr>
            <a:endParaRPr sz="950">
              <a:latin typeface="Times New Roman"/>
              <a:cs typeface="Times New Roman"/>
            </a:endParaRPr>
          </a:p>
          <a:p>
            <a:pPr marL="1024255">
              <a:lnSpc>
                <a:spcPct val="100000"/>
              </a:lnSpc>
            </a:pPr>
            <a:r>
              <a:rPr sz="800" b="1" spc="-75" dirty="0">
                <a:latin typeface="Arial Black"/>
                <a:cs typeface="Arial Black"/>
              </a:rPr>
              <a:t>MODULE </a:t>
            </a:r>
            <a:r>
              <a:rPr sz="800" b="1" spc="-65" dirty="0">
                <a:latin typeface="Arial Black"/>
                <a:cs typeface="Arial Black"/>
              </a:rPr>
              <a:t>2: </a:t>
            </a:r>
            <a:r>
              <a:rPr sz="800" b="1" spc="-95" dirty="0">
                <a:latin typeface="Arial Black"/>
                <a:cs typeface="Arial Black"/>
              </a:rPr>
              <a:t>QUANTITATIVELY ANALYZE </a:t>
            </a:r>
            <a:r>
              <a:rPr sz="800" b="1" spc="-85" dirty="0">
                <a:latin typeface="Arial Black"/>
                <a:cs typeface="Arial Black"/>
              </a:rPr>
              <a:t>THE CAPACITY </a:t>
            </a:r>
            <a:r>
              <a:rPr sz="800" b="1" spc="-65" dirty="0">
                <a:latin typeface="Arial Black"/>
                <a:cs typeface="Arial Black"/>
              </a:rPr>
              <a:t>OF </a:t>
            </a:r>
            <a:r>
              <a:rPr sz="800" b="1" spc="-90" dirty="0">
                <a:latin typeface="Arial Black"/>
                <a:cs typeface="Arial Black"/>
              </a:rPr>
              <a:t>YOUR </a:t>
            </a:r>
            <a:r>
              <a:rPr sz="800" b="1" spc="60" dirty="0">
                <a:latin typeface="Arial Black"/>
                <a:cs typeface="Arial Black"/>
              </a:rPr>
              <a:t> </a:t>
            </a:r>
            <a:r>
              <a:rPr sz="800" b="1" spc="-75" dirty="0">
                <a:latin typeface="Arial Black"/>
                <a:cs typeface="Arial Black"/>
              </a:rPr>
              <a:t>PROCESS</a:t>
            </a:r>
            <a:endParaRPr sz="800">
              <a:latin typeface="Arial Black"/>
              <a:cs typeface="Arial Black"/>
            </a:endParaRPr>
          </a:p>
          <a:p>
            <a:pPr marL="1240155" marR="5080" indent="-218440">
              <a:lnSpc>
                <a:spcPct val="117200"/>
              </a:lnSpc>
              <a:spcBef>
                <a:spcPts val="890"/>
              </a:spcBef>
              <a:buChar char="•"/>
              <a:tabLst>
                <a:tab pos="1240155" algn="l"/>
                <a:tab pos="1240790" algn="l"/>
              </a:tabLst>
            </a:pPr>
            <a:r>
              <a:rPr sz="800" spc="-5" dirty="0">
                <a:solidFill>
                  <a:srgbClr val="363740"/>
                </a:solidFill>
              </a:rPr>
              <a:t>In </a:t>
            </a:r>
            <a:r>
              <a:rPr sz="800" spc="10" dirty="0">
                <a:solidFill>
                  <a:srgbClr val="363740"/>
                </a:solidFill>
              </a:rPr>
              <a:t>this </a:t>
            </a:r>
            <a:r>
              <a:rPr sz="800" dirty="0">
                <a:solidFill>
                  <a:srgbClr val="363740"/>
                </a:solidFill>
              </a:rPr>
              <a:t>assignment, you </a:t>
            </a:r>
            <a:r>
              <a:rPr sz="800" spc="25" dirty="0">
                <a:solidFill>
                  <a:srgbClr val="363740"/>
                </a:solidFill>
              </a:rPr>
              <a:t>will </a:t>
            </a:r>
            <a:r>
              <a:rPr sz="800" spc="20" dirty="0">
                <a:solidFill>
                  <a:srgbClr val="363740"/>
                </a:solidFill>
              </a:rPr>
              <a:t>put </a:t>
            </a:r>
            <a:r>
              <a:rPr sz="800" spc="-10" dirty="0">
                <a:solidFill>
                  <a:srgbClr val="363740"/>
                </a:solidFill>
              </a:rPr>
              <a:t>some </a:t>
            </a:r>
            <a:r>
              <a:rPr sz="800" dirty="0">
                <a:solidFill>
                  <a:srgbClr val="363740"/>
                </a:solidFill>
              </a:rPr>
              <a:t>numbers against </a:t>
            </a:r>
            <a:r>
              <a:rPr sz="800" spc="10" dirty="0">
                <a:solidFill>
                  <a:srgbClr val="363740"/>
                </a:solidFill>
              </a:rPr>
              <a:t>the </a:t>
            </a:r>
            <a:r>
              <a:rPr sz="800" spc="-5" dirty="0">
                <a:solidFill>
                  <a:srgbClr val="363740"/>
                </a:solidFill>
              </a:rPr>
              <a:t>elements </a:t>
            </a:r>
            <a:r>
              <a:rPr sz="800" spc="15" dirty="0">
                <a:solidFill>
                  <a:srgbClr val="363740"/>
                </a:solidFill>
              </a:rPr>
              <a:t>of </a:t>
            </a:r>
            <a:r>
              <a:rPr sz="800" spc="5" dirty="0">
                <a:solidFill>
                  <a:srgbClr val="363740"/>
                </a:solidFill>
              </a:rPr>
              <a:t>your </a:t>
            </a:r>
            <a:r>
              <a:rPr sz="800" spc="-10" dirty="0">
                <a:solidFill>
                  <a:srgbClr val="363740"/>
                </a:solidFill>
              </a:rPr>
              <a:t>process </a:t>
            </a:r>
            <a:r>
              <a:rPr sz="800" dirty="0">
                <a:solidFill>
                  <a:srgbClr val="363740"/>
                </a:solidFill>
              </a:rPr>
              <a:t>and </a:t>
            </a:r>
            <a:r>
              <a:rPr sz="800" spc="-5" dirty="0">
                <a:solidFill>
                  <a:srgbClr val="363740"/>
                </a:solidFill>
              </a:rPr>
              <a:t>examine </a:t>
            </a:r>
            <a:r>
              <a:rPr sz="800" spc="10" dirty="0">
                <a:solidFill>
                  <a:srgbClr val="363740"/>
                </a:solidFill>
              </a:rPr>
              <a:t>throughput. </a:t>
            </a:r>
            <a:r>
              <a:rPr sz="800" spc="-5" dirty="0">
                <a:solidFill>
                  <a:srgbClr val="363740"/>
                </a:solidFill>
              </a:rPr>
              <a:t>Estimate </a:t>
            </a:r>
            <a:r>
              <a:rPr sz="800" spc="15" dirty="0">
                <a:solidFill>
                  <a:srgbClr val="363740"/>
                </a:solidFill>
              </a:rPr>
              <a:t>input </a:t>
            </a:r>
            <a:r>
              <a:rPr sz="800" dirty="0">
                <a:solidFill>
                  <a:srgbClr val="363740"/>
                </a:solidFill>
              </a:rPr>
              <a:t>rates and </a:t>
            </a:r>
            <a:r>
              <a:rPr sz="800" spc="-5" dirty="0">
                <a:solidFill>
                  <a:srgbClr val="363740"/>
                </a:solidFill>
              </a:rPr>
              <a:t>all  </a:t>
            </a:r>
            <a:r>
              <a:rPr sz="800" spc="5" dirty="0">
                <a:solidFill>
                  <a:srgbClr val="363740"/>
                </a:solidFill>
              </a:rPr>
              <a:t>maximum </a:t>
            </a:r>
            <a:r>
              <a:rPr sz="800" spc="-5" dirty="0">
                <a:solidFill>
                  <a:srgbClr val="363740"/>
                </a:solidFill>
              </a:rPr>
              <a:t>processing </a:t>
            </a:r>
            <a:r>
              <a:rPr sz="800" dirty="0">
                <a:solidFill>
                  <a:srgbClr val="363740"/>
                </a:solidFill>
              </a:rPr>
              <a:t>rates </a:t>
            </a:r>
            <a:r>
              <a:rPr sz="800" spc="15" dirty="0">
                <a:solidFill>
                  <a:srgbClr val="363740"/>
                </a:solidFill>
              </a:rPr>
              <a:t>for </a:t>
            </a:r>
            <a:r>
              <a:rPr sz="800" spc="-15" dirty="0">
                <a:solidFill>
                  <a:srgbClr val="363740"/>
                </a:solidFill>
              </a:rPr>
              <a:t>each </a:t>
            </a:r>
            <a:r>
              <a:rPr sz="800" spc="-10" dirty="0">
                <a:solidFill>
                  <a:srgbClr val="363740"/>
                </a:solidFill>
              </a:rPr>
              <a:t>task/resource </a:t>
            </a:r>
            <a:r>
              <a:rPr sz="800" spc="5" dirty="0">
                <a:solidFill>
                  <a:srgbClr val="363740"/>
                </a:solidFill>
              </a:rPr>
              <a:t>in your </a:t>
            </a:r>
            <a:r>
              <a:rPr sz="800" spc="-15" dirty="0">
                <a:solidFill>
                  <a:srgbClr val="363740"/>
                </a:solidFill>
              </a:rPr>
              <a:t>process, </a:t>
            </a:r>
            <a:r>
              <a:rPr sz="800" dirty="0">
                <a:solidFill>
                  <a:srgbClr val="363740"/>
                </a:solidFill>
              </a:rPr>
              <a:t>and determine </a:t>
            </a:r>
            <a:r>
              <a:rPr sz="800" spc="5" dirty="0">
                <a:solidFill>
                  <a:srgbClr val="363740"/>
                </a:solidFill>
              </a:rPr>
              <a:t>maximum </a:t>
            </a:r>
            <a:r>
              <a:rPr sz="800" dirty="0">
                <a:solidFill>
                  <a:srgbClr val="363740"/>
                </a:solidFill>
              </a:rPr>
              <a:t>possible </a:t>
            </a:r>
            <a:r>
              <a:rPr sz="800" spc="15" dirty="0">
                <a:solidFill>
                  <a:srgbClr val="363740"/>
                </a:solidFill>
              </a:rPr>
              <a:t>throughput </a:t>
            </a:r>
            <a:r>
              <a:rPr sz="800" spc="-5" dirty="0">
                <a:solidFill>
                  <a:srgbClr val="363740"/>
                </a:solidFill>
              </a:rPr>
              <a:t>rate. </a:t>
            </a:r>
            <a:r>
              <a:rPr sz="800" dirty="0">
                <a:solidFill>
                  <a:srgbClr val="363740"/>
                </a:solidFill>
              </a:rPr>
              <a:t>Optionally, </a:t>
            </a:r>
            <a:r>
              <a:rPr sz="800" spc="-10" dirty="0">
                <a:solidFill>
                  <a:srgbClr val="363740"/>
                </a:solidFill>
              </a:rPr>
              <a:t>also </a:t>
            </a:r>
            <a:r>
              <a:rPr sz="800" spc="5" dirty="0">
                <a:solidFill>
                  <a:srgbClr val="363740"/>
                </a:solidFill>
              </a:rPr>
              <a:t>compute  </a:t>
            </a:r>
            <a:r>
              <a:rPr sz="800" dirty="0">
                <a:solidFill>
                  <a:srgbClr val="363740"/>
                </a:solidFill>
              </a:rPr>
              <a:t>capacity</a:t>
            </a:r>
            <a:r>
              <a:rPr sz="800" spc="-90" dirty="0">
                <a:solidFill>
                  <a:srgbClr val="363740"/>
                </a:solidFill>
              </a:rPr>
              <a:t> </a:t>
            </a:r>
            <a:r>
              <a:rPr sz="800" spc="5" dirty="0">
                <a:solidFill>
                  <a:srgbClr val="363740"/>
                </a:solidFill>
              </a:rPr>
              <a:t>utilization.</a:t>
            </a:r>
            <a:endParaRPr sz="800"/>
          </a:p>
          <a:p>
            <a:pPr marL="985519">
              <a:lnSpc>
                <a:spcPct val="100000"/>
              </a:lnSpc>
              <a:buClr>
                <a:srgbClr val="363740"/>
              </a:buClr>
              <a:buFont typeface="Arial"/>
              <a:buChar char="•"/>
            </a:pPr>
            <a:endParaRPr sz="1100">
              <a:latin typeface="Times New Roman"/>
              <a:cs typeface="Times New Roman"/>
            </a:endParaRPr>
          </a:p>
          <a:p>
            <a:pPr marL="985519">
              <a:lnSpc>
                <a:spcPct val="100000"/>
              </a:lnSpc>
              <a:spcBef>
                <a:spcPts val="35"/>
              </a:spcBef>
              <a:buClr>
                <a:srgbClr val="363740"/>
              </a:buClr>
              <a:buFont typeface="Arial"/>
              <a:buChar char="•"/>
            </a:pPr>
            <a:endParaRPr sz="950">
              <a:latin typeface="Times New Roman"/>
              <a:cs typeface="Times New Roman"/>
            </a:endParaRPr>
          </a:p>
          <a:p>
            <a:pPr marL="1024255">
              <a:lnSpc>
                <a:spcPct val="100000"/>
              </a:lnSpc>
            </a:pPr>
            <a:r>
              <a:rPr sz="800" b="1" spc="-75" dirty="0">
                <a:latin typeface="Arial Black"/>
                <a:cs typeface="Arial Black"/>
              </a:rPr>
              <a:t>MODULE </a:t>
            </a:r>
            <a:r>
              <a:rPr sz="800" b="1" spc="-65" dirty="0">
                <a:latin typeface="Arial Black"/>
                <a:cs typeface="Arial Black"/>
              </a:rPr>
              <a:t>3: </a:t>
            </a:r>
            <a:r>
              <a:rPr sz="800" b="1" spc="-75" dirty="0">
                <a:latin typeface="Arial Black"/>
                <a:cs typeface="Arial Black"/>
              </a:rPr>
              <a:t>DESIGN </a:t>
            </a:r>
            <a:r>
              <a:rPr sz="800" b="1" spc="-30" dirty="0">
                <a:latin typeface="Arial Black"/>
                <a:cs typeface="Arial Black"/>
              </a:rPr>
              <a:t>A </a:t>
            </a:r>
            <a:r>
              <a:rPr sz="800" b="1" spc="-75" dirty="0">
                <a:latin typeface="Arial Black"/>
                <a:cs typeface="Arial Black"/>
              </a:rPr>
              <a:t>PROCESS</a:t>
            </a:r>
            <a:r>
              <a:rPr sz="800" b="1" spc="5" dirty="0">
                <a:latin typeface="Arial Black"/>
                <a:cs typeface="Arial Black"/>
              </a:rPr>
              <a:t> </a:t>
            </a:r>
            <a:r>
              <a:rPr sz="800" b="1" spc="-80" dirty="0">
                <a:latin typeface="Arial Black"/>
                <a:cs typeface="Arial Black"/>
              </a:rPr>
              <a:t>IMPROVEMENT</a:t>
            </a:r>
            <a:endParaRPr sz="800">
              <a:latin typeface="Arial Black"/>
              <a:cs typeface="Arial Black"/>
            </a:endParaRPr>
          </a:p>
          <a:p>
            <a:pPr marL="985519">
              <a:lnSpc>
                <a:spcPct val="100000"/>
              </a:lnSpc>
              <a:spcBef>
                <a:spcPts val="20"/>
              </a:spcBef>
            </a:pPr>
            <a:endParaRPr sz="900">
              <a:latin typeface="Times New Roman"/>
              <a:cs typeface="Times New Roman"/>
            </a:endParaRPr>
          </a:p>
          <a:p>
            <a:pPr marL="1240155" indent="-231140">
              <a:lnSpc>
                <a:spcPct val="100000"/>
              </a:lnSpc>
              <a:buChar char="•"/>
              <a:tabLst>
                <a:tab pos="1240155" algn="l"/>
                <a:tab pos="1240790" algn="l"/>
              </a:tabLst>
            </a:pPr>
            <a:r>
              <a:rPr sz="800" spc="-5" dirty="0">
                <a:solidFill>
                  <a:srgbClr val="363740"/>
                </a:solidFill>
              </a:rPr>
              <a:t>Describe </a:t>
            </a:r>
            <a:r>
              <a:rPr sz="800" spc="-25" dirty="0">
                <a:solidFill>
                  <a:srgbClr val="363740"/>
                </a:solidFill>
              </a:rPr>
              <a:t>a </a:t>
            </a:r>
            <a:r>
              <a:rPr sz="800" spc="-10" dirty="0">
                <a:solidFill>
                  <a:srgbClr val="363740"/>
                </a:solidFill>
              </a:rPr>
              <a:t>process </a:t>
            </a:r>
            <a:r>
              <a:rPr sz="800" dirty="0">
                <a:solidFill>
                  <a:srgbClr val="363740"/>
                </a:solidFill>
              </a:rPr>
              <a:t>problem, </a:t>
            </a:r>
            <a:r>
              <a:rPr sz="800" spc="5" dirty="0">
                <a:solidFill>
                  <a:srgbClr val="363740"/>
                </a:solidFill>
              </a:rPr>
              <a:t>including impact </a:t>
            </a:r>
            <a:r>
              <a:rPr sz="800" dirty="0">
                <a:solidFill>
                  <a:srgbClr val="363740"/>
                </a:solidFill>
              </a:rPr>
              <a:t>and </a:t>
            </a:r>
            <a:r>
              <a:rPr sz="800" spc="-20" dirty="0">
                <a:solidFill>
                  <a:srgbClr val="363740"/>
                </a:solidFill>
              </a:rPr>
              <a:t>causes, </a:t>
            </a:r>
            <a:r>
              <a:rPr sz="800" dirty="0">
                <a:solidFill>
                  <a:srgbClr val="363740"/>
                </a:solidFill>
              </a:rPr>
              <a:t>and </a:t>
            </a:r>
            <a:r>
              <a:rPr sz="800" spc="10" dirty="0">
                <a:solidFill>
                  <a:srgbClr val="363740"/>
                </a:solidFill>
              </a:rPr>
              <a:t>then </a:t>
            </a:r>
            <a:r>
              <a:rPr sz="800" dirty="0">
                <a:solidFill>
                  <a:srgbClr val="363740"/>
                </a:solidFill>
              </a:rPr>
              <a:t>propose </a:t>
            </a:r>
            <a:r>
              <a:rPr sz="800" spc="-25" dirty="0">
                <a:solidFill>
                  <a:srgbClr val="363740"/>
                </a:solidFill>
              </a:rPr>
              <a:t>a </a:t>
            </a:r>
            <a:r>
              <a:rPr sz="800" spc="5" dirty="0">
                <a:solidFill>
                  <a:srgbClr val="363740"/>
                </a:solidFill>
              </a:rPr>
              <a:t>solution </a:t>
            </a:r>
            <a:r>
              <a:rPr sz="800" dirty="0">
                <a:solidFill>
                  <a:srgbClr val="363740"/>
                </a:solidFill>
              </a:rPr>
              <a:t>and </a:t>
            </a:r>
            <a:r>
              <a:rPr sz="800" spc="15" dirty="0">
                <a:solidFill>
                  <a:srgbClr val="363740"/>
                </a:solidFill>
              </a:rPr>
              <a:t>support </a:t>
            </a:r>
            <a:r>
              <a:rPr sz="800" spc="25" dirty="0">
                <a:solidFill>
                  <a:srgbClr val="363740"/>
                </a:solidFill>
              </a:rPr>
              <a:t>it </a:t>
            </a:r>
            <a:r>
              <a:rPr sz="800" spc="40" dirty="0">
                <a:solidFill>
                  <a:srgbClr val="363740"/>
                </a:solidFill>
              </a:rPr>
              <a:t>with</a:t>
            </a:r>
            <a:r>
              <a:rPr sz="800" spc="-155" dirty="0">
                <a:solidFill>
                  <a:srgbClr val="363740"/>
                </a:solidFill>
              </a:rPr>
              <a:t> </a:t>
            </a:r>
            <a:r>
              <a:rPr sz="800" spc="-10" dirty="0">
                <a:solidFill>
                  <a:srgbClr val="363740"/>
                </a:solidFill>
              </a:rPr>
              <a:t>evidence </a:t>
            </a:r>
            <a:r>
              <a:rPr sz="800" spc="15" dirty="0">
                <a:solidFill>
                  <a:srgbClr val="363740"/>
                </a:solidFill>
              </a:rPr>
              <a:t>from </a:t>
            </a:r>
            <a:r>
              <a:rPr sz="800" spc="-25" dirty="0">
                <a:solidFill>
                  <a:srgbClr val="363740"/>
                </a:solidFill>
              </a:rPr>
              <a:t>a </a:t>
            </a:r>
            <a:r>
              <a:rPr sz="800" spc="-10" dirty="0">
                <a:solidFill>
                  <a:srgbClr val="363740"/>
                </a:solidFill>
              </a:rPr>
              <a:t>process </a:t>
            </a:r>
            <a:r>
              <a:rPr sz="800" spc="-15" dirty="0">
                <a:solidFill>
                  <a:srgbClr val="363740"/>
                </a:solidFill>
              </a:rPr>
              <a:t>analysis.</a:t>
            </a:r>
            <a:endParaRPr sz="800"/>
          </a:p>
          <a:p>
            <a:pPr marL="1240155" indent="-231140">
              <a:lnSpc>
                <a:spcPct val="100000"/>
              </a:lnSpc>
              <a:spcBef>
                <a:spcPts val="165"/>
              </a:spcBef>
              <a:buChar char="•"/>
              <a:tabLst>
                <a:tab pos="1240155" algn="l"/>
                <a:tab pos="1240790" algn="l"/>
              </a:tabLst>
            </a:pPr>
            <a:r>
              <a:rPr sz="800" spc="-5" dirty="0">
                <a:solidFill>
                  <a:srgbClr val="363740"/>
                </a:solidFill>
              </a:rPr>
              <a:t>Complete </a:t>
            </a:r>
            <a:r>
              <a:rPr sz="800" spc="-25" dirty="0">
                <a:solidFill>
                  <a:srgbClr val="363740"/>
                </a:solidFill>
              </a:rPr>
              <a:t>a </a:t>
            </a:r>
            <a:r>
              <a:rPr sz="800" spc="25" dirty="0">
                <a:solidFill>
                  <a:srgbClr val="363740"/>
                </a:solidFill>
              </a:rPr>
              <a:t>Word </a:t>
            </a:r>
            <a:r>
              <a:rPr sz="800" dirty="0">
                <a:solidFill>
                  <a:srgbClr val="363740"/>
                </a:solidFill>
              </a:rPr>
              <a:t>Design </a:t>
            </a:r>
            <a:r>
              <a:rPr sz="800" spc="-10" dirty="0">
                <a:solidFill>
                  <a:srgbClr val="363740"/>
                </a:solidFill>
              </a:rPr>
              <a:t>assessment, </a:t>
            </a:r>
            <a:r>
              <a:rPr sz="800" spc="15" dirty="0">
                <a:solidFill>
                  <a:srgbClr val="363740"/>
                </a:solidFill>
              </a:rPr>
              <a:t>identifying</a:t>
            </a:r>
            <a:r>
              <a:rPr sz="800" spc="-150" dirty="0">
                <a:solidFill>
                  <a:srgbClr val="363740"/>
                </a:solidFill>
              </a:rPr>
              <a:t> </a:t>
            </a:r>
            <a:r>
              <a:rPr sz="800" spc="5" dirty="0">
                <a:solidFill>
                  <a:srgbClr val="363740"/>
                </a:solidFill>
              </a:rPr>
              <a:t>current </a:t>
            </a:r>
            <a:r>
              <a:rPr sz="800" dirty="0">
                <a:solidFill>
                  <a:srgbClr val="363740"/>
                </a:solidFill>
              </a:rPr>
              <a:t>states and </a:t>
            </a:r>
            <a:r>
              <a:rPr sz="800" spc="10" dirty="0">
                <a:solidFill>
                  <a:srgbClr val="363740"/>
                </a:solidFill>
              </a:rPr>
              <a:t>future target </a:t>
            </a:r>
            <a:r>
              <a:rPr sz="800" spc="-5" dirty="0">
                <a:solidFill>
                  <a:srgbClr val="363740"/>
                </a:solidFill>
              </a:rPr>
              <a:t>states.</a:t>
            </a:r>
            <a:endParaRPr sz="800"/>
          </a:p>
        </p:txBody>
      </p:sp>
      <p:sp>
        <p:nvSpPr>
          <p:cNvPr id="8" name="object 8"/>
          <p:cNvSpPr/>
          <p:nvPr/>
        </p:nvSpPr>
        <p:spPr>
          <a:xfrm>
            <a:off x="6837115" y="389203"/>
            <a:ext cx="1999439" cy="263084"/>
          </a:xfrm>
          <a:prstGeom prst="rect">
            <a:avLst/>
          </a:prstGeom>
          <a:blipFill>
            <a:blip r:embed="rId2" cstate="print"/>
            <a:stretch>
              <a:fillRect/>
            </a:stretch>
          </a:blipFill>
        </p:spPr>
        <p:txBody>
          <a:bodyPr wrap="square" lIns="0" tIns="0" rIns="0" bIns="0" rtlCol="0"/>
          <a:lstStyle/>
          <a:p>
            <a:endParaRPr/>
          </a:p>
        </p:txBody>
      </p:sp>
      <p:sp>
        <p:nvSpPr>
          <p:cNvPr id="9" name="object 9"/>
          <p:cNvSpPr/>
          <p:nvPr/>
        </p:nvSpPr>
        <p:spPr>
          <a:xfrm>
            <a:off x="0" y="0"/>
            <a:ext cx="1371600" cy="5143499"/>
          </a:xfrm>
          <a:prstGeom prst="rect">
            <a:avLst/>
          </a:prstGeom>
          <a:blipFill>
            <a:blip r:embed="rId3" cstate="print"/>
            <a:stretch>
              <a:fillRect/>
            </a:stretch>
          </a:blipFill>
        </p:spPr>
        <p:txBody>
          <a:bodyPr wrap="square" lIns="0" tIns="0" rIns="0" bIns="0" rtlCol="0"/>
          <a:lstStyle/>
          <a:p>
            <a:endParaRPr/>
          </a:p>
        </p:txBody>
      </p:sp>
      <p:sp>
        <p:nvSpPr>
          <p:cNvPr id="10" name="object 10"/>
          <p:cNvSpPr txBox="1">
            <a:spLocks noGrp="1"/>
          </p:cNvSpPr>
          <p:nvPr>
            <p:ph type="sldNum" sz="quarter" idx="7"/>
          </p:nvPr>
        </p:nvSpPr>
        <p:spPr>
          <a:prstGeom prst="rect">
            <a:avLst/>
          </a:prstGeom>
        </p:spPr>
        <p:txBody>
          <a:bodyPr vert="horz" wrap="square" lIns="0" tIns="13970" rIns="0" bIns="0" rtlCol="0">
            <a:spAutoFit/>
          </a:bodyPr>
          <a:lstStyle/>
          <a:p>
            <a:pPr marL="25400">
              <a:lnSpc>
                <a:spcPct val="100000"/>
              </a:lnSpc>
              <a:spcBef>
                <a:spcPts val="110"/>
              </a:spcBef>
            </a:pPr>
            <a:fld id="{81D60167-4931-47E6-BA6A-407CBD079E47}" type="slidenum">
              <a:rPr spc="35" dirty="0"/>
              <a:t>38</a:t>
            </a:fld>
            <a:endParaRPr spc="35"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31880" y="2690095"/>
            <a:ext cx="7460615" cy="487680"/>
          </a:xfrm>
          <a:prstGeom prst="rect">
            <a:avLst/>
          </a:prstGeom>
        </p:spPr>
        <p:txBody>
          <a:bodyPr vert="horz" wrap="square" lIns="0" tIns="0" rIns="0" bIns="0" rtlCol="0">
            <a:spAutoFit/>
          </a:bodyPr>
          <a:lstStyle/>
          <a:p>
            <a:pPr marL="12700">
              <a:lnSpc>
                <a:spcPct val="100000"/>
              </a:lnSpc>
            </a:pPr>
            <a:r>
              <a:rPr sz="3200" spc="40" dirty="0">
                <a:solidFill>
                  <a:srgbClr val="D4463E"/>
                </a:solidFill>
                <a:latin typeface="Arial"/>
                <a:cs typeface="Arial"/>
              </a:rPr>
              <a:t>Building </a:t>
            </a:r>
            <a:r>
              <a:rPr sz="3200" spc="-40" dirty="0">
                <a:solidFill>
                  <a:srgbClr val="D4463E"/>
                </a:solidFill>
                <a:latin typeface="Arial"/>
                <a:cs typeface="Arial"/>
              </a:rPr>
              <a:t>Resilience </a:t>
            </a:r>
            <a:r>
              <a:rPr sz="3200" spc="-10" dirty="0">
                <a:solidFill>
                  <a:srgbClr val="D4463E"/>
                </a:solidFill>
                <a:latin typeface="Arial"/>
                <a:cs typeface="Arial"/>
              </a:rPr>
              <a:t>&amp; </a:t>
            </a:r>
            <a:r>
              <a:rPr sz="3200" spc="10" dirty="0">
                <a:solidFill>
                  <a:srgbClr val="D4463E"/>
                </a:solidFill>
                <a:latin typeface="Arial"/>
                <a:cs typeface="Arial"/>
              </a:rPr>
              <a:t>Preventing</a:t>
            </a:r>
            <a:r>
              <a:rPr sz="3200" spc="-270" dirty="0">
                <a:solidFill>
                  <a:srgbClr val="D4463E"/>
                </a:solidFill>
                <a:latin typeface="Arial"/>
                <a:cs typeface="Arial"/>
              </a:rPr>
              <a:t> </a:t>
            </a:r>
            <a:r>
              <a:rPr sz="3200" spc="50" dirty="0">
                <a:solidFill>
                  <a:srgbClr val="D4463E"/>
                </a:solidFill>
                <a:latin typeface="Arial"/>
                <a:cs typeface="Arial"/>
              </a:rPr>
              <a:t>Burnout</a:t>
            </a:r>
            <a:endParaRPr sz="3200">
              <a:latin typeface="Arial"/>
              <a:cs typeface="Arial"/>
            </a:endParaRPr>
          </a:p>
        </p:txBody>
      </p:sp>
      <p:sp>
        <p:nvSpPr>
          <p:cNvPr id="3" name="object 3"/>
          <p:cNvSpPr txBox="1"/>
          <p:nvPr/>
        </p:nvSpPr>
        <p:spPr>
          <a:xfrm>
            <a:off x="831880" y="3387408"/>
            <a:ext cx="2150745" cy="167640"/>
          </a:xfrm>
          <a:prstGeom prst="rect">
            <a:avLst/>
          </a:prstGeom>
        </p:spPr>
        <p:txBody>
          <a:bodyPr vert="horz" wrap="square" lIns="0" tIns="0" rIns="0" bIns="0" rtlCol="0">
            <a:spAutoFit/>
          </a:bodyPr>
          <a:lstStyle/>
          <a:p>
            <a:pPr marL="12700">
              <a:lnSpc>
                <a:spcPct val="100000"/>
              </a:lnSpc>
            </a:pPr>
            <a:r>
              <a:rPr sz="1100" b="1" spc="-120" dirty="0">
                <a:solidFill>
                  <a:srgbClr val="363740"/>
                </a:solidFill>
                <a:latin typeface="Arial Black"/>
                <a:cs typeface="Arial Black"/>
              </a:rPr>
              <a:t>DUKE </a:t>
            </a:r>
            <a:r>
              <a:rPr sz="1100" b="1" spc="-105" dirty="0">
                <a:solidFill>
                  <a:srgbClr val="363740"/>
                </a:solidFill>
                <a:latin typeface="Arial Black"/>
                <a:cs typeface="Arial Black"/>
              </a:rPr>
              <a:t>CORPORATE</a:t>
            </a:r>
            <a:r>
              <a:rPr sz="1100" b="1" spc="-80" dirty="0">
                <a:solidFill>
                  <a:srgbClr val="363740"/>
                </a:solidFill>
                <a:latin typeface="Arial Black"/>
                <a:cs typeface="Arial Black"/>
              </a:rPr>
              <a:t> </a:t>
            </a:r>
            <a:r>
              <a:rPr sz="1100" b="1" spc="-105" dirty="0">
                <a:solidFill>
                  <a:srgbClr val="363740"/>
                </a:solidFill>
                <a:latin typeface="Arial Black"/>
                <a:cs typeface="Arial Black"/>
              </a:rPr>
              <a:t>EDUCATION</a:t>
            </a:r>
            <a:endParaRPr sz="1100">
              <a:latin typeface="Arial Black"/>
              <a:cs typeface="Arial Black"/>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31880" y="2690095"/>
            <a:ext cx="5504180" cy="487680"/>
          </a:xfrm>
          <a:prstGeom prst="rect">
            <a:avLst/>
          </a:prstGeom>
        </p:spPr>
        <p:txBody>
          <a:bodyPr vert="horz" wrap="square" lIns="0" tIns="0" rIns="0" bIns="0" rtlCol="0">
            <a:spAutoFit/>
          </a:bodyPr>
          <a:lstStyle/>
          <a:p>
            <a:pPr marL="12700">
              <a:lnSpc>
                <a:spcPct val="100000"/>
              </a:lnSpc>
            </a:pPr>
            <a:r>
              <a:rPr sz="3200" spc="5" dirty="0">
                <a:solidFill>
                  <a:srgbClr val="D4463E"/>
                </a:solidFill>
                <a:latin typeface="Arial"/>
                <a:cs typeface="Arial"/>
              </a:rPr>
              <a:t>Fostering </a:t>
            </a:r>
            <a:r>
              <a:rPr sz="3200" spc="-10" dirty="0">
                <a:solidFill>
                  <a:srgbClr val="D4463E"/>
                </a:solidFill>
                <a:latin typeface="Arial"/>
                <a:cs typeface="Arial"/>
              </a:rPr>
              <a:t>Inclusion &amp;</a:t>
            </a:r>
            <a:r>
              <a:rPr sz="3200" spc="-225" dirty="0">
                <a:solidFill>
                  <a:srgbClr val="D4463E"/>
                </a:solidFill>
                <a:latin typeface="Arial"/>
                <a:cs typeface="Arial"/>
              </a:rPr>
              <a:t> </a:t>
            </a:r>
            <a:r>
              <a:rPr sz="3200" spc="30" dirty="0">
                <a:solidFill>
                  <a:srgbClr val="D4463E"/>
                </a:solidFill>
                <a:latin typeface="Arial"/>
                <a:cs typeface="Arial"/>
              </a:rPr>
              <a:t>Diversity</a:t>
            </a:r>
            <a:endParaRPr sz="3200">
              <a:latin typeface="Arial"/>
              <a:cs typeface="Arial"/>
            </a:endParaRPr>
          </a:p>
        </p:txBody>
      </p:sp>
      <p:sp>
        <p:nvSpPr>
          <p:cNvPr id="4" name="object 4"/>
          <p:cNvSpPr txBox="1">
            <a:spLocks noGrp="1"/>
          </p:cNvSpPr>
          <p:nvPr>
            <p:ph type="sldNum" sz="quarter" idx="7"/>
          </p:nvPr>
        </p:nvSpPr>
        <p:spPr>
          <a:prstGeom prst="rect">
            <a:avLst/>
          </a:prstGeom>
        </p:spPr>
        <p:txBody>
          <a:bodyPr vert="horz" wrap="square" lIns="0" tIns="13970" rIns="0" bIns="0" rtlCol="0">
            <a:spAutoFit/>
          </a:bodyPr>
          <a:lstStyle/>
          <a:p>
            <a:pPr marL="93345">
              <a:lnSpc>
                <a:spcPct val="100000"/>
              </a:lnSpc>
              <a:spcBef>
                <a:spcPts val="110"/>
              </a:spcBef>
            </a:pPr>
            <a:fld id="{81D60167-4931-47E6-BA6A-407CBD079E47}" type="slidenum">
              <a:rPr spc="35" dirty="0"/>
              <a:t>4</a:t>
            </a:fld>
            <a:endParaRPr spc="35" dirty="0"/>
          </a:p>
        </p:txBody>
      </p:sp>
      <p:sp>
        <p:nvSpPr>
          <p:cNvPr id="3" name="object 3"/>
          <p:cNvSpPr txBox="1"/>
          <p:nvPr/>
        </p:nvSpPr>
        <p:spPr>
          <a:xfrm>
            <a:off x="831880" y="3387408"/>
            <a:ext cx="1750695" cy="167640"/>
          </a:xfrm>
          <a:prstGeom prst="rect">
            <a:avLst/>
          </a:prstGeom>
        </p:spPr>
        <p:txBody>
          <a:bodyPr vert="horz" wrap="square" lIns="0" tIns="0" rIns="0" bIns="0" rtlCol="0">
            <a:spAutoFit/>
          </a:bodyPr>
          <a:lstStyle/>
          <a:p>
            <a:pPr marL="12700">
              <a:lnSpc>
                <a:spcPct val="100000"/>
              </a:lnSpc>
            </a:pPr>
            <a:r>
              <a:rPr sz="1100" spc="-55" dirty="0">
                <a:solidFill>
                  <a:srgbClr val="363740"/>
                </a:solidFill>
                <a:latin typeface="Arial"/>
                <a:cs typeface="Arial"/>
              </a:rPr>
              <a:t>Yale </a:t>
            </a:r>
            <a:r>
              <a:rPr sz="1100" spc="-10" dirty="0">
                <a:solidFill>
                  <a:srgbClr val="363740"/>
                </a:solidFill>
                <a:latin typeface="Arial"/>
                <a:cs typeface="Arial"/>
              </a:rPr>
              <a:t>School </a:t>
            </a:r>
            <a:r>
              <a:rPr sz="1100" spc="25" dirty="0">
                <a:solidFill>
                  <a:srgbClr val="363740"/>
                </a:solidFill>
                <a:latin typeface="Arial"/>
                <a:cs typeface="Arial"/>
              </a:rPr>
              <a:t>of</a:t>
            </a:r>
            <a:r>
              <a:rPr sz="1100" spc="-60" dirty="0">
                <a:solidFill>
                  <a:srgbClr val="363740"/>
                </a:solidFill>
                <a:latin typeface="Arial"/>
                <a:cs typeface="Arial"/>
              </a:rPr>
              <a:t> </a:t>
            </a:r>
            <a:r>
              <a:rPr sz="1100" dirty="0">
                <a:solidFill>
                  <a:srgbClr val="363740"/>
                </a:solidFill>
                <a:latin typeface="Arial"/>
                <a:cs typeface="Arial"/>
              </a:rPr>
              <a:t>Management</a:t>
            </a:r>
            <a:endParaRPr sz="1100">
              <a:latin typeface="Arial"/>
              <a:cs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691458" y="2763279"/>
            <a:ext cx="2226945" cy="1073785"/>
          </a:xfrm>
          <a:prstGeom prst="rect">
            <a:avLst/>
          </a:prstGeom>
        </p:spPr>
        <p:txBody>
          <a:bodyPr vert="horz" wrap="square" lIns="0" tIns="0" rIns="0" bIns="0" rtlCol="0">
            <a:spAutoFit/>
          </a:bodyPr>
          <a:lstStyle/>
          <a:p>
            <a:pPr marL="27940">
              <a:lnSpc>
                <a:spcPct val="100000"/>
              </a:lnSpc>
            </a:pPr>
            <a:r>
              <a:rPr sz="1200" spc="-30" dirty="0">
                <a:solidFill>
                  <a:srgbClr val="1E376C"/>
                </a:solidFill>
                <a:latin typeface="Arial"/>
                <a:cs typeface="Arial"/>
              </a:rPr>
              <a:t>Key</a:t>
            </a:r>
            <a:r>
              <a:rPr sz="1200" spc="-90" dirty="0">
                <a:solidFill>
                  <a:srgbClr val="1E376C"/>
                </a:solidFill>
                <a:latin typeface="Arial"/>
                <a:cs typeface="Arial"/>
              </a:rPr>
              <a:t> </a:t>
            </a:r>
            <a:r>
              <a:rPr sz="1200" spc="-5" dirty="0">
                <a:solidFill>
                  <a:srgbClr val="1E376C"/>
                </a:solidFill>
                <a:latin typeface="Arial"/>
                <a:cs typeface="Arial"/>
              </a:rPr>
              <a:t>Learnings</a:t>
            </a:r>
            <a:endParaRPr sz="1200">
              <a:latin typeface="Arial"/>
              <a:cs typeface="Arial"/>
            </a:endParaRPr>
          </a:p>
          <a:p>
            <a:pPr marL="193040" indent="-180340">
              <a:lnSpc>
                <a:spcPct val="100000"/>
              </a:lnSpc>
              <a:spcBef>
                <a:spcPts val="595"/>
              </a:spcBef>
              <a:buSzPct val="77777"/>
              <a:buChar char="●"/>
              <a:tabLst>
                <a:tab pos="193675" algn="l"/>
              </a:tabLst>
            </a:pPr>
            <a:r>
              <a:rPr sz="900" dirty="0">
                <a:solidFill>
                  <a:srgbClr val="363740"/>
                </a:solidFill>
                <a:latin typeface="Arial"/>
                <a:cs typeface="Arial"/>
              </a:rPr>
              <a:t>Refueling </a:t>
            </a:r>
            <a:r>
              <a:rPr sz="900" spc="15" dirty="0">
                <a:solidFill>
                  <a:srgbClr val="363740"/>
                </a:solidFill>
                <a:latin typeface="Arial"/>
                <a:cs typeface="Arial"/>
              </a:rPr>
              <a:t>for </a:t>
            </a:r>
            <a:r>
              <a:rPr sz="900" spc="-10" dirty="0">
                <a:solidFill>
                  <a:srgbClr val="363740"/>
                </a:solidFill>
                <a:latin typeface="Arial"/>
                <a:cs typeface="Arial"/>
              </a:rPr>
              <a:t>Greater</a:t>
            </a:r>
            <a:r>
              <a:rPr sz="900" spc="-80" dirty="0">
                <a:solidFill>
                  <a:srgbClr val="363740"/>
                </a:solidFill>
                <a:latin typeface="Arial"/>
                <a:cs typeface="Arial"/>
              </a:rPr>
              <a:t> </a:t>
            </a:r>
            <a:r>
              <a:rPr sz="900" spc="-15" dirty="0">
                <a:solidFill>
                  <a:srgbClr val="363740"/>
                </a:solidFill>
                <a:latin typeface="Arial"/>
                <a:cs typeface="Arial"/>
              </a:rPr>
              <a:t>Resilience</a:t>
            </a:r>
            <a:endParaRPr sz="900">
              <a:latin typeface="Arial"/>
              <a:cs typeface="Arial"/>
            </a:endParaRPr>
          </a:p>
          <a:p>
            <a:pPr marL="193040" indent="-180340">
              <a:lnSpc>
                <a:spcPct val="100000"/>
              </a:lnSpc>
              <a:spcBef>
                <a:spcPts val="195"/>
              </a:spcBef>
              <a:buSzPct val="77777"/>
              <a:buChar char="●"/>
              <a:tabLst>
                <a:tab pos="193675" algn="l"/>
              </a:tabLst>
            </a:pPr>
            <a:r>
              <a:rPr sz="900" spc="5" dirty="0">
                <a:solidFill>
                  <a:srgbClr val="363740"/>
                </a:solidFill>
                <a:latin typeface="Arial"/>
                <a:cs typeface="Arial"/>
              </a:rPr>
              <a:t>Resetting </a:t>
            </a:r>
            <a:r>
              <a:rPr sz="900" spc="-30" dirty="0">
                <a:solidFill>
                  <a:srgbClr val="363740"/>
                </a:solidFill>
                <a:latin typeface="Arial"/>
                <a:cs typeface="Arial"/>
              </a:rPr>
              <a:t>Your </a:t>
            </a:r>
            <a:r>
              <a:rPr sz="900" dirty="0">
                <a:solidFill>
                  <a:srgbClr val="363740"/>
                </a:solidFill>
                <a:latin typeface="Arial"/>
                <a:cs typeface="Arial"/>
              </a:rPr>
              <a:t>Relationship </a:t>
            </a:r>
            <a:r>
              <a:rPr sz="900" spc="45" dirty="0">
                <a:solidFill>
                  <a:srgbClr val="363740"/>
                </a:solidFill>
                <a:latin typeface="Arial"/>
                <a:cs typeface="Arial"/>
              </a:rPr>
              <a:t>with</a:t>
            </a:r>
            <a:r>
              <a:rPr sz="900" spc="-95" dirty="0">
                <a:solidFill>
                  <a:srgbClr val="363740"/>
                </a:solidFill>
                <a:latin typeface="Arial"/>
                <a:cs typeface="Arial"/>
              </a:rPr>
              <a:t> </a:t>
            </a:r>
            <a:r>
              <a:rPr sz="900" spc="30" dirty="0">
                <a:solidFill>
                  <a:srgbClr val="363740"/>
                </a:solidFill>
                <a:latin typeface="Arial"/>
                <a:cs typeface="Arial"/>
              </a:rPr>
              <a:t>Worry</a:t>
            </a:r>
            <a:endParaRPr sz="900">
              <a:latin typeface="Arial"/>
              <a:cs typeface="Arial"/>
            </a:endParaRPr>
          </a:p>
          <a:p>
            <a:pPr marL="193040" indent="-180340">
              <a:lnSpc>
                <a:spcPct val="100000"/>
              </a:lnSpc>
              <a:spcBef>
                <a:spcPts val="195"/>
              </a:spcBef>
              <a:buSzPct val="77777"/>
              <a:buChar char="●"/>
              <a:tabLst>
                <a:tab pos="193675" algn="l"/>
              </a:tabLst>
            </a:pPr>
            <a:r>
              <a:rPr sz="900" spc="-5" dirty="0">
                <a:solidFill>
                  <a:srgbClr val="363740"/>
                </a:solidFill>
                <a:latin typeface="Arial"/>
                <a:cs typeface="Arial"/>
              </a:rPr>
              <a:t>Expressing </a:t>
            </a:r>
            <a:r>
              <a:rPr sz="900" spc="-15" dirty="0">
                <a:solidFill>
                  <a:srgbClr val="363740"/>
                </a:solidFill>
                <a:latin typeface="Arial"/>
                <a:cs typeface="Arial"/>
              </a:rPr>
              <a:t>Yourself </a:t>
            </a:r>
            <a:r>
              <a:rPr sz="900" spc="25" dirty="0">
                <a:solidFill>
                  <a:srgbClr val="363740"/>
                </a:solidFill>
                <a:latin typeface="Arial"/>
                <a:cs typeface="Arial"/>
              </a:rPr>
              <a:t>to </a:t>
            </a:r>
            <a:r>
              <a:rPr sz="900" spc="5" dirty="0">
                <a:solidFill>
                  <a:srgbClr val="363740"/>
                </a:solidFill>
                <a:latin typeface="Arial"/>
                <a:cs typeface="Arial"/>
              </a:rPr>
              <a:t>Protect</a:t>
            </a:r>
            <a:r>
              <a:rPr sz="900" spc="-135" dirty="0">
                <a:solidFill>
                  <a:srgbClr val="363740"/>
                </a:solidFill>
                <a:latin typeface="Arial"/>
                <a:cs typeface="Arial"/>
              </a:rPr>
              <a:t> </a:t>
            </a:r>
            <a:r>
              <a:rPr sz="900" spc="-15" dirty="0">
                <a:solidFill>
                  <a:srgbClr val="363740"/>
                </a:solidFill>
                <a:latin typeface="Arial"/>
                <a:cs typeface="Arial"/>
              </a:rPr>
              <a:t>Yourself</a:t>
            </a:r>
            <a:endParaRPr sz="900">
              <a:latin typeface="Arial"/>
              <a:cs typeface="Arial"/>
            </a:endParaRPr>
          </a:p>
          <a:p>
            <a:pPr marL="193040" indent="-180340">
              <a:lnSpc>
                <a:spcPct val="100000"/>
              </a:lnSpc>
              <a:spcBef>
                <a:spcPts val="195"/>
              </a:spcBef>
              <a:buSzPct val="77777"/>
              <a:buChar char="●"/>
              <a:tabLst>
                <a:tab pos="193675" algn="l"/>
              </a:tabLst>
            </a:pPr>
            <a:r>
              <a:rPr sz="900" dirty="0">
                <a:solidFill>
                  <a:srgbClr val="363740"/>
                </a:solidFill>
                <a:latin typeface="Arial"/>
                <a:cs typeface="Arial"/>
              </a:rPr>
              <a:t>Dealing </a:t>
            </a:r>
            <a:r>
              <a:rPr sz="900" spc="45" dirty="0">
                <a:solidFill>
                  <a:srgbClr val="363740"/>
                </a:solidFill>
                <a:latin typeface="Arial"/>
                <a:cs typeface="Arial"/>
              </a:rPr>
              <a:t>with </a:t>
            </a:r>
            <a:r>
              <a:rPr sz="900" dirty="0">
                <a:solidFill>
                  <a:srgbClr val="363740"/>
                </a:solidFill>
                <a:latin typeface="Arial"/>
                <a:cs typeface="Arial"/>
              </a:rPr>
              <a:t>Mixed</a:t>
            </a:r>
            <a:r>
              <a:rPr sz="900" spc="-130" dirty="0">
                <a:solidFill>
                  <a:srgbClr val="363740"/>
                </a:solidFill>
                <a:latin typeface="Arial"/>
                <a:cs typeface="Arial"/>
              </a:rPr>
              <a:t> </a:t>
            </a:r>
            <a:r>
              <a:rPr sz="900" spc="-5" dirty="0">
                <a:solidFill>
                  <a:srgbClr val="363740"/>
                </a:solidFill>
                <a:latin typeface="Arial"/>
                <a:cs typeface="Arial"/>
              </a:rPr>
              <a:t>Emotions</a:t>
            </a:r>
            <a:endParaRPr sz="900">
              <a:latin typeface="Arial"/>
              <a:cs typeface="Arial"/>
            </a:endParaRPr>
          </a:p>
          <a:p>
            <a:pPr marL="193040" indent="-180340">
              <a:lnSpc>
                <a:spcPct val="100000"/>
              </a:lnSpc>
              <a:spcBef>
                <a:spcPts val="195"/>
              </a:spcBef>
              <a:buSzPct val="77777"/>
              <a:buChar char="●"/>
              <a:tabLst>
                <a:tab pos="193675" algn="l"/>
              </a:tabLst>
            </a:pPr>
            <a:r>
              <a:rPr sz="900" spc="20" dirty="0">
                <a:solidFill>
                  <a:srgbClr val="363740"/>
                </a:solidFill>
                <a:latin typeface="Arial"/>
                <a:cs typeface="Arial"/>
              </a:rPr>
              <a:t>Acting </a:t>
            </a:r>
            <a:r>
              <a:rPr sz="900" spc="25" dirty="0">
                <a:solidFill>
                  <a:srgbClr val="363740"/>
                </a:solidFill>
                <a:latin typeface="Arial"/>
                <a:cs typeface="Arial"/>
              </a:rPr>
              <a:t>to </a:t>
            </a:r>
            <a:r>
              <a:rPr sz="900" spc="-5" dirty="0">
                <a:solidFill>
                  <a:srgbClr val="363740"/>
                </a:solidFill>
                <a:latin typeface="Arial"/>
                <a:cs typeface="Arial"/>
              </a:rPr>
              <a:t>Prevent</a:t>
            </a:r>
            <a:r>
              <a:rPr sz="900" spc="-135" dirty="0">
                <a:solidFill>
                  <a:srgbClr val="363740"/>
                </a:solidFill>
                <a:latin typeface="Arial"/>
                <a:cs typeface="Arial"/>
              </a:rPr>
              <a:t> </a:t>
            </a:r>
            <a:r>
              <a:rPr sz="900" spc="10" dirty="0">
                <a:solidFill>
                  <a:srgbClr val="363740"/>
                </a:solidFill>
                <a:latin typeface="Arial"/>
                <a:cs typeface="Arial"/>
              </a:rPr>
              <a:t>Burnout</a:t>
            </a:r>
            <a:endParaRPr sz="900">
              <a:latin typeface="Arial"/>
              <a:cs typeface="Arial"/>
            </a:endParaRPr>
          </a:p>
        </p:txBody>
      </p:sp>
      <p:sp>
        <p:nvSpPr>
          <p:cNvPr id="3" name="object 3"/>
          <p:cNvSpPr txBox="1"/>
          <p:nvPr/>
        </p:nvSpPr>
        <p:spPr>
          <a:xfrm>
            <a:off x="1691458" y="3992004"/>
            <a:ext cx="2917190" cy="749935"/>
          </a:xfrm>
          <a:prstGeom prst="rect">
            <a:avLst/>
          </a:prstGeom>
        </p:spPr>
        <p:txBody>
          <a:bodyPr vert="horz" wrap="square" lIns="0" tIns="0" rIns="0" bIns="0" rtlCol="0">
            <a:spAutoFit/>
          </a:bodyPr>
          <a:lstStyle/>
          <a:p>
            <a:pPr marL="27940">
              <a:lnSpc>
                <a:spcPct val="100000"/>
              </a:lnSpc>
            </a:pPr>
            <a:r>
              <a:rPr sz="1200" spc="15" dirty="0">
                <a:solidFill>
                  <a:srgbClr val="1E376C"/>
                </a:solidFill>
                <a:latin typeface="Arial"/>
                <a:cs typeface="Arial"/>
              </a:rPr>
              <a:t>Assignment </a:t>
            </a:r>
            <a:r>
              <a:rPr sz="1200" spc="-5" dirty="0">
                <a:solidFill>
                  <a:srgbClr val="1E376C"/>
                </a:solidFill>
                <a:latin typeface="Arial"/>
                <a:cs typeface="Arial"/>
              </a:rPr>
              <a:t>Details: </a:t>
            </a:r>
            <a:r>
              <a:rPr sz="1200" spc="-15" dirty="0">
                <a:solidFill>
                  <a:srgbClr val="1E376C"/>
                </a:solidFill>
                <a:latin typeface="Arial"/>
                <a:cs typeface="Arial"/>
              </a:rPr>
              <a:t>Create </a:t>
            </a:r>
            <a:r>
              <a:rPr sz="1200" spc="-10" dirty="0">
                <a:solidFill>
                  <a:srgbClr val="1E376C"/>
                </a:solidFill>
                <a:latin typeface="Arial"/>
                <a:cs typeface="Arial"/>
              </a:rPr>
              <a:t>an </a:t>
            </a:r>
            <a:r>
              <a:rPr sz="1200" spc="20" dirty="0">
                <a:solidFill>
                  <a:srgbClr val="1E376C"/>
                </a:solidFill>
                <a:latin typeface="Arial"/>
                <a:cs typeface="Arial"/>
              </a:rPr>
              <a:t>Action</a:t>
            </a:r>
            <a:r>
              <a:rPr sz="1200" spc="-150" dirty="0">
                <a:solidFill>
                  <a:srgbClr val="1E376C"/>
                </a:solidFill>
                <a:latin typeface="Arial"/>
                <a:cs typeface="Arial"/>
              </a:rPr>
              <a:t> </a:t>
            </a:r>
            <a:r>
              <a:rPr sz="1200" spc="-10" dirty="0">
                <a:solidFill>
                  <a:srgbClr val="1E376C"/>
                </a:solidFill>
                <a:latin typeface="Arial"/>
                <a:cs typeface="Arial"/>
              </a:rPr>
              <a:t>Plan</a:t>
            </a:r>
            <a:endParaRPr sz="1200">
              <a:latin typeface="Arial"/>
              <a:cs typeface="Arial"/>
            </a:endParaRPr>
          </a:p>
          <a:p>
            <a:pPr marL="193040" indent="-180340">
              <a:lnSpc>
                <a:spcPct val="100000"/>
              </a:lnSpc>
              <a:spcBef>
                <a:spcPts val="595"/>
              </a:spcBef>
              <a:buSzPct val="77777"/>
              <a:buChar char="●"/>
              <a:tabLst>
                <a:tab pos="193675" algn="l"/>
              </a:tabLst>
            </a:pPr>
            <a:r>
              <a:rPr sz="900" spc="15" dirty="0">
                <a:solidFill>
                  <a:srgbClr val="363740"/>
                </a:solidFill>
                <a:latin typeface="Arial"/>
                <a:cs typeface="Arial"/>
              </a:rPr>
              <a:t>Identify </a:t>
            </a:r>
            <a:r>
              <a:rPr sz="900" spc="5" dirty="0">
                <a:solidFill>
                  <a:srgbClr val="363740"/>
                </a:solidFill>
                <a:latin typeface="Arial"/>
                <a:cs typeface="Arial"/>
              </a:rPr>
              <a:t>Potential </a:t>
            </a:r>
            <a:r>
              <a:rPr sz="900" spc="-5" dirty="0">
                <a:solidFill>
                  <a:srgbClr val="363740"/>
                </a:solidFill>
                <a:latin typeface="Arial"/>
                <a:cs typeface="Arial"/>
              </a:rPr>
              <a:t>Threats </a:t>
            </a:r>
            <a:r>
              <a:rPr sz="900" spc="25" dirty="0">
                <a:solidFill>
                  <a:srgbClr val="363740"/>
                </a:solidFill>
                <a:latin typeface="Arial"/>
                <a:cs typeface="Arial"/>
              </a:rPr>
              <a:t>to</a:t>
            </a:r>
            <a:r>
              <a:rPr sz="900" spc="-114" dirty="0">
                <a:solidFill>
                  <a:srgbClr val="363740"/>
                </a:solidFill>
                <a:latin typeface="Arial"/>
                <a:cs typeface="Arial"/>
              </a:rPr>
              <a:t> </a:t>
            </a:r>
            <a:r>
              <a:rPr sz="900" spc="-15" dirty="0">
                <a:solidFill>
                  <a:srgbClr val="363740"/>
                </a:solidFill>
                <a:latin typeface="Arial"/>
                <a:cs typeface="Arial"/>
              </a:rPr>
              <a:t>Resilience</a:t>
            </a:r>
            <a:endParaRPr sz="900">
              <a:latin typeface="Arial"/>
              <a:cs typeface="Arial"/>
            </a:endParaRPr>
          </a:p>
          <a:p>
            <a:pPr marL="193040" indent="-180340">
              <a:lnSpc>
                <a:spcPct val="100000"/>
              </a:lnSpc>
              <a:spcBef>
                <a:spcPts val="195"/>
              </a:spcBef>
              <a:buSzPct val="77777"/>
              <a:buChar char="●"/>
              <a:tabLst>
                <a:tab pos="193675" algn="l"/>
              </a:tabLst>
            </a:pPr>
            <a:r>
              <a:rPr sz="900" spc="-10" dirty="0">
                <a:solidFill>
                  <a:srgbClr val="363740"/>
                </a:solidFill>
                <a:latin typeface="Arial"/>
                <a:cs typeface="Arial"/>
              </a:rPr>
              <a:t>Plan </a:t>
            </a:r>
            <a:r>
              <a:rPr sz="900" dirty="0">
                <a:solidFill>
                  <a:srgbClr val="363740"/>
                </a:solidFill>
                <a:latin typeface="Arial"/>
                <a:cs typeface="Arial"/>
              </a:rPr>
              <a:t>and </a:t>
            </a:r>
            <a:r>
              <a:rPr sz="900" spc="5" dirty="0">
                <a:solidFill>
                  <a:srgbClr val="363740"/>
                </a:solidFill>
                <a:latin typeface="Arial"/>
                <a:cs typeface="Arial"/>
              </a:rPr>
              <a:t>Implement </a:t>
            </a:r>
            <a:r>
              <a:rPr sz="900" spc="-30" dirty="0">
                <a:solidFill>
                  <a:srgbClr val="363740"/>
                </a:solidFill>
                <a:latin typeface="Arial"/>
                <a:cs typeface="Arial"/>
              </a:rPr>
              <a:t>Your</a:t>
            </a:r>
            <a:r>
              <a:rPr sz="900" spc="-120" dirty="0">
                <a:solidFill>
                  <a:srgbClr val="363740"/>
                </a:solidFill>
                <a:latin typeface="Arial"/>
                <a:cs typeface="Arial"/>
              </a:rPr>
              <a:t> </a:t>
            </a:r>
            <a:r>
              <a:rPr sz="900" spc="10" dirty="0">
                <a:solidFill>
                  <a:srgbClr val="363740"/>
                </a:solidFill>
                <a:latin typeface="Arial"/>
                <a:cs typeface="Arial"/>
              </a:rPr>
              <a:t>Intervention</a:t>
            </a:r>
            <a:endParaRPr sz="900">
              <a:latin typeface="Arial"/>
              <a:cs typeface="Arial"/>
            </a:endParaRPr>
          </a:p>
          <a:p>
            <a:pPr marL="193040" indent="-180340">
              <a:lnSpc>
                <a:spcPct val="100000"/>
              </a:lnSpc>
              <a:spcBef>
                <a:spcPts val="195"/>
              </a:spcBef>
              <a:buSzPct val="77777"/>
              <a:buChar char="●"/>
              <a:tabLst>
                <a:tab pos="193675" algn="l"/>
              </a:tabLst>
            </a:pPr>
            <a:r>
              <a:rPr sz="900" dirty="0">
                <a:solidFill>
                  <a:srgbClr val="363740"/>
                </a:solidFill>
                <a:latin typeface="Arial"/>
                <a:cs typeface="Arial"/>
              </a:rPr>
              <a:t>Reﬂect and </a:t>
            </a:r>
            <a:r>
              <a:rPr sz="900" spc="-5" dirty="0">
                <a:solidFill>
                  <a:srgbClr val="363740"/>
                </a:solidFill>
                <a:latin typeface="Arial"/>
                <a:cs typeface="Arial"/>
              </a:rPr>
              <a:t>Consider </a:t>
            </a:r>
            <a:r>
              <a:rPr sz="900" spc="20" dirty="0">
                <a:solidFill>
                  <a:srgbClr val="363740"/>
                </a:solidFill>
                <a:latin typeface="Arial"/>
                <a:cs typeface="Arial"/>
              </a:rPr>
              <a:t>What’s</a:t>
            </a:r>
            <a:r>
              <a:rPr sz="900" spc="-125" dirty="0">
                <a:solidFill>
                  <a:srgbClr val="363740"/>
                </a:solidFill>
                <a:latin typeface="Arial"/>
                <a:cs typeface="Arial"/>
              </a:rPr>
              <a:t> </a:t>
            </a:r>
            <a:r>
              <a:rPr sz="900" spc="10" dirty="0">
                <a:solidFill>
                  <a:srgbClr val="363740"/>
                </a:solidFill>
                <a:latin typeface="Arial"/>
                <a:cs typeface="Arial"/>
              </a:rPr>
              <a:t>Next</a:t>
            </a:r>
            <a:endParaRPr sz="900">
              <a:latin typeface="Arial"/>
              <a:cs typeface="Arial"/>
            </a:endParaRPr>
          </a:p>
        </p:txBody>
      </p:sp>
      <p:sp>
        <p:nvSpPr>
          <p:cNvPr id="4" name="object 4"/>
          <p:cNvSpPr txBox="1"/>
          <p:nvPr/>
        </p:nvSpPr>
        <p:spPr>
          <a:xfrm>
            <a:off x="5188975" y="2763266"/>
            <a:ext cx="3311525" cy="1111885"/>
          </a:xfrm>
          <a:prstGeom prst="rect">
            <a:avLst/>
          </a:prstGeom>
        </p:spPr>
        <p:txBody>
          <a:bodyPr vert="horz" wrap="square" lIns="0" tIns="0" rIns="0" bIns="0" rtlCol="0">
            <a:spAutoFit/>
          </a:bodyPr>
          <a:lstStyle/>
          <a:p>
            <a:pPr marL="12700">
              <a:lnSpc>
                <a:spcPct val="100000"/>
              </a:lnSpc>
            </a:pPr>
            <a:r>
              <a:rPr sz="1200" spc="-5" dirty="0">
                <a:solidFill>
                  <a:srgbClr val="1E376C"/>
                </a:solidFill>
                <a:latin typeface="Arial"/>
                <a:cs typeface="Arial"/>
              </a:rPr>
              <a:t>Faculty </a:t>
            </a:r>
            <a:r>
              <a:rPr sz="1200" dirty="0">
                <a:solidFill>
                  <a:srgbClr val="1E376C"/>
                </a:solidFill>
                <a:latin typeface="Arial"/>
                <a:cs typeface="Arial"/>
              </a:rPr>
              <a:t>Director: </a:t>
            </a:r>
            <a:r>
              <a:rPr sz="1200" spc="-15" dirty="0">
                <a:solidFill>
                  <a:srgbClr val="1E376C"/>
                </a:solidFill>
                <a:latin typeface="Arial"/>
                <a:cs typeface="Arial"/>
              </a:rPr>
              <a:t>Dr. </a:t>
            </a:r>
            <a:r>
              <a:rPr sz="1200" dirty="0">
                <a:solidFill>
                  <a:srgbClr val="1E376C"/>
                </a:solidFill>
                <a:latin typeface="Arial"/>
                <a:cs typeface="Arial"/>
              </a:rPr>
              <a:t>Srini</a:t>
            </a:r>
            <a:r>
              <a:rPr sz="1200" spc="-114" dirty="0">
                <a:solidFill>
                  <a:srgbClr val="1E376C"/>
                </a:solidFill>
                <a:latin typeface="Arial"/>
                <a:cs typeface="Arial"/>
              </a:rPr>
              <a:t> </a:t>
            </a:r>
            <a:r>
              <a:rPr sz="1200" spc="-5" dirty="0">
                <a:solidFill>
                  <a:srgbClr val="1E376C"/>
                </a:solidFill>
                <a:latin typeface="Arial"/>
                <a:cs typeface="Arial"/>
              </a:rPr>
              <a:t>Pillay</a:t>
            </a:r>
            <a:endParaRPr sz="1200">
              <a:latin typeface="Arial"/>
              <a:cs typeface="Arial"/>
            </a:endParaRPr>
          </a:p>
          <a:p>
            <a:pPr marL="1041400" marR="5080">
              <a:lnSpc>
                <a:spcPct val="118100"/>
              </a:lnSpc>
              <a:spcBef>
                <a:spcPts val="700"/>
              </a:spcBef>
            </a:pPr>
            <a:r>
              <a:rPr sz="900" spc="-15" dirty="0">
                <a:solidFill>
                  <a:srgbClr val="363740"/>
                </a:solidFill>
                <a:latin typeface="Arial"/>
                <a:cs typeface="Arial"/>
              </a:rPr>
              <a:t>Dr. </a:t>
            </a:r>
            <a:r>
              <a:rPr sz="900" dirty="0">
                <a:solidFill>
                  <a:srgbClr val="363740"/>
                </a:solidFill>
                <a:latin typeface="Arial"/>
                <a:cs typeface="Arial"/>
              </a:rPr>
              <a:t>Srini </a:t>
            </a:r>
            <a:r>
              <a:rPr sz="900" spc="-5" dirty="0">
                <a:solidFill>
                  <a:srgbClr val="363740"/>
                </a:solidFill>
                <a:latin typeface="Arial"/>
                <a:cs typeface="Arial"/>
              </a:rPr>
              <a:t>Pillay is </a:t>
            </a:r>
            <a:r>
              <a:rPr sz="900" spc="10" dirty="0">
                <a:solidFill>
                  <a:srgbClr val="363740"/>
                </a:solidFill>
                <a:latin typeface="Arial"/>
                <a:cs typeface="Arial"/>
              </a:rPr>
              <a:t>the </a:t>
            </a:r>
            <a:r>
              <a:rPr sz="900" spc="-45" dirty="0">
                <a:solidFill>
                  <a:srgbClr val="363740"/>
                </a:solidFill>
                <a:latin typeface="Arial"/>
                <a:cs typeface="Arial"/>
              </a:rPr>
              <a:t>CEO </a:t>
            </a:r>
            <a:r>
              <a:rPr sz="900" spc="20" dirty="0">
                <a:solidFill>
                  <a:srgbClr val="363740"/>
                </a:solidFill>
                <a:latin typeface="Arial"/>
                <a:cs typeface="Arial"/>
              </a:rPr>
              <a:t>of </a:t>
            </a:r>
            <a:r>
              <a:rPr sz="900" spc="-5" dirty="0">
                <a:solidFill>
                  <a:srgbClr val="363740"/>
                </a:solidFill>
                <a:latin typeface="Arial"/>
                <a:cs typeface="Arial"/>
              </a:rPr>
              <a:t>NeuroBusiness  </a:t>
            </a:r>
            <a:r>
              <a:rPr sz="900" spc="-15" dirty="0">
                <a:solidFill>
                  <a:srgbClr val="363740"/>
                </a:solidFill>
                <a:latin typeface="Arial"/>
                <a:cs typeface="Arial"/>
              </a:rPr>
              <a:t>Group, </a:t>
            </a:r>
            <a:r>
              <a:rPr sz="900" spc="-25" dirty="0">
                <a:solidFill>
                  <a:srgbClr val="363740"/>
                </a:solidFill>
                <a:latin typeface="Arial"/>
                <a:cs typeface="Arial"/>
              </a:rPr>
              <a:t>a </a:t>
            </a:r>
            <a:r>
              <a:rPr sz="900" dirty="0">
                <a:solidFill>
                  <a:srgbClr val="363740"/>
                </a:solidFill>
                <a:latin typeface="Arial"/>
                <a:cs typeface="Arial"/>
              </a:rPr>
              <a:t>company </a:t>
            </a:r>
            <a:r>
              <a:rPr sz="900" spc="20" dirty="0">
                <a:solidFill>
                  <a:srgbClr val="363740"/>
                </a:solidFill>
                <a:latin typeface="Arial"/>
                <a:cs typeface="Arial"/>
              </a:rPr>
              <a:t>that </a:t>
            </a:r>
            <a:r>
              <a:rPr sz="900" spc="-10" dirty="0">
                <a:solidFill>
                  <a:srgbClr val="363740"/>
                </a:solidFill>
                <a:latin typeface="Arial"/>
                <a:cs typeface="Arial"/>
              </a:rPr>
              <a:t>specializes </a:t>
            </a:r>
            <a:r>
              <a:rPr sz="900" spc="5" dirty="0">
                <a:solidFill>
                  <a:srgbClr val="363740"/>
                </a:solidFill>
                <a:latin typeface="Arial"/>
                <a:cs typeface="Arial"/>
              </a:rPr>
              <a:t>in  </a:t>
            </a:r>
            <a:r>
              <a:rPr sz="900" dirty="0">
                <a:solidFill>
                  <a:srgbClr val="363740"/>
                </a:solidFill>
                <a:latin typeface="Arial"/>
                <a:cs typeface="Arial"/>
              </a:rPr>
              <a:t>developing </a:t>
            </a:r>
            <a:r>
              <a:rPr sz="900" spc="5" dirty="0">
                <a:solidFill>
                  <a:srgbClr val="363740"/>
                </a:solidFill>
                <a:latin typeface="Arial"/>
                <a:cs typeface="Arial"/>
              </a:rPr>
              <a:t>transformational </a:t>
            </a:r>
            <a:r>
              <a:rPr sz="900" spc="-10" dirty="0">
                <a:solidFill>
                  <a:srgbClr val="363740"/>
                </a:solidFill>
                <a:latin typeface="Arial"/>
                <a:cs typeface="Arial"/>
              </a:rPr>
              <a:t>leaders </a:t>
            </a:r>
            <a:r>
              <a:rPr sz="900" dirty="0">
                <a:solidFill>
                  <a:srgbClr val="363740"/>
                </a:solidFill>
                <a:latin typeface="Arial"/>
                <a:cs typeface="Arial"/>
              </a:rPr>
              <a:t>and </a:t>
            </a:r>
            <a:r>
              <a:rPr sz="900" spc="-15" dirty="0">
                <a:solidFill>
                  <a:srgbClr val="363740"/>
                </a:solidFill>
                <a:latin typeface="Arial"/>
                <a:cs typeface="Arial"/>
              </a:rPr>
              <a:t>has  </a:t>
            </a:r>
            <a:r>
              <a:rPr sz="900" spc="-5" dirty="0">
                <a:solidFill>
                  <a:srgbClr val="363740"/>
                </a:solidFill>
                <a:latin typeface="Arial"/>
                <a:cs typeface="Arial"/>
              </a:rPr>
              <a:t>been </a:t>
            </a:r>
            <a:r>
              <a:rPr sz="900" spc="10" dirty="0">
                <a:solidFill>
                  <a:srgbClr val="363740"/>
                </a:solidFill>
                <a:latin typeface="Arial"/>
                <a:cs typeface="Arial"/>
              </a:rPr>
              <a:t>voted </a:t>
            </a:r>
            <a:r>
              <a:rPr sz="900" spc="-10" dirty="0">
                <a:solidFill>
                  <a:srgbClr val="363740"/>
                </a:solidFill>
                <a:latin typeface="Arial"/>
                <a:cs typeface="Arial"/>
              </a:rPr>
              <a:t>one </a:t>
            </a:r>
            <a:r>
              <a:rPr sz="900" spc="20" dirty="0">
                <a:solidFill>
                  <a:srgbClr val="363740"/>
                </a:solidFill>
                <a:latin typeface="Arial"/>
                <a:cs typeface="Arial"/>
              </a:rPr>
              <a:t>of </a:t>
            </a:r>
            <a:r>
              <a:rPr sz="900" spc="10" dirty="0">
                <a:solidFill>
                  <a:srgbClr val="363740"/>
                </a:solidFill>
                <a:latin typeface="Arial"/>
                <a:cs typeface="Arial"/>
              </a:rPr>
              <a:t>the </a:t>
            </a:r>
            <a:r>
              <a:rPr sz="900" spc="-20" dirty="0">
                <a:solidFill>
                  <a:srgbClr val="363740"/>
                </a:solidFill>
                <a:latin typeface="Arial"/>
                <a:cs typeface="Arial"/>
              </a:rPr>
              <a:t>Top </a:t>
            </a:r>
            <a:r>
              <a:rPr sz="900" spc="35" dirty="0">
                <a:solidFill>
                  <a:srgbClr val="363740"/>
                </a:solidFill>
                <a:latin typeface="Arial"/>
                <a:cs typeface="Arial"/>
              </a:rPr>
              <a:t>20 </a:t>
            </a:r>
            <a:r>
              <a:rPr sz="900" dirty="0">
                <a:solidFill>
                  <a:srgbClr val="363740"/>
                </a:solidFill>
                <a:latin typeface="Arial"/>
                <a:cs typeface="Arial"/>
              </a:rPr>
              <a:t>“movers and  </a:t>
            </a:r>
            <a:r>
              <a:rPr sz="900" spc="-10" dirty="0">
                <a:solidFill>
                  <a:srgbClr val="363740"/>
                </a:solidFill>
                <a:latin typeface="Arial"/>
                <a:cs typeface="Arial"/>
              </a:rPr>
              <a:t>shakers” </a:t>
            </a:r>
            <a:r>
              <a:rPr sz="900" spc="5" dirty="0">
                <a:solidFill>
                  <a:srgbClr val="363740"/>
                </a:solidFill>
                <a:latin typeface="Arial"/>
                <a:cs typeface="Arial"/>
              </a:rPr>
              <a:t>in </a:t>
            </a:r>
            <a:r>
              <a:rPr sz="900" spc="-5" dirty="0">
                <a:solidFill>
                  <a:srgbClr val="363740"/>
                </a:solidFill>
                <a:latin typeface="Arial"/>
                <a:cs typeface="Arial"/>
              </a:rPr>
              <a:t>leadership </a:t>
            </a:r>
            <a:r>
              <a:rPr sz="900" dirty="0">
                <a:solidFill>
                  <a:srgbClr val="363740"/>
                </a:solidFill>
                <a:latin typeface="Arial"/>
                <a:cs typeface="Arial"/>
              </a:rPr>
              <a:t>development </a:t>
            </a:r>
            <a:r>
              <a:rPr sz="900" spc="5" dirty="0">
                <a:solidFill>
                  <a:srgbClr val="363740"/>
                </a:solidFill>
                <a:latin typeface="Arial"/>
                <a:cs typeface="Arial"/>
              </a:rPr>
              <a:t>in</a:t>
            </a:r>
            <a:r>
              <a:rPr sz="900" spc="-35" dirty="0">
                <a:solidFill>
                  <a:srgbClr val="363740"/>
                </a:solidFill>
                <a:latin typeface="Arial"/>
                <a:cs typeface="Arial"/>
              </a:rPr>
              <a:t> </a:t>
            </a:r>
            <a:r>
              <a:rPr sz="900" spc="10" dirty="0">
                <a:solidFill>
                  <a:srgbClr val="363740"/>
                </a:solidFill>
                <a:latin typeface="Arial"/>
                <a:cs typeface="Arial"/>
              </a:rPr>
              <a:t>the</a:t>
            </a:r>
            <a:endParaRPr sz="900">
              <a:latin typeface="Arial"/>
              <a:cs typeface="Arial"/>
            </a:endParaRPr>
          </a:p>
        </p:txBody>
      </p:sp>
      <p:sp>
        <p:nvSpPr>
          <p:cNvPr id="5" name="object 5"/>
          <p:cNvSpPr txBox="1"/>
          <p:nvPr/>
        </p:nvSpPr>
        <p:spPr>
          <a:xfrm>
            <a:off x="6217675" y="3844864"/>
            <a:ext cx="2219325" cy="516255"/>
          </a:xfrm>
          <a:prstGeom prst="rect">
            <a:avLst/>
          </a:prstGeom>
        </p:spPr>
        <p:txBody>
          <a:bodyPr vert="horz" wrap="square" lIns="0" tIns="0" rIns="0" bIns="0" rtlCol="0">
            <a:spAutoFit/>
          </a:bodyPr>
          <a:lstStyle/>
          <a:p>
            <a:pPr marL="12700" marR="5080">
              <a:lnSpc>
                <a:spcPct val="118100"/>
              </a:lnSpc>
            </a:pPr>
            <a:r>
              <a:rPr sz="900" spc="25" dirty="0">
                <a:solidFill>
                  <a:srgbClr val="363740"/>
                </a:solidFill>
                <a:latin typeface="Arial"/>
                <a:cs typeface="Arial"/>
              </a:rPr>
              <a:t>world </a:t>
            </a:r>
            <a:r>
              <a:rPr sz="900" spc="10" dirty="0">
                <a:solidFill>
                  <a:srgbClr val="363740"/>
                </a:solidFill>
                <a:latin typeface="Arial"/>
                <a:cs typeface="Arial"/>
              </a:rPr>
              <a:t>by </a:t>
            </a:r>
            <a:r>
              <a:rPr sz="900" spc="-5" dirty="0">
                <a:solidFill>
                  <a:srgbClr val="363740"/>
                </a:solidFill>
                <a:latin typeface="Arial"/>
                <a:cs typeface="Arial"/>
              </a:rPr>
              <a:t>Training </a:t>
            </a:r>
            <a:r>
              <a:rPr sz="900" dirty="0">
                <a:solidFill>
                  <a:srgbClr val="363740"/>
                </a:solidFill>
                <a:latin typeface="Arial"/>
                <a:cs typeface="Arial"/>
              </a:rPr>
              <a:t>Industry. He </a:t>
            </a:r>
            <a:r>
              <a:rPr sz="900" spc="-5" dirty="0">
                <a:solidFill>
                  <a:srgbClr val="363740"/>
                </a:solidFill>
                <a:latin typeface="Arial"/>
                <a:cs typeface="Arial"/>
              </a:rPr>
              <a:t>is </a:t>
            </a:r>
            <a:r>
              <a:rPr sz="900" spc="-10" dirty="0">
                <a:solidFill>
                  <a:srgbClr val="363740"/>
                </a:solidFill>
                <a:latin typeface="Arial"/>
                <a:cs typeface="Arial"/>
              </a:rPr>
              <a:t>an  </a:t>
            </a:r>
            <a:r>
              <a:rPr sz="900" spc="5" dirty="0">
                <a:solidFill>
                  <a:srgbClr val="363740"/>
                </a:solidFill>
                <a:latin typeface="Arial"/>
                <a:cs typeface="Arial"/>
              </a:rPr>
              <a:t>internationally </a:t>
            </a:r>
            <a:r>
              <a:rPr sz="900" spc="-5" dirty="0">
                <a:solidFill>
                  <a:srgbClr val="363740"/>
                </a:solidFill>
                <a:latin typeface="Arial"/>
                <a:cs typeface="Arial"/>
              </a:rPr>
              <a:t>recognized </a:t>
            </a:r>
            <a:r>
              <a:rPr sz="900" spc="10" dirty="0">
                <a:solidFill>
                  <a:srgbClr val="363740"/>
                </a:solidFill>
                <a:latin typeface="Arial"/>
                <a:cs typeface="Arial"/>
              </a:rPr>
              <a:t>expert </a:t>
            </a:r>
            <a:r>
              <a:rPr sz="900" spc="5" dirty="0">
                <a:solidFill>
                  <a:srgbClr val="363740"/>
                </a:solidFill>
                <a:latin typeface="Arial"/>
                <a:cs typeface="Arial"/>
              </a:rPr>
              <a:t>in</a:t>
            </a:r>
            <a:r>
              <a:rPr sz="900" spc="-45" dirty="0">
                <a:solidFill>
                  <a:srgbClr val="363740"/>
                </a:solidFill>
                <a:latin typeface="Arial"/>
                <a:cs typeface="Arial"/>
              </a:rPr>
              <a:t> </a:t>
            </a:r>
            <a:r>
              <a:rPr sz="900" spc="5" dirty="0">
                <a:solidFill>
                  <a:srgbClr val="363740"/>
                </a:solidFill>
                <a:latin typeface="Arial"/>
                <a:cs typeface="Arial"/>
              </a:rPr>
              <a:t>applied  brain </a:t>
            </a:r>
            <a:r>
              <a:rPr sz="900" spc="-15" dirty="0">
                <a:solidFill>
                  <a:srgbClr val="363740"/>
                </a:solidFill>
                <a:latin typeface="Arial"/>
                <a:cs typeface="Arial"/>
              </a:rPr>
              <a:t>science </a:t>
            </a:r>
            <a:r>
              <a:rPr sz="900" dirty="0">
                <a:solidFill>
                  <a:srgbClr val="363740"/>
                </a:solidFill>
                <a:latin typeface="Arial"/>
                <a:cs typeface="Arial"/>
              </a:rPr>
              <a:t>and human</a:t>
            </a:r>
            <a:r>
              <a:rPr sz="900" spc="-114" dirty="0">
                <a:solidFill>
                  <a:srgbClr val="363740"/>
                </a:solidFill>
                <a:latin typeface="Arial"/>
                <a:cs typeface="Arial"/>
              </a:rPr>
              <a:t> </a:t>
            </a:r>
            <a:r>
              <a:rPr sz="900" spc="-5" dirty="0">
                <a:solidFill>
                  <a:srgbClr val="363740"/>
                </a:solidFill>
                <a:latin typeface="Arial"/>
                <a:cs typeface="Arial"/>
              </a:rPr>
              <a:t>behavior.</a:t>
            </a:r>
            <a:endParaRPr sz="900">
              <a:latin typeface="Arial"/>
              <a:cs typeface="Arial"/>
            </a:endParaRPr>
          </a:p>
        </p:txBody>
      </p:sp>
      <p:sp>
        <p:nvSpPr>
          <p:cNvPr id="6" name="object 6"/>
          <p:cNvSpPr txBox="1"/>
          <p:nvPr/>
        </p:nvSpPr>
        <p:spPr>
          <a:xfrm>
            <a:off x="5346485" y="3933049"/>
            <a:ext cx="580390" cy="133350"/>
          </a:xfrm>
          <a:prstGeom prst="rect">
            <a:avLst/>
          </a:prstGeom>
        </p:spPr>
        <p:txBody>
          <a:bodyPr vert="horz" wrap="square" lIns="0" tIns="0" rIns="0" bIns="0" rtlCol="0">
            <a:spAutoFit/>
          </a:bodyPr>
          <a:lstStyle/>
          <a:p>
            <a:pPr marL="12700">
              <a:lnSpc>
                <a:spcPct val="100000"/>
              </a:lnSpc>
            </a:pPr>
            <a:r>
              <a:rPr sz="700" b="1" spc="-70" dirty="0">
                <a:solidFill>
                  <a:srgbClr val="1E376C"/>
                </a:solidFill>
                <a:latin typeface="Arial Black"/>
                <a:cs typeface="Arial Black"/>
              </a:rPr>
              <a:t>SRINI</a:t>
            </a:r>
            <a:r>
              <a:rPr sz="700" b="1" spc="-120" dirty="0">
                <a:solidFill>
                  <a:srgbClr val="1E376C"/>
                </a:solidFill>
                <a:latin typeface="Arial Black"/>
                <a:cs typeface="Arial Black"/>
              </a:rPr>
              <a:t> </a:t>
            </a:r>
            <a:r>
              <a:rPr sz="700" b="1" spc="-80" dirty="0">
                <a:solidFill>
                  <a:srgbClr val="1E376C"/>
                </a:solidFill>
                <a:latin typeface="Arial Black"/>
                <a:cs typeface="Arial Black"/>
              </a:rPr>
              <a:t>PILLAY</a:t>
            </a:r>
            <a:endParaRPr sz="700">
              <a:latin typeface="Arial Black"/>
              <a:cs typeface="Arial Black"/>
            </a:endParaRPr>
          </a:p>
        </p:txBody>
      </p:sp>
      <p:sp>
        <p:nvSpPr>
          <p:cNvPr id="7" name="object 7"/>
          <p:cNvSpPr/>
          <p:nvPr/>
        </p:nvSpPr>
        <p:spPr>
          <a:xfrm>
            <a:off x="5306850" y="3118174"/>
            <a:ext cx="646499" cy="662099"/>
          </a:xfrm>
          <a:prstGeom prst="rect">
            <a:avLst/>
          </a:prstGeom>
          <a:blipFill>
            <a:blip r:embed="rId2" cstate="print"/>
            <a:stretch>
              <a:fillRect/>
            </a:stretch>
          </a:blipFill>
        </p:spPr>
        <p:txBody>
          <a:bodyPr wrap="square" lIns="0" tIns="0" rIns="0" bIns="0" rtlCol="0"/>
          <a:lstStyle/>
          <a:p>
            <a:endParaRPr/>
          </a:p>
        </p:txBody>
      </p:sp>
      <p:sp>
        <p:nvSpPr>
          <p:cNvPr id="8" name="object 8"/>
          <p:cNvSpPr/>
          <p:nvPr/>
        </p:nvSpPr>
        <p:spPr>
          <a:xfrm>
            <a:off x="5287800" y="3099124"/>
            <a:ext cx="685165" cy="700405"/>
          </a:xfrm>
          <a:custGeom>
            <a:avLst/>
            <a:gdLst/>
            <a:ahLst/>
            <a:cxnLst/>
            <a:rect l="l" t="t" r="r" b="b"/>
            <a:pathLst>
              <a:path w="685164" h="700404">
                <a:moveTo>
                  <a:pt x="0" y="350099"/>
                </a:moveTo>
                <a:lnTo>
                  <a:pt x="3124" y="302593"/>
                </a:lnTo>
                <a:lnTo>
                  <a:pt x="12227" y="257029"/>
                </a:lnTo>
                <a:lnTo>
                  <a:pt x="26899" y="213825"/>
                </a:lnTo>
                <a:lnTo>
                  <a:pt x="46733" y="173397"/>
                </a:lnTo>
                <a:lnTo>
                  <a:pt x="71322" y="136164"/>
                </a:lnTo>
                <a:lnTo>
                  <a:pt x="100257" y="102541"/>
                </a:lnTo>
                <a:lnTo>
                  <a:pt x="133130" y="72947"/>
                </a:lnTo>
                <a:lnTo>
                  <a:pt x="169534" y="47798"/>
                </a:lnTo>
                <a:lnTo>
                  <a:pt x="209061" y="27512"/>
                </a:lnTo>
                <a:lnTo>
                  <a:pt x="251303" y="12505"/>
                </a:lnTo>
                <a:lnTo>
                  <a:pt x="295851" y="3196"/>
                </a:lnTo>
                <a:lnTo>
                  <a:pt x="342299" y="0"/>
                </a:lnTo>
                <a:lnTo>
                  <a:pt x="396170" y="4361"/>
                </a:lnTo>
                <a:lnTo>
                  <a:pt x="448229" y="17185"/>
                </a:lnTo>
                <a:lnTo>
                  <a:pt x="497557" y="38083"/>
                </a:lnTo>
                <a:lnTo>
                  <a:pt x="543234" y="66665"/>
                </a:lnTo>
                <a:lnTo>
                  <a:pt x="584342" y="102541"/>
                </a:lnTo>
                <a:lnTo>
                  <a:pt x="614058" y="137228"/>
                </a:lnTo>
                <a:lnTo>
                  <a:pt x="638865" y="175270"/>
                </a:lnTo>
                <a:lnTo>
                  <a:pt x="658543" y="216122"/>
                </a:lnTo>
                <a:lnTo>
                  <a:pt x="672872" y="259240"/>
                </a:lnTo>
                <a:lnTo>
                  <a:pt x="681631" y="304081"/>
                </a:lnTo>
                <a:lnTo>
                  <a:pt x="684599" y="350099"/>
                </a:lnTo>
                <a:lnTo>
                  <a:pt x="681475" y="397606"/>
                </a:lnTo>
                <a:lnTo>
                  <a:pt x="672372" y="443170"/>
                </a:lnTo>
                <a:lnTo>
                  <a:pt x="657700" y="486374"/>
                </a:lnTo>
                <a:lnTo>
                  <a:pt x="637866" y="526802"/>
                </a:lnTo>
                <a:lnTo>
                  <a:pt x="613277" y="564035"/>
                </a:lnTo>
                <a:lnTo>
                  <a:pt x="584342" y="597658"/>
                </a:lnTo>
                <a:lnTo>
                  <a:pt x="551469" y="627252"/>
                </a:lnTo>
                <a:lnTo>
                  <a:pt x="515065" y="652401"/>
                </a:lnTo>
                <a:lnTo>
                  <a:pt x="475538" y="672687"/>
                </a:lnTo>
                <a:lnTo>
                  <a:pt x="433296" y="687694"/>
                </a:lnTo>
                <a:lnTo>
                  <a:pt x="388748" y="697003"/>
                </a:lnTo>
                <a:lnTo>
                  <a:pt x="342299" y="700199"/>
                </a:lnTo>
                <a:lnTo>
                  <a:pt x="295851" y="697003"/>
                </a:lnTo>
                <a:lnTo>
                  <a:pt x="251303" y="687694"/>
                </a:lnTo>
                <a:lnTo>
                  <a:pt x="209061" y="672687"/>
                </a:lnTo>
                <a:lnTo>
                  <a:pt x="169534" y="652401"/>
                </a:lnTo>
                <a:lnTo>
                  <a:pt x="133130" y="627252"/>
                </a:lnTo>
                <a:lnTo>
                  <a:pt x="100257" y="597658"/>
                </a:lnTo>
                <a:lnTo>
                  <a:pt x="71322" y="564035"/>
                </a:lnTo>
                <a:lnTo>
                  <a:pt x="46733" y="526802"/>
                </a:lnTo>
                <a:lnTo>
                  <a:pt x="26899" y="486374"/>
                </a:lnTo>
                <a:lnTo>
                  <a:pt x="12227" y="443170"/>
                </a:lnTo>
                <a:lnTo>
                  <a:pt x="3124" y="397606"/>
                </a:lnTo>
                <a:lnTo>
                  <a:pt x="0" y="350099"/>
                </a:lnTo>
                <a:close/>
              </a:path>
            </a:pathLst>
          </a:custGeom>
          <a:ln w="38099">
            <a:solidFill>
              <a:srgbClr val="1E376C"/>
            </a:solidFill>
          </a:ln>
        </p:spPr>
        <p:txBody>
          <a:bodyPr wrap="square" lIns="0" tIns="0" rIns="0" bIns="0" rtlCol="0"/>
          <a:lstStyle/>
          <a:p>
            <a:endParaRPr/>
          </a:p>
        </p:txBody>
      </p:sp>
      <p:sp>
        <p:nvSpPr>
          <p:cNvPr id="9" name="object 9"/>
          <p:cNvSpPr txBox="1"/>
          <p:nvPr/>
        </p:nvSpPr>
        <p:spPr>
          <a:xfrm>
            <a:off x="1706900" y="823028"/>
            <a:ext cx="1337945" cy="182880"/>
          </a:xfrm>
          <a:prstGeom prst="rect">
            <a:avLst/>
          </a:prstGeom>
        </p:spPr>
        <p:txBody>
          <a:bodyPr vert="horz" wrap="square" lIns="0" tIns="0" rIns="0" bIns="0" rtlCol="0">
            <a:spAutoFit/>
          </a:bodyPr>
          <a:lstStyle/>
          <a:p>
            <a:pPr marL="12700">
              <a:lnSpc>
                <a:spcPct val="100000"/>
              </a:lnSpc>
            </a:pPr>
            <a:r>
              <a:rPr sz="1200" spc="50" dirty="0">
                <a:solidFill>
                  <a:srgbClr val="1E376C"/>
                </a:solidFill>
                <a:latin typeface="Arial"/>
                <a:cs typeface="Arial"/>
              </a:rPr>
              <a:t>1 </a:t>
            </a:r>
            <a:r>
              <a:rPr sz="1200" spc="10" dirty="0">
                <a:solidFill>
                  <a:srgbClr val="1E376C"/>
                </a:solidFill>
                <a:latin typeface="Arial"/>
                <a:cs typeface="Arial"/>
              </a:rPr>
              <a:t>Week</a:t>
            </a:r>
            <a:r>
              <a:rPr sz="1200" spc="-170" dirty="0">
                <a:solidFill>
                  <a:srgbClr val="1E376C"/>
                </a:solidFill>
                <a:latin typeface="Arial"/>
                <a:cs typeface="Arial"/>
              </a:rPr>
              <a:t> </a:t>
            </a:r>
            <a:r>
              <a:rPr sz="1200" spc="-15" dirty="0">
                <a:solidFill>
                  <a:srgbClr val="1E376C"/>
                </a:solidFill>
                <a:latin typeface="Arial"/>
                <a:cs typeface="Arial"/>
              </a:rPr>
              <a:t>Experience</a:t>
            </a:r>
            <a:endParaRPr sz="1200">
              <a:latin typeface="Arial"/>
              <a:cs typeface="Arial"/>
            </a:endParaRPr>
          </a:p>
        </p:txBody>
      </p:sp>
      <p:sp>
        <p:nvSpPr>
          <p:cNvPr id="10" name="object 10"/>
          <p:cNvSpPr txBox="1"/>
          <p:nvPr/>
        </p:nvSpPr>
        <p:spPr>
          <a:xfrm>
            <a:off x="1719600" y="1161677"/>
            <a:ext cx="4136390" cy="678180"/>
          </a:xfrm>
          <a:prstGeom prst="rect">
            <a:avLst/>
          </a:prstGeom>
        </p:spPr>
        <p:txBody>
          <a:bodyPr vert="horz" wrap="square" lIns="0" tIns="0" rIns="0" bIns="0" rtlCol="0">
            <a:spAutoFit/>
          </a:bodyPr>
          <a:lstStyle/>
          <a:p>
            <a:pPr marL="12700" marR="5080" algn="just">
              <a:lnSpc>
                <a:spcPct val="118100"/>
              </a:lnSpc>
            </a:pPr>
            <a:r>
              <a:rPr sz="900" spc="-5" dirty="0">
                <a:solidFill>
                  <a:srgbClr val="363740"/>
                </a:solidFill>
                <a:latin typeface="Arial"/>
                <a:cs typeface="Arial"/>
              </a:rPr>
              <a:t>In </a:t>
            </a:r>
            <a:r>
              <a:rPr sz="900" spc="-10" dirty="0">
                <a:solidFill>
                  <a:srgbClr val="363740"/>
                </a:solidFill>
                <a:latin typeface="Arial"/>
                <a:cs typeface="Arial"/>
              </a:rPr>
              <a:t>an </a:t>
            </a:r>
            <a:r>
              <a:rPr sz="900" spc="5" dirty="0">
                <a:solidFill>
                  <a:srgbClr val="363740"/>
                </a:solidFill>
                <a:latin typeface="Arial"/>
                <a:cs typeface="Arial"/>
              </a:rPr>
              <a:t>environment </a:t>
            </a:r>
            <a:r>
              <a:rPr sz="900" spc="20" dirty="0">
                <a:solidFill>
                  <a:srgbClr val="363740"/>
                </a:solidFill>
                <a:latin typeface="Arial"/>
                <a:cs typeface="Arial"/>
              </a:rPr>
              <a:t>of </a:t>
            </a:r>
            <a:r>
              <a:rPr sz="900" spc="5" dirty="0">
                <a:solidFill>
                  <a:srgbClr val="363740"/>
                </a:solidFill>
                <a:latin typeface="Arial"/>
                <a:cs typeface="Arial"/>
              </a:rPr>
              <a:t>perpetual </a:t>
            </a:r>
            <a:r>
              <a:rPr sz="900" spc="-5" dirty="0">
                <a:solidFill>
                  <a:srgbClr val="363740"/>
                </a:solidFill>
                <a:latin typeface="Arial"/>
                <a:cs typeface="Arial"/>
              </a:rPr>
              <a:t>change </a:t>
            </a:r>
            <a:r>
              <a:rPr sz="900" dirty="0">
                <a:solidFill>
                  <a:srgbClr val="363740"/>
                </a:solidFill>
                <a:latin typeface="Arial"/>
                <a:cs typeface="Arial"/>
              </a:rPr>
              <a:t>and </a:t>
            </a:r>
            <a:r>
              <a:rPr sz="900" spc="5" dirty="0">
                <a:solidFill>
                  <a:srgbClr val="363740"/>
                </a:solidFill>
                <a:latin typeface="Arial"/>
                <a:cs typeface="Arial"/>
              </a:rPr>
              <a:t>volatility, </a:t>
            </a:r>
            <a:r>
              <a:rPr sz="900" spc="10" dirty="0">
                <a:solidFill>
                  <a:srgbClr val="363740"/>
                </a:solidFill>
                <a:latin typeface="Arial"/>
                <a:cs typeface="Arial"/>
              </a:rPr>
              <a:t>maintaining </a:t>
            </a:r>
            <a:r>
              <a:rPr sz="900" spc="5" dirty="0">
                <a:solidFill>
                  <a:srgbClr val="363740"/>
                </a:solidFill>
                <a:latin typeface="Arial"/>
                <a:cs typeface="Arial"/>
              </a:rPr>
              <a:t>performance </a:t>
            </a:r>
            <a:r>
              <a:rPr sz="900" spc="-5" dirty="0">
                <a:solidFill>
                  <a:srgbClr val="363740"/>
                </a:solidFill>
                <a:latin typeface="Arial"/>
                <a:cs typeface="Arial"/>
              </a:rPr>
              <a:t>is  </a:t>
            </a:r>
            <a:r>
              <a:rPr sz="900" spc="5" dirty="0">
                <a:solidFill>
                  <a:srgbClr val="363740"/>
                </a:solidFill>
                <a:latin typeface="Arial"/>
                <a:cs typeface="Arial"/>
              </a:rPr>
              <a:t>critically dependent upon </a:t>
            </a:r>
            <a:r>
              <a:rPr sz="900" spc="10" dirty="0">
                <a:solidFill>
                  <a:srgbClr val="363740"/>
                </a:solidFill>
                <a:latin typeface="Arial"/>
                <a:cs typeface="Arial"/>
              </a:rPr>
              <a:t>the ability </a:t>
            </a:r>
            <a:r>
              <a:rPr sz="900" spc="25" dirty="0">
                <a:solidFill>
                  <a:srgbClr val="363740"/>
                </a:solidFill>
                <a:latin typeface="Arial"/>
                <a:cs typeface="Arial"/>
              </a:rPr>
              <a:t>to </a:t>
            </a:r>
            <a:r>
              <a:rPr sz="900" spc="-10" dirty="0">
                <a:solidFill>
                  <a:srgbClr val="363740"/>
                </a:solidFill>
                <a:latin typeface="Arial"/>
                <a:cs typeface="Arial"/>
              </a:rPr>
              <a:t>recover </a:t>
            </a:r>
            <a:r>
              <a:rPr sz="900" spc="5" dirty="0">
                <a:solidFill>
                  <a:srgbClr val="363740"/>
                </a:solidFill>
                <a:latin typeface="Arial"/>
                <a:cs typeface="Arial"/>
              </a:rPr>
              <a:t>quickly </a:t>
            </a:r>
            <a:r>
              <a:rPr sz="900" spc="15" dirty="0">
                <a:solidFill>
                  <a:srgbClr val="363740"/>
                </a:solidFill>
                <a:latin typeface="Arial"/>
                <a:cs typeface="Arial"/>
              </a:rPr>
              <a:t>from </a:t>
            </a:r>
            <a:r>
              <a:rPr sz="900" spc="10" dirty="0">
                <a:solidFill>
                  <a:srgbClr val="363740"/>
                </a:solidFill>
                <a:latin typeface="Arial"/>
                <a:cs typeface="Arial"/>
              </a:rPr>
              <a:t>the </a:t>
            </a:r>
            <a:r>
              <a:rPr sz="900" spc="-5" dirty="0">
                <a:solidFill>
                  <a:srgbClr val="363740"/>
                </a:solidFill>
                <a:latin typeface="Arial"/>
                <a:cs typeface="Arial"/>
              </a:rPr>
              <a:t>unexpected.  </a:t>
            </a:r>
            <a:r>
              <a:rPr sz="900" spc="35" dirty="0">
                <a:solidFill>
                  <a:srgbClr val="363740"/>
                </a:solidFill>
                <a:latin typeface="Arial"/>
                <a:cs typeface="Arial"/>
              </a:rPr>
              <a:t>Without </a:t>
            </a:r>
            <a:r>
              <a:rPr sz="900" spc="-25" dirty="0">
                <a:solidFill>
                  <a:srgbClr val="363740"/>
                </a:solidFill>
                <a:latin typeface="Arial"/>
                <a:cs typeface="Arial"/>
              </a:rPr>
              <a:t>a </a:t>
            </a:r>
            <a:r>
              <a:rPr sz="900" spc="10" dirty="0">
                <a:solidFill>
                  <a:srgbClr val="363740"/>
                </a:solidFill>
                <a:latin typeface="Arial"/>
                <a:cs typeface="Arial"/>
              </a:rPr>
              <a:t>thorough strategy </a:t>
            </a:r>
            <a:r>
              <a:rPr sz="900" spc="25" dirty="0">
                <a:solidFill>
                  <a:srgbClr val="363740"/>
                </a:solidFill>
                <a:latin typeface="Arial"/>
                <a:cs typeface="Arial"/>
              </a:rPr>
              <a:t>to </a:t>
            </a:r>
            <a:r>
              <a:rPr sz="900" spc="-5" dirty="0">
                <a:solidFill>
                  <a:srgbClr val="363740"/>
                </a:solidFill>
                <a:latin typeface="Arial"/>
                <a:cs typeface="Arial"/>
              </a:rPr>
              <a:t>develop </a:t>
            </a:r>
            <a:r>
              <a:rPr sz="900" dirty="0">
                <a:solidFill>
                  <a:srgbClr val="363740"/>
                </a:solidFill>
                <a:latin typeface="Arial"/>
                <a:cs typeface="Arial"/>
              </a:rPr>
              <a:t>and </a:t>
            </a:r>
            <a:r>
              <a:rPr sz="900" spc="5" dirty="0">
                <a:solidFill>
                  <a:srgbClr val="363740"/>
                </a:solidFill>
                <a:latin typeface="Arial"/>
                <a:cs typeface="Arial"/>
              </a:rPr>
              <a:t>maintain </a:t>
            </a:r>
            <a:r>
              <a:rPr sz="900" spc="-15" dirty="0">
                <a:solidFill>
                  <a:srgbClr val="363740"/>
                </a:solidFill>
                <a:latin typeface="Arial"/>
                <a:cs typeface="Arial"/>
              </a:rPr>
              <a:t>resilience, </a:t>
            </a:r>
            <a:r>
              <a:rPr sz="900" spc="-10" dirty="0">
                <a:solidFill>
                  <a:srgbClr val="363740"/>
                </a:solidFill>
                <a:latin typeface="Arial"/>
                <a:cs typeface="Arial"/>
              </a:rPr>
              <a:t>leaders </a:t>
            </a:r>
            <a:r>
              <a:rPr sz="900" spc="-15" dirty="0">
                <a:solidFill>
                  <a:srgbClr val="363740"/>
                </a:solidFill>
                <a:latin typeface="Arial"/>
                <a:cs typeface="Arial"/>
              </a:rPr>
              <a:t>are </a:t>
            </a:r>
            <a:r>
              <a:rPr sz="900" spc="15" dirty="0">
                <a:solidFill>
                  <a:srgbClr val="363740"/>
                </a:solidFill>
                <a:latin typeface="Arial"/>
                <a:cs typeface="Arial"/>
              </a:rPr>
              <a:t>at </a:t>
            </a:r>
            <a:r>
              <a:rPr sz="900" spc="-25" dirty="0">
                <a:solidFill>
                  <a:srgbClr val="363740"/>
                </a:solidFill>
                <a:latin typeface="Arial"/>
                <a:cs typeface="Arial"/>
              </a:rPr>
              <a:t>a  </a:t>
            </a:r>
            <a:r>
              <a:rPr sz="900" spc="10" dirty="0">
                <a:solidFill>
                  <a:srgbClr val="363740"/>
                </a:solidFill>
                <a:latin typeface="Arial"/>
                <a:cs typeface="Arial"/>
              </a:rPr>
              <a:t>far </a:t>
            </a:r>
            <a:r>
              <a:rPr sz="900" dirty="0">
                <a:solidFill>
                  <a:srgbClr val="363740"/>
                </a:solidFill>
                <a:latin typeface="Arial"/>
                <a:cs typeface="Arial"/>
              </a:rPr>
              <a:t>greater risk </a:t>
            </a:r>
            <a:r>
              <a:rPr sz="900" spc="20" dirty="0">
                <a:solidFill>
                  <a:srgbClr val="363740"/>
                </a:solidFill>
                <a:latin typeface="Arial"/>
                <a:cs typeface="Arial"/>
              </a:rPr>
              <a:t>of</a:t>
            </a:r>
            <a:r>
              <a:rPr sz="900" spc="-140" dirty="0">
                <a:solidFill>
                  <a:srgbClr val="363740"/>
                </a:solidFill>
                <a:latin typeface="Arial"/>
                <a:cs typeface="Arial"/>
              </a:rPr>
              <a:t> </a:t>
            </a:r>
            <a:r>
              <a:rPr sz="900" spc="10" dirty="0">
                <a:solidFill>
                  <a:srgbClr val="363740"/>
                </a:solidFill>
                <a:latin typeface="Arial"/>
                <a:cs typeface="Arial"/>
              </a:rPr>
              <a:t>burnout.</a:t>
            </a:r>
            <a:endParaRPr sz="900">
              <a:latin typeface="Arial"/>
              <a:cs typeface="Arial"/>
            </a:endParaRPr>
          </a:p>
        </p:txBody>
      </p:sp>
      <p:sp>
        <p:nvSpPr>
          <p:cNvPr id="11" name="object 11"/>
          <p:cNvSpPr txBox="1"/>
          <p:nvPr/>
        </p:nvSpPr>
        <p:spPr>
          <a:xfrm>
            <a:off x="1719600" y="1923676"/>
            <a:ext cx="6887845" cy="516255"/>
          </a:xfrm>
          <a:prstGeom prst="rect">
            <a:avLst/>
          </a:prstGeom>
        </p:spPr>
        <p:txBody>
          <a:bodyPr vert="horz" wrap="square" lIns="0" tIns="0" rIns="0" bIns="0" rtlCol="0">
            <a:spAutoFit/>
          </a:bodyPr>
          <a:lstStyle/>
          <a:p>
            <a:pPr marL="12700" marR="5080" algn="just">
              <a:lnSpc>
                <a:spcPct val="118100"/>
              </a:lnSpc>
            </a:pPr>
            <a:r>
              <a:rPr sz="900" spc="-5" dirty="0">
                <a:solidFill>
                  <a:srgbClr val="363740"/>
                </a:solidFill>
                <a:latin typeface="Arial"/>
                <a:cs typeface="Arial"/>
              </a:rPr>
              <a:t>This </a:t>
            </a:r>
            <a:r>
              <a:rPr sz="900" spc="25" dirty="0">
                <a:solidFill>
                  <a:srgbClr val="363740"/>
                </a:solidFill>
                <a:latin typeface="Arial"/>
                <a:cs typeface="Arial"/>
              </a:rPr>
              <a:t>1-week </a:t>
            </a:r>
            <a:r>
              <a:rPr sz="900" spc="-10" dirty="0">
                <a:solidFill>
                  <a:srgbClr val="363740"/>
                </a:solidFill>
                <a:latin typeface="Arial"/>
                <a:cs typeface="Arial"/>
              </a:rPr>
              <a:t>experience </a:t>
            </a:r>
            <a:r>
              <a:rPr sz="900" spc="10" dirty="0">
                <a:solidFill>
                  <a:srgbClr val="363740"/>
                </a:solidFill>
                <a:latin typeface="Arial"/>
                <a:cs typeface="Arial"/>
              </a:rPr>
              <a:t>featuring </a:t>
            </a:r>
            <a:r>
              <a:rPr sz="900" spc="-15" dirty="0">
                <a:solidFill>
                  <a:srgbClr val="363740"/>
                </a:solidFill>
                <a:latin typeface="Arial"/>
                <a:cs typeface="Arial"/>
              </a:rPr>
              <a:t>Dr. </a:t>
            </a:r>
            <a:r>
              <a:rPr sz="900" dirty="0">
                <a:solidFill>
                  <a:srgbClr val="363740"/>
                </a:solidFill>
                <a:latin typeface="Arial"/>
                <a:cs typeface="Arial"/>
              </a:rPr>
              <a:t>Srini </a:t>
            </a:r>
            <a:r>
              <a:rPr sz="900" spc="-5" dirty="0">
                <a:solidFill>
                  <a:srgbClr val="363740"/>
                </a:solidFill>
                <a:latin typeface="Arial"/>
                <a:cs typeface="Arial"/>
              </a:rPr>
              <a:t>Pillay </a:t>
            </a:r>
            <a:r>
              <a:rPr sz="900" dirty="0">
                <a:solidFill>
                  <a:srgbClr val="363740"/>
                </a:solidFill>
                <a:latin typeface="Arial"/>
                <a:cs typeface="Arial"/>
              </a:rPr>
              <a:t>introduces </a:t>
            </a:r>
            <a:r>
              <a:rPr sz="900" spc="-25" dirty="0">
                <a:solidFill>
                  <a:srgbClr val="363740"/>
                </a:solidFill>
                <a:latin typeface="Arial"/>
                <a:cs typeface="Arial"/>
              </a:rPr>
              <a:t>a </a:t>
            </a:r>
            <a:r>
              <a:rPr sz="900" spc="5" dirty="0">
                <a:solidFill>
                  <a:srgbClr val="363740"/>
                </a:solidFill>
                <a:latin typeface="Arial"/>
                <a:cs typeface="Arial"/>
              </a:rPr>
              <a:t>variety </a:t>
            </a:r>
            <a:r>
              <a:rPr sz="900" spc="20" dirty="0">
                <a:solidFill>
                  <a:srgbClr val="363740"/>
                </a:solidFill>
                <a:latin typeface="Arial"/>
                <a:cs typeface="Arial"/>
              </a:rPr>
              <a:t>of </a:t>
            </a:r>
            <a:r>
              <a:rPr sz="900" spc="10" dirty="0">
                <a:solidFill>
                  <a:srgbClr val="363740"/>
                </a:solidFill>
                <a:latin typeface="Arial"/>
                <a:cs typeface="Arial"/>
              </a:rPr>
              <a:t>easy-to-implement </a:t>
            </a:r>
            <a:r>
              <a:rPr sz="900" dirty="0">
                <a:solidFill>
                  <a:srgbClr val="363740"/>
                </a:solidFill>
                <a:latin typeface="Arial"/>
                <a:cs typeface="Arial"/>
              </a:rPr>
              <a:t>strategies </a:t>
            </a:r>
            <a:r>
              <a:rPr sz="900" spc="15" dirty="0">
                <a:solidFill>
                  <a:srgbClr val="363740"/>
                </a:solidFill>
                <a:latin typeface="Arial"/>
                <a:cs typeface="Arial"/>
              </a:rPr>
              <a:t>for </a:t>
            </a:r>
            <a:r>
              <a:rPr sz="900" dirty="0">
                <a:solidFill>
                  <a:srgbClr val="363740"/>
                </a:solidFill>
                <a:latin typeface="Arial"/>
                <a:cs typeface="Arial"/>
              </a:rPr>
              <a:t>developing </a:t>
            </a:r>
            <a:r>
              <a:rPr sz="900" spc="-10" dirty="0">
                <a:solidFill>
                  <a:srgbClr val="363740"/>
                </a:solidFill>
                <a:latin typeface="Arial"/>
                <a:cs typeface="Arial"/>
              </a:rPr>
              <a:t>resilience </a:t>
            </a:r>
            <a:r>
              <a:rPr sz="900" dirty="0">
                <a:solidFill>
                  <a:srgbClr val="363740"/>
                </a:solidFill>
                <a:latin typeface="Arial"/>
                <a:cs typeface="Arial"/>
              </a:rPr>
              <a:t>and  </a:t>
            </a:r>
            <a:r>
              <a:rPr sz="900" spc="5" dirty="0">
                <a:solidFill>
                  <a:srgbClr val="363740"/>
                </a:solidFill>
                <a:latin typeface="Arial"/>
                <a:cs typeface="Arial"/>
              </a:rPr>
              <a:t>avoiding </a:t>
            </a:r>
            <a:r>
              <a:rPr sz="900" spc="15" dirty="0">
                <a:solidFill>
                  <a:srgbClr val="363740"/>
                </a:solidFill>
                <a:latin typeface="Arial"/>
                <a:cs typeface="Arial"/>
              </a:rPr>
              <a:t>burnout at work. </a:t>
            </a:r>
            <a:r>
              <a:rPr sz="900" spc="5" dirty="0">
                <a:solidFill>
                  <a:srgbClr val="363740"/>
                </a:solidFill>
                <a:latin typeface="Arial"/>
                <a:cs typeface="Arial"/>
              </a:rPr>
              <a:t>Participants </a:t>
            </a:r>
            <a:r>
              <a:rPr sz="900" spc="30" dirty="0">
                <a:solidFill>
                  <a:srgbClr val="363740"/>
                </a:solidFill>
                <a:latin typeface="Arial"/>
                <a:cs typeface="Arial"/>
              </a:rPr>
              <a:t>will </a:t>
            </a:r>
            <a:r>
              <a:rPr sz="900" spc="15" dirty="0">
                <a:solidFill>
                  <a:srgbClr val="363740"/>
                </a:solidFill>
                <a:latin typeface="Arial"/>
                <a:cs typeface="Arial"/>
              </a:rPr>
              <a:t>identify opportunities </a:t>
            </a:r>
            <a:r>
              <a:rPr sz="900" spc="25" dirty="0">
                <a:solidFill>
                  <a:srgbClr val="363740"/>
                </a:solidFill>
                <a:latin typeface="Arial"/>
                <a:cs typeface="Arial"/>
              </a:rPr>
              <a:t>to </a:t>
            </a:r>
            <a:r>
              <a:rPr sz="900" spc="-10" dirty="0">
                <a:solidFill>
                  <a:srgbClr val="363740"/>
                </a:solidFill>
                <a:latin typeface="Arial"/>
                <a:cs typeface="Arial"/>
              </a:rPr>
              <a:t>enhance </a:t>
            </a:r>
            <a:r>
              <a:rPr sz="900" spc="10" dirty="0">
                <a:solidFill>
                  <a:srgbClr val="363740"/>
                </a:solidFill>
                <a:latin typeface="Arial"/>
                <a:cs typeface="Arial"/>
              </a:rPr>
              <a:t>their </a:t>
            </a:r>
            <a:r>
              <a:rPr sz="900" spc="-10" dirty="0">
                <a:solidFill>
                  <a:srgbClr val="363740"/>
                </a:solidFill>
                <a:latin typeface="Arial"/>
                <a:cs typeface="Arial"/>
              </a:rPr>
              <a:t>resilience </a:t>
            </a:r>
            <a:r>
              <a:rPr sz="900" dirty="0">
                <a:solidFill>
                  <a:srgbClr val="363740"/>
                </a:solidFill>
                <a:latin typeface="Arial"/>
                <a:cs typeface="Arial"/>
              </a:rPr>
              <a:t>and </a:t>
            </a:r>
            <a:r>
              <a:rPr sz="900" spc="10" dirty="0">
                <a:solidFill>
                  <a:srgbClr val="363740"/>
                </a:solidFill>
                <a:latin typeface="Arial"/>
                <a:cs typeface="Arial"/>
              </a:rPr>
              <a:t>then </a:t>
            </a:r>
            <a:r>
              <a:rPr sz="900" spc="-5" dirty="0">
                <a:solidFill>
                  <a:srgbClr val="363740"/>
                </a:solidFill>
                <a:latin typeface="Arial"/>
                <a:cs typeface="Arial"/>
              </a:rPr>
              <a:t>select </a:t>
            </a:r>
            <a:r>
              <a:rPr sz="900" dirty="0">
                <a:solidFill>
                  <a:srgbClr val="363740"/>
                </a:solidFill>
                <a:latin typeface="Arial"/>
                <a:cs typeface="Arial"/>
              </a:rPr>
              <a:t>and plan </a:t>
            </a:r>
            <a:r>
              <a:rPr sz="900" spc="25" dirty="0">
                <a:solidFill>
                  <a:srgbClr val="363740"/>
                </a:solidFill>
                <a:latin typeface="Arial"/>
                <a:cs typeface="Arial"/>
              </a:rPr>
              <a:t>to </a:t>
            </a:r>
            <a:r>
              <a:rPr sz="900" spc="10" dirty="0">
                <a:solidFill>
                  <a:srgbClr val="363740"/>
                </a:solidFill>
                <a:latin typeface="Arial"/>
                <a:cs typeface="Arial"/>
              </a:rPr>
              <a:t>implement   </a:t>
            </a:r>
            <a:r>
              <a:rPr sz="900" dirty="0">
                <a:solidFill>
                  <a:srgbClr val="363740"/>
                </a:solidFill>
                <a:latin typeface="Arial"/>
                <a:cs typeface="Arial"/>
              </a:rPr>
              <a:t>speciﬁc</a:t>
            </a:r>
            <a:r>
              <a:rPr sz="900" spc="-15" dirty="0">
                <a:solidFill>
                  <a:srgbClr val="363740"/>
                </a:solidFill>
                <a:latin typeface="Arial"/>
                <a:cs typeface="Arial"/>
              </a:rPr>
              <a:t> </a:t>
            </a:r>
            <a:r>
              <a:rPr sz="900" dirty="0">
                <a:solidFill>
                  <a:srgbClr val="363740"/>
                </a:solidFill>
                <a:latin typeface="Arial"/>
                <a:cs typeface="Arial"/>
              </a:rPr>
              <a:t>techniques</a:t>
            </a:r>
            <a:r>
              <a:rPr sz="900" spc="-15" dirty="0">
                <a:solidFill>
                  <a:srgbClr val="363740"/>
                </a:solidFill>
                <a:latin typeface="Arial"/>
                <a:cs typeface="Arial"/>
              </a:rPr>
              <a:t> </a:t>
            </a:r>
            <a:r>
              <a:rPr sz="900" spc="20" dirty="0">
                <a:solidFill>
                  <a:srgbClr val="363740"/>
                </a:solidFill>
                <a:latin typeface="Arial"/>
                <a:cs typeface="Arial"/>
              </a:rPr>
              <a:t>that</a:t>
            </a:r>
            <a:r>
              <a:rPr sz="900" spc="-15" dirty="0">
                <a:solidFill>
                  <a:srgbClr val="363740"/>
                </a:solidFill>
                <a:latin typeface="Arial"/>
                <a:cs typeface="Arial"/>
              </a:rPr>
              <a:t> </a:t>
            </a:r>
            <a:r>
              <a:rPr sz="900" spc="30" dirty="0">
                <a:solidFill>
                  <a:srgbClr val="363740"/>
                </a:solidFill>
                <a:latin typeface="Arial"/>
                <a:cs typeface="Arial"/>
              </a:rPr>
              <a:t>will</a:t>
            </a:r>
            <a:r>
              <a:rPr sz="900" spc="-15" dirty="0">
                <a:solidFill>
                  <a:srgbClr val="363740"/>
                </a:solidFill>
                <a:latin typeface="Arial"/>
                <a:cs typeface="Arial"/>
              </a:rPr>
              <a:t> </a:t>
            </a:r>
            <a:r>
              <a:rPr sz="900" dirty="0">
                <a:solidFill>
                  <a:srgbClr val="363740"/>
                </a:solidFill>
                <a:latin typeface="Arial"/>
                <a:cs typeface="Arial"/>
              </a:rPr>
              <a:t>help</a:t>
            </a:r>
            <a:r>
              <a:rPr sz="900" spc="-15" dirty="0">
                <a:solidFill>
                  <a:srgbClr val="363740"/>
                </a:solidFill>
                <a:latin typeface="Arial"/>
                <a:cs typeface="Arial"/>
              </a:rPr>
              <a:t> </a:t>
            </a:r>
            <a:r>
              <a:rPr sz="900" spc="10" dirty="0">
                <a:solidFill>
                  <a:srgbClr val="363740"/>
                </a:solidFill>
                <a:latin typeface="Arial"/>
                <a:cs typeface="Arial"/>
              </a:rPr>
              <a:t>them</a:t>
            </a:r>
            <a:r>
              <a:rPr sz="900" spc="-15" dirty="0">
                <a:solidFill>
                  <a:srgbClr val="363740"/>
                </a:solidFill>
                <a:latin typeface="Arial"/>
                <a:cs typeface="Arial"/>
              </a:rPr>
              <a:t> </a:t>
            </a:r>
            <a:r>
              <a:rPr sz="900" spc="10" dirty="0">
                <a:solidFill>
                  <a:srgbClr val="363740"/>
                </a:solidFill>
                <a:latin typeface="Arial"/>
                <a:cs typeface="Arial"/>
              </a:rPr>
              <a:t>build</a:t>
            </a:r>
            <a:r>
              <a:rPr sz="900" spc="-15" dirty="0">
                <a:solidFill>
                  <a:srgbClr val="363740"/>
                </a:solidFill>
                <a:latin typeface="Arial"/>
                <a:cs typeface="Arial"/>
              </a:rPr>
              <a:t> </a:t>
            </a:r>
            <a:r>
              <a:rPr sz="900" spc="10" dirty="0">
                <a:solidFill>
                  <a:srgbClr val="363740"/>
                </a:solidFill>
                <a:latin typeface="Arial"/>
                <a:cs typeface="Arial"/>
              </a:rPr>
              <a:t>their</a:t>
            </a:r>
            <a:r>
              <a:rPr sz="900" spc="-15" dirty="0">
                <a:solidFill>
                  <a:srgbClr val="363740"/>
                </a:solidFill>
                <a:latin typeface="Arial"/>
                <a:cs typeface="Arial"/>
              </a:rPr>
              <a:t> </a:t>
            </a:r>
            <a:r>
              <a:rPr sz="900" dirty="0">
                <a:solidFill>
                  <a:srgbClr val="363740"/>
                </a:solidFill>
                <a:latin typeface="Arial"/>
                <a:cs typeface="Arial"/>
              </a:rPr>
              <a:t>capacity</a:t>
            </a:r>
            <a:r>
              <a:rPr sz="900" spc="-15" dirty="0">
                <a:solidFill>
                  <a:srgbClr val="363740"/>
                </a:solidFill>
                <a:latin typeface="Arial"/>
                <a:cs typeface="Arial"/>
              </a:rPr>
              <a:t> </a:t>
            </a:r>
            <a:r>
              <a:rPr sz="900" spc="25" dirty="0">
                <a:solidFill>
                  <a:srgbClr val="363740"/>
                </a:solidFill>
                <a:latin typeface="Arial"/>
                <a:cs typeface="Arial"/>
              </a:rPr>
              <a:t>to</a:t>
            </a:r>
            <a:r>
              <a:rPr sz="900" spc="-15" dirty="0">
                <a:solidFill>
                  <a:srgbClr val="363740"/>
                </a:solidFill>
                <a:latin typeface="Arial"/>
                <a:cs typeface="Arial"/>
              </a:rPr>
              <a:t> </a:t>
            </a:r>
            <a:r>
              <a:rPr sz="900" dirty="0">
                <a:solidFill>
                  <a:srgbClr val="363740"/>
                </a:solidFill>
                <a:latin typeface="Arial"/>
                <a:cs typeface="Arial"/>
              </a:rPr>
              <a:t>respond</a:t>
            </a:r>
            <a:r>
              <a:rPr sz="900" spc="-15" dirty="0">
                <a:solidFill>
                  <a:srgbClr val="363740"/>
                </a:solidFill>
                <a:latin typeface="Arial"/>
                <a:cs typeface="Arial"/>
              </a:rPr>
              <a:t> </a:t>
            </a:r>
            <a:r>
              <a:rPr sz="900" spc="5" dirty="0">
                <a:solidFill>
                  <a:srgbClr val="363740"/>
                </a:solidFill>
                <a:latin typeface="Arial"/>
                <a:cs typeface="Arial"/>
              </a:rPr>
              <a:t>quickly</a:t>
            </a:r>
            <a:r>
              <a:rPr sz="900" spc="-15" dirty="0">
                <a:solidFill>
                  <a:srgbClr val="363740"/>
                </a:solidFill>
                <a:latin typeface="Arial"/>
                <a:cs typeface="Arial"/>
              </a:rPr>
              <a:t> </a:t>
            </a:r>
            <a:r>
              <a:rPr sz="900" dirty="0">
                <a:solidFill>
                  <a:srgbClr val="363740"/>
                </a:solidFill>
                <a:latin typeface="Arial"/>
                <a:cs typeface="Arial"/>
              </a:rPr>
              <a:t>and</a:t>
            </a:r>
            <a:r>
              <a:rPr sz="900" spc="-15" dirty="0">
                <a:solidFill>
                  <a:srgbClr val="363740"/>
                </a:solidFill>
                <a:latin typeface="Arial"/>
                <a:cs typeface="Arial"/>
              </a:rPr>
              <a:t> </a:t>
            </a:r>
            <a:r>
              <a:rPr sz="900" spc="5" dirty="0">
                <a:solidFill>
                  <a:srgbClr val="363740"/>
                </a:solidFill>
                <a:latin typeface="Arial"/>
                <a:cs typeface="Arial"/>
              </a:rPr>
              <a:t>effectively</a:t>
            </a:r>
            <a:r>
              <a:rPr sz="900" spc="-15" dirty="0">
                <a:solidFill>
                  <a:srgbClr val="363740"/>
                </a:solidFill>
                <a:latin typeface="Arial"/>
                <a:cs typeface="Arial"/>
              </a:rPr>
              <a:t> </a:t>
            </a:r>
            <a:r>
              <a:rPr sz="900" spc="25" dirty="0">
                <a:solidFill>
                  <a:srgbClr val="363740"/>
                </a:solidFill>
                <a:latin typeface="Arial"/>
                <a:cs typeface="Arial"/>
              </a:rPr>
              <a:t>to</a:t>
            </a:r>
            <a:r>
              <a:rPr sz="900" spc="-15" dirty="0">
                <a:solidFill>
                  <a:srgbClr val="363740"/>
                </a:solidFill>
                <a:latin typeface="Arial"/>
                <a:cs typeface="Arial"/>
              </a:rPr>
              <a:t> </a:t>
            </a:r>
            <a:r>
              <a:rPr sz="900" dirty="0">
                <a:solidFill>
                  <a:srgbClr val="363740"/>
                </a:solidFill>
                <a:latin typeface="Arial"/>
                <a:cs typeface="Arial"/>
              </a:rPr>
              <a:t>any</a:t>
            </a:r>
            <a:r>
              <a:rPr sz="900" spc="-15" dirty="0">
                <a:solidFill>
                  <a:srgbClr val="363740"/>
                </a:solidFill>
                <a:latin typeface="Arial"/>
                <a:cs typeface="Arial"/>
              </a:rPr>
              <a:t> </a:t>
            </a:r>
            <a:r>
              <a:rPr sz="900" spc="-10" dirty="0">
                <a:solidFill>
                  <a:srgbClr val="363740"/>
                </a:solidFill>
                <a:latin typeface="Arial"/>
                <a:cs typeface="Arial"/>
              </a:rPr>
              <a:t>challenge.</a:t>
            </a:r>
            <a:endParaRPr sz="900">
              <a:latin typeface="Arial"/>
              <a:cs typeface="Arial"/>
            </a:endParaRPr>
          </a:p>
        </p:txBody>
      </p:sp>
      <p:sp>
        <p:nvSpPr>
          <p:cNvPr id="12" name="object 12"/>
          <p:cNvSpPr/>
          <p:nvPr/>
        </p:nvSpPr>
        <p:spPr>
          <a:xfrm>
            <a:off x="6103275" y="1062549"/>
            <a:ext cx="3041015" cy="699135"/>
          </a:xfrm>
          <a:custGeom>
            <a:avLst/>
            <a:gdLst/>
            <a:ahLst/>
            <a:cxnLst/>
            <a:rect l="l" t="t" r="r" b="b"/>
            <a:pathLst>
              <a:path w="3041015" h="699135">
                <a:moveTo>
                  <a:pt x="0" y="0"/>
                </a:moveTo>
                <a:lnTo>
                  <a:pt x="3040799" y="0"/>
                </a:lnTo>
                <a:lnTo>
                  <a:pt x="3040799" y="698699"/>
                </a:lnTo>
                <a:lnTo>
                  <a:pt x="0" y="698699"/>
                </a:lnTo>
                <a:lnTo>
                  <a:pt x="0" y="0"/>
                </a:lnTo>
                <a:close/>
              </a:path>
            </a:pathLst>
          </a:custGeom>
          <a:solidFill>
            <a:srgbClr val="1E376C"/>
          </a:solidFill>
        </p:spPr>
        <p:txBody>
          <a:bodyPr wrap="square" lIns="0" tIns="0" rIns="0" bIns="0" rtlCol="0"/>
          <a:lstStyle/>
          <a:p>
            <a:endParaRPr/>
          </a:p>
        </p:txBody>
      </p:sp>
      <p:sp>
        <p:nvSpPr>
          <p:cNvPr id="13" name="object 13"/>
          <p:cNvSpPr txBox="1"/>
          <p:nvPr/>
        </p:nvSpPr>
        <p:spPr>
          <a:xfrm>
            <a:off x="6176300" y="1131103"/>
            <a:ext cx="2228215" cy="570230"/>
          </a:xfrm>
          <a:prstGeom prst="rect">
            <a:avLst/>
          </a:prstGeom>
        </p:spPr>
        <p:txBody>
          <a:bodyPr vert="horz" wrap="square" lIns="0" tIns="0" rIns="0" bIns="0" rtlCol="0">
            <a:spAutoFit/>
          </a:bodyPr>
          <a:lstStyle/>
          <a:p>
            <a:pPr marL="12700">
              <a:lnSpc>
                <a:spcPct val="100000"/>
              </a:lnSpc>
            </a:pPr>
            <a:r>
              <a:rPr sz="900" b="1" spc="-95" dirty="0">
                <a:solidFill>
                  <a:srgbClr val="FFFFFF"/>
                </a:solidFill>
                <a:latin typeface="Arial Black"/>
                <a:cs typeface="Arial Black"/>
              </a:rPr>
              <a:t>Estimated </a:t>
            </a:r>
            <a:r>
              <a:rPr sz="900" b="1" spc="-105" dirty="0">
                <a:solidFill>
                  <a:srgbClr val="FFFFFF"/>
                </a:solidFill>
                <a:latin typeface="Arial Black"/>
                <a:cs typeface="Arial Black"/>
              </a:rPr>
              <a:t>Time </a:t>
            </a:r>
            <a:r>
              <a:rPr sz="900" b="1" spc="-95" dirty="0">
                <a:solidFill>
                  <a:srgbClr val="FFFFFF"/>
                </a:solidFill>
                <a:latin typeface="Arial Black"/>
                <a:cs typeface="Arial Black"/>
              </a:rPr>
              <a:t>Commitment: </a:t>
            </a:r>
            <a:r>
              <a:rPr sz="900" b="1" spc="-35" dirty="0">
                <a:solidFill>
                  <a:srgbClr val="FFFFFF"/>
                </a:solidFill>
                <a:latin typeface="Arial Black"/>
                <a:cs typeface="Arial Black"/>
              </a:rPr>
              <a:t>2.5-3</a:t>
            </a:r>
            <a:r>
              <a:rPr sz="900" b="1" spc="35" dirty="0">
                <a:solidFill>
                  <a:srgbClr val="FFFFFF"/>
                </a:solidFill>
                <a:latin typeface="Arial Black"/>
                <a:cs typeface="Arial Black"/>
              </a:rPr>
              <a:t> </a:t>
            </a:r>
            <a:r>
              <a:rPr sz="900" b="1" spc="-85" dirty="0">
                <a:solidFill>
                  <a:srgbClr val="FFFFFF"/>
                </a:solidFill>
                <a:latin typeface="Arial Black"/>
                <a:cs typeface="Arial Black"/>
              </a:rPr>
              <a:t>hours</a:t>
            </a:r>
            <a:endParaRPr sz="900">
              <a:latin typeface="Arial Black"/>
              <a:cs typeface="Arial Black"/>
            </a:endParaRPr>
          </a:p>
          <a:p>
            <a:pPr marL="12700" marR="567690">
              <a:lnSpc>
                <a:spcPct val="109400"/>
              </a:lnSpc>
              <a:spcBef>
                <a:spcPts val="30"/>
              </a:spcBef>
            </a:pPr>
            <a:r>
              <a:rPr sz="800" spc="-5" dirty="0">
                <a:solidFill>
                  <a:srgbClr val="FFFFFF"/>
                </a:solidFill>
                <a:latin typeface="Arial"/>
                <a:cs typeface="Arial"/>
              </a:rPr>
              <a:t>Faculty </a:t>
            </a:r>
            <a:r>
              <a:rPr sz="800" dirty="0">
                <a:solidFill>
                  <a:srgbClr val="FFFFFF"/>
                </a:solidFill>
                <a:latin typeface="Arial"/>
                <a:cs typeface="Arial"/>
              </a:rPr>
              <a:t>Video </a:t>
            </a:r>
            <a:r>
              <a:rPr sz="800" spc="-10" dirty="0">
                <a:solidFill>
                  <a:srgbClr val="FFFFFF"/>
                </a:solidFill>
                <a:latin typeface="Arial"/>
                <a:cs typeface="Arial"/>
              </a:rPr>
              <a:t>Lectures: </a:t>
            </a:r>
            <a:r>
              <a:rPr sz="800" spc="35" dirty="0">
                <a:solidFill>
                  <a:srgbClr val="FFFFFF"/>
                </a:solidFill>
                <a:latin typeface="Arial"/>
                <a:cs typeface="Arial"/>
              </a:rPr>
              <a:t>30 </a:t>
            </a:r>
            <a:r>
              <a:rPr sz="800" spc="5" dirty="0">
                <a:solidFill>
                  <a:srgbClr val="FFFFFF"/>
                </a:solidFill>
                <a:latin typeface="Arial"/>
                <a:cs typeface="Arial"/>
              </a:rPr>
              <a:t>Minutes  </a:t>
            </a:r>
            <a:r>
              <a:rPr sz="800" spc="-10" dirty="0">
                <a:solidFill>
                  <a:srgbClr val="FFFFFF"/>
                </a:solidFill>
                <a:latin typeface="Arial"/>
                <a:cs typeface="Arial"/>
              </a:rPr>
              <a:t>Create </a:t>
            </a:r>
            <a:r>
              <a:rPr sz="800" spc="15" dirty="0">
                <a:solidFill>
                  <a:srgbClr val="FFFFFF"/>
                </a:solidFill>
                <a:latin typeface="Arial"/>
                <a:cs typeface="Arial"/>
              </a:rPr>
              <a:t>Action </a:t>
            </a:r>
            <a:r>
              <a:rPr sz="800" spc="-15" dirty="0">
                <a:solidFill>
                  <a:srgbClr val="FFFFFF"/>
                </a:solidFill>
                <a:latin typeface="Arial"/>
                <a:cs typeface="Arial"/>
              </a:rPr>
              <a:t>Plan: </a:t>
            </a:r>
            <a:r>
              <a:rPr sz="800" spc="40" dirty="0">
                <a:solidFill>
                  <a:srgbClr val="FFFFFF"/>
                </a:solidFill>
                <a:latin typeface="Arial"/>
                <a:cs typeface="Arial"/>
              </a:rPr>
              <a:t>75-90 </a:t>
            </a:r>
            <a:r>
              <a:rPr sz="800" spc="5" dirty="0">
                <a:solidFill>
                  <a:srgbClr val="FFFFFF"/>
                </a:solidFill>
                <a:latin typeface="Arial"/>
                <a:cs typeface="Arial"/>
              </a:rPr>
              <a:t>Minutes  </a:t>
            </a:r>
            <a:r>
              <a:rPr sz="800" dirty="0">
                <a:solidFill>
                  <a:srgbClr val="FFFFFF"/>
                </a:solidFill>
                <a:latin typeface="Arial"/>
                <a:cs typeface="Arial"/>
              </a:rPr>
              <a:t>Interactive </a:t>
            </a:r>
            <a:r>
              <a:rPr sz="800" spc="5" dirty="0">
                <a:solidFill>
                  <a:srgbClr val="FFFFFF"/>
                </a:solidFill>
                <a:latin typeface="Arial"/>
                <a:cs typeface="Arial"/>
              </a:rPr>
              <a:t>Activities: </a:t>
            </a:r>
            <a:r>
              <a:rPr sz="800" spc="40" dirty="0">
                <a:solidFill>
                  <a:srgbClr val="FFFFFF"/>
                </a:solidFill>
                <a:latin typeface="Arial"/>
                <a:cs typeface="Arial"/>
              </a:rPr>
              <a:t>45-60</a:t>
            </a:r>
            <a:r>
              <a:rPr sz="800" spc="-85" dirty="0">
                <a:solidFill>
                  <a:srgbClr val="FFFFFF"/>
                </a:solidFill>
                <a:latin typeface="Arial"/>
                <a:cs typeface="Arial"/>
              </a:rPr>
              <a:t> </a:t>
            </a:r>
            <a:r>
              <a:rPr sz="800" spc="5" dirty="0">
                <a:solidFill>
                  <a:srgbClr val="FFFFFF"/>
                </a:solidFill>
                <a:latin typeface="Arial"/>
                <a:cs typeface="Arial"/>
              </a:rPr>
              <a:t>Minutes</a:t>
            </a:r>
            <a:endParaRPr sz="800">
              <a:latin typeface="Arial"/>
              <a:cs typeface="Arial"/>
            </a:endParaRPr>
          </a:p>
        </p:txBody>
      </p:sp>
      <p:sp>
        <p:nvSpPr>
          <p:cNvPr id="14" name="object 14"/>
          <p:cNvSpPr txBox="1">
            <a:spLocks noGrp="1"/>
          </p:cNvSpPr>
          <p:nvPr>
            <p:ph type="title"/>
          </p:nvPr>
        </p:nvSpPr>
        <p:spPr>
          <a:xfrm>
            <a:off x="1706899" y="341965"/>
            <a:ext cx="4672330" cy="304800"/>
          </a:xfrm>
          <a:prstGeom prst="rect">
            <a:avLst/>
          </a:prstGeom>
        </p:spPr>
        <p:txBody>
          <a:bodyPr vert="horz" wrap="square" lIns="0" tIns="0" rIns="0" bIns="0" rtlCol="0">
            <a:spAutoFit/>
          </a:bodyPr>
          <a:lstStyle/>
          <a:p>
            <a:pPr marL="12700">
              <a:lnSpc>
                <a:spcPct val="100000"/>
              </a:lnSpc>
            </a:pPr>
            <a:r>
              <a:rPr b="0" spc="25" dirty="0">
                <a:latin typeface="Arial"/>
                <a:cs typeface="Arial"/>
              </a:rPr>
              <a:t>Building </a:t>
            </a:r>
            <a:r>
              <a:rPr b="0" spc="-25" dirty="0">
                <a:latin typeface="Arial"/>
                <a:cs typeface="Arial"/>
              </a:rPr>
              <a:t>Resilience </a:t>
            </a:r>
            <a:r>
              <a:rPr b="0" spc="-10" dirty="0">
                <a:latin typeface="Arial"/>
                <a:cs typeface="Arial"/>
              </a:rPr>
              <a:t>&amp; </a:t>
            </a:r>
            <a:r>
              <a:rPr b="0" spc="5" dirty="0">
                <a:latin typeface="Arial"/>
                <a:cs typeface="Arial"/>
              </a:rPr>
              <a:t>Preventing</a:t>
            </a:r>
            <a:r>
              <a:rPr b="0" spc="-180" dirty="0">
                <a:latin typeface="Arial"/>
                <a:cs typeface="Arial"/>
              </a:rPr>
              <a:t> </a:t>
            </a:r>
            <a:r>
              <a:rPr b="0" spc="30" dirty="0">
                <a:latin typeface="Arial"/>
                <a:cs typeface="Arial"/>
              </a:rPr>
              <a:t>Burnout</a:t>
            </a:r>
          </a:p>
        </p:txBody>
      </p:sp>
      <p:sp>
        <p:nvSpPr>
          <p:cNvPr id="15" name="object 15"/>
          <p:cNvSpPr/>
          <p:nvPr/>
        </p:nvSpPr>
        <p:spPr>
          <a:xfrm>
            <a:off x="7759925" y="289375"/>
            <a:ext cx="1006324" cy="449499"/>
          </a:xfrm>
          <a:prstGeom prst="rect">
            <a:avLst/>
          </a:prstGeom>
          <a:blipFill>
            <a:blip r:embed="rId3" cstate="print"/>
            <a:stretch>
              <a:fillRect/>
            </a:stretch>
          </a:blipFill>
        </p:spPr>
        <p:txBody>
          <a:bodyPr wrap="square" lIns="0" tIns="0" rIns="0" bIns="0" rtlCol="0"/>
          <a:lstStyle/>
          <a:p>
            <a:endParaRPr/>
          </a:p>
        </p:txBody>
      </p:sp>
      <p:sp>
        <p:nvSpPr>
          <p:cNvPr id="16" name="object 16"/>
          <p:cNvSpPr/>
          <p:nvPr/>
        </p:nvSpPr>
        <p:spPr>
          <a:xfrm>
            <a:off x="0" y="0"/>
            <a:ext cx="1412649" cy="5143499"/>
          </a:xfrm>
          <a:prstGeom prst="rect">
            <a:avLst/>
          </a:prstGeom>
          <a:blipFill>
            <a:blip r:embed="rId4" cstate="print"/>
            <a:stretch>
              <a:fillRect/>
            </a:stretch>
          </a:blipFill>
        </p:spPr>
        <p:txBody>
          <a:bodyPr wrap="square" lIns="0" tIns="0" rIns="0" bIns="0" rtlCol="0"/>
          <a:lstStyle/>
          <a:p>
            <a:endParaRPr/>
          </a:p>
        </p:txBody>
      </p:sp>
      <p:sp>
        <p:nvSpPr>
          <p:cNvPr id="17" name="object 17"/>
          <p:cNvSpPr txBox="1"/>
          <p:nvPr/>
        </p:nvSpPr>
        <p:spPr>
          <a:xfrm>
            <a:off x="8817360" y="4854525"/>
            <a:ext cx="162560" cy="181610"/>
          </a:xfrm>
          <a:prstGeom prst="rect">
            <a:avLst/>
          </a:prstGeom>
        </p:spPr>
        <p:txBody>
          <a:bodyPr vert="horz" wrap="square" lIns="0" tIns="13970" rIns="0" bIns="0" rtlCol="0">
            <a:spAutoFit/>
          </a:bodyPr>
          <a:lstStyle/>
          <a:p>
            <a:pPr marL="12700">
              <a:lnSpc>
                <a:spcPct val="100000"/>
              </a:lnSpc>
              <a:spcBef>
                <a:spcPts val="110"/>
              </a:spcBef>
            </a:pPr>
            <a:r>
              <a:rPr sz="900" spc="35" dirty="0">
                <a:solidFill>
                  <a:srgbClr val="575757"/>
                </a:solidFill>
                <a:latin typeface="Arial"/>
                <a:cs typeface="Arial"/>
              </a:rPr>
              <a:t>40</a:t>
            </a:r>
            <a:endParaRPr sz="900">
              <a:latin typeface="Arial"/>
              <a:cs typeface="Arial"/>
            </a:endParaRPr>
          </a:p>
        </p:txBody>
      </p:sp>
      <p:sp>
        <p:nvSpPr>
          <p:cNvPr id="18" name="object 18"/>
          <p:cNvSpPr txBox="1"/>
          <p:nvPr/>
        </p:nvSpPr>
        <p:spPr>
          <a:xfrm>
            <a:off x="1512075" y="4957938"/>
            <a:ext cx="1908175" cy="129539"/>
          </a:xfrm>
          <a:prstGeom prst="rect">
            <a:avLst/>
          </a:prstGeom>
        </p:spPr>
        <p:txBody>
          <a:bodyPr vert="horz" wrap="square" lIns="0" tIns="13335" rIns="0" bIns="0" rtlCol="0">
            <a:spAutoFit/>
          </a:bodyPr>
          <a:lstStyle/>
          <a:p>
            <a:pPr marL="12700">
              <a:lnSpc>
                <a:spcPct val="100000"/>
              </a:lnSpc>
              <a:spcBef>
                <a:spcPts val="105"/>
              </a:spcBef>
            </a:pPr>
            <a:r>
              <a:rPr sz="600" spc="5" dirty="0">
                <a:solidFill>
                  <a:srgbClr val="A9ABB6"/>
                </a:solidFill>
                <a:latin typeface="Arial"/>
                <a:cs typeface="Arial"/>
              </a:rPr>
              <a:t>Copyright</a:t>
            </a:r>
            <a:r>
              <a:rPr sz="600" spc="-20" dirty="0">
                <a:solidFill>
                  <a:srgbClr val="A9ABB6"/>
                </a:solidFill>
                <a:latin typeface="Arial"/>
                <a:cs typeface="Arial"/>
              </a:rPr>
              <a:t> </a:t>
            </a:r>
            <a:r>
              <a:rPr sz="600" spc="45" dirty="0">
                <a:solidFill>
                  <a:srgbClr val="A9ABB6"/>
                </a:solidFill>
                <a:latin typeface="Arial"/>
                <a:cs typeface="Arial"/>
              </a:rPr>
              <a:t>©</a:t>
            </a:r>
            <a:r>
              <a:rPr sz="600" spc="-20" dirty="0">
                <a:solidFill>
                  <a:srgbClr val="A9ABB6"/>
                </a:solidFill>
                <a:latin typeface="Arial"/>
                <a:cs typeface="Arial"/>
              </a:rPr>
              <a:t> </a:t>
            </a:r>
            <a:r>
              <a:rPr sz="600" spc="25" dirty="0">
                <a:solidFill>
                  <a:srgbClr val="A9ABB6"/>
                </a:solidFill>
                <a:latin typeface="Arial"/>
                <a:cs typeface="Arial"/>
              </a:rPr>
              <a:t>2020</a:t>
            </a:r>
            <a:r>
              <a:rPr sz="600" spc="-20" dirty="0">
                <a:solidFill>
                  <a:srgbClr val="A9ABB6"/>
                </a:solidFill>
                <a:latin typeface="Arial"/>
                <a:cs typeface="Arial"/>
              </a:rPr>
              <a:t> </a:t>
            </a:r>
            <a:r>
              <a:rPr sz="600" spc="-10" dirty="0">
                <a:solidFill>
                  <a:srgbClr val="A9ABB6"/>
                </a:solidFill>
                <a:latin typeface="Arial"/>
                <a:cs typeface="Arial"/>
              </a:rPr>
              <a:t>ExecOnline,</a:t>
            </a:r>
            <a:r>
              <a:rPr sz="600" spc="-20" dirty="0">
                <a:solidFill>
                  <a:srgbClr val="A9ABB6"/>
                </a:solidFill>
                <a:latin typeface="Arial"/>
                <a:cs typeface="Arial"/>
              </a:rPr>
              <a:t> </a:t>
            </a:r>
            <a:r>
              <a:rPr sz="600" spc="-15" dirty="0">
                <a:solidFill>
                  <a:srgbClr val="A9ABB6"/>
                </a:solidFill>
                <a:latin typeface="Arial"/>
                <a:cs typeface="Arial"/>
              </a:rPr>
              <a:t>Inc.</a:t>
            </a:r>
            <a:r>
              <a:rPr sz="600" spc="-20" dirty="0">
                <a:solidFill>
                  <a:srgbClr val="A9ABB6"/>
                </a:solidFill>
                <a:latin typeface="Arial"/>
                <a:cs typeface="Arial"/>
              </a:rPr>
              <a:t> </a:t>
            </a:r>
            <a:r>
              <a:rPr sz="600" spc="15" dirty="0">
                <a:solidFill>
                  <a:srgbClr val="A9ABB6"/>
                </a:solidFill>
                <a:latin typeface="Arial"/>
                <a:cs typeface="Arial"/>
              </a:rPr>
              <a:t>All</a:t>
            </a:r>
            <a:r>
              <a:rPr sz="600" spc="-20" dirty="0">
                <a:solidFill>
                  <a:srgbClr val="A9ABB6"/>
                </a:solidFill>
                <a:latin typeface="Arial"/>
                <a:cs typeface="Arial"/>
              </a:rPr>
              <a:t> </a:t>
            </a:r>
            <a:r>
              <a:rPr sz="600" spc="5" dirty="0">
                <a:solidFill>
                  <a:srgbClr val="A9ABB6"/>
                </a:solidFill>
                <a:latin typeface="Arial"/>
                <a:cs typeface="Arial"/>
              </a:rPr>
              <a:t>Rights</a:t>
            </a:r>
            <a:r>
              <a:rPr sz="600" spc="-20" dirty="0">
                <a:solidFill>
                  <a:srgbClr val="A9ABB6"/>
                </a:solidFill>
                <a:latin typeface="Arial"/>
                <a:cs typeface="Arial"/>
              </a:rPr>
              <a:t> </a:t>
            </a:r>
            <a:r>
              <a:rPr sz="600" spc="-10" dirty="0">
                <a:solidFill>
                  <a:srgbClr val="A9ABB6"/>
                </a:solidFill>
                <a:latin typeface="Arial"/>
                <a:cs typeface="Arial"/>
              </a:rPr>
              <a:t>Reserved.</a:t>
            </a:r>
            <a:endParaRPr sz="600">
              <a:latin typeface="Arial"/>
              <a:cs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31880" y="2690095"/>
            <a:ext cx="6119495" cy="487680"/>
          </a:xfrm>
          <a:prstGeom prst="rect">
            <a:avLst/>
          </a:prstGeom>
        </p:spPr>
        <p:txBody>
          <a:bodyPr vert="horz" wrap="square" lIns="0" tIns="0" rIns="0" bIns="0" rtlCol="0">
            <a:spAutoFit/>
          </a:bodyPr>
          <a:lstStyle/>
          <a:p>
            <a:pPr marL="12700">
              <a:lnSpc>
                <a:spcPct val="100000"/>
              </a:lnSpc>
            </a:pPr>
            <a:r>
              <a:rPr sz="3200" spc="30" dirty="0">
                <a:solidFill>
                  <a:srgbClr val="D4463E"/>
                </a:solidFill>
                <a:latin typeface="Arial"/>
                <a:cs typeface="Arial"/>
              </a:rPr>
              <a:t>Achieving </a:t>
            </a:r>
            <a:r>
              <a:rPr sz="3200" spc="15" dirty="0">
                <a:solidFill>
                  <a:srgbClr val="D4463E"/>
                </a:solidFill>
                <a:latin typeface="Arial"/>
                <a:cs typeface="Arial"/>
              </a:rPr>
              <a:t>Mental </a:t>
            </a:r>
            <a:r>
              <a:rPr sz="3200" spc="50" dirty="0">
                <a:solidFill>
                  <a:srgbClr val="D4463E"/>
                </a:solidFill>
                <a:latin typeface="Arial"/>
                <a:cs typeface="Arial"/>
              </a:rPr>
              <a:t>Flow </a:t>
            </a:r>
            <a:r>
              <a:rPr sz="3200" spc="-10" dirty="0">
                <a:solidFill>
                  <a:srgbClr val="D4463E"/>
                </a:solidFill>
                <a:latin typeface="Arial"/>
                <a:cs typeface="Arial"/>
              </a:rPr>
              <a:t>&amp;</a:t>
            </a:r>
            <a:r>
              <a:rPr sz="3200" spc="-370" dirty="0">
                <a:solidFill>
                  <a:srgbClr val="D4463E"/>
                </a:solidFill>
                <a:latin typeface="Arial"/>
                <a:cs typeface="Arial"/>
              </a:rPr>
              <a:t> </a:t>
            </a:r>
            <a:r>
              <a:rPr sz="3200" spc="35" dirty="0">
                <a:solidFill>
                  <a:srgbClr val="D4463E"/>
                </a:solidFill>
                <a:latin typeface="Arial"/>
                <a:cs typeface="Arial"/>
              </a:rPr>
              <a:t>Thriving</a:t>
            </a:r>
            <a:endParaRPr sz="3200">
              <a:latin typeface="Arial"/>
              <a:cs typeface="Arial"/>
            </a:endParaRPr>
          </a:p>
        </p:txBody>
      </p:sp>
      <p:sp>
        <p:nvSpPr>
          <p:cNvPr id="3" name="object 3"/>
          <p:cNvSpPr txBox="1"/>
          <p:nvPr/>
        </p:nvSpPr>
        <p:spPr>
          <a:xfrm>
            <a:off x="831880" y="3387408"/>
            <a:ext cx="2150745" cy="167640"/>
          </a:xfrm>
          <a:prstGeom prst="rect">
            <a:avLst/>
          </a:prstGeom>
        </p:spPr>
        <p:txBody>
          <a:bodyPr vert="horz" wrap="square" lIns="0" tIns="0" rIns="0" bIns="0" rtlCol="0">
            <a:spAutoFit/>
          </a:bodyPr>
          <a:lstStyle/>
          <a:p>
            <a:pPr marL="12700">
              <a:lnSpc>
                <a:spcPct val="100000"/>
              </a:lnSpc>
            </a:pPr>
            <a:r>
              <a:rPr sz="1100" b="1" spc="-120" dirty="0">
                <a:solidFill>
                  <a:srgbClr val="363740"/>
                </a:solidFill>
                <a:latin typeface="Arial Black"/>
                <a:cs typeface="Arial Black"/>
              </a:rPr>
              <a:t>DUKE </a:t>
            </a:r>
            <a:r>
              <a:rPr sz="1100" b="1" spc="-105" dirty="0">
                <a:solidFill>
                  <a:srgbClr val="363740"/>
                </a:solidFill>
                <a:latin typeface="Arial Black"/>
                <a:cs typeface="Arial Black"/>
              </a:rPr>
              <a:t>CORPORATE</a:t>
            </a:r>
            <a:r>
              <a:rPr sz="1100" b="1" spc="-80" dirty="0">
                <a:solidFill>
                  <a:srgbClr val="363740"/>
                </a:solidFill>
                <a:latin typeface="Arial Black"/>
                <a:cs typeface="Arial Black"/>
              </a:rPr>
              <a:t> </a:t>
            </a:r>
            <a:r>
              <a:rPr sz="1100" b="1" spc="-105" dirty="0">
                <a:solidFill>
                  <a:srgbClr val="363740"/>
                </a:solidFill>
                <a:latin typeface="Arial Black"/>
                <a:cs typeface="Arial Black"/>
              </a:rPr>
              <a:t>EDUCATION</a:t>
            </a:r>
            <a:endParaRPr sz="1100">
              <a:latin typeface="Arial Black"/>
              <a:cs typeface="Arial Black"/>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06900" y="358214"/>
            <a:ext cx="3833495" cy="304800"/>
          </a:xfrm>
          <a:prstGeom prst="rect">
            <a:avLst/>
          </a:prstGeom>
        </p:spPr>
        <p:txBody>
          <a:bodyPr vert="horz" wrap="square" lIns="0" tIns="0" rIns="0" bIns="0" rtlCol="0">
            <a:spAutoFit/>
          </a:bodyPr>
          <a:lstStyle/>
          <a:p>
            <a:pPr marL="12700">
              <a:lnSpc>
                <a:spcPct val="100000"/>
              </a:lnSpc>
            </a:pPr>
            <a:r>
              <a:rPr b="0" spc="15" dirty="0">
                <a:latin typeface="Arial"/>
                <a:cs typeface="Arial"/>
              </a:rPr>
              <a:t>Achieving </a:t>
            </a:r>
            <a:r>
              <a:rPr b="0" spc="10" dirty="0">
                <a:latin typeface="Arial"/>
                <a:cs typeface="Arial"/>
              </a:rPr>
              <a:t>Mental </a:t>
            </a:r>
            <a:r>
              <a:rPr b="0" spc="30" dirty="0">
                <a:latin typeface="Arial"/>
                <a:cs typeface="Arial"/>
              </a:rPr>
              <a:t>Flow </a:t>
            </a:r>
            <a:r>
              <a:rPr b="0" spc="-10" dirty="0">
                <a:latin typeface="Arial"/>
                <a:cs typeface="Arial"/>
              </a:rPr>
              <a:t>&amp;</a:t>
            </a:r>
            <a:r>
              <a:rPr b="0" spc="-215" dirty="0">
                <a:latin typeface="Arial"/>
                <a:cs typeface="Arial"/>
              </a:rPr>
              <a:t> </a:t>
            </a:r>
            <a:r>
              <a:rPr b="0" spc="20" dirty="0">
                <a:latin typeface="Arial"/>
                <a:cs typeface="Arial"/>
              </a:rPr>
              <a:t>Thriving</a:t>
            </a:r>
          </a:p>
        </p:txBody>
      </p:sp>
      <p:sp>
        <p:nvSpPr>
          <p:cNvPr id="3" name="object 3"/>
          <p:cNvSpPr txBox="1"/>
          <p:nvPr/>
        </p:nvSpPr>
        <p:spPr>
          <a:xfrm>
            <a:off x="1691458" y="2763279"/>
            <a:ext cx="2482215" cy="1235710"/>
          </a:xfrm>
          <a:prstGeom prst="rect">
            <a:avLst/>
          </a:prstGeom>
        </p:spPr>
        <p:txBody>
          <a:bodyPr vert="horz" wrap="square" lIns="0" tIns="0" rIns="0" bIns="0" rtlCol="0">
            <a:spAutoFit/>
          </a:bodyPr>
          <a:lstStyle/>
          <a:p>
            <a:pPr marL="27940">
              <a:lnSpc>
                <a:spcPct val="100000"/>
              </a:lnSpc>
            </a:pPr>
            <a:r>
              <a:rPr sz="1200" spc="-30" dirty="0">
                <a:solidFill>
                  <a:srgbClr val="1E376C"/>
                </a:solidFill>
                <a:latin typeface="Arial"/>
                <a:cs typeface="Arial"/>
              </a:rPr>
              <a:t>Key</a:t>
            </a:r>
            <a:r>
              <a:rPr sz="1200" spc="-90" dirty="0">
                <a:solidFill>
                  <a:srgbClr val="1E376C"/>
                </a:solidFill>
                <a:latin typeface="Arial"/>
                <a:cs typeface="Arial"/>
              </a:rPr>
              <a:t> </a:t>
            </a:r>
            <a:r>
              <a:rPr sz="1200" spc="-5" dirty="0">
                <a:solidFill>
                  <a:srgbClr val="1E376C"/>
                </a:solidFill>
                <a:latin typeface="Arial"/>
                <a:cs typeface="Arial"/>
              </a:rPr>
              <a:t>Learnings</a:t>
            </a:r>
            <a:endParaRPr sz="1200">
              <a:latin typeface="Arial"/>
              <a:cs typeface="Arial"/>
            </a:endParaRPr>
          </a:p>
          <a:p>
            <a:pPr marL="193040" indent="-180340">
              <a:lnSpc>
                <a:spcPct val="100000"/>
              </a:lnSpc>
              <a:spcBef>
                <a:spcPts val="595"/>
              </a:spcBef>
              <a:buSzPct val="77777"/>
              <a:buChar char="●"/>
              <a:tabLst>
                <a:tab pos="193675" algn="l"/>
              </a:tabLst>
            </a:pPr>
            <a:r>
              <a:rPr sz="900" spc="-10" dirty="0">
                <a:solidFill>
                  <a:srgbClr val="363740"/>
                </a:solidFill>
                <a:latin typeface="Arial"/>
                <a:cs typeface="Arial"/>
              </a:rPr>
              <a:t>The </a:t>
            </a:r>
            <a:r>
              <a:rPr sz="900" spc="5" dirty="0">
                <a:solidFill>
                  <a:srgbClr val="363740"/>
                </a:solidFill>
                <a:latin typeface="Arial"/>
                <a:cs typeface="Arial"/>
              </a:rPr>
              <a:t>Power </a:t>
            </a:r>
            <a:r>
              <a:rPr sz="900" spc="20" dirty="0">
                <a:solidFill>
                  <a:srgbClr val="363740"/>
                </a:solidFill>
                <a:latin typeface="Arial"/>
                <a:cs typeface="Arial"/>
              </a:rPr>
              <a:t>of </a:t>
            </a:r>
            <a:r>
              <a:rPr sz="900" spc="5" dirty="0">
                <a:solidFill>
                  <a:srgbClr val="363740"/>
                </a:solidFill>
                <a:latin typeface="Arial"/>
                <a:cs typeface="Arial"/>
              </a:rPr>
              <a:t>Possibility</a:t>
            </a:r>
            <a:r>
              <a:rPr sz="900" spc="-140" dirty="0">
                <a:solidFill>
                  <a:srgbClr val="363740"/>
                </a:solidFill>
                <a:latin typeface="Arial"/>
                <a:cs typeface="Arial"/>
              </a:rPr>
              <a:t> </a:t>
            </a:r>
            <a:r>
              <a:rPr sz="900" spc="5" dirty="0">
                <a:solidFill>
                  <a:srgbClr val="363740"/>
                </a:solidFill>
                <a:latin typeface="Arial"/>
                <a:cs typeface="Arial"/>
              </a:rPr>
              <a:t>Thinking</a:t>
            </a:r>
            <a:endParaRPr sz="900">
              <a:latin typeface="Arial"/>
              <a:cs typeface="Arial"/>
            </a:endParaRPr>
          </a:p>
          <a:p>
            <a:pPr marL="193040" indent="-180340">
              <a:lnSpc>
                <a:spcPct val="100000"/>
              </a:lnSpc>
              <a:spcBef>
                <a:spcPts val="195"/>
              </a:spcBef>
              <a:buSzPct val="77777"/>
              <a:buChar char="●"/>
              <a:tabLst>
                <a:tab pos="193675" algn="l"/>
              </a:tabLst>
            </a:pPr>
            <a:r>
              <a:rPr sz="900" spc="-10" dirty="0">
                <a:solidFill>
                  <a:srgbClr val="363740"/>
                </a:solidFill>
                <a:latin typeface="Arial"/>
                <a:cs typeface="Arial"/>
              </a:rPr>
              <a:t>Overcome </a:t>
            </a:r>
            <a:r>
              <a:rPr sz="900" spc="-5" dirty="0">
                <a:solidFill>
                  <a:srgbClr val="363740"/>
                </a:solidFill>
                <a:latin typeface="Arial"/>
                <a:cs typeface="Arial"/>
              </a:rPr>
              <a:t>Obstacles </a:t>
            </a:r>
            <a:r>
              <a:rPr sz="900" spc="25" dirty="0">
                <a:solidFill>
                  <a:srgbClr val="363740"/>
                </a:solidFill>
                <a:latin typeface="Arial"/>
                <a:cs typeface="Arial"/>
              </a:rPr>
              <a:t>to </a:t>
            </a:r>
            <a:r>
              <a:rPr sz="900" spc="5" dirty="0">
                <a:solidFill>
                  <a:srgbClr val="363740"/>
                </a:solidFill>
                <a:latin typeface="Arial"/>
                <a:cs typeface="Arial"/>
              </a:rPr>
              <a:t>Possibility</a:t>
            </a:r>
            <a:r>
              <a:rPr sz="900" spc="-125" dirty="0">
                <a:solidFill>
                  <a:srgbClr val="363740"/>
                </a:solidFill>
                <a:latin typeface="Arial"/>
                <a:cs typeface="Arial"/>
              </a:rPr>
              <a:t> </a:t>
            </a:r>
            <a:r>
              <a:rPr sz="900" spc="5" dirty="0">
                <a:solidFill>
                  <a:srgbClr val="363740"/>
                </a:solidFill>
                <a:latin typeface="Arial"/>
                <a:cs typeface="Arial"/>
              </a:rPr>
              <a:t>Thinking</a:t>
            </a:r>
            <a:endParaRPr sz="900">
              <a:latin typeface="Arial"/>
              <a:cs typeface="Arial"/>
            </a:endParaRPr>
          </a:p>
          <a:p>
            <a:pPr marL="193040" indent="-180340">
              <a:lnSpc>
                <a:spcPct val="100000"/>
              </a:lnSpc>
              <a:spcBef>
                <a:spcPts val="195"/>
              </a:spcBef>
              <a:buSzPct val="77777"/>
              <a:buChar char="●"/>
              <a:tabLst>
                <a:tab pos="193675" algn="l"/>
              </a:tabLst>
            </a:pPr>
            <a:r>
              <a:rPr sz="900" spc="-10" dirty="0">
                <a:solidFill>
                  <a:srgbClr val="363740"/>
                </a:solidFill>
                <a:latin typeface="Arial"/>
                <a:cs typeface="Arial"/>
              </a:rPr>
              <a:t>Become </a:t>
            </a:r>
            <a:r>
              <a:rPr sz="900" spc="-25" dirty="0">
                <a:solidFill>
                  <a:srgbClr val="363740"/>
                </a:solidFill>
                <a:latin typeface="Arial"/>
                <a:cs typeface="Arial"/>
              </a:rPr>
              <a:t>a </a:t>
            </a:r>
            <a:r>
              <a:rPr sz="900" spc="-15" dirty="0">
                <a:solidFill>
                  <a:srgbClr val="363740"/>
                </a:solidFill>
                <a:latin typeface="Arial"/>
                <a:cs typeface="Arial"/>
              </a:rPr>
              <a:t>Seasoned </a:t>
            </a:r>
            <a:r>
              <a:rPr sz="900" spc="5" dirty="0">
                <a:solidFill>
                  <a:srgbClr val="363740"/>
                </a:solidFill>
                <a:latin typeface="Arial"/>
                <a:cs typeface="Arial"/>
              </a:rPr>
              <a:t>Mental</a:t>
            </a:r>
            <a:r>
              <a:rPr sz="900" spc="-95" dirty="0">
                <a:solidFill>
                  <a:srgbClr val="363740"/>
                </a:solidFill>
                <a:latin typeface="Arial"/>
                <a:cs typeface="Arial"/>
              </a:rPr>
              <a:t> </a:t>
            </a:r>
            <a:r>
              <a:rPr sz="900" spc="-15" dirty="0">
                <a:solidFill>
                  <a:srgbClr val="363740"/>
                </a:solidFill>
                <a:latin typeface="Arial"/>
                <a:cs typeface="Arial"/>
              </a:rPr>
              <a:t>Juggler</a:t>
            </a:r>
            <a:endParaRPr sz="900">
              <a:latin typeface="Arial"/>
              <a:cs typeface="Arial"/>
            </a:endParaRPr>
          </a:p>
          <a:p>
            <a:pPr marL="193040" indent="-180340">
              <a:lnSpc>
                <a:spcPct val="100000"/>
              </a:lnSpc>
              <a:spcBef>
                <a:spcPts val="195"/>
              </a:spcBef>
              <a:buSzPct val="77777"/>
              <a:buChar char="●"/>
              <a:tabLst>
                <a:tab pos="193675" algn="l"/>
              </a:tabLst>
            </a:pPr>
            <a:r>
              <a:rPr sz="900" spc="-5" dirty="0">
                <a:solidFill>
                  <a:srgbClr val="363740"/>
                </a:solidFill>
                <a:latin typeface="Arial"/>
                <a:cs typeface="Arial"/>
              </a:rPr>
              <a:t>Develop </a:t>
            </a:r>
            <a:r>
              <a:rPr sz="900" spc="5" dirty="0">
                <a:solidFill>
                  <a:srgbClr val="363740"/>
                </a:solidFill>
                <a:latin typeface="Arial"/>
                <a:cs typeface="Arial"/>
              </a:rPr>
              <a:t>Mental </a:t>
            </a:r>
            <a:r>
              <a:rPr sz="900" spc="-10" dirty="0">
                <a:solidFill>
                  <a:srgbClr val="363740"/>
                </a:solidFill>
                <a:latin typeface="Arial"/>
                <a:cs typeface="Arial"/>
              </a:rPr>
              <a:t>“Free</a:t>
            </a:r>
            <a:r>
              <a:rPr sz="900" spc="-120" dirty="0">
                <a:solidFill>
                  <a:srgbClr val="363740"/>
                </a:solidFill>
                <a:latin typeface="Arial"/>
                <a:cs typeface="Arial"/>
              </a:rPr>
              <a:t> </a:t>
            </a:r>
            <a:r>
              <a:rPr sz="900" spc="20" dirty="0">
                <a:solidFill>
                  <a:srgbClr val="363740"/>
                </a:solidFill>
                <a:latin typeface="Arial"/>
                <a:cs typeface="Arial"/>
              </a:rPr>
              <a:t>Flow”</a:t>
            </a:r>
            <a:endParaRPr sz="900">
              <a:latin typeface="Arial"/>
              <a:cs typeface="Arial"/>
            </a:endParaRPr>
          </a:p>
          <a:p>
            <a:pPr marL="193040" indent="-180340">
              <a:lnSpc>
                <a:spcPct val="100000"/>
              </a:lnSpc>
              <a:spcBef>
                <a:spcPts val="195"/>
              </a:spcBef>
              <a:buSzPct val="77777"/>
              <a:buChar char="●"/>
              <a:tabLst>
                <a:tab pos="193675" algn="l"/>
              </a:tabLst>
            </a:pPr>
            <a:r>
              <a:rPr sz="900" spc="-5" dirty="0">
                <a:solidFill>
                  <a:srgbClr val="363740"/>
                </a:solidFill>
                <a:latin typeface="Arial"/>
                <a:cs typeface="Arial"/>
              </a:rPr>
              <a:t>Improve </a:t>
            </a:r>
            <a:r>
              <a:rPr sz="900" spc="10" dirty="0">
                <a:solidFill>
                  <a:srgbClr val="363740"/>
                </a:solidFill>
                <a:latin typeface="Arial"/>
                <a:cs typeface="Arial"/>
              </a:rPr>
              <a:t>Insight </a:t>
            </a:r>
            <a:r>
              <a:rPr sz="900" spc="15" dirty="0">
                <a:solidFill>
                  <a:srgbClr val="363740"/>
                </a:solidFill>
                <a:latin typeface="Arial"/>
                <a:cs typeface="Arial"/>
              </a:rPr>
              <a:t>through </a:t>
            </a:r>
            <a:r>
              <a:rPr sz="900" spc="5" dirty="0">
                <a:solidFill>
                  <a:srgbClr val="363740"/>
                </a:solidFill>
                <a:latin typeface="Arial"/>
                <a:cs typeface="Arial"/>
              </a:rPr>
              <a:t>Meditative</a:t>
            </a:r>
            <a:r>
              <a:rPr sz="900" spc="-90" dirty="0">
                <a:solidFill>
                  <a:srgbClr val="363740"/>
                </a:solidFill>
                <a:latin typeface="Arial"/>
                <a:cs typeface="Arial"/>
              </a:rPr>
              <a:t> </a:t>
            </a:r>
            <a:r>
              <a:rPr sz="900" spc="-10" dirty="0">
                <a:solidFill>
                  <a:srgbClr val="363740"/>
                </a:solidFill>
                <a:latin typeface="Arial"/>
                <a:cs typeface="Arial"/>
              </a:rPr>
              <a:t>Practices</a:t>
            </a:r>
            <a:endParaRPr sz="900">
              <a:latin typeface="Arial"/>
              <a:cs typeface="Arial"/>
            </a:endParaRPr>
          </a:p>
          <a:p>
            <a:pPr marL="193040" indent="-180340">
              <a:lnSpc>
                <a:spcPct val="100000"/>
              </a:lnSpc>
              <a:spcBef>
                <a:spcPts val="195"/>
              </a:spcBef>
              <a:buSzPct val="77777"/>
              <a:buChar char="●"/>
              <a:tabLst>
                <a:tab pos="193675" algn="l"/>
              </a:tabLst>
            </a:pPr>
            <a:r>
              <a:rPr sz="900" spc="-5" dirty="0">
                <a:solidFill>
                  <a:srgbClr val="363740"/>
                </a:solidFill>
                <a:latin typeface="Arial"/>
                <a:cs typeface="Arial"/>
              </a:rPr>
              <a:t>Find </a:t>
            </a:r>
            <a:r>
              <a:rPr sz="900" spc="-30" dirty="0">
                <a:solidFill>
                  <a:srgbClr val="363740"/>
                </a:solidFill>
                <a:latin typeface="Arial"/>
                <a:cs typeface="Arial"/>
              </a:rPr>
              <a:t>Your </a:t>
            </a:r>
            <a:r>
              <a:rPr sz="900" spc="30" dirty="0">
                <a:solidFill>
                  <a:srgbClr val="363740"/>
                </a:solidFill>
                <a:latin typeface="Arial"/>
                <a:cs typeface="Arial"/>
              </a:rPr>
              <a:t>“I” </a:t>
            </a:r>
            <a:r>
              <a:rPr sz="900" spc="25" dirty="0">
                <a:solidFill>
                  <a:srgbClr val="363740"/>
                </a:solidFill>
                <a:latin typeface="Arial"/>
                <a:cs typeface="Arial"/>
              </a:rPr>
              <a:t>to </a:t>
            </a:r>
            <a:r>
              <a:rPr sz="900" spc="-5" dirty="0">
                <a:solidFill>
                  <a:srgbClr val="363740"/>
                </a:solidFill>
                <a:latin typeface="Arial"/>
                <a:cs typeface="Arial"/>
              </a:rPr>
              <a:t>Discover </a:t>
            </a:r>
            <a:r>
              <a:rPr sz="900" spc="-30" dirty="0">
                <a:solidFill>
                  <a:srgbClr val="363740"/>
                </a:solidFill>
                <a:latin typeface="Arial"/>
                <a:cs typeface="Arial"/>
              </a:rPr>
              <a:t>Your</a:t>
            </a:r>
            <a:r>
              <a:rPr sz="900" spc="-170" dirty="0">
                <a:solidFill>
                  <a:srgbClr val="363740"/>
                </a:solidFill>
                <a:latin typeface="Arial"/>
                <a:cs typeface="Arial"/>
              </a:rPr>
              <a:t> </a:t>
            </a:r>
            <a:r>
              <a:rPr sz="900" spc="55" dirty="0">
                <a:solidFill>
                  <a:srgbClr val="363740"/>
                </a:solidFill>
                <a:latin typeface="Arial"/>
                <a:cs typeface="Arial"/>
              </a:rPr>
              <a:t>“Why”</a:t>
            </a:r>
            <a:endParaRPr sz="900">
              <a:latin typeface="Arial"/>
              <a:cs typeface="Arial"/>
            </a:endParaRPr>
          </a:p>
        </p:txBody>
      </p:sp>
      <p:sp>
        <p:nvSpPr>
          <p:cNvPr id="4" name="object 4"/>
          <p:cNvSpPr txBox="1"/>
          <p:nvPr/>
        </p:nvSpPr>
        <p:spPr>
          <a:xfrm>
            <a:off x="1691458" y="4153929"/>
            <a:ext cx="2917190" cy="749935"/>
          </a:xfrm>
          <a:prstGeom prst="rect">
            <a:avLst/>
          </a:prstGeom>
        </p:spPr>
        <p:txBody>
          <a:bodyPr vert="horz" wrap="square" lIns="0" tIns="0" rIns="0" bIns="0" rtlCol="0">
            <a:spAutoFit/>
          </a:bodyPr>
          <a:lstStyle/>
          <a:p>
            <a:pPr marL="27940">
              <a:lnSpc>
                <a:spcPct val="100000"/>
              </a:lnSpc>
            </a:pPr>
            <a:r>
              <a:rPr sz="1200" spc="15" dirty="0">
                <a:solidFill>
                  <a:srgbClr val="1E376C"/>
                </a:solidFill>
                <a:latin typeface="Arial"/>
                <a:cs typeface="Arial"/>
              </a:rPr>
              <a:t>Assignment </a:t>
            </a:r>
            <a:r>
              <a:rPr sz="1200" spc="-5" dirty="0">
                <a:solidFill>
                  <a:srgbClr val="1E376C"/>
                </a:solidFill>
                <a:latin typeface="Arial"/>
                <a:cs typeface="Arial"/>
              </a:rPr>
              <a:t>Details: </a:t>
            </a:r>
            <a:r>
              <a:rPr sz="1200" spc="-15" dirty="0">
                <a:solidFill>
                  <a:srgbClr val="1E376C"/>
                </a:solidFill>
                <a:latin typeface="Arial"/>
                <a:cs typeface="Arial"/>
              </a:rPr>
              <a:t>Create </a:t>
            </a:r>
            <a:r>
              <a:rPr sz="1200" spc="-10" dirty="0">
                <a:solidFill>
                  <a:srgbClr val="1E376C"/>
                </a:solidFill>
                <a:latin typeface="Arial"/>
                <a:cs typeface="Arial"/>
              </a:rPr>
              <a:t>an </a:t>
            </a:r>
            <a:r>
              <a:rPr sz="1200" spc="20" dirty="0">
                <a:solidFill>
                  <a:srgbClr val="1E376C"/>
                </a:solidFill>
                <a:latin typeface="Arial"/>
                <a:cs typeface="Arial"/>
              </a:rPr>
              <a:t>Action</a:t>
            </a:r>
            <a:r>
              <a:rPr sz="1200" spc="-150" dirty="0">
                <a:solidFill>
                  <a:srgbClr val="1E376C"/>
                </a:solidFill>
                <a:latin typeface="Arial"/>
                <a:cs typeface="Arial"/>
              </a:rPr>
              <a:t> </a:t>
            </a:r>
            <a:r>
              <a:rPr sz="1200" spc="-10" dirty="0">
                <a:solidFill>
                  <a:srgbClr val="1E376C"/>
                </a:solidFill>
                <a:latin typeface="Arial"/>
                <a:cs typeface="Arial"/>
              </a:rPr>
              <a:t>Plan</a:t>
            </a:r>
            <a:endParaRPr sz="1200">
              <a:latin typeface="Arial"/>
              <a:cs typeface="Arial"/>
            </a:endParaRPr>
          </a:p>
          <a:p>
            <a:pPr marL="193040" indent="-180340">
              <a:lnSpc>
                <a:spcPct val="100000"/>
              </a:lnSpc>
              <a:spcBef>
                <a:spcPts val="595"/>
              </a:spcBef>
              <a:buSzPct val="77777"/>
              <a:buChar char="●"/>
              <a:tabLst>
                <a:tab pos="193675" algn="l"/>
              </a:tabLst>
            </a:pPr>
            <a:r>
              <a:rPr sz="900" spc="-10" dirty="0">
                <a:solidFill>
                  <a:srgbClr val="363740"/>
                </a:solidFill>
                <a:latin typeface="Arial"/>
                <a:cs typeface="Arial"/>
              </a:rPr>
              <a:t>Target </a:t>
            </a:r>
            <a:r>
              <a:rPr sz="900" spc="-5" dirty="0">
                <a:solidFill>
                  <a:srgbClr val="363740"/>
                </a:solidFill>
                <a:latin typeface="Arial"/>
                <a:cs typeface="Arial"/>
              </a:rPr>
              <a:t>Roadblocks </a:t>
            </a:r>
            <a:r>
              <a:rPr sz="900" spc="25" dirty="0">
                <a:solidFill>
                  <a:srgbClr val="363740"/>
                </a:solidFill>
                <a:latin typeface="Arial"/>
                <a:cs typeface="Arial"/>
              </a:rPr>
              <a:t>to </a:t>
            </a:r>
            <a:r>
              <a:rPr sz="900" spc="5" dirty="0">
                <a:solidFill>
                  <a:srgbClr val="363740"/>
                </a:solidFill>
                <a:latin typeface="Arial"/>
                <a:cs typeface="Arial"/>
              </a:rPr>
              <a:t>Possibility</a:t>
            </a:r>
            <a:r>
              <a:rPr sz="900" spc="-140" dirty="0">
                <a:solidFill>
                  <a:srgbClr val="363740"/>
                </a:solidFill>
                <a:latin typeface="Arial"/>
                <a:cs typeface="Arial"/>
              </a:rPr>
              <a:t> </a:t>
            </a:r>
            <a:r>
              <a:rPr sz="900" spc="5" dirty="0">
                <a:solidFill>
                  <a:srgbClr val="363740"/>
                </a:solidFill>
                <a:latin typeface="Arial"/>
                <a:cs typeface="Arial"/>
              </a:rPr>
              <a:t>Thinking</a:t>
            </a:r>
            <a:endParaRPr sz="900">
              <a:latin typeface="Arial"/>
              <a:cs typeface="Arial"/>
            </a:endParaRPr>
          </a:p>
          <a:p>
            <a:pPr marL="193040" indent="-180340">
              <a:lnSpc>
                <a:spcPct val="100000"/>
              </a:lnSpc>
              <a:spcBef>
                <a:spcPts val="195"/>
              </a:spcBef>
              <a:buSzPct val="77777"/>
              <a:buChar char="●"/>
              <a:tabLst>
                <a:tab pos="193675" algn="l"/>
              </a:tabLst>
            </a:pPr>
            <a:r>
              <a:rPr sz="900" spc="5" dirty="0">
                <a:solidFill>
                  <a:srgbClr val="363740"/>
                </a:solidFill>
                <a:latin typeface="Arial"/>
                <a:cs typeface="Arial"/>
              </a:rPr>
              <a:t>Deﬁne </a:t>
            </a:r>
            <a:r>
              <a:rPr sz="900" spc="-30" dirty="0">
                <a:solidFill>
                  <a:srgbClr val="363740"/>
                </a:solidFill>
                <a:latin typeface="Arial"/>
                <a:cs typeface="Arial"/>
              </a:rPr>
              <a:t>Your </a:t>
            </a:r>
            <a:r>
              <a:rPr sz="900" spc="-10" dirty="0">
                <a:solidFill>
                  <a:srgbClr val="363740"/>
                </a:solidFill>
                <a:latin typeface="Arial"/>
                <a:cs typeface="Arial"/>
              </a:rPr>
              <a:t>Energized</a:t>
            </a:r>
            <a:r>
              <a:rPr sz="900" spc="-85" dirty="0">
                <a:solidFill>
                  <a:srgbClr val="363740"/>
                </a:solidFill>
                <a:latin typeface="Arial"/>
                <a:cs typeface="Arial"/>
              </a:rPr>
              <a:t> </a:t>
            </a:r>
            <a:r>
              <a:rPr sz="900" spc="-5" dirty="0">
                <a:solidFill>
                  <a:srgbClr val="363740"/>
                </a:solidFill>
                <a:latin typeface="Arial"/>
                <a:cs typeface="Arial"/>
              </a:rPr>
              <a:t>Purpose</a:t>
            </a:r>
            <a:endParaRPr sz="900">
              <a:latin typeface="Arial"/>
              <a:cs typeface="Arial"/>
            </a:endParaRPr>
          </a:p>
          <a:p>
            <a:pPr marL="193040" indent="-180340">
              <a:lnSpc>
                <a:spcPct val="100000"/>
              </a:lnSpc>
              <a:spcBef>
                <a:spcPts val="195"/>
              </a:spcBef>
              <a:buSzPct val="77777"/>
              <a:buChar char="●"/>
              <a:tabLst>
                <a:tab pos="193675" algn="l"/>
              </a:tabLst>
            </a:pPr>
            <a:r>
              <a:rPr sz="900" spc="-10" dirty="0">
                <a:solidFill>
                  <a:srgbClr val="363740"/>
                </a:solidFill>
                <a:latin typeface="Arial"/>
                <a:cs typeface="Arial"/>
              </a:rPr>
              <a:t>Plan </a:t>
            </a:r>
            <a:r>
              <a:rPr sz="900" spc="25" dirty="0">
                <a:solidFill>
                  <a:srgbClr val="363740"/>
                </a:solidFill>
                <a:latin typeface="Arial"/>
                <a:cs typeface="Arial"/>
              </a:rPr>
              <a:t>to </a:t>
            </a:r>
            <a:r>
              <a:rPr sz="900" dirty="0">
                <a:solidFill>
                  <a:srgbClr val="363740"/>
                </a:solidFill>
                <a:latin typeface="Arial"/>
                <a:cs typeface="Arial"/>
              </a:rPr>
              <a:t>Thrive </a:t>
            </a:r>
            <a:r>
              <a:rPr sz="900" spc="10" dirty="0">
                <a:solidFill>
                  <a:srgbClr val="363740"/>
                </a:solidFill>
                <a:latin typeface="Arial"/>
                <a:cs typeface="Arial"/>
              </a:rPr>
              <a:t>by </a:t>
            </a:r>
            <a:r>
              <a:rPr sz="900" spc="5" dirty="0">
                <a:solidFill>
                  <a:srgbClr val="363740"/>
                </a:solidFill>
                <a:latin typeface="Arial"/>
                <a:cs typeface="Arial"/>
              </a:rPr>
              <a:t>Redeﬁning </a:t>
            </a:r>
            <a:r>
              <a:rPr sz="900" spc="-30" dirty="0">
                <a:solidFill>
                  <a:srgbClr val="363740"/>
                </a:solidFill>
                <a:latin typeface="Arial"/>
                <a:cs typeface="Arial"/>
              </a:rPr>
              <a:t>Your </a:t>
            </a:r>
            <a:r>
              <a:rPr sz="900" spc="5" dirty="0">
                <a:solidFill>
                  <a:srgbClr val="363740"/>
                </a:solidFill>
                <a:latin typeface="Arial"/>
                <a:cs typeface="Arial"/>
              </a:rPr>
              <a:t>Mental</a:t>
            </a:r>
            <a:r>
              <a:rPr sz="900" spc="-160" dirty="0">
                <a:solidFill>
                  <a:srgbClr val="363740"/>
                </a:solidFill>
                <a:latin typeface="Arial"/>
                <a:cs typeface="Arial"/>
              </a:rPr>
              <a:t> </a:t>
            </a:r>
            <a:r>
              <a:rPr sz="900" spc="5" dirty="0">
                <a:solidFill>
                  <a:srgbClr val="363740"/>
                </a:solidFill>
                <a:latin typeface="Arial"/>
                <a:cs typeface="Arial"/>
              </a:rPr>
              <a:t>Approach</a:t>
            </a:r>
            <a:endParaRPr sz="900">
              <a:latin typeface="Arial"/>
              <a:cs typeface="Arial"/>
            </a:endParaRPr>
          </a:p>
        </p:txBody>
      </p:sp>
      <p:sp>
        <p:nvSpPr>
          <p:cNvPr id="5" name="object 5"/>
          <p:cNvSpPr txBox="1"/>
          <p:nvPr/>
        </p:nvSpPr>
        <p:spPr>
          <a:xfrm>
            <a:off x="5188975" y="2763266"/>
            <a:ext cx="3311525" cy="1111885"/>
          </a:xfrm>
          <a:prstGeom prst="rect">
            <a:avLst/>
          </a:prstGeom>
        </p:spPr>
        <p:txBody>
          <a:bodyPr vert="horz" wrap="square" lIns="0" tIns="0" rIns="0" bIns="0" rtlCol="0">
            <a:spAutoFit/>
          </a:bodyPr>
          <a:lstStyle/>
          <a:p>
            <a:pPr marL="12700">
              <a:lnSpc>
                <a:spcPct val="100000"/>
              </a:lnSpc>
            </a:pPr>
            <a:r>
              <a:rPr sz="1200" spc="-5" dirty="0">
                <a:solidFill>
                  <a:srgbClr val="1E376C"/>
                </a:solidFill>
                <a:latin typeface="Arial"/>
                <a:cs typeface="Arial"/>
              </a:rPr>
              <a:t>Faculty </a:t>
            </a:r>
            <a:r>
              <a:rPr sz="1200" dirty="0">
                <a:solidFill>
                  <a:srgbClr val="1E376C"/>
                </a:solidFill>
                <a:latin typeface="Arial"/>
                <a:cs typeface="Arial"/>
              </a:rPr>
              <a:t>Director: </a:t>
            </a:r>
            <a:r>
              <a:rPr sz="1200" spc="-15" dirty="0">
                <a:solidFill>
                  <a:srgbClr val="1E376C"/>
                </a:solidFill>
                <a:latin typeface="Arial"/>
                <a:cs typeface="Arial"/>
              </a:rPr>
              <a:t>Dr. </a:t>
            </a:r>
            <a:r>
              <a:rPr sz="1200" dirty="0">
                <a:solidFill>
                  <a:srgbClr val="1E376C"/>
                </a:solidFill>
                <a:latin typeface="Arial"/>
                <a:cs typeface="Arial"/>
              </a:rPr>
              <a:t>Srini</a:t>
            </a:r>
            <a:r>
              <a:rPr sz="1200" spc="-114" dirty="0">
                <a:solidFill>
                  <a:srgbClr val="1E376C"/>
                </a:solidFill>
                <a:latin typeface="Arial"/>
                <a:cs typeface="Arial"/>
              </a:rPr>
              <a:t> </a:t>
            </a:r>
            <a:r>
              <a:rPr sz="1200" spc="-5" dirty="0">
                <a:solidFill>
                  <a:srgbClr val="1E376C"/>
                </a:solidFill>
                <a:latin typeface="Arial"/>
                <a:cs typeface="Arial"/>
              </a:rPr>
              <a:t>Pillay</a:t>
            </a:r>
            <a:endParaRPr sz="1200">
              <a:latin typeface="Arial"/>
              <a:cs typeface="Arial"/>
            </a:endParaRPr>
          </a:p>
          <a:p>
            <a:pPr marL="1041400" marR="5080">
              <a:lnSpc>
                <a:spcPct val="118100"/>
              </a:lnSpc>
              <a:spcBef>
                <a:spcPts val="700"/>
              </a:spcBef>
            </a:pPr>
            <a:r>
              <a:rPr sz="900" spc="-15" dirty="0">
                <a:solidFill>
                  <a:srgbClr val="363740"/>
                </a:solidFill>
                <a:latin typeface="Arial"/>
                <a:cs typeface="Arial"/>
              </a:rPr>
              <a:t>Dr. </a:t>
            </a:r>
            <a:r>
              <a:rPr sz="900" dirty="0">
                <a:solidFill>
                  <a:srgbClr val="363740"/>
                </a:solidFill>
                <a:latin typeface="Arial"/>
                <a:cs typeface="Arial"/>
              </a:rPr>
              <a:t>Srini </a:t>
            </a:r>
            <a:r>
              <a:rPr sz="900" spc="-5" dirty="0">
                <a:solidFill>
                  <a:srgbClr val="363740"/>
                </a:solidFill>
                <a:latin typeface="Arial"/>
                <a:cs typeface="Arial"/>
              </a:rPr>
              <a:t>Pillay is </a:t>
            </a:r>
            <a:r>
              <a:rPr sz="900" spc="10" dirty="0">
                <a:solidFill>
                  <a:srgbClr val="363740"/>
                </a:solidFill>
                <a:latin typeface="Arial"/>
                <a:cs typeface="Arial"/>
              </a:rPr>
              <a:t>the </a:t>
            </a:r>
            <a:r>
              <a:rPr sz="900" spc="-45" dirty="0">
                <a:solidFill>
                  <a:srgbClr val="363740"/>
                </a:solidFill>
                <a:latin typeface="Arial"/>
                <a:cs typeface="Arial"/>
              </a:rPr>
              <a:t>CEO </a:t>
            </a:r>
            <a:r>
              <a:rPr sz="900" spc="20" dirty="0">
                <a:solidFill>
                  <a:srgbClr val="363740"/>
                </a:solidFill>
                <a:latin typeface="Arial"/>
                <a:cs typeface="Arial"/>
              </a:rPr>
              <a:t>of </a:t>
            </a:r>
            <a:r>
              <a:rPr sz="900" spc="-5" dirty="0">
                <a:solidFill>
                  <a:srgbClr val="363740"/>
                </a:solidFill>
                <a:latin typeface="Arial"/>
                <a:cs typeface="Arial"/>
              </a:rPr>
              <a:t>NeuroBusiness  </a:t>
            </a:r>
            <a:r>
              <a:rPr sz="900" spc="-15" dirty="0">
                <a:solidFill>
                  <a:srgbClr val="363740"/>
                </a:solidFill>
                <a:latin typeface="Arial"/>
                <a:cs typeface="Arial"/>
              </a:rPr>
              <a:t>Group, </a:t>
            </a:r>
            <a:r>
              <a:rPr sz="900" spc="-25" dirty="0">
                <a:solidFill>
                  <a:srgbClr val="363740"/>
                </a:solidFill>
                <a:latin typeface="Arial"/>
                <a:cs typeface="Arial"/>
              </a:rPr>
              <a:t>a </a:t>
            </a:r>
            <a:r>
              <a:rPr sz="900" dirty="0">
                <a:solidFill>
                  <a:srgbClr val="363740"/>
                </a:solidFill>
                <a:latin typeface="Arial"/>
                <a:cs typeface="Arial"/>
              </a:rPr>
              <a:t>company </a:t>
            </a:r>
            <a:r>
              <a:rPr sz="900" spc="20" dirty="0">
                <a:solidFill>
                  <a:srgbClr val="363740"/>
                </a:solidFill>
                <a:latin typeface="Arial"/>
                <a:cs typeface="Arial"/>
              </a:rPr>
              <a:t>that </a:t>
            </a:r>
            <a:r>
              <a:rPr sz="900" spc="-10" dirty="0">
                <a:solidFill>
                  <a:srgbClr val="363740"/>
                </a:solidFill>
                <a:latin typeface="Arial"/>
                <a:cs typeface="Arial"/>
              </a:rPr>
              <a:t>specializes </a:t>
            </a:r>
            <a:r>
              <a:rPr sz="900" spc="5" dirty="0">
                <a:solidFill>
                  <a:srgbClr val="363740"/>
                </a:solidFill>
                <a:latin typeface="Arial"/>
                <a:cs typeface="Arial"/>
              </a:rPr>
              <a:t>in  </a:t>
            </a:r>
            <a:r>
              <a:rPr sz="900" dirty="0">
                <a:solidFill>
                  <a:srgbClr val="363740"/>
                </a:solidFill>
                <a:latin typeface="Arial"/>
                <a:cs typeface="Arial"/>
              </a:rPr>
              <a:t>developing </a:t>
            </a:r>
            <a:r>
              <a:rPr sz="900" spc="5" dirty="0">
                <a:solidFill>
                  <a:srgbClr val="363740"/>
                </a:solidFill>
                <a:latin typeface="Arial"/>
                <a:cs typeface="Arial"/>
              </a:rPr>
              <a:t>transformational </a:t>
            </a:r>
            <a:r>
              <a:rPr sz="900" spc="-10" dirty="0">
                <a:solidFill>
                  <a:srgbClr val="363740"/>
                </a:solidFill>
                <a:latin typeface="Arial"/>
                <a:cs typeface="Arial"/>
              </a:rPr>
              <a:t>leaders </a:t>
            </a:r>
            <a:r>
              <a:rPr sz="900" dirty="0">
                <a:solidFill>
                  <a:srgbClr val="363740"/>
                </a:solidFill>
                <a:latin typeface="Arial"/>
                <a:cs typeface="Arial"/>
              </a:rPr>
              <a:t>and </a:t>
            </a:r>
            <a:r>
              <a:rPr sz="900" spc="-15" dirty="0">
                <a:solidFill>
                  <a:srgbClr val="363740"/>
                </a:solidFill>
                <a:latin typeface="Arial"/>
                <a:cs typeface="Arial"/>
              </a:rPr>
              <a:t>has  </a:t>
            </a:r>
            <a:r>
              <a:rPr sz="900" spc="-5" dirty="0">
                <a:solidFill>
                  <a:srgbClr val="363740"/>
                </a:solidFill>
                <a:latin typeface="Arial"/>
                <a:cs typeface="Arial"/>
              </a:rPr>
              <a:t>been </a:t>
            </a:r>
            <a:r>
              <a:rPr sz="900" spc="10" dirty="0">
                <a:solidFill>
                  <a:srgbClr val="363740"/>
                </a:solidFill>
                <a:latin typeface="Arial"/>
                <a:cs typeface="Arial"/>
              </a:rPr>
              <a:t>voted </a:t>
            </a:r>
            <a:r>
              <a:rPr sz="900" spc="-10" dirty="0">
                <a:solidFill>
                  <a:srgbClr val="363740"/>
                </a:solidFill>
                <a:latin typeface="Arial"/>
                <a:cs typeface="Arial"/>
              </a:rPr>
              <a:t>one </a:t>
            </a:r>
            <a:r>
              <a:rPr sz="900" spc="20" dirty="0">
                <a:solidFill>
                  <a:srgbClr val="363740"/>
                </a:solidFill>
                <a:latin typeface="Arial"/>
                <a:cs typeface="Arial"/>
              </a:rPr>
              <a:t>of </a:t>
            </a:r>
            <a:r>
              <a:rPr sz="900" spc="10" dirty="0">
                <a:solidFill>
                  <a:srgbClr val="363740"/>
                </a:solidFill>
                <a:latin typeface="Arial"/>
                <a:cs typeface="Arial"/>
              </a:rPr>
              <a:t>the </a:t>
            </a:r>
            <a:r>
              <a:rPr sz="900" spc="-20" dirty="0">
                <a:solidFill>
                  <a:srgbClr val="363740"/>
                </a:solidFill>
                <a:latin typeface="Arial"/>
                <a:cs typeface="Arial"/>
              </a:rPr>
              <a:t>Top </a:t>
            </a:r>
            <a:r>
              <a:rPr sz="900" spc="35" dirty="0">
                <a:solidFill>
                  <a:srgbClr val="363740"/>
                </a:solidFill>
                <a:latin typeface="Arial"/>
                <a:cs typeface="Arial"/>
              </a:rPr>
              <a:t>20 </a:t>
            </a:r>
            <a:r>
              <a:rPr sz="900" dirty="0">
                <a:solidFill>
                  <a:srgbClr val="363740"/>
                </a:solidFill>
                <a:latin typeface="Arial"/>
                <a:cs typeface="Arial"/>
              </a:rPr>
              <a:t>“movers and  </a:t>
            </a:r>
            <a:r>
              <a:rPr sz="900" spc="-10" dirty="0">
                <a:solidFill>
                  <a:srgbClr val="363740"/>
                </a:solidFill>
                <a:latin typeface="Arial"/>
                <a:cs typeface="Arial"/>
              </a:rPr>
              <a:t>shakers” </a:t>
            </a:r>
            <a:r>
              <a:rPr sz="900" spc="5" dirty="0">
                <a:solidFill>
                  <a:srgbClr val="363740"/>
                </a:solidFill>
                <a:latin typeface="Arial"/>
                <a:cs typeface="Arial"/>
              </a:rPr>
              <a:t>in </a:t>
            </a:r>
            <a:r>
              <a:rPr sz="900" spc="-5" dirty="0">
                <a:solidFill>
                  <a:srgbClr val="363740"/>
                </a:solidFill>
                <a:latin typeface="Arial"/>
                <a:cs typeface="Arial"/>
              </a:rPr>
              <a:t>leadership </a:t>
            </a:r>
            <a:r>
              <a:rPr sz="900" dirty="0">
                <a:solidFill>
                  <a:srgbClr val="363740"/>
                </a:solidFill>
                <a:latin typeface="Arial"/>
                <a:cs typeface="Arial"/>
              </a:rPr>
              <a:t>development </a:t>
            </a:r>
            <a:r>
              <a:rPr sz="900" spc="5" dirty="0">
                <a:solidFill>
                  <a:srgbClr val="363740"/>
                </a:solidFill>
                <a:latin typeface="Arial"/>
                <a:cs typeface="Arial"/>
              </a:rPr>
              <a:t>in</a:t>
            </a:r>
            <a:r>
              <a:rPr sz="900" spc="-35" dirty="0">
                <a:solidFill>
                  <a:srgbClr val="363740"/>
                </a:solidFill>
                <a:latin typeface="Arial"/>
                <a:cs typeface="Arial"/>
              </a:rPr>
              <a:t> </a:t>
            </a:r>
            <a:r>
              <a:rPr sz="900" spc="10" dirty="0">
                <a:solidFill>
                  <a:srgbClr val="363740"/>
                </a:solidFill>
                <a:latin typeface="Arial"/>
                <a:cs typeface="Arial"/>
              </a:rPr>
              <a:t>the</a:t>
            </a:r>
            <a:endParaRPr sz="900">
              <a:latin typeface="Arial"/>
              <a:cs typeface="Arial"/>
            </a:endParaRPr>
          </a:p>
        </p:txBody>
      </p:sp>
      <p:sp>
        <p:nvSpPr>
          <p:cNvPr id="6" name="object 6"/>
          <p:cNvSpPr txBox="1"/>
          <p:nvPr/>
        </p:nvSpPr>
        <p:spPr>
          <a:xfrm>
            <a:off x="6217675" y="3844864"/>
            <a:ext cx="2219325" cy="516255"/>
          </a:xfrm>
          <a:prstGeom prst="rect">
            <a:avLst/>
          </a:prstGeom>
        </p:spPr>
        <p:txBody>
          <a:bodyPr vert="horz" wrap="square" lIns="0" tIns="0" rIns="0" bIns="0" rtlCol="0">
            <a:spAutoFit/>
          </a:bodyPr>
          <a:lstStyle/>
          <a:p>
            <a:pPr marL="12700" marR="5080">
              <a:lnSpc>
                <a:spcPct val="118100"/>
              </a:lnSpc>
            </a:pPr>
            <a:r>
              <a:rPr sz="900" spc="25" dirty="0">
                <a:solidFill>
                  <a:srgbClr val="363740"/>
                </a:solidFill>
                <a:latin typeface="Arial"/>
                <a:cs typeface="Arial"/>
              </a:rPr>
              <a:t>world </a:t>
            </a:r>
            <a:r>
              <a:rPr sz="900" spc="10" dirty="0">
                <a:solidFill>
                  <a:srgbClr val="363740"/>
                </a:solidFill>
                <a:latin typeface="Arial"/>
                <a:cs typeface="Arial"/>
              </a:rPr>
              <a:t>by </a:t>
            </a:r>
            <a:r>
              <a:rPr sz="900" spc="-5" dirty="0">
                <a:solidFill>
                  <a:srgbClr val="363740"/>
                </a:solidFill>
                <a:latin typeface="Arial"/>
                <a:cs typeface="Arial"/>
              </a:rPr>
              <a:t>Training </a:t>
            </a:r>
            <a:r>
              <a:rPr sz="900" dirty="0">
                <a:solidFill>
                  <a:srgbClr val="363740"/>
                </a:solidFill>
                <a:latin typeface="Arial"/>
                <a:cs typeface="Arial"/>
              </a:rPr>
              <a:t>Industry. He </a:t>
            </a:r>
            <a:r>
              <a:rPr sz="900" spc="-5" dirty="0">
                <a:solidFill>
                  <a:srgbClr val="363740"/>
                </a:solidFill>
                <a:latin typeface="Arial"/>
                <a:cs typeface="Arial"/>
              </a:rPr>
              <a:t>is </a:t>
            </a:r>
            <a:r>
              <a:rPr sz="900" spc="-10" dirty="0">
                <a:solidFill>
                  <a:srgbClr val="363740"/>
                </a:solidFill>
                <a:latin typeface="Arial"/>
                <a:cs typeface="Arial"/>
              </a:rPr>
              <a:t>an  </a:t>
            </a:r>
            <a:r>
              <a:rPr sz="900" spc="5" dirty="0">
                <a:solidFill>
                  <a:srgbClr val="363740"/>
                </a:solidFill>
                <a:latin typeface="Arial"/>
                <a:cs typeface="Arial"/>
              </a:rPr>
              <a:t>internationally </a:t>
            </a:r>
            <a:r>
              <a:rPr sz="900" spc="-5" dirty="0">
                <a:solidFill>
                  <a:srgbClr val="363740"/>
                </a:solidFill>
                <a:latin typeface="Arial"/>
                <a:cs typeface="Arial"/>
              </a:rPr>
              <a:t>recognized </a:t>
            </a:r>
            <a:r>
              <a:rPr sz="900" spc="10" dirty="0">
                <a:solidFill>
                  <a:srgbClr val="363740"/>
                </a:solidFill>
                <a:latin typeface="Arial"/>
                <a:cs typeface="Arial"/>
              </a:rPr>
              <a:t>expert </a:t>
            </a:r>
            <a:r>
              <a:rPr sz="900" spc="5" dirty="0">
                <a:solidFill>
                  <a:srgbClr val="363740"/>
                </a:solidFill>
                <a:latin typeface="Arial"/>
                <a:cs typeface="Arial"/>
              </a:rPr>
              <a:t>in</a:t>
            </a:r>
            <a:r>
              <a:rPr sz="900" spc="-45" dirty="0">
                <a:solidFill>
                  <a:srgbClr val="363740"/>
                </a:solidFill>
                <a:latin typeface="Arial"/>
                <a:cs typeface="Arial"/>
              </a:rPr>
              <a:t> </a:t>
            </a:r>
            <a:r>
              <a:rPr sz="900" spc="5" dirty="0">
                <a:solidFill>
                  <a:srgbClr val="363740"/>
                </a:solidFill>
                <a:latin typeface="Arial"/>
                <a:cs typeface="Arial"/>
              </a:rPr>
              <a:t>applied  brain </a:t>
            </a:r>
            <a:r>
              <a:rPr sz="900" spc="-15" dirty="0">
                <a:solidFill>
                  <a:srgbClr val="363740"/>
                </a:solidFill>
                <a:latin typeface="Arial"/>
                <a:cs typeface="Arial"/>
              </a:rPr>
              <a:t>science </a:t>
            </a:r>
            <a:r>
              <a:rPr sz="900" dirty="0">
                <a:solidFill>
                  <a:srgbClr val="363740"/>
                </a:solidFill>
                <a:latin typeface="Arial"/>
                <a:cs typeface="Arial"/>
              </a:rPr>
              <a:t>and human</a:t>
            </a:r>
            <a:r>
              <a:rPr sz="900" spc="-114" dirty="0">
                <a:solidFill>
                  <a:srgbClr val="363740"/>
                </a:solidFill>
                <a:latin typeface="Arial"/>
                <a:cs typeface="Arial"/>
              </a:rPr>
              <a:t> </a:t>
            </a:r>
            <a:r>
              <a:rPr sz="900" spc="-5" dirty="0">
                <a:solidFill>
                  <a:srgbClr val="363740"/>
                </a:solidFill>
                <a:latin typeface="Arial"/>
                <a:cs typeface="Arial"/>
              </a:rPr>
              <a:t>behavior.</a:t>
            </a:r>
            <a:endParaRPr sz="900">
              <a:latin typeface="Arial"/>
              <a:cs typeface="Arial"/>
            </a:endParaRPr>
          </a:p>
        </p:txBody>
      </p:sp>
      <p:sp>
        <p:nvSpPr>
          <p:cNvPr id="7" name="object 7"/>
          <p:cNvSpPr txBox="1"/>
          <p:nvPr/>
        </p:nvSpPr>
        <p:spPr>
          <a:xfrm>
            <a:off x="5346485" y="3933049"/>
            <a:ext cx="580390" cy="133350"/>
          </a:xfrm>
          <a:prstGeom prst="rect">
            <a:avLst/>
          </a:prstGeom>
        </p:spPr>
        <p:txBody>
          <a:bodyPr vert="horz" wrap="square" lIns="0" tIns="0" rIns="0" bIns="0" rtlCol="0">
            <a:spAutoFit/>
          </a:bodyPr>
          <a:lstStyle/>
          <a:p>
            <a:pPr marL="12700">
              <a:lnSpc>
                <a:spcPct val="100000"/>
              </a:lnSpc>
            </a:pPr>
            <a:r>
              <a:rPr sz="700" b="1" spc="-70" dirty="0">
                <a:solidFill>
                  <a:srgbClr val="1E376C"/>
                </a:solidFill>
                <a:latin typeface="Arial Black"/>
                <a:cs typeface="Arial Black"/>
              </a:rPr>
              <a:t>SRINI</a:t>
            </a:r>
            <a:r>
              <a:rPr sz="700" b="1" spc="-120" dirty="0">
                <a:solidFill>
                  <a:srgbClr val="1E376C"/>
                </a:solidFill>
                <a:latin typeface="Arial Black"/>
                <a:cs typeface="Arial Black"/>
              </a:rPr>
              <a:t> </a:t>
            </a:r>
            <a:r>
              <a:rPr sz="700" b="1" spc="-80" dirty="0">
                <a:solidFill>
                  <a:srgbClr val="1E376C"/>
                </a:solidFill>
                <a:latin typeface="Arial Black"/>
                <a:cs typeface="Arial Black"/>
              </a:rPr>
              <a:t>PILLAY</a:t>
            </a:r>
            <a:endParaRPr sz="700">
              <a:latin typeface="Arial Black"/>
              <a:cs typeface="Arial Black"/>
            </a:endParaRPr>
          </a:p>
        </p:txBody>
      </p:sp>
      <p:sp>
        <p:nvSpPr>
          <p:cNvPr id="8" name="object 8"/>
          <p:cNvSpPr/>
          <p:nvPr/>
        </p:nvSpPr>
        <p:spPr>
          <a:xfrm>
            <a:off x="5306850" y="3118174"/>
            <a:ext cx="646499" cy="662099"/>
          </a:xfrm>
          <a:prstGeom prst="rect">
            <a:avLst/>
          </a:prstGeom>
          <a:blipFill>
            <a:blip r:embed="rId2" cstate="print"/>
            <a:stretch>
              <a:fillRect/>
            </a:stretch>
          </a:blipFill>
        </p:spPr>
        <p:txBody>
          <a:bodyPr wrap="square" lIns="0" tIns="0" rIns="0" bIns="0" rtlCol="0"/>
          <a:lstStyle/>
          <a:p>
            <a:endParaRPr/>
          </a:p>
        </p:txBody>
      </p:sp>
      <p:sp>
        <p:nvSpPr>
          <p:cNvPr id="9" name="object 9"/>
          <p:cNvSpPr/>
          <p:nvPr/>
        </p:nvSpPr>
        <p:spPr>
          <a:xfrm>
            <a:off x="5287800" y="3099124"/>
            <a:ext cx="685165" cy="700405"/>
          </a:xfrm>
          <a:custGeom>
            <a:avLst/>
            <a:gdLst/>
            <a:ahLst/>
            <a:cxnLst/>
            <a:rect l="l" t="t" r="r" b="b"/>
            <a:pathLst>
              <a:path w="685164" h="700404">
                <a:moveTo>
                  <a:pt x="0" y="350099"/>
                </a:moveTo>
                <a:lnTo>
                  <a:pt x="3124" y="302593"/>
                </a:lnTo>
                <a:lnTo>
                  <a:pt x="12227" y="257029"/>
                </a:lnTo>
                <a:lnTo>
                  <a:pt x="26899" y="213825"/>
                </a:lnTo>
                <a:lnTo>
                  <a:pt x="46733" y="173397"/>
                </a:lnTo>
                <a:lnTo>
                  <a:pt x="71322" y="136164"/>
                </a:lnTo>
                <a:lnTo>
                  <a:pt x="100257" y="102541"/>
                </a:lnTo>
                <a:lnTo>
                  <a:pt x="133130" y="72947"/>
                </a:lnTo>
                <a:lnTo>
                  <a:pt x="169534" y="47798"/>
                </a:lnTo>
                <a:lnTo>
                  <a:pt x="209061" y="27512"/>
                </a:lnTo>
                <a:lnTo>
                  <a:pt x="251303" y="12505"/>
                </a:lnTo>
                <a:lnTo>
                  <a:pt x="295851" y="3196"/>
                </a:lnTo>
                <a:lnTo>
                  <a:pt x="342299" y="0"/>
                </a:lnTo>
                <a:lnTo>
                  <a:pt x="396170" y="4361"/>
                </a:lnTo>
                <a:lnTo>
                  <a:pt x="448229" y="17185"/>
                </a:lnTo>
                <a:lnTo>
                  <a:pt x="497557" y="38083"/>
                </a:lnTo>
                <a:lnTo>
                  <a:pt x="543234" y="66665"/>
                </a:lnTo>
                <a:lnTo>
                  <a:pt x="584342" y="102541"/>
                </a:lnTo>
                <a:lnTo>
                  <a:pt x="614058" y="137228"/>
                </a:lnTo>
                <a:lnTo>
                  <a:pt x="638865" y="175270"/>
                </a:lnTo>
                <a:lnTo>
                  <a:pt x="658543" y="216122"/>
                </a:lnTo>
                <a:lnTo>
                  <a:pt x="672872" y="259240"/>
                </a:lnTo>
                <a:lnTo>
                  <a:pt x="681631" y="304081"/>
                </a:lnTo>
                <a:lnTo>
                  <a:pt x="684599" y="350099"/>
                </a:lnTo>
                <a:lnTo>
                  <a:pt x="681475" y="397606"/>
                </a:lnTo>
                <a:lnTo>
                  <a:pt x="672372" y="443170"/>
                </a:lnTo>
                <a:lnTo>
                  <a:pt x="657700" y="486374"/>
                </a:lnTo>
                <a:lnTo>
                  <a:pt x="637866" y="526802"/>
                </a:lnTo>
                <a:lnTo>
                  <a:pt x="613277" y="564035"/>
                </a:lnTo>
                <a:lnTo>
                  <a:pt x="584342" y="597658"/>
                </a:lnTo>
                <a:lnTo>
                  <a:pt x="551469" y="627252"/>
                </a:lnTo>
                <a:lnTo>
                  <a:pt x="515065" y="652401"/>
                </a:lnTo>
                <a:lnTo>
                  <a:pt x="475538" y="672687"/>
                </a:lnTo>
                <a:lnTo>
                  <a:pt x="433296" y="687694"/>
                </a:lnTo>
                <a:lnTo>
                  <a:pt x="388748" y="697003"/>
                </a:lnTo>
                <a:lnTo>
                  <a:pt x="342299" y="700199"/>
                </a:lnTo>
                <a:lnTo>
                  <a:pt x="295851" y="697003"/>
                </a:lnTo>
                <a:lnTo>
                  <a:pt x="251303" y="687694"/>
                </a:lnTo>
                <a:lnTo>
                  <a:pt x="209061" y="672687"/>
                </a:lnTo>
                <a:lnTo>
                  <a:pt x="169534" y="652401"/>
                </a:lnTo>
                <a:lnTo>
                  <a:pt x="133130" y="627252"/>
                </a:lnTo>
                <a:lnTo>
                  <a:pt x="100257" y="597658"/>
                </a:lnTo>
                <a:lnTo>
                  <a:pt x="71322" y="564035"/>
                </a:lnTo>
                <a:lnTo>
                  <a:pt x="46733" y="526802"/>
                </a:lnTo>
                <a:lnTo>
                  <a:pt x="26899" y="486374"/>
                </a:lnTo>
                <a:lnTo>
                  <a:pt x="12227" y="443170"/>
                </a:lnTo>
                <a:lnTo>
                  <a:pt x="3124" y="397606"/>
                </a:lnTo>
                <a:lnTo>
                  <a:pt x="0" y="350099"/>
                </a:lnTo>
                <a:close/>
              </a:path>
            </a:pathLst>
          </a:custGeom>
          <a:ln w="38099">
            <a:solidFill>
              <a:srgbClr val="1E376C"/>
            </a:solidFill>
          </a:ln>
        </p:spPr>
        <p:txBody>
          <a:bodyPr wrap="square" lIns="0" tIns="0" rIns="0" bIns="0" rtlCol="0"/>
          <a:lstStyle/>
          <a:p>
            <a:endParaRPr/>
          </a:p>
        </p:txBody>
      </p:sp>
      <p:sp>
        <p:nvSpPr>
          <p:cNvPr id="10" name="object 10"/>
          <p:cNvSpPr txBox="1"/>
          <p:nvPr/>
        </p:nvSpPr>
        <p:spPr>
          <a:xfrm>
            <a:off x="1706900" y="823028"/>
            <a:ext cx="4154170" cy="986790"/>
          </a:xfrm>
          <a:prstGeom prst="rect">
            <a:avLst/>
          </a:prstGeom>
        </p:spPr>
        <p:txBody>
          <a:bodyPr vert="horz" wrap="square" lIns="0" tIns="0" rIns="0" bIns="0" rtlCol="0">
            <a:spAutoFit/>
          </a:bodyPr>
          <a:lstStyle/>
          <a:p>
            <a:pPr marL="12700" algn="just">
              <a:lnSpc>
                <a:spcPct val="100000"/>
              </a:lnSpc>
            </a:pPr>
            <a:r>
              <a:rPr sz="1200" spc="50" dirty="0">
                <a:solidFill>
                  <a:srgbClr val="1E376C"/>
                </a:solidFill>
                <a:latin typeface="Arial"/>
                <a:cs typeface="Arial"/>
              </a:rPr>
              <a:t>1 </a:t>
            </a:r>
            <a:r>
              <a:rPr sz="1200" spc="10" dirty="0">
                <a:solidFill>
                  <a:srgbClr val="1E376C"/>
                </a:solidFill>
                <a:latin typeface="Arial"/>
                <a:cs typeface="Arial"/>
              </a:rPr>
              <a:t>Week</a:t>
            </a:r>
            <a:r>
              <a:rPr sz="1200" spc="-170" dirty="0">
                <a:solidFill>
                  <a:srgbClr val="1E376C"/>
                </a:solidFill>
                <a:latin typeface="Arial"/>
                <a:cs typeface="Arial"/>
              </a:rPr>
              <a:t> </a:t>
            </a:r>
            <a:r>
              <a:rPr sz="1200" spc="-15" dirty="0">
                <a:solidFill>
                  <a:srgbClr val="1E376C"/>
                </a:solidFill>
                <a:latin typeface="Arial"/>
                <a:cs typeface="Arial"/>
              </a:rPr>
              <a:t>Experience</a:t>
            </a:r>
            <a:endParaRPr sz="1200">
              <a:latin typeface="Arial"/>
              <a:cs typeface="Arial"/>
            </a:endParaRPr>
          </a:p>
          <a:p>
            <a:pPr marL="12700" marR="5080" algn="just">
              <a:lnSpc>
                <a:spcPct val="118100"/>
              </a:lnSpc>
              <a:spcBef>
                <a:spcPts val="1225"/>
              </a:spcBef>
            </a:pPr>
            <a:r>
              <a:rPr sz="900" spc="30" dirty="0">
                <a:solidFill>
                  <a:srgbClr val="363740"/>
                </a:solidFill>
                <a:latin typeface="Arial"/>
                <a:cs typeface="Arial"/>
              </a:rPr>
              <a:t>When </a:t>
            </a:r>
            <a:r>
              <a:rPr sz="900" spc="-5" dirty="0">
                <a:solidFill>
                  <a:srgbClr val="363740"/>
                </a:solidFill>
                <a:latin typeface="Arial"/>
                <a:cs typeface="Arial"/>
              </a:rPr>
              <a:t>faced </a:t>
            </a:r>
            <a:r>
              <a:rPr sz="900" spc="45" dirty="0">
                <a:solidFill>
                  <a:srgbClr val="363740"/>
                </a:solidFill>
                <a:latin typeface="Arial"/>
                <a:cs typeface="Arial"/>
              </a:rPr>
              <a:t>with </a:t>
            </a:r>
            <a:r>
              <a:rPr sz="900" spc="-10" dirty="0">
                <a:solidFill>
                  <a:srgbClr val="363740"/>
                </a:solidFill>
                <a:latin typeface="Arial"/>
                <a:cs typeface="Arial"/>
              </a:rPr>
              <a:t>change, </a:t>
            </a:r>
            <a:r>
              <a:rPr sz="900" spc="5" dirty="0">
                <a:solidFill>
                  <a:srgbClr val="363740"/>
                </a:solidFill>
                <a:latin typeface="Arial"/>
                <a:cs typeface="Arial"/>
              </a:rPr>
              <a:t>uncertainty, </a:t>
            </a:r>
            <a:r>
              <a:rPr sz="900" dirty="0">
                <a:solidFill>
                  <a:srgbClr val="363740"/>
                </a:solidFill>
                <a:latin typeface="Arial"/>
                <a:cs typeface="Arial"/>
              </a:rPr>
              <a:t>and </a:t>
            </a:r>
            <a:r>
              <a:rPr sz="900" spc="-10" dirty="0">
                <a:solidFill>
                  <a:srgbClr val="363740"/>
                </a:solidFill>
                <a:latin typeface="Arial"/>
                <a:cs typeface="Arial"/>
              </a:rPr>
              <a:t>challenge, </a:t>
            </a:r>
            <a:r>
              <a:rPr sz="900" dirty="0">
                <a:solidFill>
                  <a:srgbClr val="363740"/>
                </a:solidFill>
                <a:latin typeface="Arial"/>
                <a:cs typeface="Arial"/>
              </a:rPr>
              <a:t>many </a:t>
            </a:r>
            <a:r>
              <a:rPr sz="900" spc="-10" dirty="0">
                <a:solidFill>
                  <a:srgbClr val="363740"/>
                </a:solidFill>
                <a:latin typeface="Arial"/>
                <a:cs typeface="Arial"/>
              </a:rPr>
              <a:t>leaders </a:t>
            </a:r>
            <a:r>
              <a:rPr sz="900" spc="25" dirty="0">
                <a:solidFill>
                  <a:srgbClr val="363740"/>
                </a:solidFill>
                <a:latin typeface="Arial"/>
                <a:cs typeface="Arial"/>
              </a:rPr>
              <a:t>ﬁnd  </a:t>
            </a:r>
            <a:r>
              <a:rPr sz="900" spc="-5" dirty="0">
                <a:solidFill>
                  <a:srgbClr val="363740"/>
                </a:solidFill>
                <a:latin typeface="Arial"/>
                <a:cs typeface="Arial"/>
              </a:rPr>
              <a:t>themselves </a:t>
            </a:r>
            <a:r>
              <a:rPr sz="900" dirty="0">
                <a:solidFill>
                  <a:srgbClr val="363740"/>
                </a:solidFill>
                <a:latin typeface="Arial"/>
                <a:cs typeface="Arial"/>
              </a:rPr>
              <a:t>prone </a:t>
            </a:r>
            <a:r>
              <a:rPr sz="900" spc="25" dirty="0">
                <a:solidFill>
                  <a:srgbClr val="363740"/>
                </a:solidFill>
                <a:latin typeface="Arial"/>
                <a:cs typeface="Arial"/>
              </a:rPr>
              <a:t>to </a:t>
            </a:r>
            <a:r>
              <a:rPr sz="900" spc="5" dirty="0">
                <a:solidFill>
                  <a:srgbClr val="363740"/>
                </a:solidFill>
                <a:latin typeface="Arial"/>
                <a:cs typeface="Arial"/>
              </a:rPr>
              <a:t>underlying </a:t>
            </a:r>
            <a:r>
              <a:rPr sz="900" spc="-5" dirty="0">
                <a:solidFill>
                  <a:srgbClr val="363740"/>
                </a:solidFill>
                <a:latin typeface="Arial"/>
                <a:cs typeface="Arial"/>
              </a:rPr>
              <a:t>fears </a:t>
            </a:r>
            <a:r>
              <a:rPr sz="900" dirty="0">
                <a:solidFill>
                  <a:srgbClr val="363740"/>
                </a:solidFill>
                <a:latin typeface="Arial"/>
                <a:cs typeface="Arial"/>
              </a:rPr>
              <a:t>and anxieties </a:t>
            </a:r>
            <a:r>
              <a:rPr sz="900" spc="20" dirty="0">
                <a:solidFill>
                  <a:srgbClr val="363740"/>
                </a:solidFill>
                <a:latin typeface="Arial"/>
                <a:cs typeface="Arial"/>
              </a:rPr>
              <a:t>that </a:t>
            </a:r>
            <a:r>
              <a:rPr sz="900" spc="5" dirty="0">
                <a:solidFill>
                  <a:srgbClr val="363740"/>
                </a:solidFill>
                <a:latin typeface="Arial"/>
                <a:cs typeface="Arial"/>
              </a:rPr>
              <a:t>prevent </a:t>
            </a:r>
            <a:r>
              <a:rPr sz="900" spc="10" dirty="0">
                <a:solidFill>
                  <a:srgbClr val="363740"/>
                </a:solidFill>
                <a:latin typeface="Arial"/>
                <a:cs typeface="Arial"/>
              </a:rPr>
              <a:t>them </a:t>
            </a:r>
            <a:r>
              <a:rPr sz="900" spc="15" dirty="0">
                <a:solidFill>
                  <a:srgbClr val="363740"/>
                </a:solidFill>
                <a:latin typeface="Arial"/>
                <a:cs typeface="Arial"/>
              </a:rPr>
              <a:t>from  </a:t>
            </a:r>
            <a:r>
              <a:rPr sz="900" dirty="0">
                <a:solidFill>
                  <a:srgbClr val="363740"/>
                </a:solidFill>
                <a:latin typeface="Arial"/>
                <a:cs typeface="Arial"/>
              </a:rPr>
              <a:t>achieving </a:t>
            </a:r>
            <a:r>
              <a:rPr sz="900" spc="10" dirty="0">
                <a:solidFill>
                  <a:srgbClr val="363740"/>
                </a:solidFill>
                <a:latin typeface="Arial"/>
                <a:cs typeface="Arial"/>
              </a:rPr>
              <a:t>their </a:t>
            </a:r>
            <a:r>
              <a:rPr sz="900" spc="-10" dirty="0">
                <a:solidFill>
                  <a:srgbClr val="363740"/>
                </a:solidFill>
                <a:latin typeface="Arial"/>
                <a:cs typeface="Arial"/>
              </a:rPr>
              <a:t>peak </a:t>
            </a:r>
            <a:r>
              <a:rPr sz="900" dirty="0">
                <a:solidFill>
                  <a:srgbClr val="363740"/>
                </a:solidFill>
                <a:latin typeface="Arial"/>
                <a:cs typeface="Arial"/>
              </a:rPr>
              <a:t>performance. </a:t>
            </a:r>
            <a:r>
              <a:rPr sz="900" spc="25" dirty="0">
                <a:solidFill>
                  <a:srgbClr val="363740"/>
                </a:solidFill>
                <a:latin typeface="Arial"/>
                <a:cs typeface="Arial"/>
              </a:rPr>
              <a:t>While </a:t>
            </a:r>
            <a:r>
              <a:rPr sz="900" dirty="0">
                <a:solidFill>
                  <a:srgbClr val="363740"/>
                </a:solidFill>
                <a:latin typeface="Arial"/>
                <a:cs typeface="Arial"/>
              </a:rPr>
              <a:t>many </a:t>
            </a:r>
            <a:r>
              <a:rPr sz="900" spc="-10" dirty="0">
                <a:solidFill>
                  <a:srgbClr val="363740"/>
                </a:solidFill>
                <a:latin typeface="Arial"/>
                <a:cs typeface="Arial"/>
              </a:rPr>
              <a:t>leaders </a:t>
            </a:r>
            <a:r>
              <a:rPr sz="900" spc="35" dirty="0">
                <a:solidFill>
                  <a:srgbClr val="363740"/>
                </a:solidFill>
                <a:latin typeface="Arial"/>
                <a:cs typeface="Arial"/>
              </a:rPr>
              <a:t>try </a:t>
            </a:r>
            <a:r>
              <a:rPr sz="900" spc="25" dirty="0">
                <a:solidFill>
                  <a:srgbClr val="363740"/>
                </a:solidFill>
                <a:latin typeface="Arial"/>
                <a:cs typeface="Arial"/>
              </a:rPr>
              <a:t>to </a:t>
            </a:r>
            <a:r>
              <a:rPr sz="900" spc="5" dirty="0">
                <a:solidFill>
                  <a:srgbClr val="363740"/>
                </a:solidFill>
                <a:latin typeface="Arial"/>
                <a:cs typeface="Arial"/>
              </a:rPr>
              <a:t>“bounce </a:t>
            </a:r>
            <a:r>
              <a:rPr sz="900" dirty="0">
                <a:solidFill>
                  <a:srgbClr val="363740"/>
                </a:solidFill>
                <a:latin typeface="Arial"/>
                <a:cs typeface="Arial"/>
              </a:rPr>
              <a:t>back” </a:t>
            </a:r>
            <a:r>
              <a:rPr sz="900" spc="15" dirty="0">
                <a:solidFill>
                  <a:srgbClr val="363740"/>
                </a:solidFill>
                <a:latin typeface="Arial"/>
                <a:cs typeface="Arial"/>
              </a:rPr>
              <a:t>from  </a:t>
            </a:r>
            <a:r>
              <a:rPr sz="900" spc="-5" dirty="0">
                <a:solidFill>
                  <a:srgbClr val="363740"/>
                </a:solidFill>
                <a:latin typeface="Arial"/>
                <a:cs typeface="Arial"/>
              </a:rPr>
              <a:t>adversity, </a:t>
            </a:r>
            <a:r>
              <a:rPr sz="900" spc="10" dirty="0">
                <a:solidFill>
                  <a:srgbClr val="363740"/>
                </a:solidFill>
                <a:latin typeface="Arial"/>
                <a:cs typeface="Arial"/>
              </a:rPr>
              <a:t>they struggle </a:t>
            </a:r>
            <a:r>
              <a:rPr sz="900" spc="25" dirty="0">
                <a:solidFill>
                  <a:srgbClr val="363740"/>
                </a:solidFill>
                <a:latin typeface="Arial"/>
                <a:cs typeface="Arial"/>
              </a:rPr>
              <a:t>to </a:t>
            </a:r>
            <a:r>
              <a:rPr sz="900" spc="20" dirty="0">
                <a:solidFill>
                  <a:srgbClr val="363740"/>
                </a:solidFill>
                <a:latin typeface="Arial"/>
                <a:cs typeface="Arial"/>
              </a:rPr>
              <a:t>truly</a:t>
            </a:r>
            <a:r>
              <a:rPr sz="900" spc="-170" dirty="0">
                <a:solidFill>
                  <a:srgbClr val="363740"/>
                </a:solidFill>
                <a:latin typeface="Arial"/>
                <a:cs typeface="Arial"/>
              </a:rPr>
              <a:t> </a:t>
            </a:r>
            <a:r>
              <a:rPr sz="900" dirty="0">
                <a:solidFill>
                  <a:srgbClr val="363740"/>
                </a:solidFill>
                <a:latin typeface="Arial"/>
                <a:cs typeface="Arial"/>
              </a:rPr>
              <a:t>thrive.</a:t>
            </a:r>
            <a:endParaRPr sz="900">
              <a:latin typeface="Arial"/>
              <a:cs typeface="Arial"/>
            </a:endParaRPr>
          </a:p>
        </p:txBody>
      </p:sp>
      <p:sp>
        <p:nvSpPr>
          <p:cNvPr id="11" name="object 11"/>
          <p:cNvSpPr txBox="1"/>
          <p:nvPr/>
        </p:nvSpPr>
        <p:spPr>
          <a:xfrm>
            <a:off x="1719600" y="1923676"/>
            <a:ext cx="6878955" cy="516255"/>
          </a:xfrm>
          <a:prstGeom prst="rect">
            <a:avLst/>
          </a:prstGeom>
        </p:spPr>
        <p:txBody>
          <a:bodyPr vert="horz" wrap="square" lIns="0" tIns="0" rIns="0" bIns="0" rtlCol="0">
            <a:spAutoFit/>
          </a:bodyPr>
          <a:lstStyle/>
          <a:p>
            <a:pPr marL="12700" marR="5080" algn="just">
              <a:lnSpc>
                <a:spcPct val="118100"/>
              </a:lnSpc>
            </a:pPr>
            <a:r>
              <a:rPr sz="900" spc="-5" dirty="0">
                <a:solidFill>
                  <a:srgbClr val="363740"/>
                </a:solidFill>
                <a:latin typeface="Arial"/>
                <a:cs typeface="Arial"/>
              </a:rPr>
              <a:t>This </a:t>
            </a:r>
            <a:r>
              <a:rPr sz="900" spc="25" dirty="0">
                <a:solidFill>
                  <a:srgbClr val="363740"/>
                </a:solidFill>
                <a:latin typeface="Arial"/>
                <a:cs typeface="Arial"/>
              </a:rPr>
              <a:t>1-week </a:t>
            </a:r>
            <a:r>
              <a:rPr sz="900" spc="-10" dirty="0">
                <a:solidFill>
                  <a:srgbClr val="363740"/>
                </a:solidFill>
                <a:latin typeface="Arial"/>
                <a:cs typeface="Arial"/>
              </a:rPr>
              <a:t>experience </a:t>
            </a:r>
            <a:r>
              <a:rPr sz="900" spc="10" dirty="0">
                <a:solidFill>
                  <a:srgbClr val="363740"/>
                </a:solidFill>
                <a:latin typeface="Arial"/>
                <a:cs typeface="Arial"/>
              </a:rPr>
              <a:t>featuring </a:t>
            </a:r>
            <a:r>
              <a:rPr sz="900" spc="-15" dirty="0">
                <a:solidFill>
                  <a:srgbClr val="363740"/>
                </a:solidFill>
                <a:latin typeface="Arial"/>
                <a:cs typeface="Arial"/>
              </a:rPr>
              <a:t>Dr. </a:t>
            </a:r>
            <a:r>
              <a:rPr sz="900" dirty="0">
                <a:solidFill>
                  <a:srgbClr val="363740"/>
                </a:solidFill>
                <a:latin typeface="Arial"/>
                <a:cs typeface="Arial"/>
              </a:rPr>
              <a:t>Srini </a:t>
            </a:r>
            <a:r>
              <a:rPr sz="900" spc="-5" dirty="0">
                <a:solidFill>
                  <a:srgbClr val="363740"/>
                </a:solidFill>
                <a:latin typeface="Arial"/>
                <a:cs typeface="Arial"/>
              </a:rPr>
              <a:t>Pillay </a:t>
            </a:r>
            <a:r>
              <a:rPr sz="900" dirty="0">
                <a:solidFill>
                  <a:srgbClr val="363740"/>
                </a:solidFill>
                <a:latin typeface="Arial"/>
                <a:cs typeface="Arial"/>
              </a:rPr>
              <a:t>provides </a:t>
            </a:r>
            <a:r>
              <a:rPr sz="900" spc="-25" dirty="0">
                <a:solidFill>
                  <a:srgbClr val="363740"/>
                </a:solidFill>
                <a:latin typeface="Arial"/>
                <a:cs typeface="Arial"/>
              </a:rPr>
              <a:t>a </a:t>
            </a:r>
            <a:r>
              <a:rPr sz="900" spc="25" dirty="0">
                <a:solidFill>
                  <a:srgbClr val="363740"/>
                </a:solidFill>
                <a:latin typeface="Arial"/>
                <a:cs typeface="Arial"/>
              </a:rPr>
              <a:t>new </a:t>
            </a:r>
            <a:r>
              <a:rPr sz="900" spc="-5" dirty="0">
                <a:solidFill>
                  <a:srgbClr val="363740"/>
                </a:solidFill>
                <a:latin typeface="Arial"/>
                <a:cs typeface="Arial"/>
              </a:rPr>
              <a:t>approach </a:t>
            </a:r>
            <a:r>
              <a:rPr sz="900" spc="45" dirty="0">
                <a:solidFill>
                  <a:srgbClr val="363740"/>
                </a:solidFill>
                <a:latin typeface="Arial"/>
                <a:cs typeface="Arial"/>
              </a:rPr>
              <a:t>with </a:t>
            </a:r>
            <a:r>
              <a:rPr sz="900" dirty="0">
                <a:solidFill>
                  <a:srgbClr val="363740"/>
                </a:solidFill>
                <a:latin typeface="Arial"/>
                <a:cs typeface="Arial"/>
              </a:rPr>
              <a:t>practical </a:t>
            </a:r>
            <a:r>
              <a:rPr sz="900" spc="5" dirty="0">
                <a:solidFill>
                  <a:srgbClr val="363740"/>
                </a:solidFill>
                <a:latin typeface="Arial"/>
                <a:cs typeface="Arial"/>
              </a:rPr>
              <a:t>tools </a:t>
            </a:r>
            <a:r>
              <a:rPr sz="900" spc="25" dirty="0">
                <a:solidFill>
                  <a:srgbClr val="363740"/>
                </a:solidFill>
                <a:latin typeface="Arial"/>
                <a:cs typeface="Arial"/>
              </a:rPr>
              <a:t>to </a:t>
            </a:r>
            <a:r>
              <a:rPr sz="900" dirty="0">
                <a:solidFill>
                  <a:srgbClr val="363740"/>
                </a:solidFill>
                <a:latin typeface="Arial"/>
                <a:cs typeface="Arial"/>
              </a:rPr>
              <a:t>develop </a:t>
            </a:r>
            <a:r>
              <a:rPr sz="900" spc="10" dirty="0">
                <a:solidFill>
                  <a:srgbClr val="363740"/>
                </a:solidFill>
                <a:latin typeface="Arial"/>
                <a:cs typeface="Arial"/>
              </a:rPr>
              <a:t>the </a:t>
            </a:r>
            <a:r>
              <a:rPr sz="900" spc="-10" dirty="0">
                <a:solidFill>
                  <a:srgbClr val="363740"/>
                </a:solidFill>
                <a:latin typeface="Arial"/>
                <a:cs typeface="Arial"/>
              </a:rPr>
              <a:t>leader’s </a:t>
            </a:r>
            <a:r>
              <a:rPr sz="900" spc="10" dirty="0">
                <a:solidFill>
                  <a:srgbClr val="363740"/>
                </a:solidFill>
                <a:latin typeface="Arial"/>
                <a:cs typeface="Arial"/>
              </a:rPr>
              <a:t>ability </a:t>
            </a:r>
            <a:r>
              <a:rPr sz="900" spc="25" dirty="0">
                <a:solidFill>
                  <a:srgbClr val="363740"/>
                </a:solidFill>
                <a:latin typeface="Arial"/>
                <a:cs typeface="Arial"/>
              </a:rPr>
              <a:t>to </a:t>
            </a:r>
            <a:r>
              <a:rPr sz="900" spc="10" dirty="0">
                <a:solidFill>
                  <a:srgbClr val="363740"/>
                </a:solidFill>
                <a:latin typeface="Arial"/>
                <a:cs typeface="Arial"/>
              </a:rPr>
              <a:t>adapt  </a:t>
            </a:r>
            <a:r>
              <a:rPr sz="900" spc="5" dirty="0">
                <a:solidFill>
                  <a:srgbClr val="363740"/>
                </a:solidFill>
                <a:latin typeface="Arial"/>
                <a:cs typeface="Arial"/>
              </a:rPr>
              <a:t>amid </a:t>
            </a:r>
            <a:r>
              <a:rPr sz="900" spc="-10" dirty="0">
                <a:solidFill>
                  <a:srgbClr val="363740"/>
                </a:solidFill>
                <a:latin typeface="Arial"/>
                <a:cs typeface="Arial"/>
              </a:rPr>
              <a:t>challenges. </a:t>
            </a:r>
            <a:r>
              <a:rPr sz="900" spc="5" dirty="0">
                <a:solidFill>
                  <a:srgbClr val="363740"/>
                </a:solidFill>
                <a:latin typeface="Arial"/>
                <a:cs typeface="Arial"/>
              </a:rPr>
              <a:t>Participants </a:t>
            </a:r>
            <a:r>
              <a:rPr sz="900" spc="30" dirty="0">
                <a:solidFill>
                  <a:srgbClr val="363740"/>
                </a:solidFill>
                <a:latin typeface="Arial"/>
                <a:cs typeface="Arial"/>
              </a:rPr>
              <a:t>will </a:t>
            </a:r>
            <a:r>
              <a:rPr sz="900" spc="-5" dirty="0">
                <a:solidFill>
                  <a:srgbClr val="363740"/>
                </a:solidFill>
                <a:latin typeface="Arial"/>
                <a:cs typeface="Arial"/>
              </a:rPr>
              <a:t>develop </a:t>
            </a:r>
            <a:r>
              <a:rPr sz="900" dirty="0">
                <a:solidFill>
                  <a:srgbClr val="363740"/>
                </a:solidFill>
                <a:latin typeface="Arial"/>
                <a:cs typeface="Arial"/>
              </a:rPr>
              <a:t>practical </a:t>
            </a:r>
            <a:r>
              <a:rPr sz="900" spc="10" dirty="0">
                <a:solidFill>
                  <a:srgbClr val="363740"/>
                </a:solidFill>
                <a:latin typeface="Arial"/>
                <a:cs typeface="Arial"/>
              </a:rPr>
              <a:t>ways </a:t>
            </a:r>
            <a:r>
              <a:rPr sz="900" spc="25" dirty="0">
                <a:solidFill>
                  <a:srgbClr val="363740"/>
                </a:solidFill>
                <a:latin typeface="Arial"/>
                <a:cs typeface="Arial"/>
              </a:rPr>
              <a:t>to </a:t>
            </a:r>
            <a:r>
              <a:rPr sz="900" spc="-10" dirty="0">
                <a:solidFill>
                  <a:srgbClr val="363740"/>
                </a:solidFill>
                <a:latin typeface="Arial"/>
                <a:cs typeface="Arial"/>
              </a:rPr>
              <a:t>accelerate </a:t>
            </a:r>
            <a:r>
              <a:rPr sz="900" spc="10" dirty="0">
                <a:solidFill>
                  <a:srgbClr val="363740"/>
                </a:solidFill>
                <a:latin typeface="Arial"/>
                <a:cs typeface="Arial"/>
              </a:rPr>
              <a:t>their </a:t>
            </a:r>
            <a:r>
              <a:rPr sz="900" spc="5" dirty="0">
                <a:solidFill>
                  <a:srgbClr val="363740"/>
                </a:solidFill>
                <a:latin typeface="Arial"/>
                <a:cs typeface="Arial"/>
              </a:rPr>
              <a:t>mental </a:t>
            </a:r>
            <a:r>
              <a:rPr sz="900" spc="30" dirty="0">
                <a:solidFill>
                  <a:srgbClr val="363740"/>
                </a:solidFill>
                <a:latin typeface="Arial"/>
                <a:cs typeface="Arial"/>
              </a:rPr>
              <a:t>growth </a:t>
            </a:r>
            <a:r>
              <a:rPr sz="900" dirty="0">
                <a:solidFill>
                  <a:srgbClr val="363740"/>
                </a:solidFill>
                <a:latin typeface="Arial"/>
                <a:cs typeface="Arial"/>
              </a:rPr>
              <a:t>and </a:t>
            </a:r>
            <a:r>
              <a:rPr sz="900" spc="-10" dirty="0">
                <a:solidFill>
                  <a:srgbClr val="363740"/>
                </a:solidFill>
                <a:latin typeface="Arial"/>
                <a:cs typeface="Arial"/>
              </a:rPr>
              <a:t>become </a:t>
            </a:r>
            <a:r>
              <a:rPr sz="900" spc="5" dirty="0">
                <a:solidFill>
                  <a:srgbClr val="363740"/>
                </a:solidFill>
                <a:latin typeface="Arial"/>
                <a:cs typeface="Arial"/>
              </a:rPr>
              <a:t>equipped </a:t>
            </a:r>
            <a:r>
              <a:rPr sz="900" spc="25" dirty="0">
                <a:solidFill>
                  <a:srgbClr val="363740"/>
                </a:solidFill>
                <a:latin typeface="Arial"/>
                <a:cs typeface="Arial"/>
              </a:rPr>
              <a:t>to </a:t>
            </a:r>
            <a:r>
              <a:rPr sz="900" spc="10" dirty="0">
                <a:solidFill>
                  <a:srgbClr val="363740"/>
                </a:solidFill>
                <a:latin typeface="Arial"/>
                <a:cs typeface="Arial"/>
              </a:rPr>
              <a:t>obtain </a:t>
            </a:r>
            <a:r>
              <a:rPr sz="900" spc="-25" dirty="0">
                <a:solidFill>
                  <a:srgbClr val="363740"/>
                </a:solidFill>
                <a:latin typeface="Arial"/>
                <a:cs typeface="Arial"/>
              </a:rPr>
              <a:t>a  </a:t>
            </a:r>
            <a:r>
              <a:rPr sz="900" spc="20" dirty="0">
                <a:solidFill>
                  <a:srgbClr val="363740"/>
                </a:solidFill>
                <a:latin typeface="Arial"/>
                <a:cs typeface="Arial"/>
              </a:rPr>
              <a:t>newfound</a:t>
            </a:r>
            <a:r>
              <a:rPr sz="900" spc="-15" dirty="0">
                <a:solidFill>
                  <a:srgbClr val="363740"/>
                </a:solidFill>
                <a:latin typeface="Arial"/>
                <a:cs typeface="Arial"/>
              </a:rPr>
              <a:t> </a:t>
            </a:r>
            <a:r>
              <a:rPr sz="900" spc="-20" dirty="0">
                <a:solidFill>
                  <a:srgbClr val="363740"/>
                </a:solidFill>
                <a:latin typeface="Arial"/>
                <a:cs typeface="Arial"/>
              </a:rPr>
              <a:t>sense</a:t>
            </a:r>
            <a:r>
              <a:rPr sz="900" spc="-15" dirty="0">
                <a:solidFill>
                  <a:srgbClr val="363740"/>
                </a:solidFill>
                <a:latin typeface="Arial"/>
                <a:cs typeface="Arial"/>
              </a:rPr>
              <a:t> </a:t>
            </a:r>
            <a:r>
              <a:rPr sz="900" spc="20" dirty="0">
                <a:solidFill>
                  <a:srgbClr val="363740"/>
                </a:solidFill>
                <a:latin typeface="Arial"/>
                <a:cs typeface="Arial"/>
              </a:rPr>
              <a:t>of</a:t>
            </a:r>
            <a:r>
              <a:rPr sz="900" spc="-15" dirty="0">
                <a:solidFill>
                  <a:srgbClr val="363740"/>
                </a:solidFill>
                <a:latin typeface="Arial"/>
                <a:cs typeface="Arial"/>
              </a:rPr>
              <a:t> </a:t>
            </a:r>
            <a:r>
              <a:rPr sz="900" dirty="0">
                <a:solidFill>
                  <a:srgbClr val="363740"/>
                </a:solidFill>
                <a:latin typeface="Arial"/>
                <a:cs typeface="Arial"/>
              </a:rPr>
              <a:t>purpose</a:t>
            </a:r>
            <a:r>
              <a:rPr sz="900" spc="-15" dirty="0">
                <a:solidFill>
                  <a:srgbClr val="363740"/>
                </a:solidFill>
                <a:latin typeface="Arial"/>
                <a:cs typeface="Arial"/>
              </a:rPr>
              <a:t> </a:t>
            </a:r>
            <a:r>
              <a:rPr sz="900" spc="20" dirty="0">
                <a:solidFill>
                  <a:srgbClr val="363740"/>
                </a:solidFill>
                <a:latin typeface="Arial"/>
                <a:cs typeface="Arial"/>
              </a:rPr>
              <a:t>that</a:t>
            </a:r>
            <a:r>
              <a:rPr sz="900" spc="-15" dirty="0">
                <a:solidFill>
                  <a:srgbClr val="363740"/>
                </a:solidFill>
                <a:latin typeface="Arial"/>
                <a:cs typeface="Arial"/>
              </a:rPr>
              <a:t> </a:t>
            </a:r>
            <a:r>
              <a:rPr sz="900" spc="-10" dirty="0">
                <a:solidFill>
                  <a:srgbClr val="363740"/>
                </a:solidFill>
                <a:latin typeface="Arial"/>
                <a:cs typeface="Arial"/>
              </a:rPr>
              <a:t>enables</a:t>
            </a:r>
            <a:r>
              <a:rPr sz="900" spc="-15" dirty="0">
                <a:solidFill>
                  <a:srgbClr val="363740"/>
                </a:solidFill>
                <a:latin typeface="Arial"/>
                <a:cs typeface="Arial"/>
              </a:rPr>
              <a:t> </a:t>
            </a:r>
            <a:r>
              <a:rPr sz="900" spc="5" dirty="0">
                <a:solidFill>
                  <a:srgbClr val="363740"/>
                </a:solidFill>
                <a:latin typeface="Arial"/>
                <a:cs typeface="Arial"/>
              </a:rPr>
              <a:t>adversity</a:t>
            </a:r>
            <a:r>
              <a:rPr sz="900" spc="-15" dirty="0">
                <a:solidFill>
                  <a:srgbClr val="363740"/>
                </a:solidFill>
                <a:latin typeface="Arial"/>
                <a:cs typeface="Arial"/>
              </a:rPr>
              <a:t> </a:t>
            </a:r>
            <a:r>
              <a:rPr sz="900" spc="25" dirty="0">
                <a:solidFill>
                  <a:srgbClr val="363740"/>
                </a:solidFill>
                <a:latin typeface="Arial"/>
                <a:cs typeface="Arial"/>
              </a:rPr>
              <a:t>to</a:t>
            </a:r>
            <a:r>
              <a:rPr sz="900" spc="-15" dirty="0">
                <a:solidFill>
                  <a:srgbClr val="363740"/>
                </a:solidFill>
                <a:latin typeface="Arial"/>
                <a:cs typeface="Arial"/>
              </a:rPr>
              <a:t> </a:t>
            </a:r>
            <a:r>
              <a:rPr sz="900" spc="-5" dirty="0">
                <a:solidFill>
                  <a:srgbClr val="363740"/>
                </a:solidFill>
                <a:latin typeface="Arial"/>
                <a:cs typeface="Arial"/>
              </a:rPr>
              <a:t>fuel,</a:t>
            </a:r>
            <a:r>
              <a:rPr sz="900" spc="-15" dirty="0">
                <a:solidFill>
                  <a:srgbClr val="363740"/>
                </a:solidFill>
                <a:latin typeface="Arial"/>
                <a:cs typeface="Arial"/>
              </a:rPr>
              <a:t> </a:t>
            </a:r>
            <a:r>
              <a:rPr sz="900" spc="5" dirty="0">
                <a:solidFill>
                  <a:srgbClr val="363740"/>
                </a:solidFill>
                <a:latin typeface="Arial"/>
                <a:cs typeface="Arial"/>
              </a:rPr>
              <a:t>rather</a:t>
            </a:r>
            <a:r>
              <a:rPr sz="900" spc="-15" dirty="0">
                <a:solidFill>
                  <a:srgbClr val="363740"/>
                </a:solidFill>
                <a:latin typeface="Arial"/>
                <a:cs typeface="Arial"/>
              </a:rPr>
              <a:t> </a:t>
            </a:r>
            <a:r>
              <a:rPr sz="900" spc="10" dirty="0">
                <a:solidFill>
                  <a:srgbClr val="363740"/>
                </a:solidFill>
                <a:latin typeface="Arial"/>
                <a:cs typeface="Arial"/>
              </a:rPr>
              <a:t>than</a:t>
            </a:r>
            <a:r>
              <a:rPr sz="900" spc="-15" dirty="0">
                <a:solidFill>
                  <a:srgbClr val="363740"/>
                </a:solidFill>
                <a:latin typeface="Arial"/>
                <a:cs typeface="Arial"/>
              </a:rPr>
              <a:t> </a:t>
            </a:r>
            <a:r>
              <a:rPr sz="900" spc="10" dirty="0">
                <a:solidFill>
                  <a:srgbClr val="363740"/>
                </a:solidFill>
                <a:latin typeface="Arial"/>
                <a:cs typeface="Arial"/>
              </a:rPr>
              <a:t>inhibit,</a:t>
            </a:r>
            <a:r>
              <a:rPr sz="900" spc="-15" dirty="0">
                <a:solidFill>
                  <a:srgbClr val="363740"/>
                </a:solidFill>
                <a:latin typeface="Arial"/>
                <a:cs typeface="Arial"/>
              </a:rPr>
              <a:t> </a:t>
            </a:r>
            <a:r>
              <a:rPr sz="900" spc="10" dirty="0">
                <a:solidFill>
                  <a:srgbClr val="363740"/>
                </a:solidFill>
                <a:latin typeface="Arial"/>
                <a:cs typeface="Arial"/>
              </a:rPr>
              <a:t>their</a:t>
            </a:r>
            <a:r>
              <a:rPr sz="900" spc="-15" dirty="0">
                <a:solidFill>
                  <a:srgbClr val="363740"/>
                </a:solidFill>
                <a:latin typeface="Arial"/>
                <a:cs typeface="Arial"/>
              </a:rPr>
              <a:t> </a:t>
            </a:r>
            <a:r>
              <a:rPr sz="900" spc="5" dirty="0">
                <a:solidFill>
                  <a:srgbClr val="363740"/>
                </a:solidFill>
                <a:latin typeface="Arial"/>
                <a:cs typeface="Arial"/>
              </a:rPr>
              <a:t>best</a:t>
            </a:r>
            <a:r>
              <a:rPr sz="900" spc="-15" dirty="0">
                <a:solidFill>
                  <a:srgbClr val="363740"/>
                </a:solidFill>
                <a:latin typeface="Arial"/>
                <a:cs typeface="Arial"/>
              </a:rPr>
              <a:t> </a:t>
            </a:r>
            <a:r>
              <a:rPr sz="900" spc="15" dirty="0">
                <a:solidFill>
                  <a:srgbClr val="363740"/>
                </a:solidFill>
                <a:latin typeface="Arial"/>
                <a:cs typeface="Arial"/>
              </a:rPr>
              <a:t>work.</a:t>
            </a:r>
            <a:endParaRPr sz="900">
              <a:latin typeface="Arial"/>
              <a:cs typeface="Arial"/>
            </a:endParaRPr>
          </a:p>
        </p:txBody>
      </p:sp>
      <p:sp>
        <p:nvSpPr>
          <p:cNvPr id="12" name="object 12"/>
          <p:cNvSpPr/>
          <p:nvPr/>
        </p:nvSpPr>
        <p:spPr>
          <a:xfrm>
            <a:off x="6103275" y="1062549"/>
            <a:ext cx="3041015" cy="699135"/>
          </a:xfrm>
          <a:custGeom>
            <a:avLst/>
            <a:gdLst/>
            <a:ahLst/>
            <a:cxnLst/>
            <a:rect l="l" t="t" r="r" b="b"/>
            <a:pathLst>
              <a:path w="3041015" h="699135">
                <a:moveTo>
                  <a:pt x="0" y="0"/>
                </a:moveTo>
                <a:lnTo>
                  <a:pt x="3040799" y="0"/>
                </a:lnTo>
                <a:lnTo>
                  <a:pt x="3040799" y="698699"/>
                </a:lnTo>
                <a:lnTo>
                  <a:pt x="0" y="698699"/>
                </a:lnTo>
                <a:lnTo>
                  <a:pt x="0" y="0"/>
                </a:lnTo>
                <a:close/>
              </a:path>
            </a:pathLst>
          </a:custGeom>
          <a:solidFill>
            <a:srgbClr val="1E376C"/>
          </a:solidFill>
        </p:spPr>
        <p:txBody>
          <a:bodyPr wrap="square" lIns="0" tIns="0" rIns="0" bIns="0" rtlCol="0"/>
          <a:lstStyle/>
          <a:p>
            <a:endParaRPr/>
          </a:p>
        </p:txBody>
      </p:sp>
      <p:sp>
        <p:nvSpPr>
          <p:cNvPr id="13" name="object 13"/>
          <p:cNvSpPr txBox="1"/>
          <p:nvPr/>
        </p:nvSpPr>
        <p:spPr>
          <a:xfrm>
            <a:off x="6176300" y="1131103"/>
            <a:ext cx="2228215" cy="570230"/>
          </a:xfrm>
          <a:prstGeom prst="rect">
            <a:avLst/>
          </a:prstGeom>
        </p:spPr>
        <p:txBody>
          <a:bodyPr vert="horz" wrap="square" lIns="0" tIns="0" rIns="0" bIns="0" rtlCol="0">
            <a:spAutoFit/>
          </a:bodyPr>
          <a:lstStyle/>
          <a:p>
            <a:pPr marL="12700">
              <a:lnSpc>
                <a:spcPct val="100000"/>
              </a:lnSpc>
            </a:pPr>
            <a:r>
              <a:rPr sz="900" b="1" spc="-95" dirty="0">
                <a:solidFill>
                  <a:srgbClr val="FFFFFF"/>
                </a:solidFill>
                <a:latin typeface="Arial Black"/>
                <a:cs typeface="Arial Black"/>
              </a:rPr>
              <a:t>Estimated </a:t>
            </a:r>
            <a:r>
              <a:rPr sz="900" b="1" spc="-105" dirty="0">
                <a:solidFill>
                  <a:srgbClr val="FFFFFF"/>
                </a:solidFill>
                <a:latin typeface="Arial Black"/>
                <a:cs typeface="Arial Black"/>
              </a:rPr>
              <a:t>Time </a:t>
            </a:r>
            <a:r>
              <a:rPr sz="900" b="1" spc="-95" dirty="0">
                <a:solidFill>
                  <a:srgbClr val="FFFFFF"/>
                </a:solidFill>
                <a:latin typeface="Arial Black"/>
                <a:cs typeface="Arial Black"/>
              </a:rPr>
              <a:t>Commitment: </a:t>
            </a:r>
            <a:r>
              <a:rPr sz="900" b="1" spc="-35" dirty="0">
                <a:solidFill>
                  <a:srgbClr val="FFFFFF"/>
                </a:solidFill>
                <a:latin typeface="Arial Black"/>
                <a:cs typeface="Arial Black"/>
              </a:rPr>
              <a:t>2.5-3</a:t>
            </a:r>
            <a:r>
              <a:rPr sz="900" b="1" spc="35" dirty="0">
                <a:solidFill>
                  <a:srgbClr val="FFFFFF"/>
                </a:solidFill>
                <a:latin typeface="Arial Black"/>
                <a:cs typeface="Arial Black"/>
              </a:rPr>
              <a:t> </a:t>
            </a:r>
            <a:r>
              <a:rPr sz="900" b="1" spc="-85" dirty="0">
                <a:solidFill>
                  <a:srgbClr val="FFFFFF"/>
                </a:solidFill>
                <a:latin typeface="Arial Black"/>
                <a:cs typeface="Arial Black"/>
              </a:rPr>
              <a:t>hours</a:t>
            </a:r>
            <a:endParaRPr sz="900">
              <a:latin typeface="Arial Black"/>
              <a:cs typeface="Arial Black"/>
            </a:endParaRPr>
          </a:p>
          <a:p>
            <a:pPr marL="12700" marR="567690">
              <a:lnSpc>
                <a:spcPct val="109400"/>
              </a:lnSpc>
              <a:spcBef>
                <a:spcPts val="30"/>
              </a:spcBef>
            </a:pPr>
            <a:r>
              <a:rPr sz="800" spc="-5" dirty="0">
                <a:solidFill>
                  <a:srgbClr val="FFFFFF"/>
                </a:solidFill>
                <a:latin typeface="Arial"/>
                <a:cs typeface="Arial"/>
              </a:rPr>
              <a:t>Faculty </a:t>
            </a:r>
            <a:r>
              <a:rPr sz="800" dirty="0">
                <a:solidFill>
                  <a:srgbClr val="FFFFFF"/>
                </a:solidFill>
                <a:latin typeface="Arial"/>
                <a:cs typeface="Arial"/>
              </a:rPr>
              <a:t>Video </a:t>
            </a:r>
            <a:r>
              <a:rPr sz="800" spc="-10" dirty="0">
                <a:solidFill>
                  <a:srgbClr val="FFFFFF"/>
                </a:solidFill>
                <a:latin typeface="Arial"/>
                <a:cs typeface="Arial"/>
              </a:rPr>
              <a:t>Lectures: </a:t>
            </a:r>
            <a:r>
              <a:rPr sz="800" spc="35" dirty="0">
                <a:solidFill>
                  <a:srgbClr val="FFFFFF"/>
                </a:solidFill>
                <a:latin typeface="Arial"/>
                <a:cs typeface="Arial"/>
              </a:rPr>
              <a:t>30 </a:t>
            </a:r>
            <a:r>
              <a:rPr sz="800" spc="5" dirty="0">
                <a:solidFill>
                  <a:srgbClr val="FFFFFF"/>
                </a:solidFill>
                <a:latin typeface="Arial"/>
                <a:cs typeface="Arial"/>
              </a:rPr>
              <a:t>Minutes  </a:t>
            </a:r>
            <a:r>
              <a:rPr sz="800" spc="-10" dirty="0">
                <a:solidFill>
                  <a:srgbClr val="FFFFFF"/>
                </a:solidFill>
                <a:latin typeface="Arial"/>
                <a:cs typeface="Arial"/>
              </a:rPr>
              <a:t>Create </a:t>
            </a:r>
            <a:r>
              <a:rPr sz="800" spc="15" dirty="0">
                <a:solidFill>
                  <a:srgbClr val="FFFFFF"/>
                </a:solidFill>
                <a:latin typeface="Arial"/>
                <a:cs typeface="Arial"/>
              </a:rPr>
              <a:t>Action </a:t>
            </a:r>
            <a:r>
              <a:rPr sz="800" spc="-15" dirty="0">
                <a:solidFill>
                  <a:srgbClr val="FFFFFF"/>
                </a:solidFill>
                <a:latin typeface="Arial"/>
                <a:cs typeface="Arial"/>
              </a:rPr>
              <a:t>Plan: </a:t>
            </a:r>
            <a:r>
              <a:rPr sz="800" spc="40" dirty="0">
                <a:solidFill>
                  <a:srgbClr val="FFFFFF"/>
                </a:solidFill>
                <a:latin typeface="Arial"/>
                <a:cs typeface="Arial"/>
              </a:rPr>
              <a:t>75-90 </a:t>
            </a:r>
            <a:r>
              <a:rPr sz="800" spc="5" dirty="0">
                <a:solidFill>
                  <a:srgbClr val="FFFFFF"/>
                </a:solidFill>
                <a:latin typeface="Arial"/>
                <a:cs typeface="Arial"/>
              </a:rPr>
              <a:t>Minutes  </a:t>
            </a:r>
            <a:r>
              <a:rPr sz="800" dirty="0">
                <a:solidFill>
                  <a:srgbClr val="FFFFFF"/>
                </a:solidFill>
                <a:latin typeface="Arial"/>
                <a:cs typeface="Arial"/>
              </a:rPr>
              <a:t>Interactive </a:t>
            </a:r>
            <a:r>
              <a:rPr sz="800" spc="5" dirty="0">
                <a:solidFill>
                  <a:srgbClr val="FFFFFF"/>
                </a:solidFill>
                <a:latin typeface="Arial"/>
                <a:cs typeface="Arial"/>
              </a:rPr>
              <a:t>Activities: </a:t>
            </a:r>
            <a:r>
              <a:rPr sz="800" spc="40" dirty="0">
                <a:solidFill>
                  <a:srgbClr val="FFFFFF"/>
                </a:solidFill>
                <a:latin typeface="Arial"/>
                <a:cs typeface="Arial"/>
              </a:rPr>
              <a:t>45-60</a:t>
            </a:r>
            <a:r>
              <a:rPr sz="800" spc="-85" dirty="0">
                <a:solidFill>
                  <a:srgbClr val="FFFFFF"/>
                </a:solidFill>
                <a:latin typeface="Arial"/>
                <a:cs typeface="Arial"/>
              </a:rPr>
              <a:t> </a:t>
            </a:r>
            <a:r>
              <a:rPr sz="800" spc="5" dirty="0">
                <a:solidFill>
                  <a:srgbClr val="FFFFFF"/>
                </a:solidFill>
                <a:latin typeface="Arial"/>
                <a:cs typeface="Arial"/>
              </a:rPr>
              <a:t>Minutes</a:t>
            </a:r>
            <a:endParaRPr sz="800">
              <a:latin typeface="Arial"/>
              <a:cs typeface="Arial"/>
            </a:endParaRPr>
          </a:p>
        </p:txBody>
      </p:sp>
      <p:sp>
        <p:nvSpPr>
          <p:cNvPr id="14" name="object 14"/>
          <p:cNvSpPr/>
          <p:nvPr/>
        </p:nvSpPr>
        <p:spPr>
          <a:xfrm>
            <a:off x="7759925" y="289375"/>
            <a:ext cx="1006324" cy="449499"/>
          </a:xfrm>
          <a:prstGeom prst="rect">
            <a:avLst/>
          </a:prstGeom>
          <a:blipFill>
            <a:blip r:embed="rId3" cstate="print"/>
            <a:stretch>
              <a:fillRect/>
            </a:stretch>
          </a:blipFill>
        </p:spPr>
        <p:txBody>
          <a:bodyPr wrap="square" lIns="0" tIns="0" rIns="0" bIns="0" rtlCol="0"/>
          <a:lstStyle/>
          <a:p>
            <a:endParaRPr/>
          </a:p>
        </p:txBody>
      </p:sp>
      <p:sp>
        <p:nvSpPr>
          <p:cNvPr id="15" name="object 15"/>
          <p:cNvSpPr/>
          <p:nvPr/>
        </p:nvSpPr>
        <p:spPr>
          <a:xfrm>
            <a:off x="0" y="0"/>
            <a:ext cx="1412643" cy="5143499"/>
          </a:xfrm>
          <a:prstGeom prst="rect">
            <a:avLst/>
          </a:prstGeom>
          <a:blipFill>
            <a:blip r:embed="rId4" cstate="print"/>
            <a:stretch>
              <a:fillRect/>
            </a:stretch>
          </a:blipFill>
        </p:spPr>
        <p:txBody>
          <a:bodyPr wrap="square" lIns="0" tIns="0" rIns="0" bIns="0" rtlCol="0"/>
          <a:lstStyle/>
          <a:p>
            <a:endParaRPr/>
          </a:p>
        </p:txBody>
      </p:sp>
      <p:sp>
        <p:nvSpPr>
          <p:cNvPr id="16" name="object 16"/>
          <p:cNvSpPr txBox="1"/>
          <p:nvPr/>
        </p:nvSpPr>
        <p:spPr>
          <a:xfrm>
            <a:off x="8817360" y="4854525"/>
            <a:ext cx="162560" cy="181610"/>
          </a:xfrm>
          <a:prstGeom prst="rect">
            <a:avLst/>
          </a:prstGeom>
        </p:spPr>
        <p:txBody>
          <a:bodyPr vert="horz" wrap="square" lIns="0" tIns="13970" rIns="0" bIns="0" rtlCol="0">
            <a:spAutoFit/>
          </a:bodyPr>
          <a:lstStyle/>
          <a:p>
            <a:pPr marL="12700">
              <a:lnSpc>
                <a:spcPct val="100000"/>
              </a:lnSpc>
              <a:spcBef>
                <a:spcPts val="110"/>
              </a:spcBef>
            </a:pPr>
            <a:r>
              <a:rPr sz="900" spc="35" dirty="0">
                <a:solidFill>
                  <a:srgbClr val="575757"/>
                </a:solidFill>
                <a:latin typeface="Arial"/>
                <a:cs typeface="Arial"/>
              </a:rPr>
              <a:t>42</a:t>
            </a:r>
            <a:endParaRPr sz="900">
              <a:latin typeface="Arial"/>
              <a:cs typeface="Arial"/>
            </a:endParaRPr>
          </a:p>
        </p:txBody>
      </p:sp>
      <p:sp>
        <p:nvSpPr>
          <p:cNvPr id="17" name="object 17"/>
          <p:cNvSpPr txBox="1"/>
          <p:nvPr/>
        </p:nvSpPr>
        <p:spPr>
          <a:xfrm>
            <a:off x="1512075" y="4957938"/>
            <a:ext cx="1908175" cy="129539"/>
          </a:xfrm>
          <a:prstGeom prst="rect">
            <a:avLst/>
          </a:prstGeom>
        </p:spPr>
        <p:txBody>
          <a:bodyPr vert="horz" wrap="square" lIns="0" tIns="13335" rIns="0" bIns="0" rtlCol="0">
            <a:spAutoFit/>
          </a:bodyPr>
          <a:lstStyle/>
          <a:p>
            <a:pPr marL="12700">
              <a:lnSpc>
                <a:spcPct val="100000"/>
              </a:lnSpc>
              <a:spcBef>
                <a:spcPts val="105"/>
              </a:spcBef>
            </a:pPr>
            <a:r>
              <a:rPr sz="600" spc="5" dirty="0">
                <a:solidFill>
                  <a:srgbClr val="A9ABB6"/>
                </a:solidFill>
                <a:latin typeface="Arial"/>
                <a:cs typeface="Arial"/>
              </a:rPr>
              <a:t>Copyright</a:t>
            </a:r>
            <a:r>
              <a:rPr sz="600" spc="-20" dirty="0">
                <a:solidFill>
                  <a:srgbClr val="A9ABB6"/>
                </a:solidFill>
                <a:latin typeface="Arial"/>
                <a:cs typeface="Arial"/>
              </a:rPr>
              <a:t> </a:t>
            </a:r>
            <a:r>
              <a:rPr sz="600" spc="45" dirty="0">
                <a:solidFill>
                  <a:srgbClr val="A9ABB6"/>
                </a:solidFill>
                <a:latin typeface="Arial"/>
                <a:cs typeface="Arial"/>
              </a:rPr>
              <a:t>©</a:t>
            </a:r>
            <a:r>
              <a:rPr sz="600" spc="-20" dirty="0">
                <a:solidFill>
                  <a:srgbClr val="A9ABB6"/>
                </a:solidFill>
                <a:latin typeface="Arial"/>
                <a:cs typeface="Arial"/>
              </a:rPr>
              <a:t> </a:t>
            </a:r>
            <a:r>
              <a:rPr sz="600" spc="25" dirty="0">
                <a:solidFill>
                  <a:srgbClr val="A9ABB6"/>
                </a:solidFill>
                <a:latin typeface="Arial"/>
                <a:cs typeface="Arial"/>
              </a:rPr>
              <a:t>2020</a:t>
            </a:r>
            <a:r>
              <a:rPr sz="600" spc="-20" dirty="0">
                <a:solidFill>
                  <a:srgbClr val="A9ABB6"/>
                </a:solidFill>
                <a:latin typeface="Arial"/>
                <a:cs typeface="Arial"/>
              </a:rPr>
              <a:t> </a:t>
            </a:r>
            <a:r>
              <a:rPr sz="600" spc="-10" dirty="0">
                <a:solidFill>
                  <a:srgbClr val="A9ABB6"/>
                </a:solidFill>
                <a:latin typeface="Arial"/>
                <a:cs typeface="Arial"/>
              </a:rPr>
              <a:t>ExecOnline,</a:t>
            </a:r>
            <a:r>
              <a:rPr sz="600" spc="-20" dirty="0">
                <a:solidFill>
                  <a:srgbClr val="A9ABB6"/>
                </a:solidFill>
                <a:latin typeface="Arial"/>
                <a:cs typeface="Arial"/>
              </a:rPr>
              <a:t> </a:t>
            </a:r>
            <a:r>
              <a:rPr sz="600" spc="-15" dirty="0">
                <a:solidFill>
                  <a:srgbClr val="A9ABB6"/>
                </a:solidFill>
                <a:latin typeface="Arial"/>
                <a:cs typeface="Arial"/>
              </a:rPr>
              <a:t>Inc.</a:t>
            </a:r>
            <a:r>
              <a:rPr sz="600" spc="-20" dirty="0">
                <a:solidFill>
                  <a:srgbClr val="A9ABB6"/>
                </a:solidFill>
                <a:latin typeface="Arial"/>
                <a:cs typeface="Arial"/>
              </a:rPr>
              <a:t> </a:t>
            </a:r>
            <a:r>
              <a:rPr sz="600" spc="15" dirty="0">
                <a:solidFill>
                  <a:srgbClr val="A9ABB6"/>
                </a:solidFill>
                <a:latin typeface="Arial"/>
                <a:cs typeface="Arial"/>
              </a:rPr>
              <a:t>All</a:t>
            </a:r>
            <a:r>
              <a:rPr sz="600" spc="-20" dirty="0">
                <a:solidFill>
                  <a:srgbClr val="A9ABB6"/>
                </a:solidFill>
                <a:latin typeface="Arial"/>
                <a:cs typeface="Arial"/>
              </a:rPr>
              <a:t> </a:t>
            </a:r>
            <a:r>
              <a:rPr sz="600" spc="5" dirty="0">
                <a:solidFill>
                  <a:srgbClr val="A9ABB6"/>
                </a:solidFill>
                <a:latin typeface="Arial"/>
                <a:cs typeface="Arial"/>
              </a:rPr>
              <a:t>Rights</a:t>
            </a:r>
            <a:r>
              <a:rPr sz="600" spc="-20" dirty="0">
                <a:solidFill>
                  <a:srgbClr val="A9ABB6"/>
                </a:solidFill>
                <a:latin typeface="Arial"/>
                <a:cs typeface="Arial"/>
              </a:rPr>
              <a:t> </a:t>
            </a:r>
            <a:r>
              <a:rPr sz="600" spc="-10" dirty="0">
                <a:solidFill>
                  <a:srgbClr val="A9ABB6"/>
                </a:solidFill>
                <a:latin typeface="Arial"/>
                <a:cs typeface="Arial"/>
              </a:rPr>
              <a:t>Reserved.</a:t>
            </a:r>
            <a:endParaRPr sz="600">
              <a:latin typeface="Arial"/>
              <a:cs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31880" y="2690095"/>
            <a:ext cx="4967605" cy="487680"/>
          </a:xfrm>
          <a:prstGeom prst="rect">
            <a:avLst/>
          </a:prstGeom>
        </p:spPr>
        <p:txBody>
          <a:bodyPr vert="horz" wrap="square" lIns="0" tIns="0" rIns="0" bIns="0" rtlCol="0">
            <a:spAutoFit/>
          </a:bodyPr>
          <a:lstStyle/>
          <a:p>
            <a:pPr marL="12700">
              <a:lnSpc>
                <a:spcPct val="100000"/>
              </a:lnSpc>
            </a:pPr>
            <a:r>
              <a:rPr sz="3200" spc="-20" dirty="0">
                <a:solidFill>
                  <a:srgbClr val="D4463E"/>
                </a:solidFill>
                <a:latin typeface="Arial"/>
                <a:cs typeface="Arial"/>
              </a:rPr>
              <a:t>Enhancing </a:t>
            </a:r>
            <a:r>
              <a:rPr sz="3200" spc="-100" dirty="0">
                <a:solidFill>
                  <a:srgbClr val="D4463E"/>
                </a:solidFill>
                <a:latin typeface="Arial"/>
                <a:cs typeface="Arial"/>
              </a:rPr>
              <a:t>Team</a:t>
            </a:r>
            <a:r>
              <a:rPr sz="3200" spc="-130" dirty="0">
                <a:solidFill>
                  <a:srgbClr val="D4463E"/>
                </a:solidFill>
                <a:latin typeface="Arial"/>
                <a:cs typeface="Arial"/>
              </a:rPr>
              <a:t> </a:t>
            </a:r>
            <a:r>
              <a:rPr sz="3200" spc="45" dirty="0">
                <a:solidFill>
                  <a:srgbClr val="D4463E"/>
                </a:solidFill>
                <a:latin typeface="Arial"/>
                <a:cs typeface="Arial"/>
              </a:rPr>
              <a:t>Wellbeing</a:t>
            </a:r>
            <a:endParaRPr sz="3200">
              <a:latin typeface="Arial"/>
              <a:cs typeface="Arial"/>
            </a:endParaRPr>
          </a:p>
        </p:txBody>
      </p:sp>
      <p:sp>
        <p:nvSpPr>
          <p:cNvPr id="3" name="object 3"/>
          <p:cNvSpPr txBox="1"/>
          <p:nvPr/>
        </p:nvSpPr>
        <p:spPr>
          <a:xfrm>
            <a:off x="831880" y="3387408"/>
            <a:ext cx="2150745" cy="167640"/>
          </a:xfrm>
          <a:prstGeom prst="rect">
            <a:avLst/>
          </a:prstGeom>
        </p:spPr>
        <p:txBody>
          <a:bodyPr vert="horz" wrap="square" lIns="0" tIns="0" rIns="0" bIns="0" rtlCol="0">
            <a:spAutoFit/>
          </a:bodyPr>
          <a:lstStyle/>
          <a:p>
            <a:pPr marL="12700">
              <a:lnSpc>
                <a:spcPct val="100000"/>
              </a:lnSpc>
            </a:pPr>
            <a:r>
              <a:rPr sz="1100" b="1" spc="-120" dirty="0">
                <a:solidFill>
                  <a:srgbClr val="363740"/>
                </a:solidFill>
                <a:latin typeface="Arial Black"/>
                <a:cs typeface="Arial Black"/>
              </a:rPr>
              <a:t>DUKE </a:t>
            </a:r>
            <a:r>
              <a:rPr sz="1100" b="1" spc="-105" dirty="0">
                <a:solidFill>
                  <a:srgbClr val="363740"/>
                </a:solidFill>
                <a:latin typeface="Arial Black"/>
                <a:cs typeface="Arial Black"/>
              </a:rPr>
              <a:t>CORPORATE</a:t>
            </a:r>
            <a:r>
              <a:rPr sz="1100" b="1" spc="-80" dirty="0">
                <a:solidFill>
                  <a:srgbClr val="363740"/>
                </a:solidFill>
                <a:latin typeface="Arial Black"/>
                <a:cs typeface="Arial Black"/>
              </a:rPr>
              <a:t> </a:t>
            </a:r>
            <a:r>
              <a:rPr sz="1100" b="1" spc="-105" dirty="0">
                <a:solidFill>
                  <a:srgbClr val="363740"/>
                </a:solidFill>
                <a:latin typeface="Arial Black"/>
                <a:cs typeface="Arial Black"/>
              </a:rPr>
              <a:t>EDUCATION</a:t>
            </a:r>
            <a:endParaRPr sz="1100">
              <a:latin typeface="Arial Black"/>
              <a:cs typeface="Arial Black"/>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06900" y="358214"/>
            <a:ext cx="3114040" cy="304800"/>
          </a:xfrm>
          <a:prstGeom prst="rect">
            <a:avLst/>
          </a:prstGeom>
        </p:spPr>
        <p:txBody>
          <a:bodyPr vert="horz" wrap="square" lIns="0" tIns="0" rIns="0" bIns="0" rtlCol="0">
            <a:spAutoFit/>
          </a:bodyPr>
          <a:lstStyle/>
          <a:p>
            <a:pPr marL="12700">
              <a:lnSpc>
                <a:spcPct val="100000"/>
              </a:lnSpc>
            </a:pPr>
            <a:r>
              <a:rPr b="0" spc="-10" dirty="0">
                <a:latin typeface="Arial"/>
                <a:cs typeface="Arial"/>
              </a:rPr>
              <a:t>Enhancing </a:t>
            </a:r>
            <a:r>
              <a:rPr b="0" spc="-65" dirty="0">
                <a:latin typeface="Arial"/>
                <a:cs typeface="Arial"/>
              </a:rPr>
              <a:t>Team</a:t>
            </a:r>
            <a:r>
              <a:rPr b="0" spc="-155" dirty="0">
                <a:latin typeface="Arial"/>
                <a:cs typeface="Arial"/>
              </a:rPr>
              <a:t> </a:t>
            </a:r>
            <a:r>
              <a:rPr b="0" spc="30" dirty="0">
                <a:latin typeface="Arial"/>
                <a:cs typeface="Arial"/>
              </a:rPr>
              <a:t>Wellbeing</a:t>
            </a:r>
          </a:p>
        </p:txBody>
      </p:sp>
      <p:sp>
        <p:nvSpPr>
          <p:cNvPr id="3" name="object 3"/>
          <p:cNvSpPr txBox="1"/>
          <p:nvPr/>
        </p:nvSpPr>
        <p:spPr>
          <a:xfrm>
            <a:off x="1691458" y="2763279"/>
            <a:ext cx="3225800" cy="1235710"/>
          </a:xfrm>
          <a:prstGeom prst="rect">
            <a:avLst/>
          </a:prstGeom>
        </p:spPr>
        <p:txBody>
          <a:bodyPr vert="horz" wrap="square" lIns="0" tIns="0" rIns="0" bIns="0" rtlCol="0">
            <a:spAutoFit/>
          </a:bodyPr>
          <a:lstStyle/>
          <a:p>
            <a:pPr marL="27940">
              <a:lnSpc>
                <a:spcPct val="100000"/>
              </a:lnSpc>
            </a:pPr>
            <a:r>
              <a:rPr sz="1200" spc="-30" dirty="0">
                <a:solidFill>
                  <a:srgbClr val="1E376C"/>
                </a:solidFill>
                <a:latin typeface="Arial"/>
                <a:cs typeface="Arial"/>
              </a:rPr>
              <a:t>Key</a:t>
            </a:r>
            <a:r>
              <a:rPr sz="1200" spc="-90" dirty="0">
                <a:solidFill>
                  <a:srgbClr val="1E376C"/>
                </a:solidFill>
                <a:latin typeface="Arial"/>
                <a:cs typeface="Arial"/>
              </a:rPr>
              <a:t> </a:t>
            </a:r>
            <a:r>
              <a:rPr sz="1200" spc="-5" dirty="0">
                <a:solidFill>
                  <a:srgbClr val="1E376C"/>
                </a:solidFill>
                <a:latin typeface="Arial"/>
                <a:cs typeface="Arial"/>
              </a:rPr>
              <a:t>Learnings</a:t>
            </a:r>
            <a:endParaRPr sz="1200">
              <a:latin typeface="Arial"/>
              <a:cs typeface="Arial"/>
            </a:endParaRPr>
          </a:p>
          <a:p>
            <a:pPr marL="193040" indent="-180340">
              <a:lnSpc>
                <a:spcPct val="100000"/>
              </a:lnSpc>
              <a:spcBef>
                <a:spcPts val="595"/>
              </a:spcBef>
              <a:buSzPct val="77777"/>
              <a:buChar char="●"/>
              <a:tabLst>
                <a:tab pos="193675" algn="l"/>
              </a:tabLst>
            </a:pPr>
            <a:r>
              <a:rPr sz="900" spc="50" dirty="0">
                <a:solidFill>
                  <a:srgbClr val="363740"/>
                </a:solidFill>
                <a:latin typeface="Arial"/>
                <a:cs typeface="Arial"/>
              </a:rPr>
              <a:t>Why </a:t>
            </a:r>
            <a:r>
              <a:rPr sz="900" spc="-5" dirty="0">
                <a:solidFill>
                  <a:srgbClr val="363740"/>
                </a:solidFill>
                <a:latin typeface="Arial"/>
                <a:cs typeface="Arial"/>
              </a:rPr>
              <a:t>Psychological </a:t>
            </a:r>
            <a:r>
              <a:rPr sz="900" dirty="0">
                <a:solidFill>
                  <a:srgbClr val="363740"/>
                </a:solidFill>
                <a:latin typeface="Arial"/>
                <a:cs typeface="Arial"/>
              </a:rPr>
              <a:t>Safety </a:t>
            </a:r>
            <a:r>
              <a:rPr sz="900" spc="-20" dirty="0">
                <a:solidFill>
                  <a:srgbClr val="363740"/>
                </a:solidFill>
                <a:latin typeface="Arial"/>
                <a:cs typeface="Arial"/>
              </a:rPr>
              <a:t>Is </a:t>
            </a:r>
            <a:r>
              <a:rPr sz="900" spc="15" dirty="0">
                <a:solidFill>
                  <a:srgbClr val="363740"/>
                </a:solidFill>
                <a:latin typeface="Arial"/>
                <a:cs typeface="Arial"/>
              </a:rPr>
              <a:t>Important for</a:t>
            </a:r>
            <a:r>
              <a:rPr sz="900" spc="-165" dirty="0">
                <a:solidFill>
                  <a:srgbClr val="363740"/>
                </a:solidFill>
                <a:latin typeface="Arial"/>
                <a:cs typeface="Arial"/>
              </a:rPr>
              <a:t> </a:t>
            </a:r>
            <a:r>
              <a:rPr sz="900" spc="5" dirty="0">
                <a:solidFill>
                  <a:srgbClr val="363740"/>
                </a:solidFill>
                <a:latin typeface="Arial"/>
                <a:cs typeface="Arial"/>
              </a:rPr>
              <a:t>Mental </a:t>
            </a:r>
            <a:r>
              <a:rPr sz="900" dirty="0">
                <a:solidFill>
                  <a:srgbClr val="363740"/>
                </a:solidFill>
                <a:latin typeface="Arial"/>
                <a:cs typeface="Arial"/>
              </a:rPr>
              <a:t>Wellness</a:t>
            </a:r>
            <a:endParaRPr sz="900">
              <a:latin typeface="Arial"/>
              <a:cs typeface="Arial"/>
            </a:endParaRPr>
          </a:p>
          <a:p>
            <a:pPr marL="193040" indent="-180340">
              <a:lnSpc>
                <a:spcPct val="100000"/>
              </a:lnSpc>
              <a:spcBef>
                <a:spcPts val="195"/>
              </a:spcBef>
              <a:buSzPct val="77777"/>
              <a:buChar char="●"/>
              <a:tabLst>
                <a:tab pos="193675" algn="l"/>
              </a:tabLst>
            </a:pPr>
            <a:r>
              <a:rPr sz="900" spc="-5" dirty="0">
                <a:solidFill>
                  <a:srgbClr val="363740"/>
                </a:solidFill>
                <a:latin typeface="Arial"/>
                <a:cs typeface="Arial"/>
              </a:rPr>
              <a:t>Establish Psychological </a:t>
            </a:r>
            <a:r>
              <a:rPr sz="900" dirty="0">
                <a:solidFill>
                  <a:srgbClr val="363740"/>
                </a:solidFill>
                <a:latin typeface="Arial"/>
                <a:cs typeface="Arial"/>
              </a:rPr>
              <a:t>Safety </a:t>
            </a:r>
            <a:r>
              <a:rPr sz="900" spc="15" dirty="0">
                <a:solidFill>
                  <a:srgbClr val="363740"/>
                </a:solidFill>
                <a:latin typeface="Arial"/>
                <a:cs typeface="Arial"/>
              </a:rPr>
              <a:t>through</a:t>
            </a:r>
            <a:r>
              <a:rPr sz="900" spc="-80" dirty="0">
                <a:solidFill>
                  <a:srgbClr val="363740"/>
                </a:solidFill>
                <a:latin typeface="Arial"/>
                <a:cs typeface="Arial"/>
              </a:rPr>
              <a:t> </a:t>
            </a:r>
            <a:r>
              <a:rPr sz="900" spc="15" dirty="0">
                <a:solidFill>
                  <a:srgbClr val="363740"/>
                </a:solidFill>
                <a:latin typeface="Arial"/>
                <a:cs typeface="Arial"/>
              </a:rPr>
              <a:t>Authenticity</a:t>
            </a:r>
            <a:endParaRPr sz="900">
              <a:latin typeface="Arial"/>
              <a:cs typeface="Arial"/>
            </a:endParaRPr>
          </a:p>
          <a:p>
            <a:pPr marL="193040" indent="-180340">
              <a:lnSpc>
                <a:spcPct val="100000"/>
              </a:lnSpc>
              <a:spcBef>
                <a:spcPts val="195"/>
              </a:spcBef>
              <a:buSzPct val="77777"/>
              <a:buChar char="●"/>
              <a:tabLst>
                <a:tab pos="193675" algn="l"/>
              </a:tabLst>
            </a:pPr>
            <a:r>
              <a:rPr sz="900" spc="-10" dirty="0">
                <a:solidFill>
                  <a:srgbClr val="363740"/>
                </a:solidFill>
                <a:latin typeface="Arial"/>
                <a:cs typeface="Arial"/>
              </a:rPr>
              <a:t>Deal </a:t>
            </a:r>
            <a:r>
              <a:rPr sz="900" spc="45" dirty="0">
                <a:solidFill>
                  <a:srgbClr val="363740"/>
                </a:solidFill>
                <a:latin typeface="Arial"/>
                <a:cs typeface="Arial"/>
              </a:rPr>
              <a:t>with </a:t>
            </a:r>
            <a:r>
              <a:rPr sz="900" spc="-15" dirty="0">
                <a:solidFill>
                  <a:srgbClr val="363740"/>
                </a:solidFill>
                <a:latin typeface="Arial"/>
                <a:cs typeface="Arial"/>
              </a:rPr>
              <a:t>Passive</a:t>
            </a:r>
            <a:r>
              <a:rPr sz="900" spc="-155" dirty="0">
                <a:solidFill>
                  <a:srgbClr val="363740"/>
                </a:solidFill>
                <a:latin typeface="Arial"/>
                <a:cs typeface="Arial"/>
              </a:rPr>
              <a:t> </a:t>
            </a:r>
            <a:r>
              <a:rPr sz="900" spc="5" dirty="0">
                <a:solidFill>
                  <a:srgbClr val="363740"/>
                </a:solidFill>
                <a:latin typeface="Arial"/>
                <a:cs typeface="Arial"/>
              </a:rPr>
              <a:t>Aggression</a:t>
            </a:r>
            <a:endParaRPr sz="900">
              <a:latin typeface="Arial"/>
              <a:cs typeface="Arial"/>
            </a:endParaRPr>
          </a:p>
          <a:p>
            <a:pPr marL="193040" indent="-180340">
              <a:lnSpc>
                <a:spcPct val="100000"/>
              </a:lnSpc>
              <a:spcBef>
                <a:spcPts val="195"/>
              </a:spcBef>
              <a:buSzPct val="77777"/>
              <a:buChar char="●"/>
              <a:tabLst>
                <a:tab pos="193675" algn="l"/>
              </a:tabLst>
            </a:pPr>
            <a:r>
              <a:rPr sz="900" spc="10" dirty="0">
                <a:solidFill>
                  <a:srgbClr val="363740"/>
                </a:solidFill>
                <a:latin typeface="Arial"/>
                <a:cs typeface="Arial"/>
              </a:rPr>
              <a:t>Avoid</a:t>
            </a:r>
            <a:r>
              <a:rPr sz="900" spc="-105" dirty="0">
                <a:solidFill>
                  <a:srgbClr val="363740"/>
                </a:solidFill>
                <a:latin typeface="Arial"/>
                <a:cs typeface="Arial"/>
              </a:rPr>
              <a:t> </a:t>
            </a:r>
            <a:r>
              <a:rPr sz="900" dirty="0">
                <a:solidFill>
                  <a:srgbClr val="363740"/>
                </a:solidFill>
                <a:latin typeface="Arial"/>
                <a:cs typeface="Arial"/>
              </a:rPr>
              <a:t>GroupThink</a:t>
            </a:r>
            <a:endParaRPr sz="900">
              <a:latin typeface="Arial"/>
              <a:cs typeface="Arial"/>
            </a:endParaRPr>
          </a:p>
          <a:p>
            <a:pPr marL="193040" indent="-180340">
              <a:lnSpc>
                <a:spcPct val="100000"/>
              </a:lnSpc>
              <a:spcBef>
                <a:spcPts val="195"/>
              </a:spcBef>
              <a:buSzPct val="77777"/>
              <a:buChar char="●"/>
              <a:tabLst>
                <a:tab pos="193675" algn="l"/>
              </a:tabLst>
            </a:pPr>
            <a:r>
              <a:rPr sz="900" spc="-20" dirty="0">
                <a:solidFill>
                  <a:srgbClr val="363740"/>
                </a:solidFill>
                <a:latin typeface="Arial"/>
                <a:cs typeface="Arial"/>
              </a:rPr>
              <a:t>Enhance </a:t>
            </a:r>
            <a:r>
              <a:rPr sz="900" spc="-30" dirty="0">
                <a:solidFill>
                  <a:srgbClr val="363740"/>
                </a:solidFill>
                <a:latin typeface="Arial"/>
                <a:cs typeface="Arial"/>
              </a:rPr>
              <a:t>Team</a:t>
            </a:r>
            <a:r>
              <a:rPr sz="900" spc="-55" dirty="0">
                <a:solidFill>
                  <a:srgbClr val="363740"/>
                </a:solidFill>
                <a:latin typeface="Arial"/>
                <a:cs typeface="Arial"/>
              </a:rPr>
              <a:t> </a:t>
            </a:r>
            <a:r>
              <a:rPr sz="900" spc="-5" dirty="0">
                <a:solidFill>
                  <a:srgbClr val="363740"/>
                </a:solidFill>
                <a:latin typeface="Arial"/>
                <a:cs typeface="Arial"/>
              </a:rPr>
              <a:t>Synchrony</a:t>
            </a:r>
            <a:endParaRPr sz="900">
              <a:latin typeface="Arial"/>
              <a:cs typeface="Arial"/>
            </a:endParaRPr>
          </a:p>
          <a:p>
            <a:pPr marL="193040" indent="-180340">
              <a:lnSpc>
                <a:spcPct val="100000"/>
              </a:lnSpc>
              <a:spcBef>
                <a:spcPts val="195"/>
              </a:spcBef>
              <a:buSzPct val="77777"/>
              <a:buChar char="●"/>
              <a:tabLst>
                <a:tab pos="193675" algn="l"/>
              </a:tabLst>
            </a:pPr>
            <a:r>
              <a:rPr sz="900" spc="-10" dirty="0">
                <a:solidFill>
                  <a:srgbClr val="363740"/>
                </a:solidFill>
                <a:latin typeface="Arial"/>
                <a:cs typeface="Arial"/>
              </a:rPr>
              <a:t>Balance </a:t>
            </a:r>
            <a:r>
              <a:rPr sz="900" spc="15" dirty="0">
                <a:solidFill>
                  <a:srgbClr val="363740"/>
                </a:solidFill>
                <a:latin typeface="Arial"/>
                <a:cs typeface="Arial"/>
              </a:rPr>
              <a:t>Bottom-Line </a:t>
            </a:r>
            <a:r>
              <a:rPr sz="900" dirty="0">
                <a:solidFill>
                  <a:srgbClr val="363740"/>
                </a:solidFill>
                <a:latin typeface="Arial"/>
                <a:cs typeface="Arial"/>
              </a:rPr>
              <a:t>and </a:t>
            </a:r>
            <a:r>
              <a:rPr sz="900" spc="5" dirty="0">
                <a:solidFill>
                  <a:srgbClr val="363740"/>
                </a:solidFill>
                <a:latin typeface="Arial"/>
                <a:cs typeface="Arial"/>
              </a:rPr>
              <a:t>Possibility</a:t>
            </a:r>
            <a:r>
              <a:rPr sz="900" spc="-114" dirty="0">
                <a:solidFill>
                  <a:srgbClr val="363740"/>
                </a:solidFill>
                <a:latin typeface="Arial"/>
                <a:cs typeface="Arial"/>
              </a:rPr>
              <a:t> </a:t>
            </a:r>
            <a:r>
              <a:rPr sz="900" spc="5" dirty="0">
                <a:solidFill>
                  <a:srgbClr val="363740"/>
                </a:solidFill>
                <a:latin typeface="Arial"/>
                <a:cs typeface="Arial"/>
              </a:rPr>
              <a:t>Thinking</a:t>
            </a:r>
            <a:endParaRPr sz="900">
              <a:latin typeface="Arial"/>
              <a:cs typeface="Arial"/>
            </a:endParaRPr>
          </a:p>
        </p:txBody>
      </p:sp>
      <p:sp>
        <p:nvSpPr>
          <p:cNvPr id="4" name="object 4"/>
          <p:cNvSpPr txBox="1"/>
          <p:nvPr/>
        </p:nvSpPr>
        <p:spPr>
          <a:xfrm>
            <a:off x="1691458" y="4153929"/>
            <a:ext cx="3813175" cy="588010"/>
          </a:xfrm>
          <a:prstGeom prst="rect">
            <a:avLst/>
          </a:prstGeom>
        </p:spPr>
        <p:txBody>
          <a:bodyPr vert="horz" wrap="square" lIns="0" tIns="0" rIns="0" bIns="0" rtlCol="0">
            <a:spAutoFit/>
          </a:bodyPr>
          <a:lstStyle/>
          <a:p>
            <a:pPr marL="27940">
              <a:lnSpc>
                <a:spcPct val="100000"/>
              </a:lnSpc>
            </a:pPr>
            <a:r>
              <a:rPr sz="1200" spc="15" dirty="0">
                <a:solidFill>
                  <a:srgbClr val="1E376C"/>
                </a:solidFill>
                <a:latin typeface="Arial"/>
                <a:cs typeface="Arial"/>
              </a:rPr>
              <a:t>Assignment </a:t>
            </a:r>
            <a:r>
              <a:rPr sz="1200" spc="-5" dirty="0">
                <a:solidFill>
                  <a:srgbClr val="1E376C"/>
                </a:solidFill>
                <a:latin typeface="Arial"/>
                <a:cs typeface="Arial"/>
              </a:rPr>
              <a:t>Details: </a:t>
            </a:r>
            <a:r>
              <a:rPr sz="1200" spc="-15" dirty="0">
                <a:solidFill>
                  <a:srgbClr val="1E376C"/>
                </a:solidFill>
                <a:latin typeface="Arial"/>
                <a:cs typeface="Arial"/>
              </a:rPr>
              <a:t>Create </a:t>
            </a:r>
            <a:r>
              <a:rPr sz="1200" spc="-10" dirty="0">
                <a:solidFill>
                  <a:srgbClr val="1E376C"/>
                </a:solidFill>
                <a:latin typeface="Arial"/>
                <a:cs typeface="Arial"/>
              </a:rPr>
              <a:t>an </a:t>
            </a:r>
            <a:r>
              <a:rPr sz="1200" spc="20" dirty="0">
                <a:solidFill>
                  <a:srgbClr val="1E376C"/>
                </a:solidFill>
                <a:latin typeface="Arial"/>
                <a:cs typeface="Arial"/>
              </a:rPr>
              <a:t>Action</a:t>
            </a:r>
            <a:r>
              <a:rPr sz="1200" spc="-150" dirty="0">
                <a:solidFill>
                  <a:srgbClr val="1E376C"/>
                </a:solidFill>
                <a:latin typeface="Arial"/>
                <a:cs typeface="Arial"/>
              </a:rPr>
              <a:t> </a:t>
            </a:r>
            <a:r>
              <a:rPr sz="1200" spc="-10" dirty="0">
                <a:solidFill>
                  <a:srgbClr val="1E376C"/>
                </a:solidFill>
                <a:latin typeface="Arial"/>
                <a:cs typeface="Arial"/>
              </a:rPr>
              <a:t>Plan</a:t>
            </a:r>
            <a:endParaRPr sz="1200">
              <a:latin typeface="Arial"/>
              <a:cs typeface="Arial"/>
            </a:endParaRPr>
          </a:p>
          <a:p>
            <a:pPr marL="193040" indent="-180340">
              <a:lnSpc>
                <a:spcPct val="100000"/>
              </a:lnSpc>
              <a:spcBef>
                <a:spcPts val="595"/>
              </a:spcBef>
              <a:buSzPct val="77777"/>
              <a:buChar char="●"/>
              <a:tabLst>
                <a:tab pos="193675" algn="l"/>
              </a:tabLst>
            </a:pPr>
            <a:r>
              <a:rPr sz="900" spc="-5" dirty="0">
                <a:solidFill>
                  <a:srgbClr val="363740"/>
                </a:solidFill>
                <a:latin typeface="Arial"/>
                <a:cs typeface="Arial"/>
              </a:rPr>
              <a:t>Diagnose Threats </a:t>
            </a:r>
            <a:r>
              <a:rPr sz="900" spc="25" dirty="0">
                <a:solidFill>
                  <a:srgbClr val="363740"/>
                </a:solidFill>
                <a:latin typeface="Arial"/>
                <a:cs typeface="Arial"/>
              </a:rPr>
              <a:t>to </a:t>
            </a:r>
            <a:r>
              <a:rPr sz="900" spc="-30" dirty="0">
                <a:solidFill>
                  <a:srgbClr val="363740"/>
                </a:solidFill>
                <a:latin typeface="Arial"/>
                <a:cs typeface="Arial"/>
              </a:rPr>
              <a:t>Your Team’s </a:t>
            </a:r>
            <a:r>
              <a:rPr sz="900" spc="-5" dirty="0">
                <a:solidFill>
                  <a:srgbClr val="363740"/>
                </a:solidFill>
                <a:latin typeface="Arial"/>
                <a:cs typeface="Arial"/>
              </a:rPr>
              <a:t>Psychological</a:t>
            </a:r>
            <a:r>
              <a:rPr sz="900" spc="-80" dirty="0">
                <a:solidFill>
                  <a:srgbClr val="363740"/>
                </a:solidFill>
                <a:latin typeface="Arial"/>
                <a:cs typeface="Arial"/>
              </a:rPr>
              <a:t> </a:t>
            </a:r>
            <a:r>
              <a:rPr sz="900" dirty="0">
                <a:solidFill>
                  <a:srgbClr val="363740"/>
                </a:solidFill>
                <a:latin typeface="Arial"/>
                <a:cs typeface="Arial"/>
              </a:rPr>
              <a:t>Safety</a:t>
            </a:r>
            <a:endParaRPr sz="900">
              <a:latin typeface="Arial"/>
              <a:cs typeface="Arial"/>
            </a:endParaRPr>
          </a:p>
          <a:p>
            <a:pPr marL="193040" indent="-180340">
              <a:lnSpc>
                <a:spcPct val="100000"/>
              </a:lnSpc>
              <a:spcBef>
                <a:spcPts val="195"/>
              </a:spcBef>
              <a:buSzPct val="77777"/>
              <a:buChar char="●"/>
              <a:tabLst>
                <a:tab pos="193675" algn="l"/>
              </a:tabLst>
            </a:pPr>
            <a:r>
              <a:rPr sz="900" spc="-10" dirty="0">
                <a:solidFill>
                  <a:srgbClr val="363740"/>
                </a:solidFill>
                <a:latin typeface="Arial"/>
                <a:cs typeface="Arial"/>
              </a:rPr>
              <a:t>Plan </a:t>
            </a:r>
            <a:r>
              <a:rPr sz="900" dirty="0">
                <a:solidFill>
                  <a:srgbClr val="363740"/>
                </a:solidFill>
                <a:latin typeface="Arial"/>
                <a:cs typeface="Arial"/>
              </a:rPr>
              <a:t>and </a:t>
            </a:r>
            <a:r>
              <a:rPr sz="900" spc="5" dirty="0">
                <a:solidFill>
                  <a:srgbClr val="363740"/>
                </a:solidFill>
                <a:latin typeface="Arial"/>
                <a:cs typeface="Arial"/>
              </a:rPr>
              <a:t>Implement </a:t>
            </a:r>
            <a:r>
              <a:rPr sz="900" spc="-5" dirty="0">
                <a:solidFill>
                  <a:srgbClr val="363740"/>
                </a:solidFill>
                <a:latin typeface="Arial"/>
                <a:cs typeface="Arial"/>
              </a:rPr>
              <a:t>Behavioral </a:t>
            </a:r>
            <a:r>
              <a:rPr sz="900" spc="5" dirty="0">
                <a:solidFill>
                  <a:srgbClr val="363740"/>
                </a:solidFill>
                <a:latin typeface="Arial"/>
                <a:cs typeface="Arial"/>
              </a:rPr>
              <a:t>Interventions </a:t>
            </a:r>
            <a:r>
              <a:rPr sz="900" spc="25" dirty="0">
                <a:solidFill>
                  <a:srgbClr val="363740"/>
                </a:solidFill>
                <a:latin typeface="Arial"/>
                <a:cs typeface="Arial"/>
              </a:rPr>
              <a:t>to </a:t>
            </a:r>
            <a:r>
              <a:rPr sz="900" dirty="0">
                <a:solidFill>
                  <a:srgbClr val="363740"/>
                </a:solidFill>
                <a:latin typeface="Arial"/>
                <a:cs typeface="Arial"/>
              </a:rPr>
              <a:t>Combat </a:t>
            </a:r>
            <a:r>
              <a:rPr sz="900" spc="-10" dirty="0">
                <a:solidFill>
                  <a:srgbClr val="363740"/>
                </a:solidFill>
                <a:latin typeface="Arial"/>
                <a:cs typeface="Arial"/>
              </a:rPr>
              <a:t>Those</a:t>
            </a:r>
            <a:r>
              <a:rPr sz="900" spc="-100" dirty="0">
                <a:solidFill>
                  <a:srgbClr val="363740"/>
                </a:solidFill>
                <a:latin typeface="Arial"/>
                <a:cs typeface="Arial"/>
              </a:rPr>
              <a:t> </a:t>
            </a:r>
            <a:r>
              <a:rPr sz="900" spc="-5" dirty="0">
                <a:solidFill>
                  <a:srgbClr val="363740"/>
                </a:solidFill>
                <a:latin typeface="Arial"/>
                <a:cs typeface="Arial"/>
              </a:rPr>
              <a:t>Threats</a:t>
            </a:r>
            <a:endParaRPr sz="900">
              <a:latin typeface="Arial"/>
              <a:cs typeface="Arial"/>
            </a:endParaRPr>
          </a:p>
        </p:txBody>
      </p:sp>
      <p:sp>
        <p:nvSpPr>
          <p:cNvPr id="5" name="object 5"/>
          <p:cNvSpPr txBox="1"/>
          <p:nvPr/>
        </p:nvSpPr>
        <p:spPr>
          <a:xfrm>
            <a:off x="5188975" y="2763266"/>
            <a:ext cx="3311525" cy="1111885"/>
          </a:xfrm>
          <a:prstGeom prst="rect">
            <a:avLst/>
          </a:prstGeom>
        </p:spPr>
        <p:txBody>
          <a:bodyPr vert="horz" wrap="square" lIns="0" tIns="0" rIns="0" bIns="0" rtlCol="0">
            <a:spAutoFit/>
          </a:bodyPr>
          <a:lstStyle/>
          <a:p>
            <a:pPr marL="12700">
              <a:lnSpc>
                <a:spcPct val="100000"/>
              </a:lnSpc>
            </a:pPr>
            <a:r>
              <a:rPr sz="1200" spc="-5" dirty="0">
                <a:solidFill>
                  <a:srgbClr val="1E376C"/>
                </a:solidFill>
                <a:latin typeface="Arial"/>
                <a:cs typeface="Arial"/>
              </a:rPr>
              <a:t>Faculty </a:t>
            </a:r>
            <a:r>
              <a:rPr sz="1200" dirty="0">
                <a:solidFill>
                  <a:srgbClr val="1E376C"/>
                </a:solidFill>
                <a:latin typeface="Arial"/>
                <a:cs typeface="Arial"/>
              </a:rPr>
              <a:t>Director: </a:t>
            </a:r>
            <a:r>
              <a:rPr sz="1200" spc="-15" dirty="0">
                <a:solidFill>
                  <a:srgbClr val="1E376C"/>
                </a:solidFill>
                <a:latin typeface="Arial"/>
                <a:cs typeface="Arial"/>
              </a:rPr>
              <a:t>Dr. </a:t>
            </a:r>
            <a:r>
              <a:rPr sz="1200" dirty="0">
                <a:solidFill>
                  <a:srgbClr val="1E376C"/>
                </a:solidFill>
                <a:latin typeface="Arial"/>
                <a:cs typeface="Arial"/>
              </a:rPr>
              <a:t>Srini</a:t>
            </a:r>
            <a:r>
              <a:rPr sz="1200" spc="-114" dirty="0">
                <a:solidFill>
                  <a:srgbClr val="1E376C"/>
                </a:solidFill>
                <a:latin typeface="Arial"/>
                <a:cs typeface="Arial"/>
              </a:rPr>
              <a:t> </a:t>
            </a:r>
            <a:r>
              <a:rPr sz="1200" spc="-5" dirty="0">
                <a:solidFill>
                  <a:srgbClr val="1E376C"/>
                </a:solidFill>
                <a:latin typeface="Arial"/>
                <a:cs typeface="Arial"/>
              </a:rPr>
              <a:t>Pillay</a:t>
            </a:r>
            <a:endParaRPr sz="1200">
              <a:latin typeface="Arial"/>
              <a:cs typeface="Arial"/>
            </a:endParaRPr>
          </a:p>
          <a:p>
            <a:pPr marL="1041400" marR="5080">
              <a:lnSpc>
                <a:spcPct val="118100"/>
              </a:lnSpc>
              <a:spcBef>
                <a:spcPts val="700"/>
              </a:spcBef>
            </a:pPr>
            <a:r>
              <a:rPr sz="900" spc="-15" dirty="0">
                <a:solidFill>
                  <a:srgbClr val="363740"/>
                </a:solidFill>
                <a:latin typeface="Arial"/>
                <a:cs typeface="Arial"/>
              </a:rPr>
              <a:t>Dr. </a:t>
            </a:r>
            <a:r>
              <a:rPr sz="900" dirty="0">
                <a:solidFill>
                  <a:srgbClr val="363740"/>
                </a:solidFill>
                <a:latin typeface="Arial"/>
                <a:cs typeface="Arial"/>
              </a:rPr>
              <a:t>Srini </a:t>
            </a:r>
            <a:r>
              <a:rPr sz="900" spc="-5" dirty="0">
                <a:solidFill>
                  <a:srgbClr val="363740"/>
                </a:solidFill>
                <a:latin typeface="Arial"/>
                <a:cs typeface="Arial"/>
              </a:rPr>
              <a:t>Pillay is </a:t>
            </a:r>
            <a:r>
              <a:rPr sz="900" spc="10" dirty="0">
                <a:solidFill>
                  <a:srgbClr val="363740"/>
                </a:solidFill>
                <a:latin typeface="Arial"/>
                <a:cs typeface="Arial"/>
              </a:rPr>
              <a:t>the </a:t>
            </a:r>
            <a:r>
              <a:rPr sz="900" spc="-45" dirty="0">
                <a:solidFill>
                  <a:srgbClr val="363740"/>
                </a:solidFill>
                <a:latin typeface="Arial"/>
                <a:cs typeface="Arial"/>
              </a:rPr>
              <a:t>CEO </a:t>
            </a:r>
            <a:r>
              <a:rPr sz="900" spc="20" dirty="0">
                <a:solidFill>
                  <a:srgbClr val="363740"/>
                </a:solidFill>
                <a:latin typeface="Arial"/>
                <a:cs typeface="Arial"/>
              </a:rPr>
              <a:t>of </a:t>
            </a:r>
            <a:r>
              <a:rPr sz="900" spc="-5" dirty="0">
                <a:solidFill>
                  <a:srgbClr val="363740"/>
                </a:solidFill>
                <a:latin typeface="Arial"/>
                <a:cs typeface="Arial"/>
              </a:rPr>
              <a:t>NeuroBusiness  </a:t>
            </a:r>
            <a:r>
              <a:rPr sz="900" spc="-15" dirty="0">
                <a:solidFill>
                  <a:srgbClr val="363740"/>
                </a:solidFill>
                <a:latin typeface="Arial"/>
                <a:cs typeface="Arial"/>
              </a:rPr>
              <a:t>Group, </a:t>
            </a:r>
            <a:r>
              <a:rPr sz="900" spc="-25" dirty="0">
                <a:solidFill>
                  <a:srgbClr val="363740"/>
                </a:solidFill>
                <a:latin typeface="Arial"/>
                <a:cs typeface="Arial"/>
              </a:rPr>
              <a:t>a </a:t>
            </a:r>
            <a:r>
              <a:rPr sz="900" dirty="0">
                <a:solidFill>
                  <a:srgbClr val="363740"/>
                </a:solidFill>
                <a:latin typeface="Arial"/>
                <a:cs typeface="Arial"/>
              </a:rPr>
              <a:t>company </a:t>
            </a:r>
            <a:r>
              <a:rPr sz="900" spc="20" dirty="0">
                <a:solidFill>
                  <a:srgbClr val="363740"/>
                </a:solidFill>
                <a:latin typeface="Arial"/>
                <a:cs typeface="Arial"/>
              </a:rPr>
              <a:t>that </a:t>
            </a:r>
            <a:r>
              <a:rPr sz="900" spc="-10" dirty="0">
                <a:solidFill>
                  <a:srgbClr val="363740"/>
                </a:solidFill>
                <a:latin typeface="Arial"/>
                <a:cs typeface="Arial"/>
              </a:rPr>
              <a:t>specializes </a:t>
            </a:r>
            <a:r>
              <a:rPr sz="900" spc="5" dirty="0">
                <a:solidFill>
                  <a:srgbClr val="363740"/>
                </a:solidFill>
                <a:latin typeface="Arial"/>
                <a:cs typeface="Arial"/>
              </a:rPr>
              <a:t>in  </a:t>
            </a:r>
            <a:r>
              <a:rPr sz="900" dirty="0">
                <a:solidFill>
                  <a:srgbClr val="363740"/>
                </a:solidFill>
                <a:latin typeface="Arial"/>
                <a:cs typeface="Arial"/>
              </a:rPr>
              <a:t>developing </a:t>
            </a:r>
            <a:r>
              <a:rPr sz="900" spc="5" dirty="0">
                <a:solidFill>
                  <a:srgbClr val="363740"/>
                </a:solidFill>
                <a:latin typeface="Arial"/>
                <a:cs typeface="Arial"/>
              </a:rPr>
              <a:t>transformational </a:t>
            </a:r>
            <a:r>
              <a:rPr sz="900" spc="-10" dirty="0">
                <a:solidFill>
                  <a:srgbClr val="363740"/>
                </a:solidFill>
                <a:latin typeface="Arial"/>
                <a:cs typeface="Arial"/>
              </a:rPr>
              <a:t>leaders </a:t>
            </a:r>
            <a:r>
              <a:rPr sz="900" dirty="0">
                <a:solidFill>
                  <a:srgbClr val="363740"/>
                </a:solidFill>
                <a:latin typeface="Arial"/>
                <a:cs typeface="Arial"/>
              </a:rPr>
              <a:t>and </a:t>
            </a:r>
            <a:r>
              <a:rPr sz="900" spc="-15" dirty="0">
                <a:solidFill>
                  <a:srgbClr val="363740"/>
                </a:solidFill>
                <a:latin typeface="Arial"/>
                <a:cs typeface="Arial"/>
              </a:rPr>
              <a:t>has  </a:t>
            </a:r>
            <a:r>
              <a:rPr sz="900" spc="-5" dirty="0">
                <a:solidFill>
                  <a:srgbClr val="363740"/>
                </a:solidFill>
                <a:latin typeface="Arial"/>
                <a:cs typeface="Arial"/>
              </a:rPr>
              <a:t>been </a:t>
            </a:r>
            <a:r>
              <a:rPr sz="900" spc="10" dirty="0">
                <a:solidFill>
                  <a:srgbClr val="363740"/>
                </a:solidFill>
                <a:latin typeface="Arial"/>
                <a:cs typeface="Arial"/>
              </a:rPr>
              <a:t>voted </a:t>
            </a:r>
            <a:r>
              <a:rPr sz="900" spc="-10" dirty="0">
                <a:solidFill>
                  <a:srgbClr val="363740"/>
                </a:solidFill>
                <a:latin typeface="Arial"/>
                <a:cs typeface="Arial"/>
              </a:rPr>
              <a:t>one </a:t>
            </a:r>
            <a:r>
              <a:rPr sz="900" spc="20" dirty="0">
                <a:solidFill>
                  <a:srgbClr val="363740"/>
                </a:solidFill>
                <a:latin typeface="Arial"/>
                <a:cs typeface="Arial"/>
              </a:rPr>
              <a:t>of </a:t>
            </a:r>
            <a:r>
              <a:rPr sz="900" spc="10" dirty="0">
                <a:solidFill>
                  <a:srgbClr val="363740"/>
                </a:solidFill>
                <a:latin typeface="Arial"/>
                <a:cs typeface="Arial"/>
              </a:rPr>
              <a:t>the </a:t>
            </a:r>
            <a:r>
              <a:rPr sz="900" spc="-20" dirty="0">
                <a:solidFill>
                  <a:srgbClr val="363740"/>
                </a:solidFill>
                <a:latin typeface="Arial"/>
                <a:cs typeface="Arial"/>
              </a:rPr>
              <a:t>Top </a:t>
            </a:r>
            <a:r>
              <a:rPr sz="900" spc="35" dirty="0">
                <a:solidFill>
                  <a:srgbClr val="363740"/>
                </a:solidFill>
                <a:latin typeface="Arial"/>
                <a:cs typeface="Arial"/>
              </a:rPr>
              <a:t>20 </a:t>
            </a:r>
            <a:r>
              <a:rPr sz="900" dirty="0">
                <a:solidFill>
                  <a:srgbClr val="363740"/>
                </a:solidFill>
                <a:latin typeface="Arial"/>
                <a:cs typeface="Arial"/>
              </a:rPr>
              <a:t>“movers and  </a:t>
            </a:r>
            <a:r>
              <a:rPr sz="900" spc="-10" dirty="0">
                <a:solidFill>
                  <a:srgbClr val="363740"/>
                </a:solidFill>
                <a:latin typeface="Arial"/>
                <a:cs typeface="Arial"/>
              </a:rPr>
              <a:t>shakers” </a:t>
            </a:r>
            <a:r>
              <a:rPr sz="900" spc="5" dirty="0">
                <a:solidFill>
                  <a:srgbClr val="363740"/>
                </a:solidFill>
                <a:latin typeface="Arial"/>
                <a:cs typeface="Arial"/>
              </a:rPr>
              <a:t>in </a:t>
            </a:r>
            <a:r>
              <a:rPr sz="900" spc="-5" dirty="0">
                <a:solidFill>
                  <a:srgbClr val="363740"/>
                </a:solidFill>
                <a:latin typeface="Arial"/>
                <a:cs typeface="Arial"/>
              </a:rPr>
              <a:t>leadership </a:t>
            </a:r>
            <a:r>
              <a:rPr sz="900" dirty="0">
                <a:solidFill>
                  <a:srgbClr val="363740"/>
                </a:solidFill>
                <a:latin typeface="Arial"/>
                <a:cs typeface="Arial"/>
              </a:rPr>
              <a:t>development </a:t>
            </a:r>
            <a:r>
              <a:rPr sz="900" spc="5" dirty="0">
                <a:solidFill>
                  <a:srgbClr val="363740"/>
                </a:solidFill>
                <a:latin typeface="Arial"/>
                <a:cs typeface="Arial"/>
              </a:rPr>
              <a:t>in</a:t>
            </a:r>
            <a:r>
              <a:rPr sz="900" spc="-35" dirty="0">
                <a:solidFill>
                  <a:srgbClr val="363740"/>
                </a:solidFill>
                <a:latin typeface="Arial"/>
                <a:cs typeface="Arial"/>
              </a:rPr>
              <a:t> </a:t>
            </a:r>
            <a:r>
              <a:rPr sz="900" spc="10" dirty="0">
                <a:solidFill>
                  <a:srgbClr val="363740"/>
                </a:solidFill>
                <a:latin typeface="Arial"/>
                <a:cs typeface="Arial"/>
              </a:rPr>
              <a:t>the</a:t>
            </a:r>
            <a:endParaRPr sz="900">
              <a:latin typeface="Arial"/>
              <a:cs typeface="Arial"/>
            </a:endParaRPr>
          </a:p>
        </p:txBody>
      </p:sp>
      <p:sp>
        <p:nvSpPr>
          <p:cNvPr id="6" name="object 6"/>
          <p:cNvSpPr txBox="1"/>
          <p:nvPr/>
        </p:nvSpPr>
        <p:spPr>
          <a:xfrm>
            <a:off x="6217675" y="3844864"/>
            <a:ext cx="2219325" cy="516255"/>
          </a:xfrm>
          <a:prstGeom prst="rect">
            <a:avLst/>
          </a:prstGeom>
        </p:spPr>
        <p:txBody>
          <a:bodyPr vert="horz" wrap="square" lIns="0" tIns="0" rIns="0" bIns="0" rtlCol="0">
            <a:spAutoFit/>
          </a:bodyPr>
          <a:lstStyle/>
          <a:p>
            <a:pPr marL="12700" marR="5080">
              <a:lnSpc>
                <a:spcPct val="118100"/>
              </a:lnSpc>
            </a:pPr>
            <a:r>
              <a:rPr sz="900" spc="25" dirty="0">
                <a:solidFill>
                  <a:srgbClr val="363740"/>
                </a:solidFill>
                <a:latin typeface="Arial"/>
                <a:cs typeface="Arial"/>
              </a:rPr>
              <a:t>world </a:t>
            </a:r>
            <a:r>
              <a:rPr sz="900" spc="10" dirty="0">
                <a:solidFill>
                  <a:srgbClr val="363740"/>
                </a:solidFill>
                <a:latin typeface="Arial"/>
                <a:cs typeface="Arial"/>
              </a:rPr>
              <a:t>by </a:t>
            </a:r>
            <a:r>
              <a:rPr sz="900" spc="-5" dirty="0">
                <a:solidFill>
                  <a:srgbClr val="363740"/>
                </a:solidFill>
                <a:latin typeface="Arial"/>
                <a:cs typeface="Arial"/>
              </a:rPr>
              <a:t>Training </a:t>
            </a:r>
            <a:r>
              <a:rPr sz="900" dirty="0">
                <a:solidFill>
                  <a:srgbClr val="363740"/>
                </a:solidFill>
                <a:latin typeface="Arial"/>
                <a:cs typeface="Arial"/>
              </a:rPr>
              <a:t>Industry. He </a:t>
            </a:r>
            <a:r>
              <a:rPr sz="900" spc="-5" dirty="0">
                <a:solidFill>
                  <a:srgbClr val="363740"/>
                </a:solidFill>
                <a:latin typeface="Arial"/>
                <a:cs typeface="Arial"/>
              </a:rPr>
              <a:t>is </a:t>
            </a:r>
            <a:r>
              <a:rPr sz="900" spc="-10" dirty="0">
                <a:solidFill>
                  <a:srgbClr val="363740"/>
                </a:solidFill>
                <a:latin typeface="Arial"/>
                <a:cs typeface="Arial"/>
              </a:rPr>
              <a:t>an  </a:t>
            </a:r>
            <a:r>
              <a:rPr sz="900" spc="5" dirty="0">
                <a:solidFill>
                  <a:srgbClr val="363740"/>
                </a:solidFill>
                <a:latin typeface="Arial"/>
                <a:cs typeface="Arial"/>
              </a:rPr>
              <a:t>internationally </a:t>
            </a:r>
            <a:r>
              <a:rPr sz="900" spc="-5" dirty="0">
                <a:solidFill>
                  <a:srgbClr val="363740"/>
                </a:solidFill>
                <a:latin typeface="Arial"/>
                <a:cs typeface="Arial"/>
              </a:rPr>
              <a:t>recognized </a:t>
            </a:r>
            <a:r>
              <a:rPr sz="900" spc="10" dirty="0">
                <a:solidFill>
                  <a:srgbClr val="363740"/>
                </a:solidFill>
                <a:latin typeface="Arial"/>
                <a:cs typeface="Arial"/>
              </a:rPr>
              <a:t>expert </a:t>
            </a:r>
            <a:r>
              <a:rPr sz="900" spc="5" dirty="0">
                <a:solidFill>
                  <a:srgbClr val="363740"/>
                </a:solidFill>
                <a:latin typeface="Arial"/>
                <a:cs typeface="Arial"/>
              </a:rPr>
              <a:t>in</a:t>
            </a:r>
            <a:r>
              <a:rPr sz="900" spc="-45" dirty="0">
                <a:solidFill>
                  <a:srgbClr val="363740"/>
                </a:solidFill>
                <a:latin typeface="Arial"/>
                <a:cs typeface="Arial"/>
              </a:rPr>
              <a:t> </a:t>
            </a:r>
            <a:r>
              <a:rPr sz="900" spc="5" dirty="0">
                <a:solidFill>
                  <a:srgbClr val="363740"/>
                </a:solidFill>
                <a:latin typeface="Arial"/>
                <a:cs typeface="Arial"/>
              </a:rPr>
              <a:t>applied  brain </a:t>
            </a:r>
            <a:r>
              <a:rPr sz="900" spc="-15" dirty="0">
                <a:solidFill>
                  <a:srgbClr val="363740"/>
                </a:solidFill>
                <a:latin typeface="Arial"/>
                <a:cs typeface="Arial"/>
              </a:rPr>
              <a:t>science </a:t>
            </a:r>
            <a:r>
              <a:rPr sz="900" dirty="0">
                <a:solidFill>
                  <a:srgbClr val="363740"/>
                </a:solidFill>
                <a:latin typeface="Arial"/>
                <a:cs typeface="Arial"/>
              </a:rPr>
              <a:t>and human</a:t>
            </a:r>
            <a:r>
              <a:rPr sz="900" spc="-114" dirty="0">
                <a:solidFill>
                  <a:srgbClr val="363740"/>
                </a:solidFill>
                <a:latin typeface="Arial"/>
                <a:cs typeface="Arial"/>
              </a:rPr>
              <a:t> </a:t>
            </a:r>
            <a:r>
              <a:rPr sz="900" spc="-5" dirty="0">
                <a:solidFill>
                  <a:srgbClr val="363740"/>
                </a:solidFill>
                <a:latin typeface="Arial"/>
                <a:cs typeface="Arial"/>
              </a:rPr>
              <a:t>behavior.</a:t>
            </a:r>
            <a:endParaRPr sz="900">
              <a:latin typeface="Arial"/>
              <a:cs typeface="Arial"/>
            </a:endParaRPr>
          </a:p>
        </p:txBody>
      </p:sp>
      <p:sp>
        <p:nvSpPr>
          <p:cNvPr id="7" name="object 7"/>
          <p:cNvSpPr txBox="1"/>
          <p:nvPr/>
        </p:nvSpPr>
        <p:spPr>
          <a:xfrm>
            <a:off x="5346485" y="3933049"/>
            <a:ext cx="580390" cy="133350"/>
          </a:xfrm>
          <a:prstGeom prst="rect">
            <a:avLst/>
          </a:prstGeom>
        </p:spPr>
        <p:txBody>
          <a:bodyPr vert="horz" wrap="square" lIns="0" tIns="0" rIns="0" bIns="0" rtlCol="0">
            <a:spAutoFit/>
          </a:bodyPr>
          <a:lstStyle/>
          <a:p>
            <a:pPr marL="12700">
              <a:lnSpc>
                <a:spcPct val="100000"/>
              </a:lnSpc>
            </a:pPr>
            <a:r>
              <a:rPr sz="700" b="1" spc="-70" dirty="0">
                <a:solidFill>
                  <a:srgbClr val="1E376C"/>
                </a:solidFill>
                <a:latin typeface="Arial Black"/>
                <a:cs typeface="Arial Black"/>
              </a:rPr>
              <a:t>SRINI</a:t>
            </a:r>
            <a:r>
              <a:rPr sz="700" b="1" spc="-120" dirty="0">
                <a:solidFill>
                  <a:srgbClr val="1E376C"/>
                </a:solidFill>
                <a:latin typeface="Arial Black"/>
                <a:cs typeface="Arial Black"/>
              </a:rPr>
              <a:t> </a:t>
            </a:r>
            <a:r>
              <a:rPr sz="700" b="1" spc="-80" dirty="0">
                <a:solidFill>
                  <a:srgbClr val="1E376C"/>
                </a:solidFill>
                <a:latin typeface="Arial Black"/>
                <a:cs typeface="Arial Black"/>
              </a:rPr>
              <a:t>PILLAY</a:t>
            </a:r>
            <a:endParaRPr sz="700">
              <a:latin typeface="Arial Black"/>
              <a:cs typeface="Arial Black"/>
            </a:endParaRPr>
          </a:p>
        </p:txBody>
      </p:sp>
      <p:sp>
        <p:nvSpPr>
          <p:cNvPr id="8" name="object 8"/>
          <p:cNvSpPr/>
          <p:nvPr/>
        </p:nvSpPr>
        <p:spPr>
          <a:xfrm>
            <a:off x="5306850" y="3118174"/>
            <a:ext cx="646499" cy="662099"/>
          </a:xfrm>
          <a:prstGeom prst="rect">
            <a:avLst/>
          </a:prstGeom>
          <a:blipFill>
            <a:blip r:embed="rId2" cstate="print"/>
            <a:stretch>
              <a:fillRect/>
            </a:stretch>
          </a:blipFill>
        </p:spPr>
        <p:txBody>
          <a:bodyPr wrap="square" lIns="0" tIns="0" rIns="0" bIns="0" rtlCol="0"/>
          <a:lstStyle/>
          <a:p>
            <a:endParaRPr/>
          </a:p>
        </p:txBody>
      </p:sp>
      <p:sp>
        <p:nvSpPr>
          <p:cNvPr id="9" name="object 9"/>
          <p:cNvSpPr/>
          <p:nvPr/>
        </p:nvSpPr>
        <p:spPr>
          <a:xfrm>
            <a:off x="5287800" y="3099124"/>
            <a:ext cx="685165" cy="700405"/>
          </a:xfrm>
          <a:custGeom>
            <a:avLst/>
            <a:gdLst/>
            <a:ahLst/>
            <a:cxnLst/>
            <a:rect l="l" t="t" r="r" b="b"/>
            <a:pathLst>
              <a:path w="685164" h="700404">
                <a:moveTo>
                  <a:pt x="0" y="350099"/>
                </a:moveTo>
                <a:lnTo>
                  <a:pt x="3124" y="302593"/>
                </a:lnTo>
                <a:lnTo>
                  <a:pt x="12227" y="257029"/>
                </a:lnTo>
                <a:lnTo>
                  <a:pt x="26899" y="213825"/>
                </a:lnTo>
                <a:lnTo>
                  <a:pt x="46733" y="173397"/>
                </a:lnTo>
                <a:lnTo>
                  <a:pt x="71322" y="136164"/>
                </a:lnTo>
                <a:lnTo>
                  <a:pt x="100257" y="102541"/>
                </a:lnTo>
                <a:lnTo>
                  <a:pt x="133130" y="72947"/>
                </a:lnTo>
                <a:lnTo>
                  <a:pt x="169534" y="47798"/>
                </a:lnTo>
                <a:lnTo>
                  <a:pt x="209061" y="27512"/>
                </a:lnTo>
                <a:lnTo>
                  <a:pt x="251303" y="12505"/>
                </a:lnTo>
                <a:lnTo>
                  <a:pt x="295851" y="3196"/>
                </a:lnTo>
                <a:lnTo>
                  <a:pt x="342299" y="0"/>
                </a:lnTo>
                <a:lnTo>
                  <a:pt x="396170" y="4361"/>
                </a:lnTo>
                <a:lnTo>
                  <a:pt x="448229" y="17185"/>
                </a:lnTo>
                <a:lnTo>
                  <a:pt x="497557" y="38083"/>
                </a:lnTo>
                <a:lnTo>
                  <a:pt x="543234" y="66665"/>
                </a:lnTo>
                <a:lnTo>
                  <a:pt x="584342" y="102541"/>
                </a:lnTo>
                <a:lnTo>
                  <a:pt x="614058" y="137228"/>
                </a:lnTo>
                <a:lnTo>
                  <a:pt x="638865" y="175270"/>
                </a:lnTo>
                <a:lnTo>
                  <a:pt x="658543" y="216122"/>
                </a:lnTo>
                <a:lnTo>
                  <a:pt x="672872" y="259240"/>
                </a:lnTo>
                <a:lnTo>
                  <a:pt x="681631" y="304081"/>
                </a:lnTo>
                <a:lnTo>
                  <a:pt x="684599" y="350099"/>
                </a:lnTo>
                <a:lnTo>
                  <a:pt x="681475" y="397606"/>
                </a:lnTo>
                <a:lnTo>
                  <a:pt x="672372" y="443170"/>
                </a:lnTo>
                <a:lnTo>
                  <a:pt x="657700" y="486374"/>
                </a:lnTo>
                <a:lnTo>
                  <a:pt x="637866" y="526802"/>
                </a:lnTo>
                <a:lnTo>
                  <a:pt x="613277" y="564035"/>
                </a:lnTo>
                <a:lnTo>
                  <a:pt x="584342" y="597658"/>
                </a:lnTo>
                <a:lnTo>
                  <a:pt x="551469" y="627252"/>
                </a:lnTo>
                <a:lnTo>
                  <a:pt x="515065" y="652401"/>
                </a:lnTo>
                <a:lnTo>
                  <a:pt x="475538" y="672687"/>
                </a:lnTo>
                <a:lnTo>
                  <a:pt x="433296" y="687694"/>
                </a:lnTo>
                <a:lnTo>
                  <a:pt x="388748" y="697003"/>
                </a:lnTo>
                <a:lnTo>
                  <a:pt x="342299" y="700199"/>
                </a:lnTo>
                <a:lnTo>
                  <a:pt x="295851" y="697003"/>
                </a:lnTo>
                <a:lnTo>
                  <a:pt x="251303" y="687694"/>
                </a:lnTo>
                <a:lnTo>
                  <a:pt x="209061" y="672687"/>
                </a:lnTo>
                <a:lnTo>
                  <a:pt x="169534" y="652401"/>
                </a:lnTo>
                <a:lnTo>
                  <a:pt x="133130" y="627252"/>
                </a:lnTo>
                <a:lnTo>
                  <a:pt x="100257" y="597658"/>
                </a:lnTo>
                <a:lnTo>
                  <a:pt x="71322" y="564035"/>
                </a:lnTo>
                <a:lnTo>
                  <a:pt x="46733" y="526802"/>
                </a:lnTo>
                <a:lnTo>
                  <a:pt x="26899" y="486374"/>
                </a:lnTo>
                <a:lnTo>
                  <a:pt x="12227" y="443170"/>
                </a:lnTo>
                <a:lnTo>
                  <a:pt x="3124" y="397606"/>
                </a:lnTo>
                <a:lnTo>
                  <a:pt x="0" y="350099"/>
                </a:lnTo>
                <a:close/>
              </a:path>
            </a:pathLst>
          </a:custGeom>
          <a:ln w="38099">
            <a:solidFill>
              <a:srgbClr val="1E376C"/>
            </a:solidFill>
          </a:ln>
        </p:spPr>
        <p:txBody>
          <a:bodyPr wrap="square" lIns="0" tIns="0" rIns="0" bIns="0" rtlCol="0"/>
          <a:lstStyle/>
          <a:p>
            <a:endParaRPr/>
          </a:p>
        </p:txBody>
      </p:sp>
      <p:sp>
        <p:nvSpPr>
          <p:cNvPr id="10" name="object 10"/>
          <p:cNvSpPr txBox="1"/>
          <p:nvPr/>
        </p:nvSpPr>
        <p:spPr>
          <a:xfrm>
            <a:off x="1706900" y="823028"/>
            <a:ext cx="4150360" cy="986790"/>
          </a:xfrm>
          <a:prstGeom prst="rect">
            <a:avLst/>
          </a:prstGeom>
        </p:spPr>
        <p:txBody>
          <a:bodyPr vert="horz" wrap="square" lIns="0" tIns="0" rIns="0" bIns="0" rtlCol="0">
            <a:spAutoFit/>
          </a:bodyPr>
          <a:lstStyle/>
          <a:p>
            <a:pPr marL="12700" algn="just">
              <a:lnSpc>
                <a:spcPct val="100000"/>
              </a:lnSpc>
            </a:pPr>
            <a:r>
              <a:rPr sz="1200" spc="50" dirty="0">
                <a:solidFill>
                  <a:srgbClr val="1E376C"/>
                </a:solidFill>
                <a:latin typeface="Arial"/>
                <a:cs typeface="Arial"/>
              </a:rPr>
              <a:t>1 </a:t>
            </a:r>
            <a:r>
              <a:rPr sz="1200" spc="10" dirty="0">
                <a:solidFill>
                  <a:srgbClr val="1E376C"/>
                </a:solidFill>
                <a:latin typeface="Arial"/>
                <a:cs typeface="Arial"/>
              </a:rPr>
              <a:t>Week</a:t>
            </a:r>
            <a:r>
              <a:rPr sz="1200" spc="-170" dirty="0">
                <a:solidFill>
                  <a:srgbClr val="1E376C"/>
                </a:solidFill>
                <a:latin typeface="Arial"/>
                <a:cs typeface="Arial"/>
              </a:rPr>
              <a:t> </a:t>
            </a:r>
            <a:r>
              <a:rPr sz="1200" spc="-15" dirty="0">
                <a:solidFill>
                  <a:srgbClr val="1E376C"/>
                </a:solidFill>
                <a:latin typeface="Arial"/>
                <a:cs typeface="Arial"/>
              </a:rPr>
              <a:t>Experience</a:t>
            </a:r>
            <a:endParaRPr sz="1200">
              <a:latin typeface="Arial"/>
              <a:cs typeface="Arial"/>
            </a:endParaRPr>
          </a:p>
          <a:p>
            <a:pPr marL="12700" marR="5080" algn="just">
              <a:lnSpc>
                <a:spcPct val="118100"/>
              </a:lnSpc>
              <a:spcBef>
                <a:spcPts val="1225"/>
              </a:spcBef>
            </a:pPr>
            <a:r>
              <a:rPr sz="900" spc="30" dirty="0">
                <a:solidFill>
                  <a:srgbClr val="363740"/>
                </a:solidFill>
                <a:latin typeface="Arial"/>
                <a:cs typeface="Arial"/>
              </a:rPr>
              <a:t>When </a:t>
            </a:r>
            <a:r>
              <a:rPr sz="900" spc="5" dirty="0">
                <a:solidFill>
                  <a:srgbClr val="363740"/>
                </a:solidFill>
                <a:latin typeface="Arial"/>
                <a:cs typeface="Arial"/>
              </a:rPr>
              <a:t>team </a:t>
            </a:r>
            <a:r>
              <a:rPr sz="900" dirty="0">
                <a:solidFill>
                  <a:srgbClr val="363740"/>
                </a:solidFill>
                <a:latin typeface="Arial"/>
                <a:cs typeface="Arial"/>
              </a:rPr>
              <a:t>members </a:t>
            </a:r>
            <a:r>
              <a:rPr sz="900" spc="-5" dirty="0">
                <a:solidFill>
                  <a:srgbClr val="363740"/>
                </a:solidFill>
                <a:latin typeface="Arial"/>
                <a:cs typeface="Arial"/>
              </a:rPr>
              <a:t>feel </a:t>
            </a:r>
            <a:r>
              <a:rPr sz="900" spc="5" dirty="0">
                <a:solidFill>
                  <a:srgbClr val="363740"/>
                </a:solidFill>
                <a:latin typeface="Arial"/>
                <a:cs typeface="Arial"/>
              </a:rPr>
              <a:t>empowered </a:t>
            </a:r>
            <a:r>
              <a:rPr sz="900" spc="25" dirty="0">
                <a:solidFill>
                  <a:srgbClr val="363740"/>
                </a:solidFill>
                <a:latin typeface="Arial"/>
                <a:cs typeface="Arial"/>
              </a:rPr>
              <a:t>to </a:t>
            </a:r>
            <a:r>
              <a:rPr sz="900" spc="10" dirty="0">
                <a:solidFill>
                  <a:srgbClr val="363740"/>
                </a:solidFill>
                <a:latin typeface="Arial"/>
                <a:cs typeface="Arial"/>
              </a:rPr>
              <a:t>contribute </a:t>
            </a:r>
            <a:r>
              <a:rPr sz="900" dirty="0">
                <a:solidFill>
                  <a:srgbClr val="363740"/>
                </a:solidFill>
                <a:latin typeface="Arial"/>
                <a:cs typeface="Arial"/>
              </a:rPr>
              <a:t>freely </a:t>
            </a:r>
            <a:r>
              <a:rPr sz="900" spc="25" dirty="0">
                <a:solidFill>
                  <a:srgbClr val="363740"/>
                </a:solidFill>
                <a:latin typeface="Arial"/>
                <a:cs typeface="Arial"/>
              </a:rPr>
              <a:t>to </a:t>
            </a:r>
            <a:r>
              <a:rPr sz="900" spc="5" dirty="0">
                <a:solidFill>
                  <a:srgbClr val="363740"/>
                </a:solidFill>
                <a:latin typeface="Arial"/>
                <a:cs typeface="Arial"/>
              </a:rPr>
              <a:t>team activities </a:t>
            </a:r>
            <a:r>
              <a:rPr sz="900" dirty="0">
                <a:solidFill>
                  <a:srgbClr val="363740"/>
                </a:solidFill>
                <a:latin typeface="Arial"/>
                <a:cs typeface="Arial"/>
              </a:rPr>
              <a:t>and  </a:t>
            </a:r>
            <a:r>
              <a:rPr sz="900" spc="-15" dirty="0">
                <a:solidFill>
                  <a:srgbClr val="363740"/>
                </a:solidFill>
                <a:latin typeface="Arial"/>
                <a:cs typeface="Arial"/>
              </a:rPr>
              <a:t>are </a:t>
            </a:r>
            <a:r>
              <a:rPr sz="900" dirty="0">
                <a:solidFill>
                  <a:srgbClr val="363740"/>
                </a:solidFill>
                <a:latin typeface="Arial"/>
                <a:cs typeface="Arial"/>
              </a:rPr>
              <a:t>greeted </a:t>
            </a:r>
            <a:r>
              <a:rPr sz="900" spc="45" dirty="0">
                <a:solidFill>
                  <a:srgbClr val="363740"/>
                </a:solidFill>
                <a:latin typeface="Arial"/>
                <a:cs typeface="Arial"/>
              </a:rPr>
              <a:t>with </a:t>
            </a:r>
            <a:r>
              <a:rPr sz="900" spc="-25" dirty="0">
                <a:solidFill>
                  <a:srgbClr val="363740"/>
                </a:solidFill>
                <a:latin typeface="Arial"/>
                <a:cs typeface="Arial"/>
              </a:rPr>
              <a:t>a </a:t>
            </a:r>
            <a:r>
              <a:rPr sz="900" spc="-20" dirty="0">
                <a:solidFill>
                  <a:srgbClr val="363740"/>
                </a:solidFill>
                <a:latin typeface="Arial"/>
                <a:cs typeface="Arial"/>
              </a:rPr>
              <a:t>sense </a:t>
            </a:r>
            <a:r>
              <a:rPr sz="900" spc="20" dirty="0">
                <a:solidFill>
                  <a:srgbClr val="363740"/>
                </a:solidFill>
                <a:latin typeface="Arial"/>
                <a:cs typeface="Arial"/>
              </a:rPr>
              <a:t>that </a:t>
            </a:r>
            <a:r>
              <a:rPr sz="900" spc="10" dirty="0">
                <a:solidFill>
                  <a:srgbClr val="363740"/>
                </a:solidFill>
                <a:latin typeface="Arial"/>
                <a:cs typeface="Arial"/>
              </a:rPr>
              <a:t>their contributions </a:t>
            </a:r>
            <a:r>
              <a:rPr sz="900" spc="-15" dirty="0">
                <a:solidFill>
                  <a:srgbClr val="363740"/>
                </a:solidFill>
                <a:latin typeface="Arial"/>
                <a:cs typeface="Arial"/>
              </a:rPr>
              <a:t>are </a:t>
            </a:r>
            <a:r>
              <a:rPr sz="900" spc="-10" dirty="0">
                <a:solidFill>
                  <a:srgbClr val="363740"/>
                </a:solidFill>
                <a:latin typeface="Arial"/>
                <a:cs typeface="Arial"/>
              </a:rPr>
              <a:t>valued, </a:t>
            </a:r>
            <a:r>
              <a:rPr sz="900" spc="10" dirty="0">
                <a:solidFill>
                  <a:srgbClr val="363740"/>
                </a:solidFill>
                <a:latin typeface="Arial"/>
                <a:cs typeface="Arial"/>
              </a:rPr>
              <a:t>the </a:t>
            </a:r>
            <a:r>
              <a:rPr sz="900" spc="5" dirty="0">
                <a:solidFill>
                  <a:srgbClr val="363740"/>
                </a:solidFill>
                <a:latin typeface="Arial"/>
                <a:cs typeface="Arial"/>
              </a:rPr>
              <a:t>team </a:t>
            </a:r>
            <a:r>
              <a:rPr sz="900" dirty="0">
                <a:solidFill>
                  <a:srgbClr val="363740"/>
                </a:solidFill>
                <a:latin typeface="Arial"/>
                <a:cs typeface="Arial"/>
              </a:rPr>
              <a:t>thrives.  However, common interpersonal </a:t>
            </a:r>
            <a:r>
              <a:rPr sz="900" spc="-5" dirty="0">
                <a:solidFill>
                  <a:srgbClr val="363740"/>
                </a:solidFill>
                <a:latin typeface="Arial"/>
                <a:cs typeface="Arial"/>
              </a:rPr>
              <a:t>challenges </a:t>
            </a:r>
            <a:r>
              <a:rPr sz="900" spc="-15" dirty="0">
                <a:solidFill>
                  <a:srgbClr val="363740"/>
                </a:solidFill>
                <a:latin typeface="Arial"/>
                <a:cs typeface="Arial"/>
              </a:rPr>
              <a:t>can </a:t>
            </a:r>
            <a:r>
              <a:rPr sz="900" dirty="0">
                <a:solidFill>
                  <a:srgbClr val="363740"/>
                </a:solidFill>
                <a:latin typeface="Arial"/>
                <a:cs typeface="Arial"/>
              </a:rPr>
              <a:t>hamper </a:t>
            </a:r>
            <a:r>
              <a:rPr sz="900" spc="20" dirty="0">
                <a:solidFill>
                  <a:srgbClr val="363740"/>
                </a:solidFill>
                <a:latin typeface="Arial"/>
                <a:cs typeface="Arial"/>
              </a:rPr>
              <a:t>that </a:t>
            </a:r>
            <a:r>
              <a:rPr sz="900" spc="-20" dirty="0">
                <a:solidFill>
                  <a:srgbClr val="363740"/>
                </a:solidFill>
                <a:latin typeface="Arial"/>
                <a:cs typeface="Arial"/>
              </a:rPr>
              <a:t>sense </a:t>
            </a:r>
            <a:r>
              <a:rPr sz="900" spc="20" dirty="0">
                <a:solidFill>
                  <a:srgbClr val="363740"/>
                </a:solidFill>
                <a:latin typeface="Arial"/>
                <a:cs typeface="Arial"/>
              </a:rPr>
              <a:t>of </a:t>
            </a:r>
            <a:r>
              <a:rPr sz="900" spc="5" dirty="0">
                <a:solidFill>
                  <a:srgbClr val="363740"/>
                </a:solidFill>
                <a:latin typeface="Arial"/>
                <a:cs typeface="Arial"/>
              </a:rPr>
              <a:t>freedom</a:t>
            </a:r>
            <a:r>
              <a:rPr sz="900" spc="-130" dirty="0">
                <a:solidFill>
                  <a:srgbClr val="363740"/>
                </a:solidFill>
                <a:latin typeface="Arial"/>
                <a:cs typeface="Arial"/>
              </a:rPr>
              <a:t> </a:t>
            </a:r>
            <a:r>
              <a:rPr sz="900" spc="15" dirty="0">
                <a:solidFill>
                  <a:srgbClr val="363740"/>
                </a:solidFill>
                <a:latin typeface="Arial"/>
                <a:cs typeface="Arial"/>
              </a:rPr>
              <a:t>at  </a:t>
            </a:r>
            <a:r>
              <a:rPr sz="900" spc="10" dirty="0">
                <a:solidFill>
                  <a:srgbClr val="363740"/>
                </a:solidFill>
                <a:latin typeface="Arial"/>
                <a:cs typeface="Arial"/>
              </a:rPr>
              <a:t>the </a:t>
            </a:r>
            <a:r>
              <a:rPr sz="900" spc="-10" dirty="0">
                <a:solidFill>
                  <a:srgbClr val="363740"/>
                </a:solidFill>
                <a:latin typeface="Arial"/>
                <a:cs typeface="Arial"/>
              </a:rPr>
              <a:t>expense </a:t>
            </a:r>
            <a:r>
              <a:rPr sz="900" spc="20" dirty="0">
                <a:solidFill>
                  <a:srgbClr val="363740"/>
                </a:solidFill>
                <a:latin typeface="Arial"/>
                <a:cs typeface="Arial"/>
              </a:rPr>
              <a:t>of </a:t>
            </a:r>
            <a:r>
              <a:rPr sz="900" spc="5" dirty="0">
                <a:solidFill>
                  <a:srgbClr val="363740"/>
                </a:solidFill>
                <a:latin typeface="Arial"/>
                <a:cs typeface="Arial"/>
              </a:rPr>
              <a:t>productivity, </a:t>
            </a:r>
            <a:r>
              <a:rPr sz="900" spc="10" dirty="0">
                <a:solidFill>
                  <a:srgbClr val="363740"/>
                </a:solidFill>
                <a:latin typeface="Arial"/>
                <a:cs typeface="Arial"/>
              </a:rPr>
              <a:t>creativity </a:t>
            </a:r>
            <a:r>
              <a:rPr sz="900" dirty="0">
                <a:solidFill>
                  <a:srgbClr val="363740"/>
                </a:solidFill>
                <a:latin typeface="Arial"/>
                <a:cs typeface="Arial"/>
              </a:rPr>
              <a:t>and </a:t>
            </a:r>
            <a:r>
              <a:rPr sz="900" spc="-5" dirty="0">
                <a:solidFill>
                  <a:srgbClr val="363740"/>
                </a:solidFill>
                <a:latin typeface="Arial"/>
                <a:cs typeface="Arial"/>
              </a:rPr>
              <a:t>overall</a:t>
            </a:r>
            <a:r>
              <a:rPr sz="900" spc="-145" dirty="0">
                <a:solidFill>
                  <a:srgbClr val="363740"/>
                </a:solidFill>
                <a:latin typeface="Arial"/>
                <a:cs typeface="Arial"/>
              </a:rPr>
              <a:t> </a:t>
            </a:r>
            <a:r>
              <a:rPr sz="900" spc="-5" dirty="0">
                <a:solidFill>
                  <a:srgbClr val="363740"/>
                </a:solidFill>
                <a:latin typeface="Arial"/>
                <a:cs typeface="Arial"/>
              </a:rPr>
              <a:t>wellness.</a:t>
            </a:r>
            <a:endParaRPr sz="900">
              <a:latin typeface="Arial"/>
              <a:cs typeface="Arial"/>
            </a:endParaRPr>
          </a:p>
        </p:txBody>
      </p:sp>
      <p:sp>
        <p:nvSpPr>
          <p:cNvPr id="11" name="object 11"/>
          <p:cNvSpPr txBox="1"/>
          <p:nvPr/>
        </p:nvSpPr>
        <p:spPr>
          <a:xfrm>
            <a:off x="1706900" y="1923676"/>
            <a:ext cx="6894195" cy="516255"/>
          </a:xfrm>
          <a:prstGeom prst="rect">
            <a:avLst/>
          </a:prstGeom>
        </p:spPr>
        <p:txBody>
          <a:bodyPr vert="horz" wrap="square" lIns="0" tIns="0" rIns="0" bIns="0" rtlCol="0">
            <a:spAutoFit/>
          </a:bodyPr>
          <a:lstStyle/>
          <a:p>
            <a:pPr marL="12700" marR="5080" algn="just">
              <a:lnSpc>
                <a:spcPct val="118100"/>
              </a:lnSpc>
            </a:pPr>
            <a:r>
              <a:rPr sz="900" spc="-5" dirty="0">
                <a:solidFill>
                  <a:srgbClr val="363740"/>
                </a:solidFill>
                <a:latin typeface="Arial"/>
                <a:cs typeface="Arial"/>
              </a:rPr>
              <a:t>In </a:t>
            </a:r>
            <a:r>
              <a:rPr sz="900" spc="10" dirty="0">
                <a:solidFill>
                  <a:srgbClr val="363740"/>
                </a:solidFill>
                <a:latin typeface="Arial"/>
                <a:cs typeface="Arial"/>
              </a:rPr>
              <a:t>this </a:t>
            </a:r>
            <a:r>
              <a:rPr sz="900" spc="25" dirty="0">
                <a:solidFill>
                  <a:srgbClr val="363740"/>
                </a:solidFill>
                <a:latin typeface="Arial"/>
                <a:cs typeface="Arial"/>
              </a:rPr>
              <a:t>1-week </a:t>
            </a:r>
            <a:r>
              <a:rPr sz="900" spc="-10" dirty="0">
                <a:solidFill>
                  <a:srgbClr val="363740"/>
                </a:solidFill>
                <a:latin typeface="Arial"/>
                <a:cs typeface="Arial"/>
              </a:rPr>
              <a:t>experience, </a:t>
            </a:r>
            <a:r>
              <a:rPr sz="900" spc="10" dirty="0">
                <a:solidFill>
                  <a:srgbClr val="363740"/>
                </a:solidFill>
                <a:latin typeface="Arial"/>
                <a:cs typeface="Arial"/>
              </a:rPr>
              <a:t>participants </a:t>
            </a:r>
            <a:r>
              <a:rPr sz="900" spc="30" dirty="0">
                <a:solidFill>
                  <a:srgbClr val="363740"/>
                </a:solidFill>
                <a:latin typeface="Arial"/>
                <a:cs typeface="Arial"/>
              </a:rPr>
              <a:t>will </a:t>
            </a:r>
            <a:r>
              <a:rPr sz="900" spc="-5" dirty="0">
                <a:solidFill>
                  <a:srgbClr val="363740"/>
                </a:solidFill>
                <a:latin typeface="Arial"/>
                <a:cs typeface="Arial"/>
              </a:rPr>
              <a:t>learn neuroscience-based </a:t>
            </a:r>
            <a:r>
              <a:rPr sz="900" dirty="0">
                <a:solidFill>
                  <a:srgbClr val="363740"/>
                </a:solidFill>
                <a:latin typeface="Arial"/>
                <a:cs typeface="Arial"/>
              </a:rPr>
              <a:t>techniques </a:t>
            </a:r>
            <a:r>
              <a:rPr sz="900" spc="-5" dirty="0">
                <a:solidFill>
                  <a:srgbClr val="363740"/>
                </a:solidFill>
                <a:latin typeface="Arial"/>
                <a:cs typeface="Arial"/>
              </a:rPr>
              <a:t>geared </a:t>
            </a:r>
            <a:r>
              <a:rPr sz="900" spc="25" dirty="0">
                <a:solidFill>
                  <a:srgbClr val="363740"/>
                </a:solidFill>
                <a:latin typeface="Arial"/>
                <a:cs typeface="Arial"/>
              </a:rPr>
              <a:t>to </a:t>
            </a:r>
            <a:r>
              <a:rPr sz="900" spc="5" dirty="0">
                <a:solidFill>
                  <a:srgbClr val="363740"/>
                </a:solidFill>
                <a:latin typeface="Arial"/>
                <a:cs typeface="Arial"/>
              </a:rPr>
              <a:t>navigate </a:t>
            </a:r>
            <a:r>
              <a:rPr sz="900" dirty="0">
                <a:solidFill>
                  <a:srgbClr val="363740"/>
                </a:solidFill>
                <a:latin typeface="Arial"/>
                <a:cs typeface="Arial"/>
              </a:rPr>
              <a:t>interpersonal tensions and  </a:t>
            </a:r>
            <a:r>
              <a:rPr sz="900" spc="-10" dirty="0">
                <a:solidFill>
                  <a:srgbClr val="363740"/>
                </a:solidFill>
                <a:latin typeface="Arial"/>
                <a:cs typeface="Arial"/>
              </a:rPr>
              <a:t>overcome </a:t>
            </a:r>
            <a:r>
              <a:rPr sz="900" dirty="0">
                <a:solidFill>
                  <a:srgbClr val="363740"/>
                </a:solidFill>
                <a:latin typeface="Arial"/>
                <a:cs typeface="Arial"/>
              </a:rPr>
              <a:t>common </a:t>
            </a:r>
            <a:r>
              <a:rPr sz="900" spc="-5" dirty="0">
                <a:solidFill>
                  <a:srgbClr val="363740"/>
                </a:solidFill>
                <a:latin typeface="Arial"/>
                <a:cs typeface="Arial"/>
              </a:rPr>
              <a:t>challenges </a:t>
            </a:r>
            <a:r>
              <a:rPr sz="900" spc="25" dirty="0">
                <a:solidFill>
                  <a:srgbClr val="363740"/>
                </a:solidFill>
                <a:latin typeface="Arial"/>
                <a:cs typeface="Arial"/>
              </a:rPr>
              <a:t>to </a:t>
            </a:r>
            <a:r>
              <a:rPr sz="900" spc="5" dirty="0">
                <a:solidFill>
                  <a:srgbClr val="363740"/>
                </a:solidFill>
                <a:latin typeface="Arial"/>
                <a:cs typeface="Arial"/>
              </a:rPr>
              <a:t>team alignment. Participants </a:t>
            </a:r>
            <a:r>
              <a:rPr sz="900" spc="30" dirty="0">
                <a:solidFill>
                  <a:srgbClr val="363740"/>
                </a:solidFill>
                <a:latin typeface="Arial"/>
                <a:cs typeface="Arial"/>
              </a:rPr>
              <a:t>will </a:t>
            </a:r>
            <a:r>
              <a:rPr sz="900" spc="-5" dirty="0">
                <a:solidFill>
                  <a:srgbClr val="363740"/>
                </a:solidFill>
                <a:latin typeface="Arial"/>
                <a:cs typeface="Arial"/>
              </a:rPr>
              <a:t>learn </a:t>
            </a:r>
            <a:r>
              <a:rPr sz="900" spc="10" dirty="0">
                <a:solidFill>
                  <a:srgbClr val="363740"/>
                </a:solidFill>
                <a:latin typeface="Arial"/>
                <a:cs typeface="Arial"/>
              </a:rPr>
              <a:t>frameworks they </a:t>
            </a:r>
            <a:r>
              <a:rPr sz="900" spc="-15" dirty="0">
                <a:solidFill>
                  <a:srgbClr val="363740"/>
                </a:solidFill>
                <a:latin typeface="Arial"/>
                <a:cs typeface="Arial"/>
              </a:rPr>
              <a:t>can </a:t>
            </a:r>
            <a:r>
              <a:rPr sz="900" spc="-10" dirty="0">
                <a:solidFill>
                  <a:srgbClr val="363740"/>
                </a:solidFill>
                <a:latin typeface="Arial"/>
                <a:cs typeface="Arial"/>
              </a:rPr>
              <a:t>leverage </a:t>
            </a:r>
            <a:r>
              <a:rPr sz="900" spc="25" dirty="0">
                <a:solidFill>
                  <a:srgbClr val="363740"/>
                </a:solidFill>
                <a:latin typeface="Arial"/>
                <a:cs typeface="Arial"/>
              </a:rPr>
              <a:t>to </a:t>
            </a:r>
            <a:r>
              <a:rPr sz="900" spc="-5" dirty="0">
                <a:solidFill>
                  <a:srgbClr val="363740"/>
                </a:solidFill>
                <a:latin typeface="Arial"/>
                <a:cs typeface="Arial"/>
              </a:rPr>
              <a:t>manage </a:t>
            </a:r>
            <a:r>
              <a:rPr sz="900" spc="10" dirty="0">
                <a:solidFill>
                  <a:srgbClr val="363740"/>
                </a:solidFill>
                <a:latin typeface="Arial"/>
                <a:cs typeface="Arial"/>
              </a:rPr>
              <a:t>their </a:t>
            </a:r>
            <a:r>
              <a:rPr sz="900" spc="-5" dirty="0">
                <a:solidFill>
                  <a:srgbClr val="363740"/>
                </a:solidFill>
                <a:latin typeface="Arial"/>
                <a:cs typeface="Arial"/>
              </a:rPr>
              <a:t>reactions </a:t>
            </a:r>
            <a:r>
              <a:rPr sz="900" spc="25" dirty="0">
                <a:solidFill>
                  <a:srgbClr val="363740"/>
                </a:solidFill>
                <a:latin typeface="Arial"/>
                <a:cs typeface="Arial"/>
              </a:rPr>
              <a:t>to  </a:t>
            </a:r>
            <a:r>
              <a:rPr sz="900" spc="10" dirty="0">
                <a:solidFill>
                  <a:srgbClr val="363740"/>
                </a:solidFill>
                <a:latin typeface="Arial"/>
                <a:cs typeface="Arial"/>
              </a:rPr>
              <a:t>typical </a:t>
            </a:r>
            <a:r>
              <a:rPr sz="900" dirty="0">
                <a:solidFill>
                  <a:srgbClr val="363740"/>
                </a:solidFill>
                <a:latin typeface="Arial"/>
                <a:cs typeface="Arial"/>
              </a:rPr>
              <a:t>interpersonal </a:t>
            </a:r>
            <a:r>
              <a:rPr sz="900" spc="-10" dirty="0">
                <a:solidFill>
                  <a:srgbClr val="363740"/>
                </a:solidFill>
                <a:latin typeface="Arial"/>
                <a:cs typeface="Arial"/>
              </a:rPr>
              <a:t>challenges, </a:t>
            </a:r>
            <a:r>
              <a:rPr sz="900" spc="5" dirty="0">
                <a:solidFill>
                  <a:srgbClr val="363740"/>
                </a:solidFill>
                <a:latin typeface="Arial"/>
                <a:cs typeface="Arial"/>
              </a:rPr>
              <a:t>in </a:t>
            </a:r>
            <a:r>
              <a:rPr sz="900" dirty="0">
                <a:solidFill>
                  <a:srgbClr val="363740"/>
                </a:solidFill>
                <a:latin typeface="Arial"/>
                <a:cs typeface="Arial"/>
              </a:rPr>
              <a:t>order </a:t>
            </a:r>
            <a:r>
              <a:rPr sz="900" spc="25" dirty="0">
                <a:solidFill>
                  <a:srgbClr val="363740"/>
                </a:solidFill>
                <a:latin typeface="Arial"/>
                <a:cs typeface="Arial"/>
              </a:rPr>
              <a:t>to </a:t>
            </a:r>
            <a:r>
              <a:rPr sz="900" dirty="0">
                <a:solidFill>
                  <a:srgbClr val="363740"/>
                </a:solidFill>
                <a:latin typeface="Arial"/>
                <a:cs typeface="Arial"/>
              </a:rPr>
              <a:t>respond </a:t>
            </a:r>
            <a:r>
              <a:rPr sz="900" spc="5" dirty="0">
                <a:solidFill>
                  <a:srgbClr val="363740"/>
                </a:solidFill>
                <a:latin typeface="Arial"/>
                <a:cs typeface="Arial"/>
              </a:rPr>
              <a:t>productively </a:t>
            </a:r>
            <a:r>
              <a:rPr sz="900" dirty="0">
                <a:solidFill>
                  <a:srgbClr val="363740"/>
                </a:solidFill>
                <a:latin typeface="Arial"/>
                <a:cs typeface="Arial"/>
              </a:rPr>
              <a:t>and </a:t>
            </a:r>
            <a:r>
              <a:rPr sz="900" spc="-10" dirty="0">
                <a:solidFill>
                  <a:srgbClr val="363740"/>
                </a:solidFill>
                <a:latin typeface="Arial"/>
                <a:cs typeface="Arial"/>
              </a:rPr>
              <a:t>enhance </a:t>
            </a:r>
            <a:r>
              <a:rPr sz="900" spc="5" dirty="0">
                <a:solidFill>
                  <a:srgbClr val="363740"/>
                </a:solidFill>
                <a:latin typeface="Arial"/>
                <a:cs typeface="Arial"/>
              </a:rPr>
              <a:t>team harmony </a:t>
            </a:r>
            <a:r>
              <a:rPr sz="900" dirty="0">
                <a:solidFill>
                  <a:srgbClr val="363740"/>
                </a:solidFill>
                <a:latin typeface="Arial"/>
                <a:cs typeface="Arial"/>
              </a:rPr>
              <a:t>and</a:t>
            </a:r>
            <a:r>
              <a:rPr sz="900" spc="-155" dirty="0">
                <a:solidFill>
                  <a:srgbClr val="363740"/>
                </a:solidFill>
                <a:latin typeface="Arial"/>
                <a:cs typeface="Arial"/>
              </a:rPr>
              <a:t> </a:t>
            </a:r>
            <a:r>
              <a:rPr sz="900" spc="-5" dirty="0">
                <a:solidFill>
                  <a:srgbClr val="363740"/>
                </a:solidFill>
                <a:latin typeface="Arial"/>
                <a:cs typeface="Arial"/>
              </a:rPr>
              <a:t>wellness.</a:t>
            </a:r>
            <a:endParaRPr sz="900">
              <a:latin typeface="Arial"/>
              <a:cs typeface="Arial"/>
            </a:endParaRPr>
          </a:p>
        </p:txBody>
      </p:sp>
      <p:sp>
        <p:nvSpPr>
          <p:cNvPr id="12" name="object 12"/>
          <p:cNvSpPr/>
          <p:nvPr/>
        </p:nvSpPr>
        <p:spPr>
          <a:xfrm>
            <a:off x="6103275" y="1062549"/>
            <a:ext cx="3041015" cy="699135"/>
          </a:xfrm>
          <a:custGeom>
            <a:avLst/>
            <a:gdLst/>
            <a:ahLst/>
            <a:cxnLst/>
            <a:rect l="l" t="t" r="r" b="b"/>
            <a:pathLst>
              <a:path w="3041015" h="699135">
                <a:moveTo>
                  <a:pt x="0" y="0"/>
                </a:moveTo>
                <a:lnTo>
                  <a:pt x="3040799" y="0"/>
                </a:lnTo>
                <a:lnTo>
                  <a:pt x="3040799" y="698699"/>
                </a:lnTo>
                <a:lnTo>
                  <a:pt x="0" y="698699"/>
                </a:lnTo>
                <a:lnTo>
                  <a:pt x="0" y="0"/>
                </a:lnTo>
                <a:close/>
              </a:path>
            </a:pathLst>
          </a:custGeom>
          <a:solidFill>
            <a:srgbClr val="1E376C"/>
          </a:solidFill>
        </p:spPr>
        <p:txBody>
          <a:bodyPr wrap="square" lIns="0" tIns="0" rIns="0" bIns="0" rtlCol="0"/>
          <a:lstStyle/>
          <a:p>
            <a:endParaRPr/>
          </a:p>
        </p:txBody>
      </p:sp>
      <p:sp>
        <p:nvSpPr>
          <p:cNvPr id="13" name="object 13"/>
          <p:cNvSpPr txBox="1"/>
          <p:nvPr/>
        </p:nvSpPr>
        <p:spPr>
          <a:xfrm>
            <a:off x="6176300" y="1131103"/>
            <a:ext cx="2228215" cy="570230"/>
          </a:xfrm>
          <a:prstGeom prst="rect">
            <a:avLst/>
          </a:prstGeom>
        </p:spPr>
        <p:txBody>
          <a:bodyPr vert="horz" wrap="square" lIns="0" tIns="0" rIns="0" bIns="0" rtlCol="0">
            <a:spAutoFit/>
          </a:bodyPr>
          <a:lstStyle/>
          <a:p>
            <a:pPr marL="12700">
              <a:lnSpc>
                <a:spcPct val="100000"/>
              </a:lnSpc>
            </a:pPr>
            <a:r>
              <a:rPr sz="900" b="1" spc="-95" dirty="0">
                <a:solidFill>
                  <a:srgbClr val="FFFFFF"/>
                </a:solidFill>
                <a:latin typeface="Arial Black"/>
                <a:cs typeface="Arial Black"/>
              </a:rPr>
              <a:t>Estimated </a:t>
            </a:r>
            <a:r>
              <a:rPr sz="900" b="1" spc="-105" dirty="0">
                <a:solidFill>
                  <a:srgbClr val="FFFFFF"/>
                </a:solidFill>
                <a:latin typeface="Arial Black"/>
                <a:cs typeface="Arial Black"/>
              </a:rPr>
              <a:t>Time </a:t>
            </a:r>
            <a:r>
              <a:rPr sz="900" b="1" spc="-95" dirty="0">
                <a:solidFill>
                  <a:srgbClr val="FFFFFF"/>
                </a:solidFill>
                <a:latin typeface="Arial Black"/>
                <a:cs typeface="Arial Black"/>
              </a:rPr>
              <a:t>Commitment: </a:t>
            </a:r>
            <a:r>
              <a:rPr sz="900" b="1" spc="-35" dirty="0">
                <a:solidFill>
                  <a:srgbClr val="FFFFFF"/>
                </a:solidFill>
                <a:latin typeface="Arial Black"/>
                <a:cs typeface="Arial Black"/>
              </a:rPr>
              <a:t>2.5-3</a:t>
            </a:r>
            <a:r>
              <a:rPr sz="900" b="1" spc="35" dirty="0">
                <a:solidFill>
                  <a:srgbClr val="FFFFFF"/>
                </a:solidFill>
                <a:latin typeface="Arial Black"/>
                <a:cs typeface="Arial Black"/>
              </a:rPr>
              <a:t> </a:t>
            </a:r>
            <a:r>
              <a:rPr sz="900" b="1" spc="-85" dirty="0">
                <a:solidFill>
                  <a:srgbClr val="FFFFFF"/>
                </a:solidFill>
                <a:latin typeface="Arial Black"/>
                <a:cs typeface="Arial Black"/>
              </a:rPr>
              <a:t>hours</a:t>
            </a:r>
            <a:endParaRPr sz="900">
              <a:latin typeface="Arial Black"/>
              <a:cs typeface="Arial Black"/>
            </a:endParaRPr>
          </a:p>
          <a:p>
            <a:pPr marL="12700" marR="567690">
              <a:lnSpc>
                <a:spcPct val="109400"/>
              </a:lnSpc>
              <a:spcBef>
                <a:spcPts val="30"/>
              </a:spcBef>
            </a:pPr>
            <a:r>
              <a:rPr sz="800" spc="-5" dirty="0">
                <a:solidFill>
                  <a:srgbClr val="FFFFFF"/>
                </a:solidFill>
                <a:latin typeface="Arial"/>
                <a:cs typeface="Arial"/>
              </a:rPr>
              <a:t>Faculty </a:t>
            </a:r>
            <a:r>
              <a:rPr sz="800" dirty="0">
                <a:solidFill>
                  <a:srgbClr val="FFFFFF"/>
                </a:solidFill>
                <a:latin typeface="Arial"/>
                <a:cs typeface="Arial"/>
              </a:rPr>
              <a:t>Video </a:t>
            </a:r>
            <a:r>
              <a:rPr sz="800" spc="-10" dirty="0">
                <a:solidFill>
                  <a:srgbClr val="FFFFFF"/>
                </a:solidFill>
                <a:latin typeface="Arial"/>
                <a:cs typeface="Arial"/>
              </a:rPr>
              <a:t>Lectures: </a:t>
            </a:r>
            <a:r>
              <a:rPr sz="800" spc="35" dirty="0">
                <a:solidFill>
                  <a:srgbClr val="FFFFFF"/>
                </a:solidFill>
                <a:latin typeface="Arial"/>
                <a:cs typeface="Arial"/>
              </a:rPr>
              <a:t>30 </a:t>
            </a:r>
            <a:r>
              <a:rPr sz="800" spc="5" dirty="0">
                <a:solidFill>
                  <a:srgbClr val="FFFFFF"/>
                </a:solidFill>
                <a:latin typeface="Arial"/>
                <a:cs typeface="Arial"/>
              </a:rPr>
              <a:t>Minutes  </a:t>
            </a:r>
            <a:r>
              <a:rPr sz="800" spc="-10" dirty="0">
                <a:solidFill>
                  <a:srgbClr val="FFFFFF"/>
                </a:solidFill>
                <a:latin typeface="Arial"/>
                <a:cs typeface="Arial"/>
              </a:rPr>
              <a:t>Create </a:t>
            </a:r>
            <a:r>
              <a:rPr sz="800" spc="15" dirty="0">
                <a:solidFill>
                  <a:srgbClr val="FFFFFF"/>
                </a:solidFill>
                <a:latin typeface="Arial"/>
                <a:cs typeface="Arial"/>
              </a:rPr>
              <a:t>Action </a:t>
            </a:r>
            <a:r>
              <a:rPr sz="800" spc="-15" dirty="0">
                <a:solidFill>
                  <a:srgbClr val="FFFFFF"/>
                </a:solidFill>
                <a:latin typeface="Arial"/>
                <a:cs typeface="Arial"/>
              </a:rPr>
              <a:t>Plan: </a:t>
            </a:r>
            <a:r>
              <a:rPr sz="800" spc="40" dirty="0">
                <a:solidFill>
                  <a:srgbClr val="FFFFFF"/>
                </a:solidFill>
                <a:latin typeface="Arial"/>
                <a:cs typeface="Arial"/>
              </a:rPr>
              <a:t>75-90 </a:t>
            </a:r>
            <a:r>
              <a:rPr sz="800" spc="5" dirty="0">
                <a:solidFill>
                  <a:srgbClr val="FFFFFF"/>
                </a:solidFill>
                <a:latin typeface="Arial"/>
                <a:cs typeface="Arial"/>
              </a:rPr>
              <a:t>Minutes  </a:t>
            </a:r>
            <a:r>
              <a:rPr sz="800" dirty="0">
                <a:solidFill>
                  <a:srgbClr val="FFFFFF"/>
                </a:solidFill>
                <a:latin typeface="Arial"/>
                <a:cs typeface="Arial"/>
              </a:rPr>
              <a:t>Interactive </a:t>
            </a:r>
            <a:r>
              <a:rPr sz="800" spc="5" dirty="0">
                <a:solidFill>
                  <a:srgbClr val="FFFFFF"/>
                </a:solidFill>
                <a:latin typeface="Arial"/>
                <a:cs typeface="Arial"/>
              </a:rPr>
              <a:t>Activities: </a:t>
            </a:r>
            <a:r>
              <a:rPr sz="800" spc="40" dirty="0">
                <a:solidFill>
                  <a:srgbClr val="FFFFFF"/>
                </a:solidFill>
                <a:latin typeface="Arial"/>
                <a:cs typeface="Arial"/>
              </a:rPr>
              <a:t>45-60</a:t>
            </a:r>
            <a:r>
              <a:rPr sz="800" spc="-85" dirty="0">
                <a:solidFill>
                  <a:srgbClr val="FFFFFF"/>
                </a:solidFill>
                <a:latin typeface="Arial"/>
                <a:cs typeface="Arial"/>
              </a:rPr>
              <a:t> </a:t>
            </a:r>
            <a:r>
              <a:rPr sz="800" spc="5" dirty="0">
                <a:solidFill>
                  <a:srgbClr val="FFFFFF"/>
                </a:solidFill>
                <a:latin typeface="Arial"/>
                <a:cs typeface="Arial"/>
              </a:rPr>
              <a:t>Minutes</a:t>
            </a:r>
            <a:endParaRPr sz="800">
              <a:latin typeface="Arial"/>
              <a:cs typeface="Arial"/>
            </a:endParaRPr>
          </a:p>
        </p:txBody>
      </p:sp>
      <p:sp>
        <p:nvSpPr>
          <p:cNvPr id="14" name="object 14"/>
          <p:cNvSpPr/>
          <p:nvPr/>
        </p:nvSpPr>
        <p:spPr>
          <a:xfrm>
            <a:off x="7759925" y="289375"/>
            <a:ext cx="1006324" cy="449499"/>
          </a:xfrm>
          <a:prstGeom prst="rect">
            <a:avLst/>
          </a:prstGeom>
          <a:blipFill>
            <a:blip r:embed="rId3" cstate="print"/>
            <a:stretch>
              <a:fillRect/>
            </a:stretch>
          </a:blipFill>
        </p:spPr>
        <p:txBody>
          <a:bodyPr wrap="square" lIns="0" tIns="0" rIns="0" bIns="0" rtlCol="0"/>
          <a:lstStyle/>
          <a:p>
            <a:endParaRPr/>
          </a:p>
        </p:txBody>
      </p:sp>
      <p:sp>
        <p:nvSpPr>
          <p:cNvPr id="15" name="object 15"/>
          <p:cNvSpPr/>
          <p:nvPr/>
        </p:nvSpPr>
        <p:spPr>
          <a:xfrm>
            <a:off x="0" y="0"/>
            <a:ext cx="1420368" cy="5143499"/>
          </a:xfrm>
          <a:prstGeom prst="rect">
            <a:avLst/>
          </a:prstGeom>
          <a:blipFill>
            <a:blip r:embed="rId4" cstate="print"/>
            <a:stretch>
              <a:fillRect/>
            </a:stretch>
          </a:blipFill>
        </p:spPr>
        <p:txBody>
          <a:bodyPr wrap="square" lIns="0" tIns="0" rIns="0" bIns="0" rtlCol="0"/>
          <a:lstStyle/>
          <a:p>
            <a:endParaRPr/>
          </a:p>
        </p:txBody>
      </p:sp>
      <p:sp>
        <p:nvSpPr>
          <p:cNvPr id="16" name="object 16"/>
          <p:cNvSpPr txBox="1"/>
          <p:nvPr/>
        </p:nvSpPr>
        <p:spPr>
          <a:xfrm>
            <a:off x="8817360" y="4854525"/>
            <a:ext cx="162560" cy="181610"/>
          </a:xfrm>
          <a:prstGeom prst="rect">
            <a:avLst/>
          </a:prstGeom>
        </p:spPr>
        <p:txBody>
          <a:bodyPr vert="horz" wrap="square" lIns="0" tIns="13970" rIns="0" bIns="0" rtlCol="0">
            <a:spAutoFit/>
          </a:bodyPr>
          <a:lstStyle/>
          <a:p>
            <a:pPr marL="12700">
              <a:lnSpc>
                <a:spcPct val="100000"/>
              </a:lnSpc>
              <a:spcBef>
                <a:spcPts val="110"/>
              </a:spcBef>
            </a:pPr>
            <a:r>
              <a:rPr sz="900" spc="35" dirty="0">
                <a:solidFill>
                  <a:srgbClr val="575757"/>
                </a:solidFill>
                <a:latin typeface="Arial"/>
                <a:cs typeface="Arial"/>
              </a:rPr>
              <a:t>44</a:t>
            </a:r>
            <a:endParaRPr sz="900">
              <a:latin typeface="Arial"/>
              <a:cs typeface="Arial"/>
            </a:endParaRPr>
          </a:p>
        </p:txBody>
      </p:sp>
      <p:sp>
        <p:nvSpPr>
          <p:cNvPr id="17" name="object 17"/>
          <p:cNvSpPr txBox="1"/>
          <p:nvPr/>
        </p:nvSpPr>
        <p:spPr>
          <a:xfrm>
            <a:off x="1512075" y="4957938"/>
            <a:ext cx="1908175" cy="129539"/>
          </a:xfrm>
          <a:prstGeom prst="rect">
            <a:avLst/>
          </a:prstGeom>
        </p:spPr>
        <p:txBody>
          <a:bodyPr vert="horz" wrap="square" lIns="0" tIns="13335" rIns="0" bIns="0" rtlCol="0">
            <a:spAutoFit/>
          </a:bodyPr>
          <a:lstStyle/>
          <a:p>
            <a:pPr marL="12700">
              <a:lnSpc>
                <a:spcPct val="100000"/>
              </a:lnSpc>
              <a:spcBef>
                <a:spcPts val="105"/>
              </a:spcBef>
            </a:pPr>
            <a:r>
              <a:rPr sz="600" spc="5" dirty="0">
                <a:solidFill>
                  <a:srgbClr val="A9ABB6"/>
                </a:solidFill>
                <a:latin typeface="Arial"/>
                <a:cs typeface="Arial"/>
              </a:rPr>
              <a:t>Copyright</a:t>
            </a:r>
            <a:r>
              <a:rPr sz="600" spc="-20" dirty="0">
                <a:solidFill>
                  <a:srgbClr val="A9ABB6"/>
                </a:solidFill>
                <a:latin typeface="Arial"/>
                <a:cs typeface="Arial"/>
              </a:rPr>
              <a:t> </a:t>
            </a:r>
            <a:r>
              <a:rPr sz="600" spc="45" dirty="0">
                <a:solidFill>
                  <a:srgbClr val="A9ABB6"/>
                </a:solidFill>
                <a:latin typeface="Arial"/>
                <a:cs typeface="Arial"/>
              </a:rPr>
              <a:t>©</a:t>
            </a:r>
            <a:r>
              <a:rPr sz="600" spc="-20" dirty="0">
                <a:solidFill>
                  <a:srgbClr val="A9ABB6"/>
                </a:solidFill>
                <a:latin typeface="Arial"/>
                <a:cs typeface="Arial"/>
              </a:rPr>
              <a:t> </a:t>
            </a:r>
            <a:r>
              <a:rPr sz="600" spc="25" dirty="0">
                <a:solidFill>
                  <a:srgbClr val="A9ABB6"/>
                </a:solidFill>
                <a:latin typeface="Arial"/>
                <a:cs typeface="Arial"/>
              </a:rPr>
              <a:t>2020</a:t>
            </a:r>
            <a:r>
              <a:rPr sz="600" spc="-20" dirty="0">
                <a:solidFill>
                  <a:srgbClr val="A9ABB6"/>
                </a:solidFill>
                <a:latin typeface="Arial"/>
                <a:cs typeface="Arial"/>
              </a:rPr>
              <a:t> </a:t>
            </a:r>
            <a:r>
              <a:rPr sz="600" spc="-10" dirty="0">
                <a:solidFill>
                  <a:srgbClr val="A9ABB6"/>
                </a:solidFill>
                <a:latin typeface="Arial"/>
                <a:cs typeface="Arial"/>
              </a:rPr>
              <a:t>ExecOnline,</a:t>
            </a:r>
            <a:r>
              <a:rPr sz="600" spc="-20" dirty="0">
                <a:solidFill>
                  <a:srgbClr val="A9ABB6"/>
                </a:solidFill>
                <a:latin typeface="Arial"/>
                <a:cs typeface="Arial"/>
              </a:rPr>
              <a:t> </a:t>
            </a:r>
            <a:r>
              <a:rPr sz="600" spc="-15" dirty="0">
                <a:solidFill>
                  <a:srgbClr val="A9ABB6"/>
                </a:solidFill>
                <a:latin typeface="Arial"/>
                <a:cs typeface="Arial"/>
              </a:rPr>
              <a:t>Inc.</a:t>
            </a:r>
            <a:r>
              <a:rPr sz="600" spc="-20" dirty="0">
                <a:solidFill>
                  <a:srgbClr val="A9ABB6"/>
                </a:solidFill>
                <a:latin typeface="Arial"/>
                <a:cs typeface="Arial"/>
              </a:rPr>
              <a:t> </a:t>
            </a:r>
            <a:r>
              <a:rPr sz="600" spc="15" dirty="0">
                <a:solidFill>
                  <a:srgbClr val="A9ABB6"/>
                </a:solidFill>
                <a:latin typeface="Arial"/>
                <a:cs typeface="Arial"/>
              </a:rPr>
              <a:t>All</a:t>
            </a:r>
            <a:r>
              <a:rPr sz="600" spc="-20" dirty="0">
                <a:solidFill>
                  <a:srgbClr val="A9ABB6"/>
                </a:solidFill>
                <a:latin typeface="Arial"/>
                <a:cs typeface="Arial"/>
              </a:rPr>
              <a:t> </a:t>
            </a:r>
            <a:r>
              <a:rPr sz="600" spc="5" dirty="0">
                <a:solidFill>
                  <a:srgbClr val="A9ABB6"/>
                </a:solidFill>
                <a:latin typeface="Arial"/>
                <a:cs typeface="Arial"/>
              </a:rPr>
              <a:t>Rights</a:t>
            </a:r>
            <a:r>
              <a:rPr sz="600" spc="-20" dirty="0">
                <a:solidFill>
                  <a:srgbClr val="A9ABB6"/>
                </a:solidFill>
                <a:latin typeface="Arial"/>
                <a:cs typeface="Arial"/>
              </a:rPr>
              <a:t> </a:t>
            </a:r>
            <a:r>
              <a:rPr sz="600" spc="-10" dirty="0">
                <a:solidFill>
                  <a:srgbClr val="A9ABB6"/>
                </a:solidFill>
                <a:latin typeface="Arial"/>
                <a:cs typeface="Arial"/>
              </a:rPr>
              <a:t>Reserved.</a:t>
            </a:r>
            <a:endParaRPr sz="600">
              <a:latin typeface="Arial"/>
              <a:cs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31880" y="2690095"/>
            <a:ext cx="5003800" cy="487680"/>
          </a:xfrm>
          <a:prstGeom prst="rect">
            <a:avLst/>
          </a:prstGeom>
        </p:spPr>
        <p:txBody>
          <a:bodyPr vert="horz" wrap="square" lIns="0" tIns="0" rIns="0" bIns="0" rtlCol="0">
            <a:spAutoFit/>
          </a:bodyPr>
          <a:lstStyle/>
          <a:p>
            <a:pPr marL="12700">
              <a:lnSpc>
                <a:spcPct val="100000"/>
              </a:lnSpc>
            </a:pPr>
            <a:r>
              <a:rPr sz="3200" spc="50" dirty="0">
                <a:solidFill>
                  <a:srgbClr val="CE4638"/>
                </a:solidFill>
                <a:latin typeface="Arial"/>
                <a:cs typeface="Arial"/>
              </a:rPr>
              <a:t>Optimizing</a:t>
            </a:r>
            <a:r>
              <a:rPr sz="3200" spc="-110" dirty="0">
                <a:solidFill>
                  <a:srgbClr val="CE4638"/>
                </a:solidFill>
                <a:latin typeface="Arial"/>
                <a:cs typeface="Arial"/>
              </a:rPr>
              <a:t> </a:t>
            </a:r>
            <a:r>
              <a:rPr sz="3200" spc="20" dirty="0">
                <a:solidFill>
                  <a:srgbClr val="CE4638"/>
                </a:solidFill>
                <a:latin typeface="Arial"/>
                <a:cs typeface="Arial"/>
              </a:rPr>
              <a:t>Self-Awareness</a:t>
            </a:r>
            <a:endParaRPr sz="3200">
              <a:latin typeface="Arial"/>
              <a:cs typeface="Arial"/>
            </a:endParaRPr>
          </a:p>
        </p:txBody>
      </p:sp>
      <p:sp>
        <p:nvSpPr>
          <p:cNvPr id="3" name="object 3"/>
          <p:cNvSpPr txBox="1"/>
          <p:nvPr/>
        </p:nvSpPr>
        <p:spPr>
          <a:xfrm>
            <a:off x="831880" y="3387408"/>
            <a:ext cx="3166745" cy="167640"/>
          </a:xfrm>
          <a:prstGeom prst="rect">
            <a:avLst/>
          </a:prstGeom>
        </p:spPr>
        <p:txBody>
          <a:bodyPr vert="horz" wrap="square" lIns="0" tIns="0" rIns="0" bIns="0" rtlCol="0">
            <a:spAutoFit/>
          </a:bodyPr>
          <a:lstStyle/>
          <a:p>
            <a:pPr marL="12700">
              <a:lnSpc>
                <a:spcPct val="100000"/>
              </a:lnSpc>
            </a:pPr>
            <a:r>
              <a:rPr sz="1100" b="1" spc="-100" dirty="0">
                <a:solidFill>
                  <a:srgbClr val="363740"/>
                </a:solidFill>
                <a:latin typeface="Arial Black"/>
                <a:cs typeface="Arial Black"/>
              </a:rPr>
              <a:t>STANFORD </a:t>
            </a:r>
            <a:r>
              <a:rPr sz="1100" b="1" spc="-105" dirty="0">
                <a:solidFill>
                  <a:srgbClr val="363740"/>
                </a:solidFill>
                <a:latin typeface="Arial Black"/>
                <a:cs typeface="Arial Black"/>
              </a:rPr>
              <a:t>GRADUATE </a:t>
            </a:r>
            <a:r>
              <a:rPr sz="1100" b="1" spc="-90" dirty="0">
                <a:solidFill>
                  <a:srgbClr val="363740"/>
                </a:solidFill>
                <a:latin typeface="Arial Black"/>
                <a:cs typeface="Arial Black"/>
              </a:rPr>
              <a:t>SCHOOL OF</a:t>
            </a:r>
            <a:r>
              <a:rPr sz="1100" b="1" spc="25" dirty="0">
                <a:solidFill>
                  <a:srgbClr val="363740"/>
                </a:solidFill>
                <a:latin typeface="Arial Black"/>
                <a:cs typeface="Arial Black"/>
              </a:rPr>
              <a:t> </a:t>
            </a:r>
            <a:r>
              <a:rPr sz="1100" b="1" spc="-110" dirty="0">
                <a:solidFill>
                  <a:srgbClr val="363740"/>
                </a:solidFill>
                <a:latin typeface="Arial Black"/>
                <a:cs typeface="Arial Black"/>
              </a:rPr>
              <a:t>BUSINESS</a:t>
            </a:r>
            <a:endParaRPr sz="1100">
              <a:latin typeface="Arial Black"/>
              <a:cs typeface="Arial Black"/>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691458" y="2567003"/>
            <a:ext cx="3267075" cy="2054860"/>
          </a:xfrm>
          <a:prstGeom prst="rect">
            <a:avLst/>
          </a:prstGeom>
        </p:spPr>
        <p:txBody>
          <a:bodyPr vert="horz" wrap="square" lIns="0" tIns="0" rIns="0" bIns="0" rtlCol="0">
            <a:spAutoFit/>
          </a:bodyPr>
          <a:lstStyle/>
          <a:p>
            <a:pPr marL="27940">
              <a:lnSpc>
                <a:spcPct val="100000"/>
              </a:lnSpc>
            </a:pPr>
            <a:r>
              <a:rPr sz="1200" spc="-30" dirty="0">
                <a:solidFill>
                  <a:srgbClr val="A31F21"/>
                </a:solidFill>
                <a:latin typeface="Arial"/>
                <a:cs typeface="Arial"/>
              </a:rPr>
              <a:t>Key</a:t>
            </a:r>
            <a:r>
              <a:rPr sz="1200" spc="-90" dirty="0">
                <a:solidFill>
                  <a:srgbClr val="A31F21"/>
                </a:solidFill>
                <a:latin typeface="Arial"/>
                <a:cs typeface="Arial"/>
              </a:rPr>
              <a:t> </a:t>
            </a:r>
            <a:r>
              <a:rPr sz="1200" spc="-5" dirty="0">
                <a:solidFill>
                  <a:srgbClr val="A31F21"/>
                </a:solidFill>
                <a:latin typeface="Arial"/>
                <a:cs typeface="Arial"/>
              </a:rPr>
              <a:t>Learnings</a:t>
            </a:r>
            <a:endParaRPr sz="1200">
              <a:latin typeface="Arial"/>
              <a:cs typeface="Arial"/>
            </a:endParaRPr>
          </a:p>
          <a:p>
            <a:pPr marL="193040" indent="-180340">
              <a:lnSpc>
                <a:spcPct val="100000"/>
              </a:lnSpc>
              <a:spcBef>
                <a:spcPts val="595"/>
              </a:spcBef>
              <a:buSzPct val="77777"/>
              <a:buChar char="●"/>
              <a:tabLst>
                <a:tab pos="193675" algn="l"/>
              </a:tabLst>
            </a:pPr>
            <a:r>
              <a:rPr sz="900" dirty="0">
                <a:solidFill>
                  <a:srgbClr val="363740"/>
                </a:solidFill>
                <a:latin typeface="Arial"/>
                <a:cs typeface="Arial"/>
              </a:rPr>
              <a:t>Internal </a:t>
            </a:r>
            <a:r>
              <a:rPr sz="900" spc="-25" dirty="0">
                <a:solidFill>
                  <a:srgbClr val="363740"/>
                </a:solidFill>
                <a:latin typeface="Arial"/>
                <a:cs typeface="Arial"/>
              </a:rPr>
              <a:t>vs. </a:t>
            </a:r>
            <a:r>
              <a:rPr sz="900" spc="-5" dirty="0">
                <a:solidFill>
                  <a:srgbClr val="363740"/>
                </a:solidFill>
                <a:latin typeface="Arial"/>
                <a:cs typeface="Arial"/>
              </a:rPr>
              <a:t>External</a:t>
            </a:r>
            <a:r>
              <a:rPr sz="900" spc="-65" dirty="0">
                <a:solidFill>
                  <a:srgbClr val="363740"/>
                </a:solidFill>
                <a:latin typeface="Arial"/>
                <a:cs typeface="Arial"/>
              </a:rPr>
              <a:t> </a:t>
            </a:r>
            <a:r>
              <a:rPr sz="900" spc="5" dirty="0">
                <a:solidFill>
                  <a:srgbClr val="363740"/>
                </a:solidFill>
                <a:latin typeface="Arial"/>
                <a:cs typeface="Arial"/>
              </a:rPr>
              <a:t>Self-Awareness</a:t>
            </a:r>
            <a:endParaRPr sz="900">
              <a:latin typeface="Arial"/>
              <a:cs typeface="Arial"/>
            </a:endParaRPr>
          </a:p>
          <a:p>
            <a:pPr marL="193040" indent="-180340">
              <a:lnSpc>
                <a:spcPct val="100000"/>
              </a:lnSpc>
              <a:spcBef>
                <a:spcPts val="195"/>
              </a:spcBef>
              <a:buSzPct val="77777"/>
              <a:buChar char="●"/>
              <a:tabLst>
                <a:tab pos="193675" algn="l"/>
              </a:tabLst>
            </a:pPr>
            <a:r>
              <a:rPr sz="900" spc="15" dirty="0">
                <a:solidFill>
                  <a:srgbClr val="363740"/>
                </a:solidFill>
                <a:latin typeface="Arial"/>
                <a:cs typeface="Arial"/>
              </a:rPr>
              <a:t>Identifying </a:t>
            </a:r>
            <a:r>
              <a:rPr sz="900" spc="-30" dirty="0">
                <a:solidFill>
                  <a:srgbClr val="363740"/>
                </a:solidFill>
                <a:latin typeface="Arial"/>
                <a:cs typeface="Arial"/>
              </a:rPr>
              <a:t>Your</a:t>
            </a:r>
            <a:r>
              <a:rPr sz="900" spc="-120" dirty="0">
                <a:solidFill>
                  <a:srgbClr val="363740"/>
                </a:solidFill>
                <a:latin typeface="Arial"/>
                <a:cs typeface="Arial"/>
              </a:rPr>
              <a:t> </a:t>
            </a:r>
            <a:r>
              <a:rPr sz="900" spc="10" dirty="0">
                <a:solidFill>
                  <a:srgbClr val="363740"/>
                </a:solidFill>
                <a:latin typeface="Arial"/>
                <a:cs typeface="Arial"/>
              </a:rPr>
              <a:t>Motivation</a:t>
            </a:r>
            <a:endParaRPr sz="900">
              <a:latin typeface="Arial"/>
              <a:cs typeface="Arial"/>
            </a:endParaRPr>
          </a:p>
          <a:p>
            <a:pPr marL="193040" indent="-180340">
              <a:lnSpc>
                <a:spcPct val="100000"/>
              </a:lnSpc>
              <a:spcBef>
                <a:spcPts val="195"/>
              </a:spcBef>
              <a:buSzPct val="77777"/>
              <a:buChar char="●"/>
              <a:tabLst>
                <a:tab pos="193675" algn="l"/>
              </a:tabLst>
            </a:pPr>
            <a:r>
              <a:rPr sz="900" spc="-10" dirty="0">
                <a:solidFill>
                  <a:srgbClr val="363740"/>
                </a:solidFill>
                <a:latin typeface="Arial"/>
                <a:cs typeface="Arial"/>
              </a:rPr>
              <a:t>The </a:t>
            </a:r>
            <a:r>
              <a:rPr sz="900" spc="5" dirty="0">
                <a:solidFill>
                  <a:srgbClr val="363740"/>
                </a:solidFill>
                <a:latin typeface="Arial"/>
                <a:cs typeface="Arial"/>
              </a:rPr>
              <a:t>Motivations </a:t>
            </a:r>
            <a:r>
              <a:rPr sz="900" spc="20" dirty="0">
                <a:solidFill>
                  <a:srgbClr val="363740"/>
                </a:solidFill>
                <a:latin typeface="Arial"/>
                <a:cs typeface="Arial"/>
              </a:rPr>
              <a:t>of</a:t>
            </a:r>
            <a:r>
              <a:rPr sz="900" spc="-75" dirty="0">
                <a:solidFill>
                  <a:srgbClr val="363740"/>
                </a:solidFill>
                <a:latin typeface="Arial"/>
                <a:cs typeface="Arial"/>
              </a:rPr>
              <a:t> </a:t>
            </a:r>
            <a:r>
              <a:rPr sz="900" dirty="0">
                <a:solidFill>
                  <a:srgbClr val="363740"/>
                </a:solidFill>
                <a:latin typeface="Arial"/>
                <a:cs typeface="Arial"/>
              </a:rPr>
              <a:t>Others</a:t>
            </a:r>
            <a:endParaRPr sz="900">
              <a:latin typeface="Arial"/>
              <a:cs typeface="Arial"/>
            </a:endParaRPr>
          </a:p>
          <a:p>
            <a:pPr marL="193040" indent="-180340">
              <a:lnSpc>
                <a:spcPct val="100000"/>
              </a:lnSpc>
              <a:spcBef>
                <a:spcPts val="195"/>
              </a:spcBef>
              <a:buSzPct val="77777"/>
              <a:buChar char="●"/>
              <a:tabLst>
                <a:tab pos="193675" algn="l"/>
              </a:tabLst>
            </a:pPr>
            <a:r>
              <a:rPr sz="900" spc="-5" dirty="0">
                <a:solidFill>
                  <a:srgbClr val="363740"/>
                </a:solidFill>
                <a:latin typeface="Arial"/>
                <a:cs typeface="Arial"/>
              </a:rPr>
              <a:t>Behavioral</a:t>
            </a:r>
            <a:r>
              <a:rPr sz="900" spc="-35" dirty="0">
                <a:solidFill>
                  <a:srgbClr val="363740"/>
                </a:solidFill>
                <a:latin typeface="Arial"/>
                <a:cs typeface="Arial"/>
              </a:rPr>
              <a:t> </a:t>
            </a:r>
            <a:r>
              <a:rPr sz="900" spc="15" dirty="0">
                <a:solidFill>
                  <a:srgbClr val="363740"/>
                </a:solidFill>
                <a:latin typeface="Arial"/>
                <a:cs typeface="Arial"/>
              </a:rPr>
              <a:t>Adaptability</a:t>
            </a:r>
            <a:endParaRPr sz="900">
              <a:latin typeface="Arial"/>
              <a:cs typeface="Arial"/>
            </a:endParaRPr>
          </a:p>
          <a:p>
            <a:pPr marL="193040" indent="-180340">
              <a:lnSpc>
                <a:spcPct val="100000"/>
              </a:lnSpc>
              <a:spcBef>
                <a:spcPts val="195"/>
              </a:spcBef>
              <a:buSzPct val="77777"/>
              <a:buChar char="●"/>
              <a:tabLst>
                <a:tab pos="193675" algn="l"/>
              </a:tabLst>
            </a:pPr>
            <a:r>
              <a:rPr sz="900" spc="5" dirty="0">
                <a:solidFill>
                  <a:srgbClr val="363740"/>
                </a:solidFill>
                <a:latin typeface="Arial"/>
                <a:cs typeface="Arial"/>
              </a:rPr>
              <a:t>Understanding </a:t>
            </a:r>
            <a:r>
              <a:rPr sz="900" dirty="0">
                <a:solidFill>
                  <a:srgbClr val="363740"/>
                </a:solidFill>
                <a:latin typeface="Arial"/>
                <a:cs typeface="Arial"/>
              </a:rPr>
              <a:t>Non-Verbal</a:t>
            </a:r>
            <a:r>
              <a:rPr sz="900" spc="-50" dirty="0">
                <a:solidFill>
                  <a:srgbClr val="363740"/>
                </a:solidFill>
                <a:latin typeface="Arial"/>
                <a:cs typeface="Arial"/>
              </a:rPr>
              <a:t> </a:t>
            </a:r>
            <a:r>
              <a:rPr sz="900" spc="-25" dirty="0">
                <a:solidFill>
                  <a:srgbClr val="363740"/>
                </a:solidFill>
                <a:latin typeface="Arial"/>
                <a:cs typeface="Arial"/>
              </a:rPr>
              <a:t>Cues</a:t>
            </a:r>
            <a:endParaRPr sz="900">
              <a:latin typeface="Arial"/>
              <a:cs typeface="Arial"/>
            </a:endParaRPr>
          </a:p>
          <a:p>
            <a:pPr marL="193040" indent="-180340">
              <a:lnSpc>
                <a:spcPct val="100000"/>
              </a:lnSpc>
              <a:spcBef>
                <a:spcPts val="195"/>
              </a:spcBef>
              <a:buSzPct val="77777"/>
              <a:buChar char="●"/>
              <a:tabLst>
                <a:tab pos="193675" algn="l"/>
              </a:tabLst>
            </a:pPr>
            <a:r>
              <a:rPr sz="900" spc="-30" dirty="0">
                <a:solidFill>
                  <a:srgbClr val="363740"/>
                </a:solidFill>
                <a:latin typeface="Arial"/>
                <a:cs typeface="Arial"/>
              </a:rPr>
              <a:t>Team</a:t>
            </a:r>
            <a:r>
              <a:rPr sz="900" spc="-114" dirty="0">
                <a:solidFill>
                  <a:srgbClr val="363740"/>
                </a:solidFill>
                <a:latin typeface="Arial"/>
                <a:cs typeface="Arial"/>
              </a:rPr>
              <a:t> </a:t>
            </a:r>
            <a:r>
              <a:rPr sz="900" dirty="0">
                <a:solidFill>
                  <a:srgbClr val="363740"/>
                </a:solidFill>
                <a:latin typeface="Arial"/>
                <a:cs typeface="Arial"/>
              </a:rPr>
              <a:t>Dynamics</a:t>
            </a:r>
            <a:endParaRPr sz="900">
              <a:latin typeface="Arial"/>
              <a:cs typeface="Arial"/>
            </a:endParaRPr>
          </a:p>
          <a:p>
            <a:pPr marL="27940">
              <a:lnSpc>
                <a:spcPct val="100000"/>
              </a:lnSpc>
              <a:spcBef>
                <a:spcPts val="1005"/>
              </a:spcBef>
            </a:pPr>
            <a:r>
              <a:rPr sz="1200" spc="15" dirty="0">
                <a:solidFill>
                  <a:srgbClr val="A31F21"/>
                </a:solidFill>
                <a:latin typeface="Arial"/>
                <a:cs typeface="Arial"/>
              </a:rPr>
              <a:t>Assignment </a:t>
            </a:r>
            <a:r>
              <a:rPr sz="1200" spc="-5" dirty="0">
                <a:solidFill>
                  <a:srgbClr val="A31F21"/>
                </a:solidFill>
                <a:latin typeface="Arial"/>
                <a:cs typeface="Arial"/>
              </a:rPr>
              <a:t>Details: </a:t>
            </a:r>
            <a:r>
              <a:rPr sz="1200" spc="-15" dirty="0">
                <a:solidFill>
                  <a:srgbClr val="A31F21"/>
                </a:solidFill>
                <a:latin typeface="Arial"/>
                <a:cs typeface="Arial"/>
              </a:rPr>
              <a:t>Create </a:t>
            </a:r>
            <a:r>
              <a:rPr sz="1200" spc="-10" dirty="0">
                <a:solidFill>
                  <a:srgbClr val="A31F21"/>
                </a:solidFill>
                <a:latin typeface="Arial"/>
                <a:cs typeface="Arial"/>
              </a:rPr>
              <a:t>an </a:t>
            </a:r>
            <a:r>
              <a:rPr sz="1200" spc="20" dirty="0">
                <a:solidFill>
                  <a:srgbClr val="A31F21"/>
                </a:solidFill>
                <a:latin typeface="Arial"/>
                <a:cs typeface="Arial"/>
              </a:rPr>
              <a:t>Action</a:t>
            </a:r>
            <a:r>
              <a:rPr sz="1200" spc="-150" dirty="0">
                <a:solidFill>
                  <a:srgbClr val="A31F21"/>
                </a:solidFill>
                <a:latin typeface="Arial"/>
                <a:cs typeface="Arial"/>
              </a:rPr>
              <a:t> </a:t>
            </a:r>
            <a:r>
              <a:rPr sz="1200" spc="-10" dirty="0">
                <a:solidFill>
                  <a:srgbClr val="A31F21"/>
                </a:solidFill>
                <a:latin typeface="Arial"/>
                <a:cs typeface="Arial"/>
              </a:rPr>
              <a:t>Plan</a:t>
            </a:r>
            <a:endParaRPr sz="1200">
              <a:latin typeface="Arial"/>
              <a:cs typeface="Arial"/>
            </a:endParaRPr>
          </a:p>
          <a:p>
            <a:pPr marL="193040" marR="5080" indent="-180340">
              <a:lnSpc>
                <a:spcPts val="1050"/>
              </a:lnSpc>
              <a:spcBef>
                <a:spcPts val="655"/>
              </a:spcBef>
              <a:buSzPct val="77777"/>
              <a:buFont typeface="Arial"/>
              <a:buChar char="●"/>
              <a:tabLst>
                <a:tab pos="193675" algn="l"/>
              </a:tabLst>
            </a:pPr>
            <a:r>
              <a:rPr sz="900" b="1" spc="-75" dirty="0">
                <a:solidFill>
                  <a:srgbClr val="363740"/>
                </a:solidFill>
                <a:latin typeface="Arial Black"/>
                <a:cs typeface="Arial Black"/>
              </a:rPr>
              <a:t>Identify </a:t>
            </a:r>
            <a:r>
              <a:rPr sz="900" b="1" spc="-114" dirty="0">
                <a:solidFill>
                  <a:srgbClr val="363740"/>
                </a:solidFill>
                <a:latin typeface="Arial Black"/>
                <a:cs typeface="Arial Black"/>
              </a:rPr>
              <a:t>a </a:t>
            </a:r>
            <a:r>
              <a:rPr sz="900" b="1" spc="-100" dirty="0">
                <a:solidFill>
                  <a:srgbClr val="363740"/>
                </a:solidFill>
                <a:latin typeface="Arial Black"/>
                <a:cs typeface="Arial Black"/>
              </a:rPr>
              <a:t>critical </a:t>
            </a:r>
            <a:r>
              <a:rPr sz="900" b="1" spc="-90" dirty="0">
                <a:solidFill>
                  <a:srgbClr val="363740"/>
                </a:solidFill>
                <a:latin typeface="Arial Black"/>
                <a:cs typeface="Arial Black"/>
              </a:rPr>
              <a:t>interaction </a:t>
            </a:r>
            <a:r>
              <a:rPr sz="900" b="1" spc="-70" dirty="0">
                <a:solidFill>
                  <a:srgbClr val="363740"/>
                </a:solidFill>
                <a:latin typeface="Arial Black"/>
                <a:cs typeface="Arial Black"/>
              </a:rPr>
              <a:t>or </a:t>
            </a:r>
            <a:r>
              <a:rPr sz="900" b="1" spc="-85" dirty="0">
                <a:solidFill>
                  <a:srgbClr val="363740"/>
                </a:solidFill>
                <a:latin typeface="Arial Black"/>
                <a:cs typeface="Arial Black"/>
              </a:rPr>
              <a:t>relationship </a:t>
            </a:r>
            <a:r>
              <a:rPr sz="900" spc="10" dirty="0">
                <a:solidFill>
                  <a:srgbClr val="363740"/>
                </a:solidFill>
                <a:latin typeface="Arial"/>
                <a:cs typeface="Arial"/>
              </a:rPr>
              <a:t>where  </a:t>
            </a:r>
            <a:r>
              <a:rPr sz="900" dirty="0">
                <a:solidFill>
                  <a:srgbClr val="363740"/>
                </a:solidFill>
                <a:latin typeface="Arial"/>
                <a:cs typeface="Arial"/>
              </a:rPr>
              <a:t>interpersonal dynamics </a:t>
            </a:r>
            <a:r>
              <a:rPr sz="900" spc="30" dirty="0">
                <a:solidFill>
                  <a:srgbClr val="363740"/>
                </a:solidFill>
                <a:latin typeface="Arial"/>
                <a:cs typeface="Arial"/>
              </a:rPr>
              <a:t>will </a:t>
            </a:r>
            <a:r>
              <a:rPr sz="900" spc="-5" dirty="0">
                <a:solidFill>
                  <a:srgbClr val="363740"/>
                </a:solidFill>
                <a:latin typeface="Arial"/>
                <a:cs typeface="Arial"/>
              </a:rPr>
              <a:t>be </a:t>
            </a:r>
            <a:r>
              <a:rPr sz="900" dirty="0">
                <a:solidFill>
                  <a:srgbClr val="363740"/>
                </a:solidFill>
                <a:latin typeface="Arial"/>
                <a:cs typeface="Arial"/>
              </a:rPr>
              <a:t>critical </a:t>
            </a:r>
            <a:r>
              <a:rPr sz="900" spc="25" dirty="0">
                <a:solidFill>
                  <a:srgbClr val="363740"/>
                </a:solidFill>
                <a:latin typeface="Arial"/>
                <a:cs typeface="Arial"/>
              </a:rPr>
              <a:t>to </a:t>
            </a:r>
            <a:r>
              <a:rPr sz="900" spc="5" dirty="0">
                <a:solidFill>
                  <a:srgbClr val="363740"/>
                </a:solidFill>
                <a:latin typeface="Arial"/>
                <a:cs typeface="Arial"/>
              </a:rPr>
              <a:t>meeting your</a:t>
            </a:r>
            <a:r>
              <a:rPr sz="900" spc="-145" dirty="0">
                <a:solidFill>
                  <a:srgbClr val="363740"/>
                </a:solidFill>
                <a:latin typeface="Arial"/>
                <a:cs typeface="Arial"/>
              </a:rPr>
              <a:t> </a:t>
            </a:r>
            <a:r>
              <a:rPr sz="900" spc="-10" dirty="0">
                <a:solidFill>
                  <a:srgbClr val="363740"/>
                </a:solidFill>
                <a:latin typeface="Arial"/>
                <a:cs typeface="Arial"/>
              </a:rPr>
              <a:t>goals.</a:t>
            </a:r>
            <a:endParaRPr sz="900">
              <a:latin typeface="Arial"/>
              <a:cs typeface="Arial"/>
            </a:endParaRPr>
          </a:p>
          <a:p>
            <a:pPr marL="193040" indent="-180340">
              <a:lnSpc>
                <a:spcPct val="100000"/>
              </a:lnSpc>
              <a:spcBef>
                <a:spcPts val="165"/>
              </a:spcBef>
              <a:buSzPct val="77777"/>
              <a:buFont typeface="Arial"/>
              <a:buChar char="●"/>
              <a:tabLst>
                <a:tab pos="193675" algn="l"/>
              </a:tabLst>
            </a:pPr>
            <a:r>
              <a:rPr sz="900" b="1" spc="-80" dirty="0">
                <a:solidFill>
                  <a:srgbClr val="363740"/>
                </a:solidFill>
                <a:latin typeface="Arial Black"/>
                <a:cs typeface="Arial Black"/>
              </a:rPr>
              <a:t>Analyze </a:t>
            </a:r>
            <a:r>
              <a:rPr sz="900" spc="10" dirty="0">
                <a:solidFill>
                  <a:srgbClr val="363740"/>
                </a:solidFill>
                <a:latin typeface="Arial"/>
                <a:cs typeface="Arial"/>
              </a:rPr>
              <a:t>the </a:t>
            </a:r>
            <a:r>
              <a:rPr sz="900" dirty="0">
                <a:solidFill>
                  <a:srgbClr val="363740"/>
                </a:solidFill>
                <a:latin typeface="Arial"/>
                <a:cs typeface="Arial"/>
              </a:rPr>
              <a:t>behaviors and </a:t>
            </a:r>
            <a:r>
              <a:rPr sz="900" spc="10" dirty="0">
                <a:solidFill>
                  <a:srgbClr val="363740"/>
                </a:solidFill>
                <a:latin typeface="Arial"/>
                <a:cs typeface="Arial"/>
              </a:rPr>
              <a:t>motivations </a:t>
            </a:r>
            <a:r>
              <a:rPr sz="900" spc="20" dirty="0">
                <a:solidFill>
                  <a:srgbClr val="363740"/>
                </a:solidFill>
                <a:latin typeface="Arial"/>
                <a:cs typeface="Arial"/>
              </a:rPr>
              <a:t>of </a:t>
            </a:r>
            <a:r>
              <a:rPr sz="900" dirty="0">
                <a:solidFill>
                  <a:srgbClr val="363740"/>
                </a:solidFill>
                <a:latin typeface="Arial"/>
                <a:cs typeface="Arial"/>
              </a:rPr>
              <a:t>those</a:t>
            </a:r>
            <a:r>
              <a:rPr sz="900" spc="-145" dirty="0">
                <a:solidFill>
                  <a:srgbClr val="363740"/>
                </a:solidFill>
                <a:latin typeface="Arial"/>
                <a:cs typeface="Arial"/>
              </a:rPr>
              <a:t> </a:t>
            </a:r>
            <a:r>
              <a:rPr sz="900" spc="-5" dirty="0">
                <a:solidFill>
                  <a:srgbClr val="363740"/>
                </a:solidFill>
                <a:latin typeface="Arial"/>
                <a:cs typeface="Arial"/>
              </a:rPr>
              <a:t>involved.</a:t>
            </a:r>
            <a:endParaRPr sz="900">
              <a:latin typeface="Arial"/>
              <a:cs typeface="Arial"/>
            </a:endParaRPr>
          </a:p>
        </p:txBody>
      </p:sp>
      <p:sp>
        <p:nvSpPr>
          <p:cNvPr id="3" name="object 3"/>
          <p:cNvSpPr txBox="1"/>
          <p:nvPr/>
        </p:nvSpPr>
        <p:spPr>
          <a:xfrm>
            <a:off x="6065275" y="4407361"/>
            <a:ext cx="2223770" cy="150495"/>
          </a:xfrm>
          <a:prstGeom prst="rect">
            <a:avLst/>
          </a:prstGeom>
        </p:spPr>
        <p:txBody>
          <a:bodyPr vert="horz" wrap="square" lIns="0" tIns="0" rIns="0" bIns="0" rtlCol="0">
            <a:spAutoFit/>
          </a:bodyPr>
          <a:lstStyle/>
          <a:p>
            <a:pPr marL="12700">
              <a:lnSpc>
                <a:spcPct val="100000"/>
              </a:lnSpc>
            </a:pPr>
            <a:r>
              <a:rPr sz="800" dirty="0">
                <a:solidFill>
                  <a:srgbClr val="363740"/>
                </a:solidFill>
                <a:latin typeface="Arial"/>
                <a:cs typeface="Arial"/>
              </a:rPr>
              <a:t>Management </a:t>
            </a:r>
            <a:r>
              <a:rPr sz="800" spc="20" dirty="0">
                <a:solidFill>
                  <a:srgbClr val="363740"/>
                </a:solidFill>
                <a:latin typeface="Arial"/>
                <a:cs typeface="Arial"/>
              </a:rPr>
              <a:t>Agility </a:t>
            </a:r>
            <a:r>
              <a:rPr sz="800" dirty="0">
                <a:solidFill>
                  <a:srgbClr val="363740"/>
                </a:solidFill>
                <a:latin typeface="Arial"/>
                <a:cs typeface="Arial"/>
              </a:rPr>
              <a:t>and </a:t>
            </a:r>
            <a:r>
              <a:rPr sz="800" spc="-15" dirty="0">
                <a:solidFill>
                  <a:srgbClr val="363740"/>
                </a:solidFill>
                <a:latin typeface="Arial"/>
                <a:cs typeface="Arial"/>
              </a:rPr>
              <a:t>Research</a:t>
            </a:r>
            <a:r>
              <a:rPr sz="800" spc="-114" dirty="0">
                <a:solidFill>
                  <a:srgbClr val="363740"/>
                </a:solidFill>
                <a:latin typeface="Arial"/>
                <a:cs typeface="Arial"/>
              </a:rPr>
              <a:t> </a:t>
            </a:r>
            <a:r>
              <a:rPr sz="800" dirty="0">
                <a:solidFill>
                  <a:srgbClr val="363740"/>
                </a:solidFill>
                <a:latin typeface="Arial"/>
                <a:cs typeface="Arial"/>
              </a:rPr>
              <a:t>Methodology.</a:t>
            </a:r>
            <a:endParaRPr sz="800">
              <a:latin typeface="Arial"/>
              <a:cs typeface="Arial"/>
            </a:endParaRPr>
          </a:p>
        </p:txBody>
      </p:sp>
      <p:sp>
        <p:nvSpPr>
          <p:cNvPr id="4" name="object 4"/>
          <p:cNvSpPr txBox="1"/>
          <p:nvPr/>
        </p:nvSpPr>
        <p:spPr>
          <a:xfrm>
            <a:off x="1707025" y="1845177"/>
            <a:ext cx="7239634" cy="516255"/>
          </a:xfrm>
          <a:prstGeom prst="rect">
            <a:avLst/>
          </a:prstGeom>
        </p:spPr>
        <p:txBody>
          <a:bodyPr vert="horz" wrap="square" lIns="0" tIns="0" rIns="0" bIns="0" rtlCol="0">
            <a:spAutoFit/>
          </a:bodyPr>
          <a:lstStyle/>
          <a:p>
            <a:pPr marL="12700" marR="5080">
              <a:lnSpc>
                <a:spcPct val="118100"/>
              </a:lnSpc>
            </a:pPr>
            <a:r>
              <a:rPr sz="900" spc="5" dirty="0">
                <a:solidFill>
                  <a:srgbClr val="363740"/>
                </a:solidFill>
                <a:latin typeface="Arial"/>
                <a:cs typeface="Arial"/>
              </a:rPr>
              <a:t>Participants</a:t>
            </a:r>
            <a:r>
              <a:rPr sz="900" spc="-15" dirty="0">
                <a:solidFill>
                  <a:srgbClr val="363740"/>
                </a:solidFill>
                <a:latin typeface="Arial"/>
                <a:cs typeface="Arial"/>
              </a:rPr>
              <a:t> </a:t>
            </a:r>
            <a:r>
              <a:rPr sz="900" spc="-5" dirty="0">
                <a:solidFill>
                  <a:srgbClr val="363740"/>
                </a:solidFill>
                <a:latin typeface="Arial"/>
                <a:cs typeface="Arial"/>
              </a:rPr>
              <a:t>learn</a:t>
            </a:r>
            <a:r>
              <a:rPr sz="900" spc="-15" dirty="0">
                <a:solidFill>
                  <a:srgbClr val="363740"/>
                </a:solidFill>
                <a:latin typeface="Arial"/>
                <a:cs typeface="Arial"/>
              </a:rPr>
              <a:t> </a:t>
            </a:r>
            <a:r>
              <a:rPr sz="900" spc="10" dirty="0">
                <a:solidFill>
                  <a:srgbClr val="363740"/>
                </a:solidFill>
                <a:latin typeface="Arial"/>
                <a:cs typeface="Arial"/>
              </a:rPr>
              <a:t>the</a:t>
            </a:r>
            <a:r>
              <a:rPr sz="900" spc="-15" dirty="0">
                <a:solidFill>
                  <a:srgbClr val="363740"/>
                </a:solidFill>
                <a:latin typeface="Arial"/>
                <a:cs typeface="Arial"/>
              </a:rPr>
              <a:t> </a:t>
            </a:r>
            <a:r>
              <a:rPr sz="900" spc="5" dirty="0">
                <a:solidFill>
                  <a:srgbClr val="363740"/>
                </a:solidFill>
                <a:latin typeface="Arial"/>
                <a:cs typeface="Arial"/>
              </a:rPr>
              <a:t>Stanford</a:t>
            </a:r>
            <a:r>
              <a:rPr sz="900" spc="-15" dirty="0">
                <a:solidFill>
                  <a:srgbClr val="363740"/>
                </a:solidFill>
                <a:latin typeface="Arial"/>
                <a:cs typeface="Arial"/>
              </a:rPr>
              <a:t> </a:t>
            </a:r>
            <a:r>
              <a:rPr sz="900" spc="-5" dirty="0">
                <a:solidFill>
                  <a:srgbClr val="363740"/>
                </a:solidFill>
                <a:latin typeface="Arial"/>
                <a:cs typeface="Arial"/>
              </a:rPr>
              <a:t>Leadership</a:t>
            </a:r>
            <a:r>
              <a:rPr sz="900" spc="-15" dirty="0">
                <a:solidFill>
                  <a:srgbClr val="363740"/>
                </a:solidFill>
                <a:latin typeface="Arial"/>
                <a:cs typeface="Arial"/>
              </a:rPr>
              <a:t> </a:t>
            </a:r>
            <a:r>
              <a:rPr sz="900" dirty="0">
                <a:solidFill>
                  <a:srgbClr val="363740"/>
                </a:solidFill>
                <a:latin typeface="Arial"/>
                <a:cs typeface="Arial"/>
              </a:rPr>
              <a:t>Framework</a:t>
            </a:r>
            <a:r>
              <a:rPr sz="900" spc="-15" dirty="0">
                <a:solidFill>
                  <a:srgbClr val="363740"/>
                </a:solidFill>
                <a:latin typeface="Arial"/>
                <a:cs typeface="Arial"/>
              </a:rPr>
              <a:t> </a:t>
            </a:r>
            <a:r>
              <a:rPr sz="900" dirty="0">
                <a:solidFill>
                  <a:srgbClr val="363740"/>
                </a:solidFill>
                <a:latin typeface="Arial"/>
                <a:cs typeface="Arial"/>
              </a:rPr>
              <a:t>and</a:t>
            </a:r>
            <a:r>
              <a:rPr sz="900" spc="-15" dirty="0">
                <a:solidFill>
                  <a:srgbClr val="363740"/>
                </a:solidFill>
                <a:latin typeface="Arial"/>
                <a:cs typeface="Arial"/>
              </a:rPr>
              <a:t> </a:t>
            </a:r>
            <a:r>
              <a:rPr sz="900" spc="5" dirty="0">
                <a:solidFill>
                  <a:srgbClr val="363740"/>
                </a:solidFill>
                <a:latin typeface="Arial"/>
                <a:cs typeface="Arial"/>
              </a:rPr>
              <a:t>gain</a:t>
            </a:r>
            <a:r>
              <a:rPr sz="900" spc="-15" dirty="0">
                <a:solidFill>
                  <a:srgbClr val="363740"/>
                </a:solidFill>
                <a:latin typeface="Arial"/>
                <a:cs typeface="Arial"/>
              </a:rPr>
              <a:t> </a:t>
            </a:r>
            <a:r>
              <a:rPr sz="900" spc="-10" dirty="0">
                <a:solidFill>
                  <a:srgbClr val="363740"/>
                </a:solidFill>
                <a:latin typeface="Arial"/>
                <a:cs typeface="Arial"/>
              </a:rPr>
              <a:t>an</a:t>
            </a:r>
            <a:r>
              <a:rPr sz="900" spc="-15" dirty="0">
                <a:solidFill>
                  <a:srgbClr val="363740"/>
                </a:solidFill>
                <a:latin typeface="Arial"/>
                <a:cs typeface="Arial"/>
              </a:rPr>
              <a:t> </a:t>
            </a:r>
            <a:r>
              <a:rPr sz="900" spc="5" dirty="0">
                <a:solidFill>
                  <a:srgbClr val="363740"/>
                </a:solidFill>
                <a:latin typeface="Arial"/>
                <a:cs typeface="Arial"/>
              </a:rPr>
              <a:t>understanding</a:t>
            </a:r>
            <a:r>
              <a:rPr sz="900" spc="-15" dirty="0">
                <a:solidFill>
                  <a:srgbClr val="363740"/>
                </a:solidFill>
                <a:latin typeface="Arial"/>
                <a:cs typeface="Arial"/>
              </a:rPr>
              <a:t> </a:t>
            </a:r>
            <a:r>
              <a:rPr sz="900" spc="20" dirty="0">
                <a:solidFill>
                  <a:srgbClr val="363740"/>
                </a:solidFill>
                <a:latin typeface="Arial"/>
                <a:cs typeface="Arial"/>
              </a:rPr>
              <a:t>of</a:t>
            </a:r>
            <a:r>
              <a:rPr sz="900" spc="-15" dirty="0">
                <a:solidFill>
                  <a:srgbClr val="363740"/>
                </a:solidFill>
                <a:latin typeface="Arial"/>
                <a:cs typeface="Arial"/>
              </a:rPr>
              <a:t> </a:t>
            </a:r>
            <a:r>
              <a:rPr sz="900" spc="10" dirty="0">
                <a:solidFill>
                  <a:srgbClr val="363740"/>
                </a:solidFill>
                <a:latin typeface="Arial"/>
                <a:cs typeface="Arial"/>
              </a:rPr>
              <a:t>the</a:t>
            </a:r>
            <a:r>
              <a:rPr sz="900" spc="-15" dirty="0">
                <a:solidFill>
                  <a:srgbClr val="363740"/>
                </a:solidFill>
                <a:latin typeface="Arial"/>
                <a:cs typeface="Arial"/>
              </a:rPr>
              <a:t> </a:t>
            </a:r>
            <a:r>
              <a:rPr sz="900" dirty="0">
                <a:solidFill>
                  <a:srgbClr val="363740"/>
                </a:solidFill>
                <a:latin typeface="Arial"/>
                <a:cs typeface="Arial"/>
              </a:rPr>
              <a:t>psychological</a:t>
            </a:r>
            <a:r>
              <a:rPr sz="900" spc="-15" dirty="0">
                <a:solidFill>
                  <a:srgbClr val="363740"/>
                </a:solidFill>
                <a:latin typeface="Arial"/>
                <a:cs typeface="Arial"/>
              </a:rPr>
              <a:t> </a:t>
            </a:r>
            <a:r>
              <a:rPr sz="900" dirty="0">
                <a:solidFill>
                  <a:srgbClr val="363740"/>
                </a:solidFill>
                <a:latin typeface="Arial"/>
                <a:cs typeface="Arial"/>
              </a:rPr>
              <a:t>and</a:t>
            </a:r>
            <a:r>
              <a:rPr sz="900" spc="-15" dirty="0">
                <a:solidFill>
                  <a:srgbClr val="363740"/>
                </a:solidFill>
                <a:latin typeface="Arial"/>
                <a:cs typeface="Arial"/>
              </a:rPr>
              <a:t> </a:t>
            </a:r>
            <a:r>
              <a:rPr sz="900" dirty="0">
                <a:solidFill>
                  <a:srgbClr val="363740"/>
                </a:solidFill>
                <a:latin typeface="Arial"/>
                <a:cs typeface="Arial"/>
              </a:rPr>
              <a:t>behavioral</a:t>
            </a:r>
            <a:r>
              <a:rPr sz="900" spc="-15" dirty="0">
                <a:solidFill>
                  <a:srgbClr val="363740"/>
                </a:solidFill>
                <a:latin typeface="Arial"/>
                <a:cs typeface="Arial"/>
              </a:rPr>
              <a:t> </a:t>
            </a:r>
            <a:r>
              <a:rPr sz="900" dirty="0">
                <a:solidFill>
                  <a:srgbClr val="363740"/>
                </a:solidFill>
                <a:latin typeface="Arial"/>
                <a:cs typeface="Arial"/>
              </a:rPr>
              <a:t>dimensions</a:t>
            </a:r>
            <a:r>
              <a:rPr sz="900" spc="-15" dirty="0">
                <a:solidFill>
                  <a:srgbClr val="363740"/>
                </a:solidFill>
                <a:latin typeface="Arial"/>
                <a:cs typeface="Arial"/>
              </a:rPr>
              <a:t> </a:t>
            </a:r>
            <a:r>
              <a:rPr sz="900" spc="20" dirty="0">
                <a:solidFill>
                  <a:srgbClr val="363740"/>
                </a:solidFill>
                <a:latin typeface="Arial"/>
                <a:cs typeface="Arial"/>
              </a:rPr>
              <a:t>of</a:t>
            </a:r>
            <a:r>
              <a:rPr sz="900" spc="-15" dirty="0">
                <a:solidFill>
                  <a:srgbClr val="363740"/>
                </a:solidFill>
                <a:latin typeface="Arial"/>
                <a:cs typeface="Arial"/>
              </a:rPr>
              <a:t> </a:t>
            </a:r>
            <a:r>
              <a:rPr sz="900" spc="10" dirty="0">
                <a:solidFill>
                  <a:srgbClr val="363740"/>
                </a:solidFill>
                <a:latin typeface="Arial"/>
                <a:cs typeface="Arial"/>
              </a:rPr>
              <a:t>the</a:t>
            </a:r>
            <a:r>
              <a:rPr sz="900" spc="-15" dirty="0">
                <a:solidFill>
                  <a:srgbClr val="363740"/>
                </a:solidFill>
                <a:latin typeface="Arial"/>
                <a:cs typeface="Arial"/>
              </a:rPr>
              <a:t> </a:t>
            </a:r>
            <a:r>
              <a:rPr sz="900" spc="-5" dirty="0">
                <a:solidFill>
                  <a:srgbClr val="363740"/>
                </a:solidFill>
                <a:latin typeface="Arial"/>
                <a:cs typeface="Arial"/>
              </a:rPr>
              <a:t>“self.”  </a:t>
            </a:r>
            <a:r>
              <a:rPr sz="900" spc="-10" dirty="0">
                <a:solidFill>
                  <a:srgbClr val="363740"/>
                </a:solidFill>
                <a:latin typeface="Arial"/>
                <a:cs typeface="Arial"/>
              </a:rPr>
              <a:t>They </a:t>
            </a:r>
            <a:r>
              <a:rPr sz="900" spc="10" dirty="0">
                <a:solidFill>
                  <a:srgbClr val="363740"/>
                </a:solidFill>
                <a:latin typeface="Arial"/>
                <a:cs typeface="Arial"/>
              </a:rPr>
              <a:t>then </a:t>
            </a:r>
            <a:r>
              <a:rPr sz="900" spc="-5" dirty="0">
                <a:solidFill>
                  <a:srgbClr val="363740"/>
                </a:solidFill>
                <a:latin typeface="Arial"/>
                <a:cs typeface="Arial"/>
              </a:rPr>
              <a:t>develop </a:t>
            </a:r>
            <a:r>
              <a:rPr sz="900" spc="10" dirty="0">
                <a:solidFill>
                  <a:srgbClr val="363740"/>
                </a:solidFill>
                <a:latin typeface="Arial"/>
                <a:cs typeface="Arial"/>
              </a:rPr>
              <a:t>insights </a:t>
            </a:r>
            <a:r>
              <a:rPr sz="900" spc="15" dirty="0">
                <a:solidFill>
                  <a:srgbClr val="363740"/>
                </a:solidFill>
                <a:latin typeface="Arial"/>
                <a:cs typeface="Arial"/>
              </a:rPr>
              <a:t>into </a:t>
            </a:r>
            <a:r>
              <a:rPr sz="900" spc="35" dirty="0">
                <a:solidFill>
                  <a:srgbClr val="363740"/>
                </a:solidFill>
                <a:latin typeface="Arial"/>
                <a:cs typeface="Arial"/>
              </a:rPr>
              <a:t>how </a:t>
            </a:r>
            <a:r>
              <a:rPr sz="900" spc="10" dirty="0">
                <a:solidFill>
                  <a:srgbClr val="363740"/>
                </a:solidFill>
                <a:latin typeface="Arial"/>
                <a:cs typeface="Arial"/>
              </a:rPr>
              <a:t>their </a:t>
            </a:r>
            <a:r>
              <a:rPr sz="900" dirty="0">
                <a:solidFill>
                  <a:srgbClr val="363740"/>
                </a:solidFill>
                <a:latin typeface="Arial"/>
                <a:cs typeface="Arial"/>
              </a:rPr>
              <a:t>behavior </a:t>
            </a:r>
            <a:r>
              <a:rPr sz="900" spc="-5" dirty="0">
                <a:solidFill>
                  <a:srgbClr val="363740"/>
                </a:solidFill>
                <a:latin typeface="Arial"/>
                <a:cs typeface="Arial"/>
              </a:rPr>
              <a:t>is perceived </a:t>
            </a:r>
            <a:r>
              <a:rPr sz="900" spc="10" dirty="0">
                <a:solidFill>
                  <a:srgbClr val="363740"/>
                </a:solidFill>
                <a:latin typeface="Arial"/>
                <a:cs typeface="Arial"/>
              </a:rPr>
              <a:t>by </a:t>
            </a:r>
            <a:r>
              <a:rPr sz="900" spc="5" dirty="0">
                <a:solidFill>
                  <a:srgbClr val="363740"/>
                </a:solidFill>
                <a:latin typeface="Arial"/>
                <a:cs typeface="Arial"/>
              </a:rPr>
              <a:t>others </a:t>
            </a:r>
            <a:r>
              <a:rPr sz="900" dirty="0">
                <a:solidFill>
                  <a:srgbClr val="363740"/>
                </a:solidFill>
                <a:latin typeface="Arial"/>
                <a:cs typeface="Arial"/>
              </a:rPr>
              <a:t>and </a:t>
            </a:r>
            <a:r>
              <a:rPr sz="900" spc="-5" dirty="0">
                <a:solidFill>
                  <a:srgbClr val="363740"/>
                </a:solidFill>
                <a:latin typeface="Arial"/>
                <a:cs typeface="Arial"/>
              </a:rPr>
              <a:t>learn </a:t>
            </a:r>
            <a:r>
              <a:rPr sz="900" spc="35" dirty="0">
                <a:solidFill>
                  <a:srgbClr val="363740"/>
                </a:solidFill>
                <a:latin typeface="Arial"/>
                <a:cs typeface="Arial"/>
              </a:rPr>
              <a:t>how </a:t>
            </a:r>
            <a:r>
              <a:rPr sz="900" spc="25" dirty="0">
                <a:solidFill>
                  <a:srgbClr val="363740"/>
                </a:solidFill>
                <a:latin typeface="Arial"/>
                <a:cs typeface="Arial"/>
              </a:rPr>
              <a:t>to </a:t>
            </a:r>
            <a:r>
              <a:rPr sz="900" spc="5" dirty="0">
                <a:solidFill>
                  <a:srgbClr val="363740"/>
                </a:solidFill>
                <a:latin typeface="Arial"/>
                <a:cs typeface="Arial"/>
              </a:rPr>
              <a:t>modulate </a:t>
            </a:r>
            <a:r>
              <a:rPr sz="900" spc="35" dirty="0">
                <a:solidFill>
                  <a:srgbClr val="363740"/>
                </a:solidFill>
                <a:latin typeface="Arial"/>
                <a:cs typeface="Arial"/>
              </a:rPr>
              <a:t>how </a:t>
            </a:r>
            <a:r>
              <a:rPr sz="900" spc="10" dirty="0">
                <a:solidFill>
                  <a:srgbClr val="363740"/>
                </a:solidFill>
                <a:latin typeface="Arial"/>
                <a:cs typeface="Arial"/>
              </a:rPr>
              <a:t>they </a:t>
            </a:r>
            <a:r>
              <a:rPr sz="900" spc="20" dirty="0">
                <a:solidFill>
                  <a:srgbClr val="363740"/>
                </a:solidFill>
                <a:latin typeface="Arial"/>
                <a:cs typeface="Arial"/>
              </a:rPr>
              <a:t>“show </a:t>
            </a:r>
            <a:r>
              <a:rPr sz="900" spc="15" dirty="0">
                <a:solidFill>
                  <a:srgbClr val="363740"/>
                </a:solidFill>
                <a:latin typeface="Arial"/>
                <a:cs typeface="Arial"/>
              </a:rPr>
              <a:t>up” </a:t>
            </a:r>
            <a:r>
              <a:rPr sz="900" spc="25" dirty="0">
                <a:solidFill>
                  <a:srgbClr val="363740"/>
                </a:solidFill>
                <a:latin typeface="Arial"/>
                <a:cs typeface="Arial"/>
              </a:rPr>
              <a:t>to </a:t>
            </a:r>
            <a:r>
              <a:rPr sz="900" dirty="0">
                <a:solidFill>
                  <a:srgbClr val="363740"/>
                </a:solidFill>
                <a:latin typeface="Arial"/>
                <a:cs typeface="Arial"/>
              </a:rPr>
              <a:t>inspire and  inﬂuence those critical </a:t>
            </a:r>
            <a:r>
              <a:rPr sz="900" spc="25" dirty="0">
                <a:solidFill>
                  <a:srgbClr val="363740"/>
                </a:solidFill>
                <a:latin typeface="Arial"/>
                <a:cs typeface="Arial"/>
              </a:rPr>
              <a:t>to </a:t>
            </a:r>
            <a:r>
              <a:rPr sz="900" spc="-5" dirty="0">
                <a:solidFill>
                  <a:srgbClr val="363740"/>
                </a:solidFill>
                <a:latin typeface="Arial"/>
                <a:cs typeface="Arial"/>
              </a:rPr>
              <a:t>reaching </a:t>
            </a:r>
            <a:r>
              <a:rPr sz="900" spc="10" dirty="0">
                <a:solidFill>
                  <a:srgbClr val="363740"/>
                </a:solidFill>
                <a:latin typeface="Arial"/>
                <a:cs typeface="Arial"/>
              </a:rPr>
              <a:t>their</a:t>
            </a:r>
            <a:r>
              <a:rPr sz="900" spc="-100" dirty="0">
                <a:solidFill>
                  <a:srgbClr val="363740"/>
                </a:solidFill>
                <a:latin typeface="Arial"/>
                <a:cs typeface="Arial"/>
              </a:rPr>
              <a:t> </a:t>
            </a:r>
            <a:r>
              <a:rPr sz="900" spc="-10" dirty="0">
                <a:solidFill>
                  <a:srgbClr val="363740"/>
                </a:solidFill>
                <a:latin typeface="Arial"/>
                <a:cs typeface="Arial"/>
              </a:rPr>
              <a:t>goals.</a:t>
            </a:r>
            <a:endParaRPr sz="900">
              <a:latin typeface="Arial"/>
              <a:cs typeface="Arial"/>
            </a:endParaRPr>
          </a:p>
        </p:txBody>
      </p:sp>
      <p:sp>
        <p:nvSpPr>
          <p:cNvPr id="5" name="object 5"/>
          <p:cNvSpPr/>
          <p:nvPr/>
        </p:nvSpPr>
        <p:spPr>
          <a:xfrm>
            <a:off x="6103275" y="1062549"/>
            <a:ext cx="3041015" cy="699135"/>
          </a:xfrm>
          <a:custGeom>
            <a:avLst/>
            <a:gdLst/>
            <a:ahLst/>
            <a:cxnLst/>
            <a:rect l="l" t="t" r="r" b="b"/>
            <a:pathLst>
              <a:path w="3041015" h="699135">
                <a:moveTo>
                  <a:pt x="0" y="0"/>
                </a:moveTo>
                <a:lnTo>
                  <a:pt x="3040799" y="0"/>
                </a:lnTo>
                <a:lnTo>
                  <a:pt x="3040799" y="698699"/>
                </a:lnTo>
                <a:lnTo>
                  <a:pt x="0" y="698699"/>
                </a:lnTo>
                <a:lnTo>
                  <a:pt x="0" y="0"/>
                </a:lnTo>
                <a:close/>
              </a:path>
            </a:pathLst>
          </a:custGeom>
          <a:solidFill>
            <a:srgbClr val="A31F21"/>
          </a:solidFill>
        </p:spPr>
        <p:txBody>
          <a:bodyPr wrap="square" lIns="0" tIns="0" rIns="0" bIns="0" rtlCol="0"/>
          <a:lstStyle/>
          <a:p>
            <a:endParaRPr/>
          </a:p>
        </p:txBody>
      </p:sp>
      <p:sp>
        <p:nvSpPr>
          <p:cNvPr id="6" name="object 6"/>
          <p:cNvSpPr txBox="1"/>
          <p:nvPr/>
        </p:nvSpPr>
        <p:spPr>
          <a:xfrm>
            <a:off x="6176300" y="1131103"/>
            <a:ext cx="2228215" cy="570230"/>
          </a:xfrm>
          <a:prstGeom prst="rect">
            <a:avLst/>
          </a:prstGeom>
        </p:spPr>
        <p:txBody>
          <a:bodyPr vert="horz" wrap="square" lIns="0" tIns="0" rIns="0" bIns="0" rtlCol="0">
            <a:spAutoFit/>
          </a:bodyPr>
          <a:lstStyle/>
          <a:p>
            <a:pPr marL="12700">
              <a:lnSpc>
                <a:spcPct val="100000"/>
              </a:lnSpc>
            </a:pPr>
            <a:r>
              <a:rPr sz="900" b="1" spc="-95" dirty="0">
                <a:solidFill>
                  <a:srgbClr val="FFFFFF"/>
                </a:solidFill>
                <a:latin typeface="Arial Black"/>
                <a:cs typeface="Arial Black"/>
              </a:rPr>
              <a:t>Estimated </a:t>
            </a:r>
            <a:r>
              <a:rPr sz="900" b="1" spc="-105" dirty="0">
                <a:solidFill>
                  <a:srgbClr val="FFFFFF"/>
                </a:solidFill>
                <a:latin typeface="Arial Black"/>
                <a:cs typeface="Arial Black"/>
              </a:rPr>
              <a:t>Time </a:t>
            </a:r>
            <a:r>
              <a:rPr sz="900" b="1" spc="-95" dirty="0">
                <a:solidFill>
                  <a:srgbClr val="FFFFFF"/>
                </a:solidFill>
                <a:latin typeface="Arial Black"/>
                <a:cs typeface="Arial Black"/>
              </a:rPr>
              <a:t>Commitment: </a:t>
            </a:r>
            <a:r>
              <a:rPr sz="900" b="1" spc="-35" dirty="0">
                <a:solidFill>
                  <a:srgbClr val="FFFFFF"/>
                </a:solidFill>
                <a:latin typeface="Arial Black"/>
                <a:cs typeface="Arial Black"/>
              </a:rPr>
              <a:t>2.5-3</a:t>
            </a:r>
            <a:r>
              <a:rPr sz="900" b="1" spc="35" dirty="0">
                <a:solidFill>
                  <a:srgbClr val="FFFFFF"/>
                </a:solidFill>
                <a:latin typeface="Arial Black"/>
                <a:cs typeface="Arial Black"/>
              </a:rPr>
              <a:t> </a:t>
            </a:r>
            <a:r>
              <a:rPr sz="900" b="1" spc="-85" dirty="0">
                <a:solidFill>
                  <a:srgbClr val="FFFFFF"/>
                </a:solidFill>
                <a:latin typeface="Arial Black"/>
                <a:cs typeface="Arial Black"/>
              </a:rPr>
              <a:t>hours</a:t>
            </a:r>
            <a:endParaRPr sz="900">
              <a:latin typeface="Arial Black"/>
              <a:cs typeface="Arial Black"/>
            </a:endParaRPr>
          </a:p>
          <a:p>
            <a:pPr marL="12700" marR="567690">
              <a:lnSpc>
                <a:spcPct val="109400"/>
              </a:lnSpc>
              <a:spcBef>
                <a:spcPts val="30"/>
              </a:spcBef>
            </a:pPr>
            <a:r>
              <a:rPr sz="800" spc="-5" dirty="0">
                <a:solidFill>
                  <a:srgbClr val="FFFFFF"/>
                </a:solidFill>
                <a:latin typeface="Arial"/>
                <a:cs typeface="Arial"/>
              </a:rPr>
              <a:t>Faculty </a:t>
            </a:r>
            <a:r>
              <a:rPr sz="800" dirty="0">
                <a:solidFill>
                  <a:srgbClr val="FFFFFF"/>
                </a:solidFill>
                <a:latin typeface="Arial"/>
                <a:cs typeface="Arial"/>
              </a:rPr>
              <a:t>Video </a:t>
            </a:r>
            <a:r>
              <a:rPr sz="800" spc="-10" dirty="0">
                <a:solidFill>
                  <a:srgbClr val="FFFFFF"/>
                </a:solidFill>
                <a:latin typeface="Arial"/>
                <a:cs typeface="Arial"/>
              </a:rPr>
              <a:t>Lectures: </a:t>
            </a:r>
            <a:r>
              <a:rPr sz="800" spc="35" dirty="0">
                <a:solidFill>
                  <a:srgbClr val="FFFFFF"/>
                </a:solidFill>
                <a:latin typeface="Arial"/>
                <a:cs typeface="Arial"/>
              </a:rPr>
              <a:t>30 </a:t>
            </a:r>
            <a:r>
              <a:rPr sz="800" spc="5" dirty="0">
                <a:solidFill>
                  <a:srgbClr val="FFFFFF"/>
                </a:solidFill>
                <a:latin typeface="Arial"/>
                <a:cs typeface="Arial"/>
              </a:rPr>
              <a:t>Minutes  </a:t>
            </a:r>
            <a:r>
              <a:rPr sz="800" spc="-10" dirty="0">
                <a:solidFill>
                  <a:srgbClr val="FFFFFF"/>
                </a:solidFill>
                <a:latin typeface="Arial"/>
                <a:cs typeface="Arial"/>
              </a:rPr>
              <a:t>Create </a:t>
            </a:r>
            <a:r>
              <a:rPr sz="800" spc="15" dirty="0">
                <a:solidFill>
                  <a:srgbClr val="FFFFFF"/>
                </a:solidFill>
                <a:latin typeface="Arial"/>
                <a:cs typeface="Arial"/>
              </a:rPr>
              <a:t>Action </a:t>
            </a:r>
            <a:r>
              <a:rPr sz="800" spc="-15" dirty="0">
                <a:solidFill>
                  <a:srgbClr val="FFFFFF"/>
                </a:solidFill>
                <a:latin typeface="Arial"/>
                <a:cs typeface="Arial"/>
              </a:rPr>
              <a:t>Plan: </a:t>
            </a:r>
            <a:r>
              <a:rPr sz="800" spc="40" dirty="0">
                <a:solidFill>
                  <a:srgbClr val="FFFFFF"/>
                </a:solidFill>
                <a:latin typeface="Arial"/>
                <a:cs typeface="Arial"/>
              </a:rPr>
              <a:t>75-90 </a:t>
            </a:r>
            <a:r>
              <a:rPr sz="800" spc="5" dirty="0">
                <a:solidFill>
                  <a:srgbClr val="FFFFFF"/>
                </a:solidFill>
                <a:latin typeface="Arial"/>
                <a:cs typeface="Arial"/>
              </a:rPr>
              <a:t>Minutes  </a:t>
            </a:r>
            <a:r>
              <a:rPr sz="800" dirty="0">
                <a:solidFill>
                  <a:srgbClr val="FFFFFF"/>
                </a:solidFill>
                <a:latin typeface="Arial"/>
                <a:cs typeface="Arial"/>
              </a:rPr>
              <a:t>Interactive </a:t>
            </a:r>
            <a:r>
              <a:rPr sz="800" spc="5" dirty="0">
                <a:solidFill>
                  <a:srgbClr val="FFFFFF"/>
                </a:solidFill>
                <a:latin typeface="Arial"/>
                <a:cs typeface="Arial"/>
              </a:rPr>
              <a:t>Activities: </a:t>
            </a:r>
            <a:r>
              <a:rPr sz="800" spc="40" dirty="0">
                <a:solidFill>
                  <a:srgbClr val="FFFFFF"/>
                </a:solidFill>
                <a:latin typeface="Arial"/>
                <a:cs typeface="Arial"/>
              </a:rPr>
              <a:t>45-60</a:t>
            </a:r>
            <a:r>
              <a:rPr sz="800" spc="-85" dirty="0">
                <a:solidFill>
                  <a:srgbClr val="FFFFFF"/>
                </a:solidFill>
                <a:latin typeface="Arial"/>
                <a:cs typeface="Arial"/>
              </a:rPr>
              <a:t> </a:t>
            </a:r>
            <a:r>
              <a:rPr sz="800" spc="5" dirty="0">
                <a:solidFill>
                  <a:srgbClr val="FFFFFF"/>
                </a:solidFill>
                <a:latin typeface="Arial"/>
                <a:cs typeface="Arial"/>
              </a:rPr>
              <a:t>Minutes</a:t>
            </a:r>
            <a:endParaRPr sz="800">
              <a:latin typeface="Arial"/>
              <a:cs typeface="Arial"/>
            </a:endParaRPr>
          </a:p>
        </p:txBody>
      </p:sp>
      <p:sp>
        <p:nvSpPr>
          <p:cNvPr id="7" name="object 7"/>
          <p:cNvSpPr txBox="1">
            <a:spLocks noGrp="1"/>
          </p:cNvSpPr>
          <p:nvPr>
            <p:ph type="title"/>
          </p:nvPr>
        </p:nvSpPr>
        <p:spPr>
          <a:xfrm>
            <a:off x="1706899" y="341965"/>
            <a:ext cx="3136900" cy="304800"/>
          </a:xfrm>
          <a:prstGeom prst="rect">
            <a:avLst/>
          </a:prstGeom>
        </p:spPr>
        <p:txBody>
          <a:bodyPr vert="horz" wrap="square" lIns="0" tIns="0" rIns="0" bIns="0" rtlCol="0">
            <a:spAutoFit/>
          </a:bodyPr>
          <a:lstStyle/>
          <a:p>
            <a:pPr marL="12700">
              <a:lnSpc>
                <a:spcPct val="100000"/>
              </a:lnSpc>
            </a:pPr>
            <a:r>
              <a:rPr b="0" spc="30" dirty="0">
                <a:solidFill>
                  <a:srgbClr val="A31F21"/>
                </a:solidFill>
                <a:latin typeface="Arial"/>
                <a:cs typeface="Arial"/>
              </a:rPr>
              <a:t>Optimizing</a:t>
            </a:r>
            <a:r>
              <a:rPr b="0" spc="-65" dirty="0">
                <a:solidFill>
                  <a:srgbClr val="A31F21"/>
                </a:solidFill>
                <a:latin typeface="Arial"/>
                <a:cs typeface="Arial"/>
              </a:rPr>
              <a:t> </a:t>
            </a:r>
            <a:r>
              <a:rPr b="0" spc="10" dirty="0">
                <a:solidFill>
                  <a:srgbClr val="A31F21"/>
                </a:solidFill>
                <a:latin typeface="Arial"/>
                <a:cs typeface="Arial"/>
              </a:rPr>
              <a:t>Self-Awareness</a:t>
            </a:r>
          </a:p>
        </p:txBody>
      </p:sp>
      <p:sp>
        <p:nvSpPr>
          <p:cNvPr id="8" name="object 8"/>
          <p:cNvSpPr/>
          <p:nvPr/>
        </p:nvSpPr>
        <p:spPr>
          <a:xfrm>
            <a:off x="7588800" y="169775"/>
            <a:ext cx="1341947" cy="368808"/>
          </a:xfrm>
          <a:prstGeom prst="rect">
            <a:avLst/>
          </a:prstGeom>
          <a:blipFill>
            <a:blip r:embed="rId2" cstate="print"/>
            <a:stretch>
              <a:fillRect/>
            </a:stretch>
          </a:blipFill>
        </p:spPr>
        <p:txBody>
          <a:bodyPr wrap="square" lIns="0" tIns="0" rIns="0" bIns="0" rtlCol="0"/>
          <a:lstStyle/>
          <a:p>
            <a:endParaRPr/>
          </a:p>
        </p:txBody>
      </p:sp>
      <p:sp>
        <p:nvSpPr>
          <p:cNvPr id="9" name="object 9"/>
          <p:cNvSpPr txBox="1"/>
          <p:nvPr/>
        </p:nvSpPr>
        <p:spPr>
          <a:xfrm>
            <a:off x="5265175" y="2567003"/>
            <a:ext cx="3576954" cy="1857375"/>
          </a:xfrm>
          <a:prstGeom prst="rect">
            <a:avLst/>
          </a:prstGeom>
        </p:spPr>
        <p:txBody>
          <a:bodyPr vert="horz" wrap="square" lIns="0" tIns="0" rIns="0" bIns="0" rtlCol="0">
            <a:spAutoFit/>
          </a:bodyPr>
          <a:lstStyle/>
          <a:p>
            <a:pPr marL="12700">
              <a:lnSpc>
                <a:spcPct val="100000"/>
              </a:lnSpc>
            </a:pPr>
            <a:r>
              <a:rPr sz="1200" spc="-15" dirty="0">
                <a:solidFill>
                  <a:srgbClr val="A31F21"/>
                </a:solidFill>
                <a:latin typeface="Arial"/>
                <a:cs typeface="Arial"/>
              </a:rPr>
              <a:t>Faculty: </a:t>
            </a:r>
            <a:r>
              <a:rPr sz="1200" spc="5" dirty="0">
                <a:solidFill>
                  <a:srgbClr val="A31F21"/>
                </a:solidFill>
                <a:latin typeface="Arial"/>
                <a:cs typeface="Arial"/>
              </a:rPr>
              <a:t>Brian </a:t>
            </a:r>
            <a:r>
              <a:rPr sz="1200" spc="20" dirty="0">
                <a:solidFill>
                  <a:srgbClr val="A31F21"/>
                </a:solidFill>
                <a:latin typeface="Arial"/>
                <a:cs typeface="Arial"/>
              </a:rPr>
              <a:t>Lowery </a:t>
            </a:r>
            <a:r>
              <a:rPr sz="1200" spc="-5" dirty="0">
                <a:solidFill>
                  <a:srgbClr val="A31F21"/>
                </a:solidFill>
                <a:latin typeface="Arial"/>
                <a:cs typeface="Arial"/>
              </a:rPr>
              <a:t>&amp; </a:t>
            </a:r>
            <a:r>
              <a:rPr sz="1200" dirty="0">
                <a:solidFill>
                  <a:srgbClr val="A31F21"/>
                </a:solidFill>
                <a:latin typeface="Arial"/>
                <a:cs typeface="Arial"/>
              </a:rPr>
              <a:t>Christian</a:t>
            </a:r>
            <a:r>
              <a:rPr sz="1200" spc="-120" dirty="0">
                <a:solidFill>
                  <a:srgbClr val="A31F21"/>
                </a:solidFill>
                <a:latin typeface="Arial"/>
                <a:cs typeface="Arial"/>
              </a:rPr>
              <a:t> </a:t>
            </a:r>
            <a:r>
              <a:rPr sz="1200" spc="15" dirty="0">
                <a:solidFill>
                  <a:srgbClr val="A31F21"/>
                </a:solidFill>
                <a:latin typeface="Arial"/>
                <a:cs typeface="Arial"/>
              </a:rPr>
              <a:t>Wheeler</a:t>
            </a:r>
            <a:endParaRPr sz="1200">
              <a:latin typeface="Arial"/>
              <a:cs typeface="Arial"/>
            </a:endParaRPr>
          </a:p>
          <a:p>
            <a:pPr marL="812800" marR="5080">
              <a:lnSpc>
                <a:spcPct val="109400"/>
              </a:lnSpc>
              <a:spcBef>
                <a:spcPts val="810"/>
              </a:spcBef>
            </a:pPr>
            <a:r>
              <a:rPr sz="800" dirty="0">
                <a:solidFill>
                  <a:srgbClr val="363740"/>
                </a:solidFill>
                <a:latin typeface="Arial"/>
                <a:cs typeface="Arial"/>
              </a:rPr>
              <a:t>Brian </a:t>
            </a:r>
            <a:r>
              <a:rPr sz="800" spc="15" dirty="0">
                <a:solidFill>
                  <a:srgbClr val="363740"/>
                </a:solidFill>
                <a:latin typeface="Arial"/>
                <a:cs typeface="Arial"/>
              </a:rPr>
              <a:t>Lowery </a:t>
            </a:r>
            <a:r>
              <a:rPr sz="800" spc="-5" dirty="0">
                <a:solidFill>
                  <a:srgbClr val="363740"/>
                </a:solidFill>
                <a:latin typeface="Arial"/>
                <a:cs typeface="Arial"/>
              </a:rPr>
              <a:t>is </a:t>
            </a:r>
            <a:r>
              <a:rPr sz="800" spc="-25" dirty="0">
                <a:solidFill>
                  <a:srgbClr val="363740"/>
                </a:solidFill>
                <a:latin typeface="Arial"/>
                <a:cs typeface="Arial"/>
              </a:rPr>
              <a:t>a </a:t>
            </a:r>
            <a:r>
              <a:rPr sz="800" spc="-5" dirty="0">
                <a:solidFill>
                  <a:srgbClr val="363740"/>
                </a:solidFill>
                <a:latin typeface="Arial"/>
                <a:cs typeface="Arial"/>
              </a:rPr>
              <a:t>Professor </a:t>
            </a:r>
            <a:r>
              <a:rPr sz="800" spc="15" dirty="0">
                <a:solidFill>
                  <a:srgbClr val="363740"/>
                </a:solidFill>
                <a:latin typeface="Arial"/>
                <a:cs typeface="Arial"/>
              </a:rPr>
              <a:t>of</a:t>
            </a:r>
            <a:r>
              <a:rPr sz="800" spc="-145" dirty="0">
                <a:solidFill>
                  <a:srgbClr val="363740"/>
                </a:solidFill>
                <a:latin typeface="Arial"/>
                <a:cs typeface="Arial"/>
              </a:rPr>
              <a:t> </a:t>
            </a:r>
            <a:r>
              <a:rPr sz="800" dirty="0">
                <a:solidFill>
                  <a:srgbClr val="363740"/>
                </a:solidFill>
                <a:latin typeface="Arial"/>
                <a:cs typeface="Arial"/>
              </a:rPr>
              <a:t>Organizational Behavior and </a:t>
            </a:r>
            <a:r>
              <a:rPr sz="800" spc="-25" dirty="0">
                <a:solidFill>
                  <a:srgbClr val="363740"/>
                </a:solidFill>
                <a:latin typeface="Arial"/>
                <a:cs typeface="Arial"/>
              </a:rPr>
              <a:t>a  </a:t>
            </a:r>
            <a:r>
              <a:rPr sz="800" spc="-10" dirty="0">
                <a:solidFill>
                  <a:srgbClr val="363740"/>
                </a:solidFill>
                <a:latin typeface="Arial"/>
                <a:cs typeface="Arial"/>
              </a:rPr>
              <a:t>social </a:t>
            </a:r>
            <a:r>
              <a:rPr sz="800" spc="5" dirty="0">
                <a:solidFill>
                  <a:srgbClr val="363740"/>
                </a:solidFill>
                <a:latin typeface="Arial"/>
                <a:cs typeface="Arial"/>
              </a:rPr>
              <a:t>psychologist </a:t>
            </a:r>
            <a:r>
              <a:rPr sz="800" spc="10" dirty="0">
                <a:solidFill>
                  <a:srgbClr val="363740"/>
                </a:solidFill>
                <a:latin typeface="Arial"/>
                <a:cs typeface="Arial"/>
              </a:rPr>
              <a:t>by </a:t>
            </a:r>
            <a:r>
              <a:rPr sz="800" spc="5" dirty="0">
                <a:solidFill>
                  <a:srgbClr val="363740"/>
                </a:solidFill>
                <a:latin typeface="Arial"/>
                <a:cs typeface="Arial"/>
              </a:rPr>
              <a:t>training. His </a:t>
            </a:r>
            <a:r>
              <a:rPr sz="800" spc="-10" dirty="0">
                <a:solidFill>
                  <a:srgbClr val="363740"/>
                </a:solidFill>
                <a:latin typeface="Arial"/>
                <a:cs typeface="Arial"/>
              </a:rPr>
              <a:t>research </a:t>
            </a:r>
            <a:r>
              <a:rPr sz="800" spc="-5" dirty="0">
                <a:solidFill>
                  <a:srgbClr val="363740"/>
                </a:solidFill>
                <a:latin typeface="Arial"/>
                <a:cs typeface="Arial"/>
              </a:rPr>
              <a:t>focuses </a:t>
            </a:r>
            <a:r>
              <a:rPr sz="800" dirty="0">
                <a:solidFill>
                  <a:srgbClr val="363740"/>
                </a:solidFill>
                <a:latin typeface="Arial"/>
                <a:cs typeface="Arial"/>
              </a:rPr>
              <a:t>on </a:t>
            </a:r>
            <a:r>
              <a:rPr sz="800" spc="10" dirty="0">
                <a:solidFill>
                  <a:srgbClr val="363740"/>
                </a:solidFill>
                <a:latin typeface="Arial"/>
                <a:cs typeface="Arial"/>
              </a:rPr>
              <a:t>the  </a:t>
            </a:r>
            <a:r>
              <a:rPr sz="800" spc="25" dirty="0">
                <a:solidFill>
                  <a:srgbClr val="363740"/>
                </a:solidFill>
                <a:latin typeface="Arial"/>
                <a:cs typeface="Arial"/>
              </a:rPr>
              <a:t>way </a:t>
            </a:r>
            <a:r>
              <a:rPr sz="800" dirty="0">
                <a:solidFill>
                  <a:srgbClr val="363740"/>
                </a:solidFill>
                <a:latin typeface="Arial"/>
                <a:cs typeface="Arial"/>
              </a:rPr>
              <a:t>relationships </a:t>
            </a:r>
            <a:r>
              <a:rPr sz="800" spc="5" dirty="0">
                <a:solidFill>
                  <a:srgbClr val="363740"/>
                </a:solidFill>
                <a:latin typeface="Arial"/>
                <a:cs typeface="Arial"/>
              </a:rPr>
              <a:t>among groups </a:t>
            </a:r>
            <a:r>
              <a:rPr sz="800" dirty="0">
                <a:solidFill>
                  <a:srgbClr val="363740"/>
                </a:solidFill>
                <a:latin typeface="Arial"/>
                <a:cs typeface="Arial"/>
              </a:rPr>
              <a:t>and people </a:t>
            </a:r>
            <a:r>
              <a:rPr sz="800" spc="-10" dirty="0">
                <a:solidFill>
                  <a:srgbClr val="363740"/>
                </a:solidFill>
                <a:latin typeface="Arial"/>
                <a:cs typeface="Arial"/>
              </a:rPr>
              <a:t>shape </a:t>
            </a:r>
            <a:r>
              <a:rPr sz="800" spc="10" dirty="0">
                <a:solidFill>
                  <a:srgbClr val="363740"/>
                </a:solidFill>
                <a:latin typeface="Arial"/>
                <a:cs typeface="Arial"/>
              </a:rPr>
              <a:t>the </a:t>
            </a:r>
            <a:r>
              <a:rPr sz="800" spc="25" dirty="0">
                <a:solidFill>
                  <a:srgbClr val="363740"/>
                </a:solidFill>
                <a:latin typeface="Arial"/>
                <a:cs typeface="Arial"/>
              </a:rPr>
              <a:t>way  </a:t>
            </a:r>
            <a:r>
              <a:rPr sz="800" spc="30" dirty="0">
                <a:solidFill>
                  <a:srgbClr val="363740"/>
                </a:solidFill>
                <a:latin typeface="Arial"/>
                <a:cs typeface="Arial"/>
              </a:rPr>
              <a:t>we </a:t>
            </a:r>
            <a:r>
              <a:rPr sz="800" spc="5" dirty="0">
                <a:solidFill>
                  <a:srgbClr val="363740"/>
                </a:solidFill>
                <a:latin typeface="Arial"/>
                <a:cs typeface="Arial"/>
              </a:rPr>
              <a:t>understand </a:t>
            </a:r>
            <a:r>
              <a:rPr sz="800" spc="-10" dirty="0">
                <a:solidFill>
                  <a:srgbClr val="363740"/>
                </a:solidFill>
                <a:latin typeface="Arial"/>
                <a:cs typeface="Arial"/>
              </a:rPr>
              <a:t>ourselves </a:t>
            </a:r>
            <a:r>
              <a:rPr sz="800" dirty="0">
                <a:solidFill>
                  <a:srgbClr val="363740"/>
                </a:solidFill>
                <a:latin typeface="Arial"/>
                <a:cs typeface="Arial"/>
              </a:rPr>
              <a:t>and </a:t>
            </a:r>
            <a:r>
              <a:rPr sz="800" spc="5" dirty="0">
                <a:solidFill>
                  <a:srgbClr val="363740"/>
                </a:solidFill>
                <a:latin typeface="Arial"/>
                <a:cs typeface="Arial"/>
              </a:rPr>
              <a:t>interact </a:t>
            </a:r>
            <a:r>
              <a:rPr sz="800" spc="40" dirty="0">
                <a:solidFill>
                  <a:srgbClr val="363740"/>
                </a:solidFill>
                <a:latin typeface="Arial"/>
                <a:cs typeface="Arial"/>
              </a:rPr>
              <a:t>with </a:t>
            </a:r>
            <a:r>
              <a:rPr sz="800" spc="-5" dirty="0">
                <a:solidFill>
                  <a:srgbClr val="363740"/>
                </a:solidFill>
                <a:latin typeface="Arial"/>
                <a:cs typeface="Arial"/>
              </a:rPr>
              <a:t>others. </a:t>
            </a:r>
            <a:r>
              <a:rPr sz="800" dirty="0">
                <a:solidFill>
                  <a:srgbClr val="363740"/>
                </a:solidFill>
                <a:latin typeface="Arial"/>
                <a:cs typeface="Arial"/>
              </a:rPr>
              <a:t>He </a:t>
            </a:r>
            <a:r>
              <a:rPr sz="800" spc="-10" dirty="0">
                <a:solidFill>
                  <a:srgbClr val="363740"/>
                </a:solidFill>
                <a:latin typeface="Arial"/>
                <a:cs typeface="Arial"/>
              </a:rPr>
              <a:t>has </a:t>
            </a:r>
            <a:r>
              <a:rPr sz="800" spc="-25" dirty="0">
                <a:solidFill>
                  <a:srgbClr val="363740"/>
                </a:solidFill>
                <a:latin typeface="Arial"/>
                <a:cs typeface="Arial"/>
              </a:rPr>
              <a:t>a  </a:t>
            </a:r>
            <a:r>
              <a:rPr sz="800" spc="5" dirty="0">
                <a:solidFill>
                  <a:srgbClr val="363740"/>
                </a:solidFill>
                <a:latin typeface="Arial"/>
                <a:cs typeface="Arial"/>
              </a:rPr>
              <a:t>particular interest in inequality </a:t>
            </a:r>
            <a:r>
              <a:rPr sz="800" dirty="0">
                <a:solidFill>
                  <a:srgbClr val="363740"/>
                </a:solidFill>
                <a:latin typeface="Arial"/>
                <a:cs typeface="Arial"/>
              </a:rPr>
              <a:t>and</a:t>
            </a:r>
            <a:r>
              <a:rPr sz="800" spc="-85" dirty="0">
                <a:solidFill>
                  <a:srgbClr val="363740"/>
                </a:solidFill>
                <a:latin typeface="Arial"/>
                <a:cs typeface="Arial"/>
              </a:rPr>
              <a:t> </a:t>
            </a:r>
            <a:r>
              <a:rPr sz="800" spc="-10" dirty="0">
                <a:solidFill>
                  <a:srgbClr val="363740"/>
                </a:solidFill>
                <a:latin typeface="Arial"/>
                <a:cs typeface="Arial"/>
              </a:rPr>
              <a:t>fairness.</a:t>
            </a:r>
            <a:endParaRPr sz="800">
              <a:latin typeface="Arial"/>
              <a:cs typeface="Arial"/>
            </a:endParaRPr>
          </a:p>
          <a:p>
            <a:pPr marL="216535" marR="2970530" indent="50165">
              <a:lnSpc>
                <a:spcPts val="830"/>
              </a:lnSpc>
              <a:spcBef>
                <a:spcPts val="105"/>
              </a:spcBef>
            </a:pPr>
            <a:r>
              <a:rPr sz="700" b="1" spc="-60" dirty="0">
                <a:solidFill>
                  <a:srgbClr val="A41C21"/>
                </a:solidFill>
                <a:latin typeface="Arial Black"/>
                <a:cs typeface="Arial Black"/>
              </a:rPr>
              <a:t>BRIAN  </a:t>
            </a:r>
            <a:r>
              <a:rPr sz="700" b="1" spc="-110" dirty="0">
                <a:solidFill>
                  <a:srgbClr val="A41C21"/>
                </a:solidFill>
                <a:latin typeface="Arial Black"/>
                <a:cs typeface="Arial Black"/>
              </a:rPr>
              <a:t>L</a:t>
            </a:r>
            <a:r>
              <a:rPr sz="700" b="1" spc="-55" dirty="0">
                <a:solidFill>
                  <a:srgbClr val="A41C21"/>
                </a:solidFill>
                <a:latin typeface="Arial Black"/>
                <a:cs typeface="Arial Black"/>
              </a:rPr>
              <a:t>O</a:t>
            </a:r>
            <a:r>
              <a:rPr sz="700" b="1" spc="-30" dirty="0">
                <a:solidFill>
                  <a:srgbClr val="A41C21"/>
                </a:solidFill>
                <a:latin typeface="Arial Black"/>
                <a:cs typeface="Arial Black"/>
              </a:rPr>
              <a:t>WER</a:t>
            </a:r>
            <a:r>
              <a:rPr sz="700" b="1" spc="-110" dirty="0">
                <a:solidFill>
                  <a:srgbClr val="A41C21"/>
                </a:solidFill>
                <a:latin typeface="Arial Black"/>
                <a:cs typeface="Arial Black"/>
              </a:rPr>
              <a:t>Y</a:t>
            </a:r>
            <a:endParaRPr sz="700">
              <a:latin typeface="Arial Black"/>
              <a:cs typeface="Arial Black"/>
            </a:endParaRPr>
          </a:p>
          <a:p>
            <a:pPr marL="812800">
              <a:lnSpc>
                <a:spcPts val="940"/>
              </a:lnSpc>
            </a:pPr>
            <a:r>
              <a:rPr sz="800" spc="-45" dirty="0">
                <a:solidFill>
                  <a:srgbClr val="363740"/>
                </a:solidFill>
                <a:latin typeface="Arial"/>
                <a:cs typeface="Arial"/>
              </a:rPr>
              <a:t>S. </a:t>
            </a:r>
            <a:r>
              <a:rPr sz="800" dirty="0">
                <a:solidFill>
                  <a:srgbClr val="363740"/>
                </a:solidFill>
                <a:latin typeface="Arial"/>
                <a:cs typeface="Arial"/>
              </a:rPr>
              <a:t>Christian </a:t>
            </a:r>
            <a:r>
              <a:rPr sz="800" spc="10" dirty="0">
                <a:solidFill>
                  <a:srgbClr val="363740"/>
                </a:solidFill>
                <a:latin typeface="Arial"/>
                <a:cs typeface="Arial"/>
              </a:rPr>
              <a:t>Wheeler </a:t>
            </a:r>
            <a:r>
              <a:rPr sz="800" spc="-5" dirty="0">
                <a:solidFill>
                  <a:srgbClr val="363740"/>
                </a:solidFill>
                <a:latin typeface="Arial"/>
                <a:cs typeface="Arial"/>
              </a:rPr>
              <a:t>is </a:t>
            </a:r>
            <a:r>
              <a:rPr sz="800" spc="10" dirty="0">
                <a:solidFill>
                  <a:srgbClr val="363740"/>
                </a:solidFill>
                <a:latin typeface="Arial"/>
                <a:cs typeface="Arial"/>
              </a:rPr>
              <a:t>the </a:t>
            </a:r>
            <a:r>
              <a:rPr sz="800" spc="-5" dirty="0">
                <a:solidFill>
                  <a:srgbClr val="363740"/>
                </a:solidFill>
                <a:latin typeface="Arial"/>
                <a:cs typeface="Arial"/>
              </a:rPr>
              <a:t>StrataCom Professor</a:t>
            </a:r>
            <a:r>
              <a:rPr sz="800" spc="-95" dirty="0">
                <a:solidFill>
                  <a:srgbClr val="363740"/>
                </a:solidFill>
                <a:latin typeface="Arial"/>
                <a:cs typeface="Arial"/>
              </a:rPr>
              <a:t> </a:t>
            </a:r>
            <a:r>
              <a:rPr sz="800" spc="15" dirty="0">
                <a:solidFill>
                  <a:srgbClr val="363740"/>
                </a:solidFill>
                <a:latin typeface="Arial"/>
                <a:cs typeface="Arial"/>
              </a:rPr>
              <a:t>of</a:t>
            </a:r>
            <a:endParaRPr sz="800">
              <a:latin typeface="Arial"/>
              <a:cs typeface="Arial"/>
            </a:endParaRPr>
          </a:p>
          <a:p>
            <a:pPr marL="812800" marR="122555">
              <a:lnSpc>
                <a:spcPct val="109400"/>
              </a:lnSpc>
            </a:pPr>
            <a:r>
              <a:rPr sz="800" dirty="0">
                <a:solidFill>
                  <a:srgbClr val="363740"/>
                </a:solidFill>
                <a:latin typeface="Arial"/>
                <a:cs typeface="Arial"/>
              </a:rPr>
              <a:t>Management and </a:t>
            </a:r>
            <a:r>
              <a:rPr sz="800" spc="-5" dirty="0">
                <a:solidFill>
                  <a:srgbClr val="363740"/>
                </a:solidFill>
                <a:latin typeface="Arial"/>
                <a:cs typeface="Arial"/>
              </a:rPr>
              <a:t>Professor </a:t>
            </a:r>
            <a:r>
              <a:rPr sz="800" spc="15" dirty="0">
                <a:solidFill>
                  <a:srgbClr val="363740"/>
                </a:solidFill>
                <a:latin typeface="Arial"/>
                <a:cs typeface="Arial"/>
              </a:rPr>
              <a:t>of </a:t>
            </a:r>
            <a:r>
              <a:rPr sz="800" spc="5" dirty="0">
                <a:solidFill>
                  <a:srgbClr val="363740"/>
                </a:solidFill>
                <a:latin typeface="Arial"/>
                <a:cs typeface="Arial"/>
              </a:rPr>
              <a:t>Marketing </a:t>
            </a:r>
            <a:r>
              <a:rPr sz="800" spc="10" dirty="0">
                <a:solidFill>
                  <a:srgbClr val="363740"/>
                </a:solidFill>
                <a:latin typeface="Arial"/>
                <a:cs typeface="Arial"/>
              </a:rPr>
              <a:t>at</a:t>
            </a:r>
            <a:r>
              <a:rPr sz="800" spc="-155" dirty="0">
                <a:solidFill>
                  <a:srgbClr val="363740"/>
                </a:solidFill>
                <a:latin typeface="Arial"/>
                <a:cs typeface="Arial"/>
              </a:rPr>
              <a:t> </a:t>
            </a:r>
            <a:r>
              <a:rPr sz="800" spc="5" dirty="0">
                <a:solidFill>
                  <a:srgbClr val="363740"/>
                </a:solidFill>
                <a:latin typeface="Arial"/>
                <a:cs typeface="Arial"/>
              </a:rPr>
              <a:t>Stanford </a:t>
            </a:r>
            <a:r>
              <a:rPr sz="800" spc="-35" dirty="0">
                <a:solidFill>
                  <a:srgbClr val="363740"/>
                </a:solidFill>
                <a:latin typeface="Arial"/>
                <a:cs typeface="Arial"/>
              </a:rPr>
              <a:t>GSB.  </a:t>
            </a:r>
            <a:r>
              <a:rPr sz="800" spc="-5" dirty="0">
                <a:solidFill>
                  <a:srgbClr val="363740"/>
                </a:solidFill>
                <a:latin typeface="Arial"/>
                <a:cs typeface="Arial"/>
              </a:rPr>
              <a:t>In </a:t>
            </a:r>
            <a:r>
              <a:rPr sz="800" dirty="0">
                <a:solidFill>
                  <a:srgbClr val="363740"/>
                </a:solidFill>
                <a:latin typeface="Arial"/>
                <a:cs typeface="Arial"/>
              </a:rPr>
              <a:t>his </a:t>
            </a:r>
            <a:r>
              <a:rPr sz="800" spc="-10" dirty="0">
                <a:solidFill>
                  <a:srgbClr val="363740"/>
                </a:solidFill>
                <a:latin typeface="Arial"/>
                <a:cs typeface="Arial"/>
              </a:rPr>
              <a:t>research </a:t>
            </a:r>
            <a:r>
              <a:rPr sz="800" dirty="0">
                <a:solidFill>
                  <a:srgbClr val="363740"/>
                </a:solidFill>
                <a:latin typeface="Arial"/>
                <a:cs typeface="Arial"/>
              </a:rPr>
              <a:t>on </a:t>
            </a:r>
            <a:r>
              <a:rPr sz="800" spc="-5" dirty="0">
                <a:solidFill>
                  <a:srgbClr val="363740"/>
                </a:solidFill>
                <a:latin typeface="Arial"/>
                <a:cs typeface="Arial"/>
              </a:rPr>
              <a:t>consumer behavior, </a:t>
            </a:r>
            <a:r>
              <a:rPr sz="800" spc="-10" dirty="0">
                <a:solidFill>
                  <a:srgbClr val="363740"/>
                </a:solidFill>
                <a:latin typeface="Arial"/>
                <a:cs typeface="Arial"/>
              </a:rPr>
              <a:t>he </a:t>
            </a:r>
            <a:r>
              <a:rPr sz="800" spc="-5" dirty="0">
                <a:solidFill>
                  <a:srgbClr val="363740"/>
                </a:solidFill>
                <a:latin typeface="Arial"/>
                <a:cs typeface="Arial"/>
              </a:rPr>
              <a:t>explores </a:t>
            </a:r>
            <a:r>
              <a:rPr sz="800" spc="10" dirty="0">
                <a:solidFill>
                  <a:srgbClr val="363740"/>
                </a:solidFill>
                <a:latin typeface="Arial"/>
                <a:cs typeface="Arial"/>
              </a:rPr>
              <a:t>the  </a:t>
            </a:r>
            <a:r>
              <a:rPr sz="800" spc="5" dirty="0">
                <a:solidFill>
                  <a:srgbClr val="363740"/>
                </a:solidFill>
                <a:latin typeface="Arial"/>
                <a:cs typeface="Arial"/>
              </a:rPr>
              <a:t>formation, </a:t>
            </a:r>
            <a:r>
              <a:rPr sz="800" spc="-10" dirty="0">
                <a:solidFill>
                  <a:srgbClr val="363740"/>
                </a:solidFill>
                <a:latin typeface="Arial"/>
                <a:cs typeface="Arial"/>
              </a:rPr>
              <a:t>change, </a:t>
            </a:r>
            <a:r>
              <a:rPr sz="800" dirty="0">
                <a:solidFill>
                  <a:srgbClr val="363740"/>
                </a:solidFill>
                <a:latin typeface="Arial"/>
                <a:cs typeface="Arial"/>
              </a:rPr>
              <a:t>and </a:t>
            </a:r>
            <a:r>
              <a:rPr sz="800" spc="-5" dirty="0">
                <a:solidFill>
                  <a:srgbClr val="363740"/>
                </a:solidFill>
                <a:latin typeface="Arial"/>
                <a:cs typeface="Arial"/>
              </a:rPr>
              <a:t>expression </a:t>
            </a:r>
            <a:r>
              <a:rPr sz="800" spc="15" dirty="0">
                <a:solidFill>
                  <a:srgbClr val="363740"/>
                </a:solidFill>
                <a:latin typeface="Arial"/>
                <a:cs typeface="Arial"/>
              </a:rPr>
              <a:t>of </a:t>
            </a:r>
            <a:r>
              <a:rPr sz="800" spc="-5" dirty="0">
                <a:solidFill>
                  <a:srgbClr val="363740"/>
                </a:solidFill>
                <a:latin typeface="Arial"/>
                <a:cs typeface="Arial"/>
              </a:rPr>
              <a:t>evaluations. </a:t>
            </a:r>
            <a:r>
              <a:rPr sz="800" spc="40" dirty="0">
                <a:solidFill>
                  <a:srgbClr val="363740"/>
                </a:solidFill>
                <a:latin typeface="Arial"/>
                <a:cs typeface="Arial"/>
              </a:rPr>
              <a:t>At  </a:t>
            </a:r>
            <a:r>
              <a:rPr sz="800" dirty="0">
                <a:solidFill>
                  <a:srgbClr val="363740"/>
                </a:solidFill>
                <a:latin typeface="Arial"/>
                <a:cs typeface="Arial"/>
              </a:rPr>
              <a:t>Stanford, </a:t>
            </a:r>
            <a:r>
              <a:rPr sz="800" spc="-5" dirty="0">
                <a:solidFill>
                  <a:srgbClr val="363740"/>
                </a:solidFill>
                <a:latin typeface="Arial"/>
                <a:cs typeface="Arial"/>
              </a:rPr>
              <a:t>Professor </a:t>
            </a:r>
            <a:r>
              <a:rPr sz="800" spc="10" dirty="0">
                <a:solidFill>
                  <a:srgbClr val="363740"/>
                </a:solidFill>
                <a:latin typeface="Arial"/>
                <a:cs typeface="Arial"/>
              </a:rPr>
              <a:t>Wheeler </a:t>
            </a:r>
            <a:r>
              <a:rPr sz="800" spc="-10" dirty="0">
                <a:solidFill>
                  <a:srgbClr val="363740"/>
                </a:solidFill>
                <a:latin typeface="Arial"/>
                <a:cs typeface="Arial"/>
              </a:rPr>
              <a:t>teaches courses</a:t>
            </a:r>
            <a:r>
              <a:rPr sz="800" spc="-95" dirty="0">
                <a:solidFill>
                  <a:srgbClr val="363740"/>
                </a:solidFill>
                <a:latin typeface="Arial"/>
                <a:cs typeface="Arial"/>
              </a:rPr>
              <a:t> </a:t>
            </a:r>
            <a:r>
              <a:rPr sz="800" dirty="0">
                <a:solidFill>
                  <a:srgbClr val="363740"/>
                </a:solidFill>
                <a:latin typeface="Arial"/>
                <a:cs typeface="Arial"/>
              </a:rPr>
              <a:t>on</a:t>
            </a:r>
            <a:endParaRPr sz="800">
              <a:latin typeface="Arial"/>
              <a:cs typeface="Arial"/>
            </a:endParaRPr>
          </a:p>
        </p:txBody>
      </p:sp>
      <p:sp>
        <p:nvSpPr>
          <p:cNvPr id="10" name="object 10"/>
          <p:cNvSpPr txBox="1"/>
          <p:nvPr/>
        </p:nvSpPr>
        <p:spPr>
          <a:xfrm>
            <a:off x="5368046" y="4456077"/>
            <a:ext cx="610235" cy="233679"/>
          </a:xfrm>
          <a:prstGeom prst="rect">
            <a:avLst/>
          </a:prstGeom>
        </p:spPr>
        <p:txBody>
          <a:bodyPr vert="horz" wrap="square" lIns="0" tIns="0" rIns="0" bIns="0" rtlCol="0">
            <a:spAutoFit/>
          </a:bodyPr>
          <a:lstStyle/>
          <a:p>
            <a:pPr marL="86995" marR="5080" indent="-74930">
              <a:lnSpc>
                <a:spcPts val="830"/>
              </a:lnSpc>
            </a:pPr>
            <a:r>
              <a:rPr sz="700" b="1" spc="-65" dirty="0">
                <a:solidFill>
                  <a:srgbClr val="A41C21"/>
                </a:solidFill>
                <a:latin typeface="Arial Black"/>
                <a:cs typeface="Arial Black"/>
              </a:rPr>
              <a:t>S.</a:t>
            </a:r>
            <a:r>
              <a:rPr sz="700" b="1" spc="-110" dirty="0">
                <a:solidFill>
                  <a:srgbClr val="A41C21"/>
                </a:solidFill>
                <a:latin typeface="Arial Black"/>
                <a:cs typeface="Arial Black"/>
              </a:rPr>
              <a:t> </a:t>
            </a:r>
            <a:r>
              <a:rPr sz="700" b="1" spc="-65" dirty="0">
                <a:solidFill>
                  <a:srgbClr val="A41C21"/>
                </a:solidFill>
                <a:latin typeface="Arial Black"/>
                <a:cs typeface="Arial Black"/>
              </a:rPr>
              <a:t>CHRISTIAN  </a:t>
            </a:r>
            <a:r>
              <a:rPr sz="700" b="1" spc="-60" dirty="0">
                <a:solidFill>
                  <a:srgbClr val="A41C21"/>
                </a:solidFill>
                <a:latin typeface="Arial Black"/>
                <a:cs typeface="Arial Black"/>
              </a:rPr>
              <a:t>WHEELER</a:t>
            </a:r>
            <a:endParaRPr sz="700">
              <a:latin typeface="Arial Black"/>
              <a:cs typeface="Arial Black"/>
            </a:endParaRPr>
          </a:p>
        </p:txBody>
      </p:sp>
      <p:sp>
        <p:nvSpPr>
          <p:cNvPr id="11" name="object 11"/>
          <p:cNvSpPr/>
          <p:nvPr/>
        </p:nvSpPr>
        <p:spPr>
          <a:xfrm>
            <a:off x="5377662" y="2874342"/>
            <a:ext cx="577499" cy="577499"/>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5358611" y="2855292"/>
            <a:ext cx="615950" cy="615950"/>
          </a:xfrm>
          <a:custGeom>
            <a:avLst/>
            <a:gdLst/>
            <a:ahLst/>
            <a:cxnLst/>
            <a:rect l="l" t="t" r="r" b="b"/>
            <a:pathLst>
              <a:path w="615950" h="615950">
                <a:moveTo>
                  <a:pt x="0" y="307799"/>
                </a:moveTo>
                <a:lnTo>
                  <a:pt x="3337" y="262315"/>
                </a:lnTo>
                <a:lnTo>
                  <a:pt x="13031" y="218903"/>
                </a:lnTo>
                <a:lnTo>
                  <a:pt x="28607" y="178039"/>
                </a:lnTo>
                <a:lnTo>
                  <a:pt x="49588" y="140199"/>
                </a:lnTo>
                <a:lnTo>
                  <a:pt x="75498" y="105860"/>
                </a:lnTo>
                <a:lnTo>
                  <a:pt x="105860" y="75498"/>
                </a:lnTo>
                <a:lnTo>
                  <a:pt x="140199" y="49588"/>
                </a:lnTo>
                <a:lnTo>
                  <a:pt x="178039" y="28607"/>
                </a:lnTo>
                <a:lnTo>
                  <a:pt x="218903" y="13031"/>
                </a:lnTo>
                <a:lnTo>
                  <a:pt x="262315" y="3337"/>
                </a:lnTo>
                <a:lnTo>
                  <a:pt x="307799" y="0"/>
                </a:lnTo>
                <a:lnTo>
                  <a:pt x="356241" y="3834"/>
                </a:lnTo>
                <a:lnTo>
                  <a:pt x="403053" y="15109"/>
                </a:lnTo>
                <a:lnTo>
                  <a:pt x="447409" y="33482"/>
                </a:lnTo>
                <a:lnTo>
                  <a:pt x="488483" y="58610"/>
                </a:lnTo>
                <a:lnTo>
                  <a:pt x="525447" y="90152"/>
                </a:lnTo>
                <a:lnTo>
                  <a:pt x="556989" y="127116"/>
                </a:lnTo>
                <a:lnTo>
                  <a:pt x="582117" y="168190"/>
                </a:lnTo>
                <a:lnTo>
                  <a:pt x="600490" y="212546"/>
                </a:lnTo>
                <a:lnTo>
                  <a:pt x="611765" y="259358"/>
                </a:lnTo>
                <a:lnTo>
                  <a:pt x="615599" y="307799"/>
                </a:lnTo>
                <a:lnTo>
                  <a:pt x="612262" y="353284"/>
                </a:lnTo>
                <a:lnTo>
                  <a:pt x="602568" y="396696"/>
                </a:lnTo>
                <a:lnTo>
                  <a:pt x="586992" y="437560"/>
                </a:lnTo>
                <a:lnTo>
                  <a:pt x="566011" y="475400"/>
                </a:lnTo>
                <a:lnTo>
                  <a:pt x="540101" y="509739"/>
                </a:lnTo>
                <a:lnTo>
                  <a:pt x="509739" y="540101"/>
                </a:lnTo>
                <a:lnTo>
                  <a:pt x="475400" y="566011"/>
                </a:lnTo>
                <a:lnTo>
                  <a:pt x="437560" y="586992"/>
                </a:lnTo>
                <a:lnTo>
                  <a:pt x="396696" y="602568"/>
                </a:lnTo>
                <a:lnTo>
                  <a:pt x="353284" y="612262"/>
                </a:lnTo>
                <a:lnTo>
                  <a:pt x="307799" y="615600"/>
                </a:lnTo>
                <a:lnTo>
                  <a:pt x="262315" y="612262"/>
                </a:lnTo>
                <a:lnTo>
                  <a:pt x="218903" y="602568"/>
                </a:lnTo>
                <a:lnTo>
                  <a:pt x="178039" y="586992"/>
                </a:lnTo>
                <a:lnTo>
                  <a:pt x="140199" y="566011"/>
                </a:lnTo>
                <a:lnTo>
                  <a:pt x="105860" y="540101"/>
                </a:lnTo>
                <a:lnTo>
                  <a:pt x="75498" y="509739"/>
                </a:lnTo>
                <a:lnTo>
                  <a:pt x="49588" y="475400"/>
                </a:lnTo>
                <a:lnTo>
                  <a:pt x="28607" y="437560"/>
                </a:lnTo>
                <a:lnTo>
                  <a:pt x="13031" y="396696"/>
                </a:lnTo>
                <a:lnTo>
                  <a:pt x="3337" y="353284"/>
                </a:lnTo>
                <a:lnTo>
                  <a:pt x="0" y="307799"/>
                </a:lnTo>
                <a:close/>
              </a:path>
            </a:pathLst>
          </a:custGeom>
          <a:ln w="38099">
            <a:solidFill>
              <a:srgbClr val="A41C21"/>
            </a:solidFill>
          </a:ln>
        </p:spPr>
        <p:txBody>
          <a:bodyPr wrap="square" lIns="0" tIns="0" rIns="0" bIns="0" rtlCol="0"/>
          <a:lstStyle/>
          <a:p>
            <a:endParaRPr/>
          </a:p>
        </p:txBody>
      </p:sp>
      <p:sp>
        <p:nvSpPr>
          <p:cNvPr id="13" name="object 13"/>
          <p:cNvSpPr/>
          <p:nvPr/>
        </p:nvSpPr>
        <p:spPr>
          <a:xfrm>
            <a:off x="5377638" y="3797242"/>
            <a:ext cx="577499" cy="577499"/>
          </a:xfrm>
          <a:prstGeom prst="rect">
            <a:avLst/>
          </a:prstGeom>
          <a:blipFill>
            <a:blip r:embed="rId4" cstate="print"/>
            <a:stretch>
              <a:fillRect/>
            </a:stretch>
          </a:blipFill>
        </p:spPr>
        <p:txBody>
          <a:bodyPr wrap="square" lIns="0" tIns="0" rIns="0" bIns="0" rtlCol="0"/>
          <a:lstStyle/>
          <a:p>
            <a:endParaRPr/>
          </a:p>
        </p:txBody>
      </p:sp>
      <p:sp>
        <p:nvSpPr>
          <p:cNvPr id="14" name="object 14"/>
          <p:cNvSpPr/>
          <p:nvPr/>
        </p:nvSpPr>
        <p:spPr>
          <a:xfrm>
            <a:off x="5358588" y="3778192"/>
            <a:ext cx="615950" cy="615950"/>
          </a:xfrm>
          <a:custGeom>
            <a:avLst/>
            <a:gdLst/>
            <a:ahLst/>
            <a:cxnLst/>
            <a:rect l="l" t="t" r="r" b="b"/>
            <a:pathLst>
              <a:path w="615950" h="615950">
                <a:moveTo>
                  <a:pt x="0" y="307799"/>
                </a:moveTo>
                <a:lnTo>
                  <a:pt x="3337" y="262315"/>
                </a:lnTo>
                <a:lnTo>
                  <a:pt x="13031" y="218903"/>
                </a:lnTo>
                <a:lnTo>
                  <a:pt x="28607" y="178039"/>
                </a:lnTo>
                <a:lnTo>
                  <a:pt x="49588" y="140199"/>
                </a:lnTo>
                <a:lnTo>
                  <a:pt x="75498" y="105860"/>
                </a:lnTo>
                <a:lnTo>
                  <a:pt x="105860" y="75498"/>
                </a:lnTo>
                <a:lnTo>
                  <a:pt x="140199" y="49588"/>
                </a:lnTo>
                <a:lnTo>
                  <a:pt x="178039" y="28607"/>
                </a:lnTo>
                <a:lnTo>
                  <a:pt x="218903" y="13031"/>
                </a:lnTo>
                <a:lnTo>
                  <a:pt x="262315" y="3337"/>
                </a:lnTo>
                <a:lnTo>
                  <a:pt x="307799" y="0"/>
                </a:lnTo>
                <a:lnTo>
                  <a:pt x="356241" y="3834"/>
                </a:lnTo>
                <a:lnTo>
                  <a:pt x="403053" y="15109"/>
                </a:lnTo>
                <a:lnTo>
                  <a:pt x="447409" y="33482"/>
                </a:lnTo>
                <a:lnTo>
                  <a:pt x="488482" y="58610"/>
                </a:lnTo>
                <a:lnTo>
                  <a:pt x="525446" y="90152"/>
                </a:lnTo>
                <a:lnTo>
                  <a:pt x="556988" y="127116"/>
                </a:lnTo>
                <a:lnTo>
                  <a:pt x="582117" y="168190"/>
                </a:lnTo>
                <a:lnTo>
                  <a:pt x="600490" y="212546"/>
                </a:lnTo>
                <a:lnTo>
                  <a:pt x="611765" y="259358"/>
                </a:lnTo>
                <a:lnTo>
                  <a:pt x="615599" y="307799"/>
                </a:lnTo>
                <a:lnTo>
                  <a:pt x="612262" y="353284"/>
                </a:lnTo>
                <a:lnTo>
                  <a:pt x="602568" y="396696"/>
                </a:lnTo>
                <a:lnTo>
                  <a:pt x="586992" y="437560"/>
                </a:lnTo>
                <a:lnTo>
                  <a:pt x="566011" y="475400"/>
                </a:lnTo>
                <a:lnTo>
                  <a:pt x="540101" y="509739"/>
                </a:lnTo>
                <a:lnTo>
                  <a:pt x="509739" y="540101"/>
                </a:lnTo>
                <a:lnTo>
                  <a:pt x="475400" y="566011"/>
                </a:lnTo>
                <a:lnTo>
                  <a:pt x="437560" y="586992"/>
                </a:lnTo>
                <a:lnTo>
                  <a:pt x="396696" y="602568"/>
                </a:lnTo>
                <a:lnTo>
                  <a:pt x="353284" y="612262"/>
                </a:lnTo>
                <a:lnTo>
                  <a:pt x="307799" y="615599"/>
                </a:lnTo>
                <a:lnTo>
                  <a:pt x="262315" y="612262"/>
                </a:lnTo>
                <a:lnTo>
                  <a:pt x="218903" y="602568"/>
                </a:lnTo>
                <a:lnTo>
                  <a:pt x="178039" y="586992"/>
                </a:lnTo>
                <a:lnTo>
                  <a:pt x="140199" y="566011"/>
                </a:lnTo>
                <a:lnTo>
                  <a:pt x="105860" y="540101"/>
                </a:lnTo>
                <a:lnTo>
                  <a:pt x="75498" y="509739"/>
                </a:lnTo>
                <a:lnTo>
                  <a:pt x="49588" y="475400"/>
                </a:lnTo>
                <a:lnTo>
                  <a:pt x="28607" y="437560"/>
                </a:lnTo>
                <a:lnTo>
                  <a:pt x="13031" y="396696"/>
                </a:lnTo>
                <a:lnTo>
                  <a:pt x="3337" y="353284"/>
                </a:lnTo>
                <a:lnTo>
                  <a:pt x="0" y="307799"/>
                </a:lnTo>
                <a:close/>
              </a:path>
            </a:pathLst>
          </a:custGeom>
          <a:ln w="38099">
            <a:solidFill>
              <a:srgbClr val="A41C21"/>
            </a:solidFill>
          </a:ln>
        </p:spPr>
        <p:txBody>
          <a:bodyPr wrap="square" lIns="0" tIns="0" rIns="0" bIns="0" rtlCol="0"/>
          <a:lstStyle/>
          <a:p>
            <a:endParaRPr/>
          </a:p>
        </p:txBody>
      </p:sp>
      <p:sp>
        <p:nvSpPr>
          <p:cNvPr id="15" name="object 15"/>
          <p:cNvSpPr/>
          <p:nvPr/>
        </p:nvSpPr>
        <p:spPr>
          <a:xfrm>
            <a:off x="0" y="0"/>
            <a:ext cx="1371601" cy="5143499"/>
          </a:xfrm>
          <a:prstGeom prst="rect">
            <a:avLst/>
          </a:prstGeom>
          <a:blipFill>
            <a:blip r:embed="rId5" cstate="print"/>
            <a:stretch>
              <a:fillRect/>
            </a:stretch>
          </a:blipFill>
        </p:spPr>
        <p:txBody>
          <a:bodyPr wrap="square" lIns="0" tIns="0" rIns="0" bIns="0" rtlCol="0"/>
          <a:lstStyle/>
          <a:p>
            <a:endParaRPr/>
          </a:p>
        </p:txBody>
      </p:sp>
      <p:sp>
        <p:nvSpPr>
          <p:cNvPr id="16" name="object 16"/>
          <p:cNvSpPr txBox="1"/>
          <p:nvPr/>
        </p:nvSpPr>
        <p:spPr>
          <a:xfrm>
            <a:off x="1706900" y="818479"/>
            <a:ext cx="4243070" cy="958215"/>
          </a:xfrm>
          <a:prstGeom prst="rect">
            <a:avLst/>
          </a:prstGeom>
        </p:spPr>
        <p:txBody>
          <a:bodyPr vert="horz" wrap="square" lIns="0" tIns="0" rIns="0" bIns="0" rtlCol="0">
            <a:spAutoFit/>
          </a:bodyPr>
          <a:lstStyle/>
          <a:p>
            <a:pPr marL="12700">
              <a:lnSpc>
                <a:spcPct val="100000"/>
              </a:lnSpc>
            </a:pPr>
            <a:r>
              <a:rPr sz="1200" spc="50" dirty="0">
                <a:solidFill>
                  <a:srgbClr val="A31F21"/>
                </a:solidFill>
                <a:latin typeface="Arial"/>
                <a:cs typeface="Arial"/>
              </a:rPr>
              <a:t>1 </a:t>
            </a:r>
            <a:r>
              <a:rPr sz="1200" spc="10" dirty="0">
                <a:solidFill>
                  <a:srgbClr val="A31F21"/>
                </a:solidFill>
                <a:latin typeface="Arial"/>
                <a:cs typeface="Arial"/>
              </a:rPr>
              <a:t>Week</a:t>
            </a:r>
            <a:r>
              <a:rPr sz="1200" spc="-170" dirty="0">
                <a:solidFill>
                  <a:srgbClr val="A31F21"/>
                </a:solidFill>
                <a:latin typeface="Arial"/>
                <a:cs typeface="Arial"/>
              </a:rPr>
              <a:t> </a:t>
            </a:r>
            <a:r>
              <a:rPr sz="1200" spc="-15" dirty="0">
                <a:solidFill>
                  <a:srgbClr val="A31F21"/>
                </a:solidFill>
                <a:latin typeface="Arial"/>
                <a:cs typeface="Arial"/>
              </a:rPr>
              <a:t>Experience</a:t>
            </a:r>
            <a:endParaRPr sz="1200">
              <a:latin typeface="Arial"/>
              <a:cs typeface="Arial"/>
            </a:endParaRPr>
          </a:p>
          <a:p>
            <a:pPr marL="12700" marR="5080">
              <a:lnSpc>
                <a:spcPct val="118100"/>
              </a:lnSpc>
              <a:spcBef>
                <a:spcPts val="1000"/>
              </a:spcBef>
            </a:pPr>
            <a:r>
              <a:rPr sz="900" spc="20" dirty="0">
                <a:solidFill>
                  <a:srgbClr val="363740"/>
                </a:solidFill>
                <a:latin typeface="Arial"/>
                <a:cs typeface="Arial"/>
              </a:rPr>
              <a:t>High-performing </a:t>
            </a:r>
            <a:r>
              <a:rPr sz="900" spc="-10" dirty="0">
                <a:solidFill>
                  <a:srgbClr val="363740"/>
                </a:solidFill>
                <a:latin typeface="Arial"/>
                <a:cs typeface="Arial"/>
              </a:rPr>
              <a:t>leaders </a:t>
            </a:r>
            <a:r>
              <a:rPr sz="900" spc="5" dirty="0">
                <a:solidFill>
                  <a:srgbClr val="363740"/>
                </a:solidFill>
                <a:latin typeface="Arial"/>
                <a:cs typeface="Arial"/>
              </a:rPr>
              <a:t>demonstrate </a:t>
            </a:r>
            <a:r>
              <a:rPr sz="900" spc="-25" dirty="0">
                <a:solidFill>
                  <a:srgbClr val="363740"/>
                </a:solidFill>
                <a:latin typeface="Arial"/>
                <a:cs typeface="Arial"/>
              </a:rPr>
              <a:t>a </a:t>
            </a:r>
            <a:r>
              <a:rPr sz="900" spc="10" dirty="0">
                <a:solidFill>
                  <a:srgbClr val="363740"/>
                </a:solidFill>
                <a:latin typeface="Arial"/>
                <a:cs typeface="Arial"/>
              </a:rPr>
              <a:t>thorough </a:t>
            </a:r>
            <a:r>
              <a:rPr sz="900" spc="5" dirty="0">
                <a:solidFill>
                  <a:srgbClr val="363740"/>
                </a:solidFill>
                <a:latin typeface="Arial"/>
                <a:cs typeface="Arial"/>
              </a:rPr>
              <a:t>understanding </a:t>
            </a:r>
            <a:r>
              <a:rPr sz="900" spc="20" dirty="0">
                <a:solidFill>
                  <a:srgbClr val="363740"/>
                </a:solidFill>
                <a:latin typeface="Arial"/>
                <a:cs typeface="Arial"/>
              </a:rPr>
              <a:t>of </a:t>
            </a:r>
            <a:r>
              <a:rPr sz="900" spc="35" dirty="0">
                <a:solidFill>
                  <a:srgbClr val="363740"/>
                </a:solidFill>
                <a:latin typeface="Arial"/>
                <a:cs typeface="Arial"/>
              </a:rPr>
              <a:t>who </a:t>
            </a:r>
            <a:r>
              <a:rPr sz="900" spc="10" dirty="0">
                <a:solidFill>
                  <a:srgbClr val="363740"/>
                </a:solidFill>
                <a:latin typeface="Arial"/>
                <a:cs typeface="Arial"/>
              </a:rPr>
              <a:t>they </a:t>
            </a:r>
            <a:r>
              <a:rPr sz="900" spc="-15" dirty="0">
                <a:solidFill>
                  <a:srgbClr val="363740"/>
                </a:solidFill>
                <a:latin typeface="Arial"/>
                <a:cs typeface="Arial"/>
              </a:rPr>
              <a:t>are  </a:t>
            </a:r>
            <a:r>
              <a:rPr sz="900" dirty="0">
                <a:solidFill>
                  <a:srgbClr val="363740"/>
                </a:solidFill>
                <a:latin typeface="Arial"/>
                <a:cs typeface="Arial"/>
              </a:rPr>
              <a:t>and</a:t>
            </a:r>
            <a:r>
              <a:rPr sz="900" spc="-20" dirty="0">
                <a:solidFill>
                  <a:srgbClr val="363740"/>
                </a:solidFill>
                <a:latin typeface="Arial"/>
                <a:cs typeface="Arial"/>
              </a:rPr>
              <a:t> </a:t>
            </a:r>
            <a:r>
              <a:rPr sz="900" spc="35" dirty="0">
                <a:solidFill>
                  <a:srgbClr val="363740"/>
                </a:solidFill>
                <a:latin typeface="Arial"/>
                <a:cs typeface="Arial"/>
              </a:rPr>
              <a:t>how</a:t>
            </a:r>
            <a:r>
              <a:rPr sz="900" spc="-20" dirty="0">
                <a:solidFill>
                  <a:srgbClr val="363740"/>
                </a:solidFill>
                <a:latin typeface="Arial"/>
                <a:cs typeface="Arial"/>
              </a:rPr>
              <a:t> </a:t>
            </a:r>
            <a:r>
              <a:rPr sz="900" spc="10" dirty="0">
                <a:solidFill>
                  <a:srgbClr val="363740"/>
                </a:solidFill>
                <a:latin typeface="Arial"/>
                <a:cs typeface="Arial"/>
              </a:rPr>
              <a:t>they</a:t>
            </a:r>
            <a:r>
              <a:rPr sz="900" spc="-20" dirty="0">
                <a:solidFill>
                  <a:srgbClr val="363740"/>
                </a:solidFill>
                <a:latin typeface="Arial"/>
                <a:cs typeface="Arial"/>
              </a:rPr>
              <a:t> </a:t>
            </a:r>
            <a:r>
              <a:rPr sz="900" spc="20" dirty="0">
                <a:solidFill>
                  <a:srgbClr val="363740"/>
                </a:solidFill>
                <a:latin typeface="Arial"/>
                <a:cs typeface="Arial"/>
              </a:rPr>
              <a:t>“show</a:t>
            </a:r>
            <a:r>
              <a:rPr sz="900" spc="-20" dirty="0">
                <a:solidFill>
                  <a:srgbClr val="363740"/>
                </a:solidFill>
                <a:latin typeface="Arial"/>
                <a:cs typeface="Arial"/>
              </a:rPr>
              <a:t> </a:t>
            </a:r>
            <a:r>
              <a:rPr sz="900" spc="15" dirty="0">
                <a:solidFill>
                  <a:srgbClr val="363740"/>
                </a:solidFill>
                <a:latin typeface="Arial"/>
                <a:cs typeface="Arial"/>
              </a:rPr>
              <a:t>up”</a:t>
            </a:r>
            <a:r>
              <a:rPr sz="900" spc="-20" dirty="0">
                <a:solidFill>
                  <a:srgbClr val="363740"/>
                </a:solidFill>
                <a:latin typeface="Arial"/>
                <a:cs typeface="Arial"/>
              </a:rPr>
              <a:t> </a:t>
            </a:r>
            <a:r>
              <a:rPr sz="900" spc="25" dirty="0">
                <a:solidFill>
                  <a:srgbClr val="363740"/>
                </a:solidFill>
                <a:latin typeface="Arial"/>
                <a:cs typeface="Arial"/>
              </a:rPr>
              <a:t>when</a:t>
            </a:r>
            <a:r>
              <a:rPr sz="900" spc="-20" dirty="0">
                <a:solidFill>
                  <a:srgbClr val="363740"/>
                </a:solidFill>
                <a:latin typeface="Arial"/>
                <a:cs typeface="Arial"/>
              </a:rPr>
              <a:t> </a:t>
            </a:r>
            <a:r>
              <a:rPr sz="900" spc="15" dirty="0">
                <a:solidFill>
                  <a:srgbClr val="363740"/>
                </a:solidFill>
                <a:latin typeface="Arial"/>
                <a:cs typeface="Arial"/>
              </a:rPr>
              <a:t>driving</a:t>
            </a:r>
            <a:r>
              <a:rPr sz="900" spc="-20" dirty="0">
                <a:solidFill>
                  <a:srgbClr val="363740"/>
                </a:solidFill>
                <a:latin typeface="Arial"/>
                <a:cs typeface="Arial"/>
              </a:rPr>
              <a:t> </a:t>
            </a:r>
            <a:r>
              <a:rPr sz="900" spc="25" dirty="0">
                <a:solidFill>
                  <a:srgbClr val="363740"/>
                </a:solidFill>
                <a:latin typeface="Arial"/>
                <a:cs typeface="Arial"/>
              </a:rPr>
              <a:t>toward</a:t>
            </a:r>
            <a:r>
              <a:rPr sz="900" spc="-20" dirty="0">
                <a:solidFill>
                  <a:srgbClr val="363740"/>
                </a:solidFill>
                <a:latin typeface="Arial"/>
                <a:cs typeface="Arial"/>
              </a:rPr>
              <a:t> </a:t>
            </a:r>
            <a:r>
              <a:rPr sz="900" dirty="0">
                <a:solidFill>
                  <a:srgbClr val="363740"/>
                </a:solidFill>
                <a:latin typeface="Arial"/>
                <a:cs typeface="Arial"/>
              </a:rPr>
              <a:t>organizational</a:t>
            </a:r>
            <a:r>
              <a:rPr sz="900" spc="-20" dirty="0">
                <a:solidFill>
                  <a:srgbClr val="363740"/>
                </a:solidFill>
                <a:latin typeface="Arial"/>
                <a:cs typeface="Arial"/>
              </a:rPr>
              <a:t> </a:t>
            </a:r>
            <a:r>
              <a:rPr sz="900" spc="-10" dirty="0">
                <a:solidFill>
                  <a:srgbClr val="363740"/>
                </a:solidFill>
                <a:latin typeface="Arial"/>
                <a:cs typeface="Arial"/>
              </a:rPr>
              <a:t>goals.</a:t>
            </a:r>
            <a:r>
              <a:rPr sz="900" spc="-20" dirty="0">
                <a:solidFill>
                  <a:srgbClr val="363740"/>
                </a:solidFill>
                <a:latin typeface="Arial"/>
                <a:cs typeface="Arial"/>
              </a:rPr>
              <a:t> </a:t>
            </a:r>
            <a:r>
              <a:rPr sz="900" spc="-5" dirty="0">
                <a:solidFill>
                  <a:srgbClr val="363740"/>
                </a:solidFill>
                <a:latin typeface="Arial"/>
                <a:cs typeface="Arial"/>
              </a:rPr>
              <a:t>They</a:t>
            </a:r>
            <a:r>
              <a:rPr sz="900" spc="-20" dirty="0">
                <a:solidFill>
                  <a:srgbClr val="363740"/>
                </a:solidFill>
                <a:latin typeface="Arial"/>
                <a:cs typeface="Arial"/>
              </a:rPr>
              <a:t> </a:t>
            </a:r>
            <a:r>
              <a:rPr sz="900" spc="-5" dirty="0">
                <a:solidFill>
                  <a:srgbClr val="363740"/>
                </a:solidFill>
                <a:latin typeface="Arial"/>
                <a:cs typeface="Arial"/>
              </a:rPr>
              <a:t>recognize  </a:t>
            </a:r>
            <a:r>
              <a:rPr sz="900" spc="10" dirty="0">
                <a:solidFill>
                  <a:srgbClr val="363740"/>
                </a:solidFill>
                <a:latin typeface="Arial"/>
                <a:cs typeface="Arial"/>
              </a:rPr>
              <a:t>the </a:t>
            </a:r>
            <a:r>
              <a:rPr sz="900" spc="-10" dirty="0">
                <a:solidFill>
                  <a:srgbClr val="363740"/>
                </a:solidFill>
                <a:latin typeface="Arial"/>
                <a:cs typeface="Arial"/>
              </a:rPr>
              <a:t>value </a:t>
            </a:r>
            <a:r>
              <a:rPr sz="900" spc="20" dirty="0">
                <a:solidFill>
                  <a:srgbClr val="363740"/>
                </a:solidFill>
                <a:latin typeface="Arial"/>
                <a:cs typeface="Arial"/>
              </a:rPr>
              <a:t>of </a:t>
            </a:r>
            <a:r>
              <a:rPr sz="900" spc="10" dirty="0">
                <a:solidFill>
                  <a:srgbClr val="363740"/>
                </a:solidFill>
                <a:latin typeface="Arial"/>
                <a:cs typeface="Arial"/>
              </a:rPr>
              <a:t>this </a:t>
            </a:r>
            <a:r>
              <a:rPr sz="900" dirty="0">
                <a:solidFill>
                  <a:srgbClr val="363740"/>
                </a:solidFill>
                <a:latin typeface="Arial"/>
                <a:cs typeface="Arial"/>
              </a:rPr>
              <a:t>critical interpersonal competency and </a:t>
            </a:r>
            <a:r>
              <a:rPr sz="900" spc="-10" dirty="0">
                <a:solidFill>
                  <a:srgbClr val="363740"/>
                </a:solidFill>
                <a:latin typeface="Arial"/>
                <a:cs typeface="Arial"/>
              </a:rPr>
              <a:t>leverage </a:t>
            </a:r>
            <a:r>
              <a:rPr sz="900" spc="5" dirty="0">
                <a:solidFill>
                  <a:srgbClr val="363740"/>
                </a:solidFill>
                <a:latin typeface="Arial"/>
                <a:cs typeface="Arial"/>
              </a:rPr>
              <a:t>situationally  appropriate </a:t>
            </a:r>
            <a:r>
              <a:rPr sz="900" dirty="0">
                <a:solidFill>
                  <a:srgbClr val="363740"/>
                </a:solidFill>
                <a:latin typeface="Arial"/>
                <a:cs typeface="Arial"/>
              </a:rPr>
              <a:t>verbal and </a:t>
            </a:r>
            <a:r>
              <a:rPr sz="900" spc="5" dirty="0">
                <a:solidFill>
                  <a:srgbClr val="363740"/>
                </a:solidFill>
                <a:latin typeface="Arial"/>
                <a:cs typeface="Arial"/>
              </a:rPr>
              <a:t>non-verbal </a:t>
            </a:r>
            <a:r>
              <a:rPr sz="900" spc="-5" dirty="0">
                <a:solidFill>
                  <a:srgbClr val="363740"/>
                </a:solidFill>
                <a:latin typeface="Arial"/>
                <a:cs typeface="Arial"/>
              </a:rPr>
              <a:t>signals </a:t>
            </a:r>
            <a:r>
              <a:rPr sz="900" spc="25" dirty="0">
                <a:solidFill>
                  <a:srgbClr val="363740"/>
                </a:solidFill>
                <a:latin typeface="Arial"/>
                <a:cs typeface="Arial"/>
              </a:rPr>
              <a:t>to </a:t>
            </a:r>
            <a:r>
              <a:rPr sz="900" spc="-5" dirty="0">
                <a:solidFill>
                  <a:srgbClr val="363740"/>
                </a:solidFill>
                <a:latin typeface="Arial"/>
                <a:cs typeface="Arial"/>
              </a:rPr>
              <a:t>engage </a:t>
            </a:r>
            <a:r>
              <a:rPr sz="900" dirty="0">
                <a:solidFill>
                  <a:srgbClr val="363740"/>
                </a:solidFill>
                <a:latin typeface="Arial"/>
                <a:cs typeface="Arial"/>
              </a:rPr>
              <a:t>and </a:t>
            </a:r>
            <a:r>
              <a:rPr sz="900" spc="10" dirty="0">
                <a:solidFill>
                  <a:srgbClr val="363740"/>
                </a:solidFill>
                <a:latin typeface="Arial"/>
                <a:cs typeface="Arial"/>
              </a:rPr>
              <a:t>motivate </a:t>
            </a:r>
            <a:r>
              <a:rPr sz="900" dirty="0">
                <a:solidFill>
                  <a:srgbClr val="363740"/>
                </a:solidFill>
                <a:latin typeface="Arial"/>
                <a:cs typeface="Arial"/>
              </a:rPr>
              <a:t>those </a:t>
            </a:r>
            <a:r>
              <a:rPr sz="900" spc="10" dirty="0">
                <a:solidFill>
                  <a:srgbClr val="363740"/>
                </a:solidFill>
                <a:latin typeface="Arial"/>
                <a:cs typeface="Arial"/>
              </a:rPr>
              <a:t>they</a:t>
            </a:r>
            <a:r>
              <a:rPr sz="900" spc="-155" dirty="0">
                <a:solidFill>
                  <a:srgbClr val="363740"/>
                </a:solidFill>
                <a:latin typeface="Arial"/>
                <a:cs typeface="Arial"/>
              </a:rPr>
              <a:t> </a:t>
            </a:r>
            <a:r>
              <a:rPr sz="900" spc="-15" dirty="0">
                <a:solidFill>
                  <a:srgbClr val="363740"/>
                </a:solidFill>
                <a:latin typeface="Arial"/>
                <a:cs typeface="Arial"/>
              </a:rPr>
              <a:t>lead.</a:t>
            </a:r>
            <a:endParaRPr sz="900">
              <a:latin typeface="Arial"/>
              <a:cs typeface="Arial"/>
            </a:endParaRPr>
          </a:p>
        </p:txBody>
      </p:sp>
      <p:sp>
        <p:nvSpPr>
          <p:cNvPr id="17" name="object 17"/>
          <p:cNvSpPr txBox="1"/>
          <p:nvPr/>
        </p:nvSpPr>
        <p:spPr>
          <a:xfrm>
            <a:off x="1691458" y="4602445"/>
            <a:ext cx="3067685" cy="181610"/>
          </a:xfrm>
          <a:prstGeom prst="rect">
            <a:avLst/>
          </a:prstGeom>
        </p:spPr>
        <p:txBody>
          <a:bodyPr vert="horz" wrap="square" lIns="0" tIns="13970" rIns="0" bIns="0" rtlCol="0">
            <a:spAutoFit/>
          </a:bodyPr>
          <a:lstStyle/>
          <a:p>
            <a:pPr marL="12700">
              <a:lnSpc>
                <a:spcPct val="100000"/>
              </a:lnSpc>
              <a:spcBef>
                <a:spcPts val="110"/>
              </a:spcBef>
            </a:pPr>
            <a:r>
              <a:rPr sz="700" dirty="0">
                <a:solidFill>
                  <a:srgbClr val="363740"/>
                </a:solidFill>
                <a:latin typeface="Arial"/>
                <a:cs typeface="Arial"/>
              </a:rPr>
              <a:t>●     </a:t>
            </a:r>
            <a:r>
              <a:rPr sz="900" b="1" spc="-80" dirty="0">
                <a:solidFill>
                  <a:srgbClr val="363740"/>
                </a:solidFill>
                <a:latin typeface="Arial Black"/>
                <a:cs typeface="Arial Black"/>
              </a:rPr>
              <a:t>Plan </a:t>
            </a:r>
            <a:r>
              <a:rPr sz="900" spc="25" dirty="0">
                <a:solidFill>
                  <a:srgbClr val="363740"/>
                </a:solidFill>
                <a:latin typeface="Arial"/>
                <a:cs typeface="Arial"/>
              </a:rPr>
              <a:t>to </a:t>
            </a:r>
            <a:r>
              <a:rPr sz="900" spc="5" dirty="0">
                <a:solidFill>
                  <a:srgbClr val="363740"/>
                </a:solidFill>
                <a:latin typeface="Arial"/>
                <a:cs typeface="Arial"/>
              </a:rPr>
              <a:t>modulate your </a:t>
            </a:r>
            <a:r>
              <a:rPr sz="900" dirty="0">
                <a:solidFill>
                  <a:srgbClr val="363740"/>
                </a:solidFill>
                <a:latin typeface="Arial"/>
                <a:cs typeface="Arial"/>
              </a:rPr>
              <a:t>behavior </a:t>
            </a:r>
            <a:r>
              <a:rPr sz="900" spc="25" dirty="0">
                <a:solidFill>
                  <a:srgbClr val="363740"/>
                </a:solidFill>
                <a:latin typeface="Arial"/>
                <a:cs typeface="Arial"/>
              </a:rPr>
              <a:t>to </a:t>
            </a:r>
            <a:r>
              <a:rPr sz="900" spc="-15" dirty="0">
                <a:solidFill>
                  <a:srgbClr val="363740"/>
                </a:solidFill>
                <a:latin typeface="Arial"/>
                <a:cs typeface="Arial"/>
              </a:rPr>
              <a:t>increase</a:t>
            </a:r>
            <a:r>
              <a:rPr sz="900" spc="-110" dirty="0">
                <a:solidFill>
                  <a:srgbClr val="363740"/>
                </a:solidFill>
                <a:latin typeface="Arial"/>
                <a:cs typeface="Arial"/>
              </a:rPr>
              <a:t> </a:t>
            </a:r>
            <a:r>
              <a:rPr sz="900" spc="5" dirty="0">
                <a:solidFill>
                  <a:srgbClr val="363740"/>
                </a:solidFill>
                <a:latin typeface="Arial"/>
                <a:cs typeface="Arial"/>
              </a:rPr>
              <a:t>followership.</a:t>
            </a:r>
            <a:endParaRPr sz="900">
              <a:latin typeface="Arial"/>
              <a:cs typeface="Arial"/>
            </a:endParaRPr>
          </a:p>
        </p:txBody>
      </p:sp>
      <p:sp>
        <p:nvSpPr>
          <p:cNvPr id="18" name="object 18"/>
          <p:cNvSpPr txBox="1"/>
          <p:nvPr/>
        </p:nvSpPr>
        <p:spPr>
          <a:xfrm>
            <a:off x="8817474" y="4854525"/>
            <a:ext cx="162560" cy="181610"/>
          </a:xfrm>
          <a:prstGeom prst="rect">
            <a:avLst/>
          </a:prstGeom>
        </p:spPr>
        <p:txBody>
          <a:bodyPr vert="horz" wrap="square" lIns="0" tIns="13970" rIns="0" bIns="0" rtlCol="0">
            <a:spAutoFit/>
          </a:bodyPr>
          <a:lstStyle/>
          <a:p>
            <a:pPr marL="12700">
              <a:lnSpc>
                <a:spcPct val="100000"/>
              </a:lnSpc>
              <a:spcBef>
                <a:spcPts val="110"/>
              </a:spcBef>
            </a:pPr>
            <a:r>
              <a:rPr sz="900" spc="35" dirty="0">
                <a:solidFill>
                  <a:srgbClr val="575757"/>
                </a:solidFill>
                <a:latin typeface="Arial"/>
                <a:cs typeface="Arial"/>
              </a:rPr>
              <a:t>46</a:t>
            </a:r>
            <a:endParaRPr sz="900">
              <a:latin typeface="Arial"/>
              <a:cs typeface="Arial"/>
            </a:endParaRPr>
          </a:p>
        </p:txBody>
      </p:sp>
      <p:sp>
        <p:nvSpPr>
          <p:cNvPr id="19" name="object 19"/>
          <p:cNvSpPr txBox="1"/>
          <p:nvPr/>
        </p:nvSpPr>
        <p:spPr>
          <a:xfrm>
            <a:off x="1512075" y="4957938"/>
            <a:ext cx="1908175" cy="129539"/>
          </a:xfrm>
          <a:prstGeom prst="rect">
            <a:avLst/>
          </a:prstGeom>
        </p:spPr>
        <p:txBody>
          <a:bodyPr vert="horz" wrap="square" lIns="0" tIns="13335" rIns="0" bIns="0" rtlCol="0">
            <a:spAutoFit/>
          </a:bodyPr>
          <a:lstStyle/>
          <a:p>
            <a:pPr marL="12700">
              <a:lnSpc>
                <a:spcPct val="100000"/>
              </a:lnSpc>
              <a:spcBef>
                <a:spcPts val="105"/>
              </a:spcBef>
            </a:pPr>
            <a:r>
              <a:rPr sz="600" spc="5" dirty="0">
                <a:solidFill>
                  <a:srgbClr val="A9ABB6"/>
                </a:solidFill>
                <a:latin typeface="Arial"/>
                <a:cs typeface="Arial"/>
              </a:rPr>
              <a:t>Copyright</a:t>
            </a:r>
            <a:r>
              <a:rPr sz="600" spc="-20" dirty="0">
                <a:solidFill>
                  <a:srgbClr val="A9ABB6"/>
                </a:solidFill>
                <a:latin typeface="Arial"/>
                <a:cs typeface="Arial"/>
              </a:rPr>
              <a:t> </a:t>
            </a:r>
            <a:r>
              <a:rPr sz="600" spc="45" dirty="0">
                <a:solidFill>
                  <a:srgbClr val="A9ABB6"/>
                </a:solidFill>
                <a:latin typeface="Arial"/>
                <a:cs typeface="Arial"/>
              </a:rPr>
              <a:t>©</a:t>
            </a:r>
            <a:r>
              <a:rPr sz="600" spc="-20" dirty="0">
                <a:solidFill>
                  <a:srgbClr val="A9ABB6"/>
                </a:solidFill>
                <a:latin typeface="Arial"/>
                <a:cs typeface="Arial"/>
              </a:rPr>
              <a:t> </a:t>
            </a:r>
            <a:r>
              <a:rPr sz="600" spc="25" dirty="0">
                <a:solidFill>
                  <a:srgbClr val="A9ABB6"/>
                </a:solidFill>
                <a:latin typeface="Arial"/>
                <a:cs typeface="Arial"/>
              </a:rPr>
              <a:t>2020</a:t>
            </a:r>
            <a:r>
              <a:rPr sz="600" spc="-20" dirty="0">
                <a:solidFill>
                  <a:srgbClr val="A9ABB6"/>
                </a:solidFill>
                <a:latin typeface="Arial"/>
                <a:cs typeface="Arial"/>
              </a:rPr>
              <a:t> </a:t>
            </a:r>
            <a:r>
              <a:rPr sz="600" spc="-10" dirty="0">
                <a:solidFill>
                  <a:srgbClr val="A9ABB6"/>
                </a:solidFill>
                <a:latin typeface="Arial"/>
                <a:cs typeface="Arial"/>
              </a:rPr>
              <a:t>ExecOnline,</a:t>
            </a:r>
            <a:r>
              <a:rPr sz="600" spc="-20" dirty="0">
                <a:solidFill>
                  <a:srgbClr val="A9ABB6"/>
                </a:solidFill>
                <a:latin typeface="Arial"/>
                <a:cs typeface="Arial"/>
              </a:rPr>
              <a:t> </a:t>
            </a:r>
            <a:r>
              <a:rPr sz="600" spc="-15" dirty="0">
                <a:solidFill>
                  <a:srgbClr val="A9ABB6"/>
                </a:solidFill>
                <a:latin typeface="Arial"/>
                <a:cs typeface="Arial"/>
              </a:rPr>
              <a:t>Inc.</a:t>
            </a:r>
            <a:r>
              <a:rPr sz="600" spc="-20" dirty="0">
                <a:solidFill>
                  <a:srgbClr val="A9ABB6"/>
                </a:solidFill>
                <a:latin typeface="Arial"/>
                <a:cs typeface="Arial"/>
              </a:rPr>
              <a:t> </a:t>
            </a:r>
            <a:r>
              <a:rPr sz="600" spc="15" dirty="0">
                <a:solidFill>
                  <a:srgbClr val="A9ABB6"/>
                </a:solidFill>
                <a:latin typeface="Arial"/>
                <a:cs typeface="Arial"/>
              </a:rPr>
              <a:t>All</a:t>
            </a:r>
            <a:r>
              <a:rPr sz="600" spc="-20" dirty="0">
                <a:solidFill>
                  <a:srgbClr val="A9ABB6"/>
                </a:solidFill>
                <a:latin typeface="Arial"/>
                <a:cs typeface="Arial"/>
              </a:rPr>
              <a:t> </a:t>
            </a:r>
            <a:r>
              <a:rPr sz="600" spc="5" dirty="0">
                <a:solidFill>
                  <a:srgbClr val="A9ABB6"/>
                </a:solidFill>
                <a:latin typeface="Arial"/>
                <a:cs typeface="Arial"/>
              </a:rPr>
              <a:t>Rights</a:t>
            </a:r>
            <a:r>
              <a:rPr sz="600" spc="-20" dirty="0">
                <a:solidFill>
                  <a:srgbClr val="A9ABB6"/>
                </a:solidFill>
                <a:latin typeface="Arial"/>
                <a:cs typeface="Arial"/>
              </a:rPr>
              <a:t> </a:t>
            </a:r>
            <a:r>
              <a:rPr sz="600" spc="-10" dirty="0">
                <a:solidFill>
                  <a:srgbClr val="A9ABB6"/>
                </a:solidFill>
                <a:latin typeface="Arial"/>
                <a:cs typeface="Arial"/>
              </a:rPr>
              <a:t>Reserved.</a:t>
            </a:r>
            <a:endParaRPr sz="600">
              <a:latin typeface="Arial"/>
              <a:cs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817360" y="4868482"/>
            <a:ext cx="162560" cy="167640"/>
          </a:xfrm>
          <a:prstGeom prst="rect">
            <a:avLst/>
          </a:prstGeom>
        </p:spPr>
        <p:txBody>
          <a:bodyPr vert="horz" wrap="square" lIns="0" tIns="0" rIns="0" bIns="0" rtlCol="0">
            <a:spAutoFit/>
          </a:bodyPr>
          <a:lstStyle/>
          <a:p>
            <a:pPr marL="12700">
              <a:lnSpc>
                <a:spcPct val="100000"/>
              </a:lnSpc>
            </a:pPr>
            <a:r>
              <a:rPr sz="900" spc="35" dirty="0">
                <a:solidFill>
                  <a:srgbClr val="575757"/>
                </a:solidFill>
                <a:latin typeface="Arial"/>
                <a:cs typeface="Arial"/>
              </a:rPr>
              <a:t>47</a:t>
            </a:r>
            <a:endParaRPr sz="900">
              <a:latin typeface="Arial"/>
              <a:cs typeface="Arial"/>
            </a:endParaRPr>
          </a:p>
        </p:txBody>
      </p:sp>
      <p:sp>
        <p:nvSpPr>
          <p:cNvPr id="3" name="object 3"/>
          <p:cNvSpPr txBox="1"/>
          <p:nvPr/>
        </p:nvSpPr>
        <p:spPr>
          <a:xfrm>
            <a:off x="831880" y="2464480"/>
            <a:ext cx="5247640" cy="1179830"/>
          </a:xfrm>
          <a:prstGeom prst="rect">
            <a:avLst/>
          </a:prstGeom>
        </p:spPr>
        <p:txBody>
          <a:bodyPr vert="horz" wrap="square" lIns="0" tIns="0" rIns="0" bIns="0" rtlCol="0">
            <a:spAutoFit/>
          </a:bodyPr>
          <a:lstStyle/>
          <a:p>
            <a:pPr marL="12700" marR="5080">
              <a:lnSpc>
                <a:spcPts val="3829"/>
              </a:lnSpc>
            </a:pPr>
            <a:r>
              <a:rPr sz="3200" spc="15" dirty="0">
                <a:solidFill>
                  <a:srgbClr val="CE4638"/>
                </a:solidFill>
                <a:latin typeface="Arial"/>
                <a:cs typeface="Arial"/>
              </a:rPr>
              <a:t>Communicating</a:t>
            </a:r>
            <a:r>
              <a:rPr sz="3200" spc="-85" dirty="0">
                <a:solidFill>
                  <a:srgbClr val="CE4638"/>
                </a:solidFill>
                <a:latin typeface="Arial"/>
                <a:cs typeface="Arial"/>
              </a:rPr>
              <a:t> </a:t>
            </a:r>
            <a:r>
              <a:rPr sz="3200" spc="-30" dirty="0">
                <a:solidFill>
                  <a:srgbClr val="CE4638"/>
                </a:solidFill>
                <a:latin typeface="Arial"/>
                <a:cs typeface="Arial"/>
              </a:rPr>
              <a:t>Persuasively  </a:t>
            </a:r>
            <a:r>
              <a:rPr sz="3200" spc="-10" dirty="0">
                <a:solidFill>
                  <a:srgbClr val="CE4638"/>
                </a:solidFill>
                <a:latin typeface="Arial"/>
                <a:cs typeface="Arial"/>
              </a:rPr>
              <a:t>&amp; </a:t>
            </a:r>
            <a:r>
              <a:rPr sz="3200" spc="40" dirty="0">
                <a:solidFill>
                  <a:srgbClr val="CE4638"/>
                </a:solidFill>
                <a:latin typeface="Arial"/>
                <a:cs typeface="Arial"/>
              </a:rPr>
              <a:t>Building</a:t>
            </a:r>
            <a:r>
              <a:rPr sz="3200" spc="-175" dirty="0">
                <a:solidFill>
                  <a:srgbClr val="CE4638"/>
                </a:solidFill>
                <a:latin typeface="Arial"/>
                <a:cs typeface="Arial"/>
              </a:rPr>
              <a:t> </a:t>
            </a:r>
            <a:r>
              <a:rPr sz="3200" spc="-20" dirty="0">
                <a:solidFill>
                  <a:srgbClr val="CE4638"/>
                </a:solidFill>
                <a:latin typeface="Arial"/>
                <a:cs typeface="Arial"/>
              </a:rPr>
              <a:t>Trust</a:t>
            </a:r>
            <a:endParaRPr sz="3200">
              <a:latin typeface="Arial"/>
              <a:cs typeface="Arial"/>
            </a:endParaRPr>
          </a:p>
          <a:p>
            <a:pPr marL="12700">
              <a:lnSpc>
                <a:spcPct val="100000"/>
              </a:lnSpc>
              <a:spcBef>
                <a:spcPts val="45"/>
              </a:spcBef>
            </a:pPr>
            <a:r>
              <a:rPr sz="1100" b="1" spc="-100" dirty="0">
                <a:solidFill>
                  <a:srgbClr val="363740"/>
                </a:solidFill>
                <a:latin typeface="Arial Black"/>
                <a:cs typeface="Arial Black"/>
              </a:rPr>
              <a:t>STANFORD </a:t>
            </a:r>
            <a:r>
              <a:rPr sz="1100" b="1" spc="-105" dirty="0">
                <a:solidFill>
                  <a:srgbClr val="363740"/>
                </a:solidFill>
                <a:latin typeface="Arial Black"/>
                <a:cs typeface="Arial Black"/>
              </a:rPr>
              <a:t>GRADUATE </a:t>
            </a:r>
            <a:r>
              <a:rPr sz="1100" b="1" spc="-90" dirty="0">
                <a:solidFill>
                  <a:srgbClr val="363740"/>
                </a:solidFill>
                <a:latin typeface="Arial Black"/>
                <a:cs typeface="Arial Black"/>
              </a:rPr>
              <a:t>SCHOOL OF</a:t>
            </a:r>
            <a:r>
              <a:rPr sz="1100" b="1" spc="25" dirty="0">
                <a:solidFill>
                  <a:srgbClr val="363740"/>
                </a:solidFill>
                <a:latin typeface="Arial Black"/>
                <a:cs typeface="Arial Black"/>
              </a:rPr>
              <a:t> </a:t>
            </a:r>
            <a:r>
              <a:rPr sz="1100" b="1" spc="-110" dirty="0">
                <a:solidFill>
                  <a:srgbClr val="363740"/>
                </a:solidFill>
                <a:latin typeface="Arial Black"/>
                <a:cs typeface="Arial Black"/>
              </a:rPr>
              <a:t>BUSINESS</a:t>
            </a:r>
            <a:endParaRPr sz="1100">
              <a:latin typeface="Arial Black"/>
              <a:cs typeface="Arial Black"/>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817360" y="4868482"/>
            <a:ext cx="162560" cy="167640"/>
          </a:xfrm>
          <a:prstGeom prst="rect">
            <a:avLst/>
          </a:prstGeom>
        </p:spPr>
        <p:txBody>
          <a:bodyPr vert="horz" wrap="square" lIns="0" tIns="0" rIns="0" bIns="0" rtlCol="0">
            <a:spAutoFit/>
          </a:bodyPr>
          <a:lstStyle/>
          <a:p>
            <a:pPr marL="12700">
              <a:lnSpc>
                <a:spcPct val="100000"/>
              </a:lnSpc>
            </a:pPr>
            <a:r>
              <a:rPr sz="900" spc="35" dirty="0">
                <a:solidFill>
                  <a:srgbClr val="575757"/>
                </a:solidFill>
                <a:latin typeface="Arial"/>
                <a:cs typeface="Arial"/>
              </a:rPr>
              <a:t>48</a:t>
            </a:r>
            <a:endParaRPr sz="900">
              <a:latin typeface="Arial"/>
              <a:cs typeface="Arial"/>
            </a:endParaRPr>
          </a:p>
        </p:txBody>
      </p:sp>
      <p:sp>
        <p:nvSpPr>
          <p:cNvPr id="3" name="object 3"/>
          <p:cNvSpPr txBox="1"/>
          <p:nvPr/>
        </p:nvSpPr>
        <p:spPr>
          <a:xfrm>
            <a:off x="1512075" y="4971477"/>
            <a:ext cx="1908175" cy="116205"/>
          </a:xfrm>
          <a:prstGeom prst="rect">
            <a:avLst/>
          </a:prstGeom>
        </p:spPr>
        <p:txBody>
          <a:bodyPr vert="horz" wrap="square" lIns="0" tIns="0" rIns="0" bIns="0" rtlCol="0">
            <a:spAutoFit/>
          </a:bodyPr>
          <a:lstStyle/>
          <a:p>
            <a:pPr marL="12700">
              <a:lnSpc>
                <a:spcPct val="100000"/>
              </a:lnSpc>
            </a:pPr>
            <a:r>
              <a:rPr sz="600" spc="5" dirty="0">
                <a:solidFill>
                  <a:srgbClr val="A9ABB6"/>
                </a:solidFill>
                <a:latin typeface="Arial"/>
                <a:cs typeface="Arial"/>
              </a:rPr>
              <a:t>Copyright</a:t>
            </a:r>
            <a:r>
              <a:rPr sz="600" spc="-20" dirty="0">
                <a:solidFill>
                  <a:srgbClr val="A9ABB6"/>
                </a:solidFill>
                <a:latin typeface="Arial"/>
                <a:cs typeface="Arial"/>
              </a:rPr>
              <a:t> </a:t>
            </a:r>
            <a:r>
              <a:rPr sz="600" spc="45" dirty="0">
                <a:solidFill>
                  <a:srgbClr val="A9ABB6"/>
                </a:solidFill>
                <a:latin typeface="Arial"/>
                <a:cs typeface="Arial"/>
              </a:rPr>
              <a:t>©</a:t>
            </a:r>
            <a:r>
              <a:rPr sz="600" spc="-20" dirty="0">
                <a:solidFill>
                  <a:srgbClr val="A9ABB6"/>
                </a:solidFill>
                <a:latin typeface="Arial"/>
                <a:cs typeface="Arial"/>
              </a:rPr>
              <a:t> </a:t>
            </a:r>
            <a:r>
              <a:rPr sz="600" spc="25" dirty="0">
                <a:solidFill>
                  <a:srgbClr val="A9ABB6"/>
                </a:solidFill>
                <a:latin typeface="Arial"/>
                <a:cs typeface="Arial"/>
              </a:rPr>
              <a:t>2020</a:t>
            </a:r>
            <a:r>
              <a:rPr sz="600" spc="-20" dirty="0">
                <a:solidFill>
                  <a:srgbClr val="A9ABB6"/>
                </a:solidFill>
                <a:latin typeface="Arial"/>
                <a:cs typeface="Arial"/>
              </a:rPr>
              <a:t> </a:t>
            </a:r>
            <a:r>
              <a:rPr sz="600" spc="-10" dirty="0">
                <a:solidFill>
                  <a:srgbClr val="A9ABB6"/>
                </a:solidFill>
                <a:latin typeface="Arial"/>
                <a:cs typeface="Arial"/>
              </a:rPr>
              <a:t>ExecOnline,</a:t>
            </a:r>
            <a:r>
              <a:rPr sz="600" spc="-20" dirty="0">
                <a:solidFill>
                  <a:srgbClr val="A9ABB6"/>
                </a:solidFill>
                <a:latin typeface="Arial"/>
                <a:cs typeface="Arial"/>
              </a:rPr>
              <a:t> </a:t>
            </a:r>
            <a:r>
              <a:rPr sz="600" spc="-15" dirty="0">
                <a:solidFill>
                  <a:srgbClr val="A9ABB6"/>
                </a:solidFill>
                <a:latin typeface="Arial"/>
                <a:cs typeface="Arial"/>
              </a:rPr>
              <a:t>Inc.</a:t>
            </a:r>
            <a:r>
              <a:rPr sz="600" spc="-20" dirty="0">
                <a:solidFill>
                  <a:srgbClr val="A9ABB6"/>
                </a:solidFill>
                <a:latin typeface="Arial"/>
                <a:cs typeface="Arial"/>
              </a:rPr>
              <a:t> </a:t>
            </a:r>
            <a:r>
              <a:rPr sz="600" spc="15" dirty="0">
                <a:solidFill>
                  <a:srgbClr val="A9ABB6"/>
                </a:solidFill>
                <a:latin typeface="Arial"/>
                <a:cs typeface="Arial"/>
              </a:rPr>
              <a:t>All</a:t>
            </a:r>
            <a:r>
              <a:rPr sz="600" spc="-20" dirty="0">
                <a:solidFill>
                  <a:srgbClr val="A9ABB6"/>
                </a:solidFill>
                <a:latin typeface="Arial"/>
                <a:cs typeface="Arial"/>
              </a:rPr>
              <a:t> </a:t>
            </a:r>
            <a:r>
              <a:rPr sz="600" spc="5" dirty="0">
                <a:solidFill>
                  <a:srgbClr val="A9ABB6"/>
                </a:solidFill>
                <a:latin typeface="Arial"/>
                <a:cs typeface="Arial"/>
              </a:rPr>
              <a:t>Rights</a:t>
            </a:r>
            <a:r>
              <a:rPr sz="600" spc="-20" dirty="0">
                <a:solidFill>
                  <a:srgbClr val="A9ABB6"/>
                </a:solidFill>
                <a:latin typeface="Arial"/>
                <a:cs typeface="Arial"/>
              </a:rPr>
              <a:t> </a:t>
            </a:r>
            <a:r>
              <a:rPr sz="600" spc="-10" dirty="0">
                <a:solidFill>
                  <a:srgbClr val="A9ABB6"/>
                </a:solidFill>
                <a:latin typeface="Arial"/>
                <a:cs typeface="Arial"/>
              </a:rPr>
              <a:t>Reserved.</a:t>
            </a:r>
            <a:endParaRPr sz="600">
              <a:latin typeface="Arial"/>
              <a:cs typeface="Arial"/>
            </a:endParaRPr>
          </a:p>
        </p:txBody>
      </p:sp>
      <p:sp>
        <p:nvSpPr>
          <p:cNvPr id="4" name="object 4"/>
          <p:cNvSpPr txBox="1"/>
          <p:nvPr/>
        </p:nvSpPr>
        <p:spPr>
          <a:xfrm>
            <a:off x="1691333" y="2536604"/>
            <a:ext cx="1680845" cy="1073785"/>
          </a:xfrm>
          <a:prstGeom prst="rect">
            <a:avLst/>
          </a:prstGeom>
        </p:spPr>
        <p:txBody>
          <a:bodyPr vert="horz" wrap="square" lIns="0" tIns="0" rIns="0" bIns="0" rtlCol="0">
            <a:spAutoFit/>
          </a:bodyPr>
          <a:lstStyle/>
          <a:p>
            <a:pPr marL="27940">
              <a:lnSpc>
                <a:spcPct val="100000"/>
              </a:lnSpc>
            </a:pPr>
            <a:r>
              <a:rPr sz="1200" spc="-30" dirty="0">
                <a:solidFill>
                  <a:srgbClr val="A31F21"/>
                </a:solidFill>
                <a:latin typeface="Arial"/>
                <a:cs typeface="Arial"/>
              </a:rPr>
              <a:t>Key</a:t>
            </a:r>
            <a:r>
              <a:rPr sz="1200" spc="-90" dirty="0">
                <a:solidFill>
                  <a:srgbClr val="A31F21"/>
                </a:solidFill>
                <a:latin typeface="Arial"/>
                <a:cs typeface="Arial"/>
              </a:rPr>
              <a:t> </a:t>
            </a:r>
            <a:r>
              <a:rPr sz="1200" spc="-5" dirty="0">
                <a:solidFill>
                  <a:srgbClr val="A31F21"/>
                </a:solidFill>
                <a:latin typeface="Arial"/>
                <a:cs typeface="Arial"/>
              </a:rPr>
              <a:t>Learnings</a:t>
            </a:r>
            <a:endParaRPr sz="1200">
              <a:latin typeface="Arial"/>
              <a:cs typeface="Arial"/>
            </a:endParaRPr>
          </a:p>
          <a:p>
            <a:pPr marL="193040" indent="-180340">
              <a:lnSpc>
                <a:spcPct val="100000"/>
              </a:lnSpc>
              <a:spcBef>
                <a:spcPts val="595"/>
              </a:spcBef>
              <a:buSzPct val="77777"/>
              <a:buChar char="●"/>
              <a:tabLst>
                <a:tab pos="193675" algn="l"/>
              </a:tabLst>
            </a:pPr>
            <a:r>
              <a:rPr sz="900" spc="-15" dirty="0">
                <a:solidFill>
                  <a:srgbClr val="363740"/>
                </a:solidFill>
                <a:latin typeface="Arial"/>
                <a:cs typeface="Arial"/>
              </a:rPr>
              <a:t>Make </a:t>
            </a:r>
            <a:r>
              <a:rPr sz="900" spc="30" dirty="0">
                <a:solidFill>
                  <a:srgbClr val="363740"/>
                </a:solidFill>
                <a:latin typeface="Arial"/>
                <a:cs typeface="Arial"/>
              </a:rPr>
              <a:t>it</a:t>
            </a:r>
            <a:r>
              <a:rPr sz="900" spc="-80" dirty="0">
                <a:solidFill>
                  <a:srgbClr val="363740"/>
                </a:solidFill>
                <a:latin typeface="Arial"/>
                <a:cs typeface="Arial"/>
              </a:rPr>
              <a:t> </a:t>
            </a:r>
            <a:r>
              <a:rPr sz="900" spc="15" dirty="0">
                <a:solidFill>
                  <a:srgbClr val="363740"/>
                </a:solidFill>
                <a:latin typeface="Arial"/>
                <a:cs typeface="Arial"/>
              </a:rPr>
              <a:t>Important</a:t>
            </a:r>
            <a:endParaRPr sz="900">
              <a:latin typeface="Arial"/>
              <a:cs typeface="Arial"/>
            </a:endParaRPr>
          </a:p>
          <a:p>
            <a:pPr marL="193040" indent="-180340">
              <a:lnSpc>
                <a:spcPct val="100000"/>
              </a:lnSpc>
              <a:spcBef>
                <a:spcPts val="195"/>
              </a:spcBef>
              <a:buSzPct val="77777"/>
              <a:buChar char="●"/>
              <a:tabLst>
                <a:tab pos="193675" algn="l"/>
              </a:tabLst>
            </a:pPr>
            <a:r>
              <a:rPr sz="900" spc="-5" dirty="0">
                <a:solidFill>
                  <a:srgbClr val="363740"/>
                </a:solidFill>
                <a:latin typeface="Arial"/>
                <a:cs typeface="Arial"/>
              </a:rPr>
              <a:t>Engagement</a:t>
            </a:r>
            <a:r>
              <a:rPr sz="900" spc="-70" dirty="0">
                <a:solidFill>
                  <a:srgbClr val="363740"/>
                </a:solidFill>
                <a:latin typeface="Arial"/>
                <a:cs typeface="Arial"/>
              </a:rPr>
              <a:t> </a:t>
            </a:r>
            <a:r>
              <a:rPr sz="900" spc="-5" dirty="0">
                <a:solidFill>
                  <a:srgbClr val="363740"/>
                </a:solidFill>
                <a:latin typeface="Arial"/>
                <a:cs typeface="Arial"/>
              </a:rPr>
              <a:t>Triggers</a:t>
            </a:r>
            <a:endParaRPr sz="900">
              <a:latin typeface="Arial"/>
              <a:cs typeface="Arial"/>
            </a:endParaRPr>
          </a:p>
          <a:p>
            <a:pPr marL="193040" indent="-180340">
              <a:lnSpc>
                <a:spcPct val="100000"/>
              </a:lnSpc>
              <a:spcBef>
                <a:spcPts val="195"/>
              </a:spcBef>
              <a:buSzPct val="77777"/>
              <a:buChar char="●"/>
              <a:tabLst>
                <a:tab pos="193675" algn="l"/>
              </a:tabLst>
            </a:pPr>
            <a:r>
              <a:rPr sz="900" spc="-5" dirty="0">
                <a:solidFill>
                  <a:srgbClr val="363740"/>
                </a:solidFill>
                <a:latin typeface="Arial"/>
                <a:cs typeface="Arial"/>
              </a:rPr>
              <a:t>Establish</a:t>
            </a:r>
            <a:r>
              <a:rPr sz="900" spc="-85" dirty="0">
                <a:solidFill>
                  <a:srgbClr val="363740"/>
                </a:solidFill>
                <a:latin typeface="Arial"/>
                <a:cs typeface="Arial"/>
              </a:rPr>
              <a:t> </a:t>
            </a:r>
            <a:r>
              <a:rPr sz="900" spc="5" dirty="0">
                <a:solidFill>
                  <a:srgbClr val="363740"/>
                </a:solidFill>
                <a:latin typeface="Arial"/>
                <a:cs typeface="Arial"/>
              </a:rPr>
              <a:t>Similarity</a:t>
            </a:r>
            <a:endParaRPr sz="900">
              <a:latin typeface="Arial"/>
              <a:cs typeface="Arial"/>
            </a:endParaRPr>
          </a:p>
          <a:p>
            <a:pPr marL="193040" indent="-180340">
              <a:lnSpc>
                <a:spcPct val="100000"/>
              </a:lnSpc>
              <a:spcBef>
                <a:spcPts val="195"/>
              </a:spcBef>
              <a:buSzPct val="77777"/>
              <a:buChar char="●"/>
              <a:tabLst>
                <a:tab pos="193675" algn="l"/>
              </a:tabLst>
            </a:pPr>
            <a:r>
              <a:rPr sz="900" spc="-40" dirty="0">
                <a:solidFill>
                  <a:srgbClr val="363740"/>
                </a:solidFill>
                <a:latin typeface="Arial"/>
                <a:cs typeface="Arial"/>
              </a:rPr>
              <a:t>Take </a:t>
            </a:r>
            <a:r>
              <a:rPr sz="900" spc="-10" dirty="0">
                <a:solidFill>
                  <a:srgbClr val="363740"/>
                </a:solidFill>
                <a:latin typeface="Arial"/>
                <a:cs typeface="Arial"/>
              </a:rPr>
              <a:t>an </a:t>
            </a:r>
            <a:r>
              <a:rPr sz="900" dirty="0">
                <a:solidFill>
                  <a:srgbClr val="363740"/>
                </a:solidFill>
                <a:latin typeface="Arial"/>
                <a:cs typeface="Arial"/>
              </a:rPr>
              <a:t>Unexpected</a:t>
            </a:r>
            <a:r>
              <a:rPr sz="900" spc="-35" dirty="0">
                <a:solidFill>
                  <a:srgbClr val="363740"/>
                </a:solidFill>
                <a:latin typeface="Arial"/>
                <a:cs typeface="Arial"/>
              </a:rPr>
              <a:t> </a:t>
            </a:r>
            <a:r>
              <a:rPr sz="900" dirty="0">
                <a:solidFill>
                  <a:srgbClr val="363740"/>
                </a:solidFill>
                <a:latin typeface="Arial"/>
                <a:cs typeface="Arial"/>
              </a:rPr>
              <a:t>Position</a:t>
            </a:r>
            <a:endParaRPr sz="900">
              <a:latin typeface="Arial"/>
              <a:cs typeface="Arial"/>
            </a:endParaRPr>
          </a:p>
          <a:p>
            <a:pPr marL="193040" indent="-180340">
              <a:lnSpc>
                <a:spcPct val="100000"/>
              </a:lnSpc>
              <a:spcBef>
                <a:spcPts val="195"/>
              </a:spcBef>
              <a:buSzPct val="77777"/>
              <a:buChar char="●"/>
              <a:tabLst>
                <a:tab pos="193675" algn="l"/>
              </a:tabLst>
            </a:pPr>
            <a:r>
              <a:rPr sz="900" spc="5" dirty="0">
                <a:solidFill>
                  <a:srgbClr val="363740"/>
                </a:solidFill>
                <a:latin typeface="Arial"/>
                <a:cs typeface="Arial"/>
              </a:rPr>
              <a:t>Credibility</a:t>
            </a:r>
            <a:r>
              <a:rPr sz="900" spc="-40" dirty="0">
                <a:solidFill>
                  <a:srgbClr val="363740"/>
                </a:solidFill>
                <a:latin typeface="Arial"/>
                <a:cs typeface="Arial"/>
              </a:rPr>
              <a:t> </a:t>
            </a:r>
            <a:r>
              <a:rPr sz="900" dirty="0">
                <a:solidFill>
                  <a:srgbClr val="363740"/>
                </a:solidFill>
                <a:latin typeface="Arial"/>
                <a:cs typeface="Arial"/>
              </a:rPr>
              <a:t>Heuristics</a:t>
            </a:r>
            <a:endParaRPr sz="900">
              <a:latin typeface="Arial"/>
              <a:cs typeface="Arial"/>
            </a:endParaRPr>
          </a:p>
        </p:txBody>
      </p:sp>
      <p:sp>
        <p:nvSpPr>
          <p:cNvPr id="5" name="object 5"/>
          <p:cNvSpPr txBox="1"/>
          <p:nvPr/>
        </p:nvSpPr>
        <p:spPr>
          <a:xfrm>
            <a:off x="1691333" y="3765329"/>
            <a:ext cx="3430904" cy="1016635"/>
          </a:xfrm>
          <a:prstGeom prst="rect">
            <a:avLst/>
          </a:prstGeom>
        </p:spPr>
        <p:txBody>
          <a:bodyPr vert="horz" wrap="square" lIns="0" tIns="0" rIns="0" bIns="0" rtlCol="0">
            <a:spAutoFit/>
          </a:bodyPr>
          <a:lstStyle/>
          <a:p>
            <a:pPr marL="27940">
              <a:lnSpc>
                <a:spcPct val="100000"/>
              </a:lnSpc>
            </a:pPr>
            <a:r>
              <a:rPr sz="1200" spc="15" dirty="0">
                <a:solidFill>
                  <a:srgbClr val="A31F21"/>
                </a:solidFill>
                <a:latin typeface="Arial"/>
                <a:cs typeface="Arial"/>
              </a:rPr>
              <a:t>Assignment </a:t>
            </a:r>
            <a:r>
              <a:rPr sz="1200" spc="-5" dirty="0">
                <a:solidFill>
                  <a:srgbClr val="A31F21"/>
                </a:solidFill>
                <a:latin typeface="Arial"/>
                <a:cs typeface="Arial"/>
              </a:rPr>
              <a:t>Details: </a:t>
            </a:r>
            <a:r>
              <a:rPr sz="1200" spc="-15" dirty="0">
                <a:solidFill>
                  <a:srgbClr val="A31F21"/>
                </a:solidFill>
                <a:latin typeface="Arial"/>
                <a:cs typeface="Arial"/>
              </a:rPr>
              <a:t>Create </a:t>
            </a:r>
            <a:r>
              <a:rPr sz="1200" spc="-10" dirty="0">
                <a:solidFill>
                  <a:srgbClr val="A31F21"/>
                </a:solidFill>
                <a:latin typeface="Arial"/>
                <a:cs typeface="Arial"/>
              </a:rPr>
              <a:t>an </a:t>
            </a:r>
            <a:r>
              <a:rPr sz="1200" spc="20" dirty="0">
                <a:solidFill>
                  <a:srgbClr val="A31F21"/>
                </a:solidFill>
                <a:latin typeface="Arial"/>
                <a:cs typeface="Arial"/>
              </a:rPr>
              <a:t>Action</a:t>
            </a:r>
            <a:r>
              <a:rPr sz="1200" spc="-150" dirty="0">
                <a:solidFill>
                  <a:srgbClr val="A31F21"/>
                </a:solidFill>
                <a:latin typeface="Arial"/>
                <a:cs typeface="Arial"/>
              </a:rPr>
              <a:t> </a:t>
            </a:r>
            <a:r>
              <a:rPr sz="1200" spc="-10" dirty="0">
                <a:solidFill>
                  <a:srgbClr val="A31F21"/>
                </a:solidFill>
                <a:latin typeface="Arial"/>
                <a:cs typeface="Arial"/>
              </a:rPr>
              <a:t>Plan</a:t>
            </a:r>
            <a:endParaRPr sz="1200">
              <a:latin typeface="Arial"/>
              <a:cs typeface="Arial"/>
            </a:endParaRPr>
          </a:p>
          <a:p>
            <a:pPr marL="193040" marR="148590" indent="-180340">
              <a:lnSpc>
                <a:spcPts val="1050"/>
              </a:lnSpc>
              <a:spcBef>
                <a:spcPts val="655"/>
              </a:spcBef>
              <a:buSzPct val="77777"/>
              <a:buFont typeface="Arial"/>
              <a:buChar char="●"/>
              <a:tabLst>
                <a:tab pos="193675" algn="l"/>
              </a:tabLst>
            </a:pPr>
            <a:r>
              <a:rPr sz="900" b="1" spc="-75" dirty="0">
                <a:solidFill>
                  <a:srgbClr val="363740"/>
                </a:solidFill>
                <a:latin typeface="Arial Black"/>
                <a:cs typeface="Arial Black"/>
              </a:rPr>
              <a:t>Identify </a:t>
            </a:r>
            <a:r>
              <a:rPr sz="900" b="1" spc="-114" dirty="0">
                <a:solidFill>
                  <a:srgbClr val="363740"/>
                </a:solidFill>
                <a:latin typeface="Arial Black"/>
                <a:cs typeface="Arial Black"/>
              </a:rPr>
              <a:t>a </a:t>
            </a:r>
            <a:r>
              <a:rPr sz="900" b="1" spc="-100" dirty="0">
                <a:solidFill>
                  <a:srgbClr val="363740"/>
                </a:solidFill>
                <a:latin typeface="Arial Black"/>
                <a:cs typeface="Arial Black"/>
              </a:rPr>
              <a:t>communication </a:t>
            </a:r>
            <a:r>
              <a:rPr sz="900" b="1" spc="-70" dirty="0">
                <a:solidFill>
                  <a:srgbClr val="363740"/>
                </a:solidFill>
                <a:latin typeface="Arial Black"/>
                <a:cs typeface="Arial Black"/>
              </a:rPr>
              <a:t>opportunity </a:t>
            </a:r>
            <a:r>
              <a:rPr sz="900" dirty="0">
                <a:solidFill>
                  <a:srgbClr val="363740"/>
                </a:solidFill>
                <a:latin typeface="Arial"/>
                <a:cs typeface="Arial"/>
              </a:rPr>
              <a:t>critical </a:t>
            </a:r>
            <a:r>
              <a:rPr sz="900" spc="25" dirty="0">
                <a:solidFill>
                  <a:srgbClr val="363740"/>
                </a:solidFill>
                <a:latin typeface="Arial"/>
                <a:cs typeface="Arial"/>
              </a:rPr>
              <a:t>to </a:t>
            </a:r>
            <a:r>
              <a:rPr sz="900" dirty="0">
                <a:solidFill>
                  <a:srgbClr val="363740"/>
                </a:solidFill>
                <a:latin typeface="Arial"/>
                <a:cs typeface="Arial"/>
              </a:rPr>
              <a:t>achieving </a:t>
            </a:r>
            <a:r>
              <a:rPr sz="900" spc="-25" dirty="0">
                <a:solidFill>
                  <a:srgbClr val="363740"/>
                </a:solidFill>
                <a:latin typeface="Arial"/>
                <a:cs typeface="Arial"/>
              </a:rPr>
              <a:t>a  </a:t>
            </a:r>
            <a:r>
              <a:rPr sz="900" spc="5" dirty="0">
                <a:solidFill>
                  <a:srgbClr val="363740"/>
                </a:solidFill>
                <a:latin typeface="Arial"/>
                <a:cs typeface="Arial"/>
              </a:rPr>
              <a:t>strategic</a:t>
            </a:r>
            <a:r>
              <a:rPr sz="900" spc="-80" dirty="0">
                <a:solidFill>
                  <a:srgbClr val="363740"/>
                </a:solidFill>
                <a:latin typeface="Arial"/>
                <a:cs typeface="Arial"/>
              </a:rPr>
              <a:t> </a:t>
            </a:r>
            <a:r>
              <a:rPr sz="900" spc="-10" dirty="0">
                <a:solidFill>
                  <a:srgbClr val="363740"/>
                </a:solidFill>
                <a:latin typeface="Arial"/>
                <a:cs typeface="Arial"/>
              </a:rPr>
              <a:t>goal.</a:t>
            </a:r>
            <a:endParaRPr sz="900">
              <a:latin typeface="Arial"/>
              <a:cs typeface="Arial"/>
            </a:endParaRPr>
          </a:p>
          <a:p>
            <a:pPr marL="193040" indent="-180340">
              <a:lnSpc>
                <a:spcPct val="100000"/>
              </a:lnSpc>
              <a:spcBef>
                <a:spcPts val="165"/>
              </a:spcBef>
              <a:buSzPct val="77777"/>
              <a:buFont typeface="Arial"/>
              <a:buChar char="●"/>
              <a:tabLst>
                <a:tab pos="193675" algn="l"/>
              </a:tabLst>
            </a:pPr>
            <a:r>
              <a:rPr sz="900" b="1" spc="-80" dirty="0">
                <a:solidFill>
                  <a:srgbClr val="363740"/>
                </a:solidFill>
                <a:latin typeface="Arial Black"/>
                <a:cs typeface="Arial Black"/>
              </a:rPr>
              <a:t>Analyze </a:t>
            </a:r>
            <a:r>
              <a:rPr sz="900" spc="-15" dirty="0">
                <a:solidFill>
                  <a:srgbClr val="363740"/>
                </a:solidFill>
                <a:latin typeface="Arial"/>
                <a:cs typeface="Arial"/>
              </a:rPr>
              <a:t>key </a:t>
            </a:r>
            <a:r>
              <a:rPr sz="900" spc="-5" dirty="0">
                <a:solidFill>
                  <a:srgbClr val="363740"/>
                </a:solidFill>
                <a:latin typeface="Arial"/>
                <a:cs typeface="Arial"/>
              </a:rPr>
              <a:t>aspects </a:t>
            </a:r>
            <a:r>
              <a:rPr sz="900" spc="20" dirty="0">
                <a:solidFill>
                  <a:srgbClr val="363740"/>
                </a:solidFill>
                <a:latin typeface="Arial"/>
                <a:cs typeface="Arial"/>
              </a:rPr>
              <a:t>of </a:t>
            </a:r>
            <a:r>
              <a:rPr sz="900" spc="10" dirty="0">
                <a:solidFill>
                  <a:srgbClr val="363740"/>
                </a:solidFill>
                <a:latin typeface="Arial"/>
                <a:cs typeface="Arial"/>
              </a:rPr>
              <a:t>the intended</a:t>
            </a:r>
            <a:r>
              <a:rPr sz="900" spc="-110" dirty="0">
                <a:solidFill>
                  <a:srgbClr val="363740"/>
                </a:solidFill>
                <a:latin typeface="Arial"/>
                <a:cs typeface="Arial"/>
              </a:rPr>
              <a:t> </a:t>
            </a:r>
            <a:r>
              <a:rPr sz="900" spc="-15" dirty="0">
                <a:solidFill>
                  <a:srgbClr val="363740"/>
                </a:solidFill>
                <a:latin typeface="Arial"/>
                <a:cs typeface="Arial"/>
              </a:rPr>
              <a:t>audience.</a:t>
            </a:r>
            <a:endParaRPr sz="900">
              <a:latin typeface="Arial"/>
              <a:cs typeface="Arial"/>
            </a:endParaRPr>
          </a:p>
          <a:p>
            <a:pPr marL="193040" marR="5080" indent="-180340">
              <a:lnSpc>
                <a:spcPts val="1050"/>
              </a:lnSpc>
              <a:spcBef>
                <a:spcPts val="254"/>
              </a:spcBef>
              <a:buSzPct val="77777"/>
              <a:buFont typeface="Arial"/>
              <a:buChar char="●"/>
              <a:tabLst>
                <a:tab pos="193675" algn="l"/>
              </a:tabLst>
            </a:pPr>
            <a:r>
              <a:rPr sz="900" b="1" spc="-90" dirty="0">
                <a:solidFill>
                  <a:srgbClr val="363740"/>
                </a:solidFill>
                <a:latin typeface="Arial Black"/>
                <a:cs typeface="Arial Black"/>
              </a:rPr>
              <a:t>Structure </a:t>
            </a:r>
            <a:r>
              <a:rPr sz="900" b="1" spc="-85" dirty="0">
                <a:solidFill>
                  <a:srgbClr val="363740"/>
                </a:solidFill>
                <a:latin typeface="Arial Black"/>
                <a:cs typeface="Arial Black"/>
              </a:rPr>
              <a:t>and </a:t>
            </a:r>
            <a:r>
              <a:rPr sz="900" b="1" spc="-80" dirty="0">
                <a:solidFill>
                  <a:srgbClr val="363740"/>
                </a:solidFill>
                <a:latin typeface="Arial Black"/>
                <a:cs typeface="Arial Black"/>
              </a:rPr>
              <a:t>plan </a:t>
            </a:r>
            <a:r>
              <a:rPr sz="900" spc="25" dirty="0">
                <a:solidFill>
                  <a:srgbClr val="363740"/>
                </a:solidFill>
                <a:latin typeface="Arial"/>
                <a:cs typeface="Arial"/>
              </a:rPr>
              <a:t>to </a:t>
            </a:r>
            <a:r>
              <a:rPr sz="900" dirty="0">
                <a:solidFill>
                  <a:srgbClr val="363740"/>
                </a:solidFill>
                <a:latin typeface="Arial"/>
                <a:cs typeface="Arial"/>
              </a:rPr>
              <a:t>deliver </a:t>
            </a:r>
            <a:r>
              <a:rPr sz="900" spc="20" dirty="0">
                <a:solidFill>
                  <a:srgbClr val="363740"/>
                </a:solidFill>
                <a:latin typeface="Arial"/>
                <a:cs typeface="Arial"/>
              </a:rPr>
              <a:t>that </a:t>
            </a:r>
            <a:r>
              <a:rPr sz="900" spc="5" dirty="0">
                <a:solidFill>
                  <a:srgbClr val="363740"/>
                </a:solidFill>
                <a:latin typeface="Arial"/>
                <a:cs typeface="Arial"/>
              </a:rPr>
              <a:t>communication</a:t>
            </a:r>
            <a:r>
              <a:rPr sz="900" spc="-85" dirty="0">
                <a:solidFill>
                  <a:srgbClr val="363740"/>
                </a:solidFill>
                <a:latin typeface="Arial"/>
                <a:cs typeface="Arial"/>
              </a:rPr>
              <a:t> </a:t>
            </a:r>
            <a:r>
              <a:rPr sz="900" spc="10" dirty="0">
                <a:solidFill>
                  <a:srgbClr val="363740"/>
                </a:solidFill>
                <a:latin typeface="Arial"/>
                <a:cs typeface="Arial"/>
              </a:rPr>
              <a:t>incorporating  </a:t>
            </a:r>
            <a:r>
              <a:rPr sz="900" spc="5" dirty="0">
                <a:solidFill>
                  <a:srgbClr val="363740"/>
                </a:solidFill>
                <a:latin typeface="Arial"/>
                <a:cs typeface="Arial"/>
              </a:rPr>
              <a:t>appropriate </a:t>
            </a:r>
            <a:r>
              <a:rPr sz="900" spc="-5" dirty="0">
                <a:solidFill>
                  <a:srgbClr val="363740"/>
                </a:solidFill>
                <a:latin typeface="Arial"/>
                <a:cs typeface="Arial"/>
              </a:rPr>
              <a:t>persuasion</a:t>
            </a:r>
            <a:r>
              <a:rPr sz="900" spc="-60" dirty="0">
                <a:solidFill>
                  <a:srgbClr val="363740"/>
                </a:solidFill>
                <a:latin typeface="Arial"/>
                <a:cs typeface="Arial"/>
              </a:rPr>
              <a:t> </a:t>
            </a:r>
            <a:r>
              <a:rPr sz="900" spc="-5" dirty="0">
                <a:solidFill>
                  <a:srgbClr val="363740"/>
                </a:solidFill>
                <a:latin typeface="Arial"/>
                <a:cs typeface="Arial"/>
              </a:rPr>
              <a:t>tactics.</a:t>
            </a:r>
            <a:endParaRPr sz="900">
              <a:latin typeface="Arial"/>
              <a:cs typeface="Arial"/>
            </a:endParaRPr>
          </a:p>
        </p:txBody>
      </p:sp>
      <p:sp>
        <p:nvSpPr>
          <p:cNvPr id="6" name="object 6"/>
          <p:cNvSpPr txBox="1"/>
          <p:nvPr/>
        </p:nvSpPr>
        <p:spPr>
          <a:xfrm>
            <a:off x="5341375" y="2536591"/>
            <a:ext cx="3320415" cy="1226185"/>
          </a:xfrm>
          <a:prstGeom prst="rect">
            <a:avLst/>
          </a:prstGeom>
        </p:spPr>
        <p:txBody>
          <a:bodyPr vert="horz" wrap="square" lIns="0" tIns="0" rIns="0" bIns="0" rtlCol="0">
            <a:spAutoFit/>
          </a:bodyPr>
          <a:lstStyle/>
          <a:p>
            <a:pPr marL="12700">
              <a:lnSpc>
                <a:spcPct val="100000"/>
              </a:lnSpc>
            </a:pPr>
            <a:r>
              <a:rPr sz="1200" spc="-15" dirty="0">
                <a:solidFill>
                  <a:srgbClr val="A31F21"/>
                </a:solidFill>
                <a:latin typeface="Arial"/>
                <a:cs typeface="Arial"/>
              </a:rPr>
              <a:t>Faculty: </a:t>
            </a:r>
            <a:r>
              <a:rPr sz="1200" spc="-10" dirty="0">
                <a:solidFill>
                  <a:srgbClr val="A31F21"/>
                </a:solidFill>
                <a:latin typeface="Arial"/>
                <a:cs typeface="Arial"/>
              </a:rPr>
              <a:t>Zakary</a:t>
            </a:r>
            <a:r>
              <a:rPr sz="1200" spc="-55" dirty="0">
                <a:solidFill>
                  <a:srgbClr val="A31F21"/>
                </a:solidFill>
                <a:latin typeface="Arial"/>
                <a:cs typeface="Arial"/>
              </a:rPr>
              <a:t> </a:t>
            </a:r>
            <a:r>
              <a:rPr sz="1200" spc="-20" dirty="0">
                <a:solidFill>
                  <a:srgbClr val="A31F21"/>
                </a:solidFill>
                <a:latin typeface="Arial"/>
                <a:cs typeface="Arial"/>
              </a:rPr>
              <a:t>Tormala</a:t>
            </a:r>
            <a:endParaRPr sz="1200">
              <a:latin typeface="Arial"/>
              <a:cs typeface="Arial"/>
            </a:endParaRPr>
          </a:p>
          <a:p>
            <a:pPr marL="939800" marR="5080">
              <a:lnSpc>
                <a:spcPct val="111100"/>
              </a:lnSpc>
              <a:spcBef>
                <a:spcPts val="775"/>
              </a:spcBef>
            </a:pPr>
            <a:r>
              <a:rPr sz="900" spc="-5" dirty="0">
                <a:solidFill>
                  <a:srgbClr val="363740"/>
                </a:solidFill>
                <a:latin typeface="Arial"/>
                <a:cs typeface="Arial"/>
              </a:rPr>
              <a:t>Zakary </a:t>
            </a:r>
            <a:r>
              <a:rPr sz="900" spc="-15" dirty="0">
                <a:solidFill>
                  <a:srgbClr val="363740"/>
                </a:solidFill>
                <a:latin typeface="Arial"/>
                <a:cs typeface="Arial"/>
              </a:rPr>
              <a:t>Tormala </a:t>
            </a:r>
            <a:r>
              <a:rPr sz="900" spc="-5" dirty="0">
                <a:solidFill>
                  <a:srgbClr val="363740"/>
                </a:solidFill>
                <a:latin typeface="Arial"/>
                <a:cs typeface="Arial"/>
              </a:rPr>
              <a:t>is </a:t>
            </a:r>
            <a:r>
              <a:rPr sz="900" spc="10" dirty="0">
                <a:solidFill>
                  <a:srgbClr val="363740"/>
                </a:solidFill>
                <a:latin typeface="Arial"/>
                <a:cs typeface="Arial"/>
              </a:rPr>
              <a:t>the </a:t>
            </a:r>
            <a:r>
              <a:rPr sz="900" spc="-15" dirty="0">
                <a:solidFill>
                  <a:srgbClr val="363740"/>
                </a:solidFill>
                <a:latin typeface="Arial"/>
                <a:cs typeface="Arial"/>
              </a:rPr>
              <a:t>Laurence </a:t>
            </a:r>
            <a:r>
              <a:rPr sz="900" spc="25" dirty="0">
                <a:solidFill>
                  <a:srgbClr val="363740"/>
                </a:solidFill>
                <a:latin typeface="Arial"/>
                <a:cs typeface="Arial"/>
              </a:rPr>
              <a:t>W. </a:t>
            </a:r>
            <a:r>
              <a:rPr sz="900" spc="-15" dirty="0">
                <a:solidFill>
                  <a:srgbClr val="363740"/>
                </a:solidFill>
                <a:latin typeface="Arial"/>
                <a:cs typeface="Arial"/>
              </a:rPr>
              <a:t>Lane  </a:t>
            </a:r>
            <a:r>
              <a:rPr sz="900" spc="-5" dirty="0">
                <a:solidFill>
                  <a:srgbClr val="363740"/>
                </a:solidFill>
                <a:latin typeface="Arial"/>
                <a:cs typeface="Arial"/>
              </a:rPr>
              <a:t>Professor </a:t>
            </a:r>
            <a:r>
              <a:rPr sz="900" spc="20" dirty="0">
                <a:solidFill>
                  <a:srgbClr val="363740"/>
                </a:solidFill>
                <a:latin typeface="Arial"/>
                <a:cs typeface="Arial"/>
              </a:rPr>
              <a:t>of </a:t>
            </a:r>
            <a:r>
              <a:rPr sz="900" spc="-5" dirty="0">
                <a:solidFill>
                  <a:srgbClr val="363740"/>
                </a:solidFill>
                <a:latin typeface="Arial"/>
                <a:cs typeface="Arial"/>
              </a:rPr>
              <a:t>Behavioral </a:t>
            </a:r>
            <a:r>
              <a:rPr sz="900" spc="-20" dirty="0">
                <a:solidFill>
                  <a:srgbClr val="363740"/>
                </a:solidFill>
                <a:latin typeface="Arial"/>
                <a:cs typeface="Arial"/>
              </a:rPr>
              <a:t>Science </a:t>
            </a:r>
            <a:r>
              <a:rPr sz="900" dirty="0">
                <a:solidFill>
                  <a:srgbClr val="363740"/>
                </a:solidFill>
                <a:latin typeface="Arial"/>
                <a:cs typeface="Arial"/>
              </a:rPr>
              <a:t>and</a:t>
            </a:r>
            <a:r>
              <a:rPr sz="900" spc="-85" dirty="0">
                <a:solidFill>
                  <a:srgbClr val="363740"/>
                </a:solidFill>
                <a:latin typeface="Arial"/>
                <a:cs typeface="Arial"/>
              </a:rPr>
              <a:t> </a:t>
            </a:r>
            <a:r>
              <a:rPr sz="900" spc="5" dirty="0">
                <a:solidFill>
                  <a:srgbClr val="363740"/>
                </a:solidFill>
                <a:latin typeface="Arial"/>
                <a:cs typeface="Arial"/>
              </a:rPr>
              <a:t>Marketing  </a:t>
            </a:r>
            <a:r>
              <a:rPr sz="900" spc="15" dirty="0">
                <a:solidFill>
                  <a:srgbClr val="363740"/>
                </a:solidFill>
                <a:latin typeface="Arial"/>
                <a:cs typeface="Arial"/>
              </a:rPr>
              <a:t>at </a:t>
            </a:r>
            <a:r>
              <a:rPr sz="900" spc="5" dirty="0">
                <a:solidFill>
                  <a:srgbClr val="363740"/>
                </a:solidFill>
                <a:latin typeface="Arial"/>
                <a:cs typeface="Arial"/>
              </a:rPr>
              <a:t>Stanford </a:t>
            </a:r>
            <a:r>
              <a:rPr sz="900" spc="-40" dirty="0">
                <a:solidFill>
                  <a:srgbClr val="363740"/>
                </a:solidFill>
                <a:latin typeface="Arial"/>
                <a:cs typeface="Arial"/>
              </a:rPr>
              <a:t>GSB. </a:t>
            </a:r>
            <a:r>
              <a:rPr sz="900" spc="5" dirty="0">
                <a:solidFill>
                  <a:srgbClr val="363740"/>
                </a:solidFill>
                <a:latin typeface="Arial"/>
                <a:cs typeface="Arial"/>
              </a:rPr>
              <a:t>His </a:t>
            </a:r>
            <a:r>
              <a:rPr sz="900" spc="-15" dirty="0">
                <a:solidFill>
                  <a:srgbClr val="363740"/>
                </a:solidFill>
                <a:latin typeface="Arial"/>
                <a:cs typeface="Arial"/>
              </a:rPr>
              <a:t>research </a:t>
            </a:r>
            <a:r>
              <a:rPr sz="900" spc="-10" dirty="0">
                <a:solidFill>
                  <a:srgbClr val="363740"/>
                </a:solidFill>
                <a:latin typeface="Arial"/>
                <a:cs typeface="Arial"/>
              </a:rPr>
              <a:t>focuses </a:t>
            </a:r>
            <a:r>
              <a:rPr sz="900" dirty="0">
                <a:solidFill>
                  <a:srgbClr val="363740"/>
                </a:solidFill>
                <a:latin typeface="Arial"/>
                <a:cs typeface="Arial"/>
              </a:rPr>
              <a:t>on </a:t>
            </a:r>
            <a:r>
              <a:rPr sz="900" spc="10" dirty="0">
                <a:solidFill>
                  <a:srgbClr val="363740"/>
                </a:solidFill>
                <a:latin typeface="Arial"/>
                <a:cs typeface="Arial"/>
              </a:rPr>
              <a:t>the  </a:t>
            </a:r>
            <a:r>
              <a:rPr sz="900" spc="-20" dirty="0">
                <a:solidFill>
                  <a:srgbClr val="363740"/>
                </a:solidFill>
                <a:latin typeface="Arial"/>
                <a:cs typeface="Arial"/>
              </a:rPr>
              <a:t>areas </a:t>
            </a:r>
            <a:r>
              <a:rPr sz="900" spc="20" dirty="0">
                <a:solidFill>
                  <a:srgbClr val="363740"/>
                </a:solidFill>
                <a:latin typeface="Arial"/>
                <a:cs typeface="Arial"/>
              </a:rPr>
              <a:t>of </a:t>
            </a:r>
            <a:r>
              <a:rPr sz="900" spc="5" dirty="0">
                <a:solidFill>
                  <a:srgbClr val="363740"/>
                </a:solidFill>
                <a:latin typeface="Arial"/>
                <a:cs typeface="Arial"/>
              </a:rPr>
              <a:t>attitudes, </a:t>
            </a:r>
            <a:r>
              <a:rPr sz="900" spc="-10" dirty="0">
                <a:solidFill>
                  <a:srgbClr val="363740"/>
                </a:solidFill>
                <a:latin typeface="Arial"/>
                <a:cs typeface="Arial"/>
              </a:rPr>
              <a:t>persuasion, </a:t>
            </a:r>
            <a:r>
              <a:rPr sz="900" dirty="0">
                <a:solidFill>
                  <a:srgbClr val="363740"/>
                </a:solidFill>
                <a:latin typeface="Arial"/>
                <a:cs typeface="Arial"/>
              </a:rPr>
              <a:t>and </a:t>
            </a:r>
            <a:r>
              <a:rPr sz="900" spc="-10" dirty="0">
                <a:solidFill>
                  <a:srgbClr val="363740"/>
                </a:solidFill>
                <a:latin typeface="Arial"/>
                <a:cs typeface="Arial"/>
              </a:rPr>
              <a:t>social  </a:t>
            </a:r>
            <a:r>
              <a:rPr sz="900" spc="-5" dirty="0">
                <a:solidFill>
                  <a:srgbClr val="363740"/>
                </a:solidFill>
                <a:latin typeface="Arial"/>
                <a:cs typeface="Arial"/>
              </a:rPr>
              <a:t>inﬂuence. </a:t>
            </a:r>
            <a:r>
              <a:rPr sz="900" dirty="0">
                <a:solidFill>
                  <a:srgbClr val="363740"/>
                </a:solidFill>
                <a:latin typeface="Arial"/>
                <a:cs typeface="Arial"/>
              </a:rPr>
              <a:t>He </a:t>
            </a:r>
            <a:r>
              <a:rPr sz="900" spc="-10" dirty="0">
                <a:solidFill>
                  <a:srgbClr val="363740"/>
                </a:solidFill>
                <a:latin typeface="Arial"/>
                <a:cs typeface="Arial"/>
              </a:rPr>
              <a:t>specializes </a:t>
            </a:r>
            <a:r>
              <a:rPr sz="900" spc="5" dirty="0">
                <a:solidFill>
                  <a:srgbClr val="363740"/>
                </a:solidFill>
                <a:latin typeface="Arial"/>
                <a:cs typeface="Arial"/>
              </a:rPr>
              <a:t>in </a:t>
            </a:r>
            <a:r>
              <a:rPr sz="900" spc="10" dirty="0">
                <a:solidFill>
                  <a:srgbClr val="363740"/>
                </a:solidFill>
                <a:latin typeface="Arial"/>
                <a:cs typeface="Arial"/>
              </a:rPr>
              <a:t>conducting </a:t>
            </a:r>
            <a:r>
              <a:rPr sz="900" dirty="0">
                <a:solidFill>
                  <a:srgbClr val="363740"/>
                </a:solidFill>
                <a:latin typeface="Arial"/>
                <a:cs typeface="Arial"/>
              </a:rPr>
              <a:t>lab</a:t>
            </a:r>
            <a:r>
              <a:rPr sz="900" spc="-145" dirty="0">
                <a:solidFill>
                  <a:srgbClr val="363740"/>
                </a:solidFill>
                <a:latin typeface="Arial"/>
                <a:cs typeface="Arial"/>
              </a:rPr>
              <a:t> </a:t>
            </a:r>
            <a:r>
              <a:rPr sz="900" dirty="0">
                <a:solidFill>
                  <a:srgbClr val="363740"/>
                </a:solidFill>
                <a:latin typeface="Arial"/>
                <a:cs typeface="Arial"/>
              </a:rPr>
              <a:t>and  </a:t>
            </a:r>
            <a:r>
              <a:rPr sz="900" spc="10" dirty="0">
                <a:solidFill>
                  <a:srgbClr val="363740"/>
                </a:solidFill>
                <a:latin typeface="Arial"/>
                <a:cs typeface="Arial"/>
              </a:rPr>
              <a:t>ﬁeld </a:t>
            </a:r>
            <a:r>
              <a:rPr sz="900" dirty="0">
                <a:solidFill>
                  <a:srgbClr val="363740"/>
                </a:solidFill>
                <a:latin typeface="Arial"/>
                <a:cs typeface="Arial"/>
              </a:rPr>
              <a:t>experiments designed </a:t>
            </a:r>
            <a:r>
              <a:rPr sz="900" spc="25" dirty="0">
                <a:solidFill>
                  <a:srgbClr val="363740"/>
                </a:solidFill>
                <a:latin typeface="Arial"/>
                <a:cs typeface="Arial"/>
              </a:rPr>
              <a:t>to </a:t>
            </a:r>
            <a:r>
              <a:rPr sz="900" spc="-10" dirty="0">
                <a:solidFill>
                  <a:srgbClr val="363740"/>
                </a:solidFill>
                <a:latin typeface="Arial"/>
                <a:cs typeface="Arial"/>
              </a:rPr>
              <a:t>enhance</a:t>
            </a:r>
            <a:r>
              <a:rPr sz="900" spc="-135" dirty="0">
                <a:solidFill>
                  <a:srgbClr val="363740"/>
                </a:solidFill>
                <a:latin typeface="Arial"/>
                <a:cs typeface="Arial"/>
              </a:rPr>
              <a:t> </a:t>
            </a:r>
            <a:r>
              <a:rPr sz="900" spc="5" dirty="0">
                <a:solidFill>
                  <a:srgbClr val="363740"/>
                </a:solidFill>
                <a:latin typeface="Arial"/>
                <a:cs typeface="Arial"/>
              </a:rPr>
              <a:t>our</a:t>
            </a:r>
            <a:endParaRPr sz="900">
              <a:latin typeface="Arial"/>
              <a:cs typeface="Arial"/>
            </a:endParaRPr>
          </a:p>
        </p:txBody>
      </p:sp>
      <p:sp>
        <p:nvSpPr>
          <p:cNvPr id="7" name="object 7"/>
          <p:cNvSpPr txBox="1"/>
          <p:nvPr/>
        </p:nvSpPr>
        <p:spPr>
          <a:xfrm>
            <a:off x="6268475" y="3732565"/>
            <a:ext cx="2436495" cy="640080"/>
          </a:xfrm>
          <a:prstGeom prst="rect">
            <a:avLst/>
          </a:prstGeom>
        </p:spPr>
        <p:txBody>
          <a:bodyPr vert="horz" wrap="square" lIns="0" tIns="0" rIns="0" bIns="0" rtlCol="0">
            <a:spAutoFit/>
          </a:bodyPr>
          <a:lstStyle/>
          <a:p>
            <a:pPr marL="12700" marR="5080">
              <a:lnSpc>
                <a:spcPct val="111100"/>
              </a:lnSpc>
            </a:pPr>
            <a:r>
              <a:rPr sz="900" spc="5" dirty="0">
                <a:solidFill>
                  <a:srgbClr val="363740"/>
                </a:solidFill>
                <a:latin typeface="Arial"/>
                <a:cs typeface="Arial"/>
              </a:rPr>
              <a:t>understanding </a:t>
            </a:r>
            <a:r>
              <a:rPr sz="900" spc="20" dirty="0">
                <a:solidFill>
                  <a:srgbClr val="363740"/>
                </a:solidFill>
                <a:latin typeface="Arial"/>
                <a:cs typeface="Arial"/>
              </a:rPr>
              <a:t>of </a:t>
            </a:r>
            <a:r>
              <a:rPr sz="900" spc="10" dirty="0">
                <a:solidFill>
                  <a:srgbClr val="363740"/>
                </a:solidFill>
                <a:latin typeface="Arial"/>
                <a:cs typeface="Arial"/>
              </a:rPr>
              <a:t>attitude, </a:t>
            </a:r>
            <a:r>
              <a:rPr sz="900" spc="-5" dirty="0">
                <a:solidFill>
                  <a:srgbClr val="363740"/>
                </a:solidFill>
                <a:latin typeface="Arial"/>
                <a:cs typeface="Arial"/>
              </a:rPr>
              <a:t>belief, </a:t>
            </a:r>
            <a:r>
              <a:rPr sz="900" dirty="0">
                <a:solidFill>
                  <a:srgbClr val="363740"/>
                </a:solidFill>
                <a:latin typeface="Arial"/>
                <a:cs typeface="Arial"/>
              </a:rPr>
              <a:t>and behavior  </a:t>
            </a:r>
            <a:r>
              <a:rPr sz="900" spc="-10" dirty="0">
                <a:solidFill>
                  <a:srgbClr val="363740"/>
                </a:solidFill>
                <a:latin typeface="Arial"/>
                <a:cs typeface="Arial"/>
              </a:rPr>
              <a:t>change. </a:t>
            </a:r>
            <a:r>
              <a:rPr sz="900" dirty="0">
                <a:solidFill>
                  <a:srgbClr val="363740"/>
                </a:solidFill>
                <a:latin typeface="Arial"/>
                <a:cs typeface="Arial"/>
              </a:rPr>
              <a:t>He publishes extensively on </a:t>
            </a:r>
            <a:r>
              <a:rPr sz="900" spc="-5" dirty="0">
                <a:solidFill>
                  <a:srgbClr val="363740"/>
                </a:solidFill>
                <a:latin typeface="Arial"/>
                <a:cs typeface="Arial"/>
              </a:rPr>
              <a:t>these  </a:t>
            </a:r>
            <a:r>
              <a:rPr sz="900" spc="5" dirty="0">
                <a:solidFill>
                  <a:srgbClr val="363740"/>
                </a:solidFill>
                <a:latin typeface="Arial"/>
                <a:cs typeface="Arial"/>
              </a:rPr>
              <a:t>topics </a:t>
            </a:r>
            <a:r>
              <a:rPr sz="900" dirty="0">
                <a:solidFill>
                  <a:srgbClr val="363740"/>
                </a:solidFill>
                <a:latin typeface="Arial"/>
                <a:cs typeface="Arial"/>
              </a:rPr>
              <a:t>and </a:t>
            </a:r>
            <a:r>
              <a:rPr sz="900" spc="-15" dirty="0">
                <a:solidFill>
                  <a:srgbClr val="363740"/>
                </a:solidFill>
                <a:latin typeface="Arial"/>
                <a:cs typeface="Arial"/>
              </a:rPr>
              <a:t>has </a:t>
            </a:r>
            <a:r>
              <a:rPr sz="900" spc="-5" dirty="0">
                <a:solidFill>
                  <a:srgbClr val="363740"/>
                </a:solidFill>
                <a:latin typeface="Arial"/>
                <a:cs typeface="Arial"/>
              </a:rPr>
              <a:t>served </a:t>
            </a:r>
            <a:r>
              <a:rPr sz="900" dirty="0">
                <a:solidFill>
                  <a:srgbClr val="363740"/>
                </a:solidFill>
                <a:latin typeface="Arial"/>
                <a:cs typeface="Arial"/>
              </a:rPr>
              <a:t>on </a:t>
            </a:r>
            <a:r>
              <a:rPr sz="900" spc="10" dirty="0">
                <a:solidFill>
                  <a:srgbClr val="363740"/>
                </a:solidFill>
                <a:latin typeface="Arial"/>
                <a:cs typeface="Arial"/>
              </a:rPr>
              <a:t>the </a:t>
            </a:r>
            <a:r>
              <a:rPr sz="900" spc="5" dirty="0">
                <a:solidFill>
                  <a:srgbClr val="363740"/>
                </a:solidFill>
                <a:latin typeface="Arial"/>
                <a:cs typeface="Arial"/>
              </a:rPr>
              <a:t>editorial </a:t>
            </a:r>
            <a:r>
              <a:rPr sz="900" dirty="0">
                <a:solidFill>
                  <a:srgbClr val="363740"/>
                </a:solidFill>
                <a:latin typeface="Arial"/>
                <a:cs typeface="Arial"/>
              </a:rPr>
              <a:t>boards</a:t>
            </a:r>
            <a:r>
              <a:rPr sz="900" spc="-125" dirty="0">
                <a:solidFill>
                  <a:srgbClr val="363740"/>
                </a:solidFill>
                <a:latin typeface="Arial"/>
                <a:cs typeface="Arial"/>
              </a:rPr>
              <a:t> </a:t>
            </a:r>
            <a:r>
              <a:rPr sz="900" spc="20" dirty="0">
                <a:solidFill>
                  <a:srgbClr val="363740"/>
                </a:solidFill>
                <a:latin typeface="Arial"/>
                <a:cs typeface="Arial"/>
              </a:rPr>
              <a:t>of  </a:t>
            </a:r>
            <a:r>
              <a:rPr sz="900" spc="10" dirty="0">
                <a:solidFill>
                  <a:srgbClr val="363740"/>
                </a:solidFill>
                <a:latin typeface="Arial"/>
                <a:cs typeface="Arial"/>
              </a:rPr>
              <a:t>the </a:t>
            </a:r>
            <a:r>
              <a:rPr sz="900" dirty="0">
                <a:solidFill>
                  <a:srgbClr val="363740"/>
                </a:solidFill>
                <a:latin typeface="Arial"/>
                <a:cs typeface="Arial"/>
              </a:rPr>
              <a:t>leading </a:t>
            </a:r>
            <a:r>
              <a:rPr sz="900" spc="5" dirty="0">
                <a:solidFill>
                  <a:srgbClr val="363740"/>
                </a:solidFill>
                <a:latin typeface="Arial"/>
                <a:cs typeface="Arial"/>
              </a:rPr>
              <a:t>scientiﬁc </a:t>
            </a:r>
            <a:r>
              <a:rPr sz="900" dirty="0">
                <a:solidFill>
                  <a:srgbClr val="363740"/>
                </a:solidFill>
                <a:latin typeface="Arial"/>
                <a:cs typeface="Arial"/>
              </a:rPr>
              <a:t>journals </a:t>
            </a:r>
            <a:r>
              <a:rPr sz="900" spc="5" dirty="0">
                <a:solidFill>
                  <a:srgbClr val="363740"/>
                </a:solidFill>
                <a:latin typeface="Arial"/>
                <a:cs typeface="Arial"/>
              </a:rPr>
              <a:t>in </a:t>
            </a:r>
            <a:r>
              <a:rPr sz="900" dirty="0">
                <a:solidFill>
                  <a:srgbClr val="363740"/>
                </a:solidFill>
                <a:latin typeface="Arial"/>
                <a:cs typeface="Arial"/>
              </a:rPr>
              <a:t>his</a:t>
            </a:r>
            <a:r>
              <a:rPr sz="900" spc="-160" dirty="0">
                <a:solidFill>
                  <a:srgbClr val="363740"/>
                </a:solidFill>
                <a:latin typeface="Arial"/>
                <a:cs typeface="Arial"/>
              </a:rPr>
              <a:t> </a:t>
            </a:r>
            <a:r>
              <a:rPr sz="900" dirty="0">
                <a:solidFill>
                  <a:srgbClr val="363740"/>
                </a:solidFill>
                <a:latin typeface="Arial"/>
                <a:cs typeface="Arial"/>
              </a:rPr>
              <a:t>ﬁeld.</a:t>
            </a:r>
            <a:endParaRPr sz="900">
              <a:latin typeface="Arial"/>
              <a:cs typeface="Arial"/>
            </a:endParaRPr>
          </a:p>
        </p:txBody>
      </p:sp>
      <p:sp>
        <p:nvSpPr>
          <p:cNvPr id="8" name="object 8"/>
          <p:cNvSpPr txBox="1"/>
          <p:nvPr/>
        </p:nvSpPr>
        <p:spPr>
          <a:xfrm>
            <a:off x="1706900" y="813253"/>
            <a:ext cx="1337945" cy="182880"/>
          </a:xfrm>
          <a:prstGeom prst="rect">
            <a:avLst/>
          </a:prstGeom>
        </p:spPr>
        <p:txBody>
          <a:bodyPr vert="horz" wrap="square" lIns="0" tIns="0" rIns="0" bIns="0" rtlCol="0">
            <a:spAutoFit/>
          </a:bodyPr>
          <a:lstStyle/>
          <a:p>
            <a:pPr marL="12700">
              <a:lnSpc>
                <a:spcPct val="100000"/>
              </a:lnSpc>
            </a:pPr>
            <a:r>
              <a:rPr sz="1200" spc="50" dirty="0">
                <a:solidFill>
                  <a:srgbClr val="A31F21"/>
                </a:solidFill>
                <a:latin typeface="Arial"/>
                <a:cs typeface="Arial"/>
              </a:rPr>
              <a:t>1 </a:t>
            </a:r>
            <a:r>
              <a:rPr sz="1200" spc="10" dirty="0">
                <a:solidFill>
                  <a:srgbClr val="A31F21"/>
                </a:solidFill>
                <a:latin typeface="Arial"/>
                <a:cs typeface="Arial"/>
              </a:rPr>
              <a:t>Week</a:t>
            </a:r>
            <a:r>
              <a:rPr sz="1200" spc="-170" dirty="0">
                <a:solidFill>
                  <a:srgbClr val="A31F21"/>
                </a:solidFill>
                <a:latin typeface="Arial"/>
                <a:cs typeface="Arial"/>
              </a:rPr>
              <a:t> </a:t>
            </a:r>
            <a:r>
              <a:rPr sz="1200" spc="-15" dirty="0">
                <a:solidFill>
                  <a:srgbClr val="A31F21"/>
                </a:solidFill>
                <a:latin typeface="Arial"/>
                <a:cs typeface="Arial"/>
              </a:rPr>
              <a:t>Experience</a:t>
            </a:r>
            <a:endParaRPr sz="1200">
              <a:latin typeface="Arial"/>
              <a:cs typeface="Arial"/>
            </a:endParaRPr>
          </a:p>
        </p:txBody>
      </p:sp>
      <p:sp>
        <p:nvSpPr>
          <p:cNvPr id="9" name="object 9"/>
          <p:cNvSpPr txBox="1"/>
          <p:nvPr/>
        </p:nvSpPr>
        <p:spPr>
          <a:xfrm>
            <a:off x="1706900" y="1151902"/>
            <a:ext cx="4149090" cy="678180"/>
          </a:xfrm>
          <a:prstGeom prst="rect">
            <a:avLst/>
          </a:prstGeom>
        </p:spPr>
        <p:txBody>
          <a:bodyPr vert="horz" wrap="square" lIns="0" tIns="0" rIns="0" bIns="0" rtlCol="0">
            <a:spAutoFit/>
          </a:bodyPr>
          <a:lstStyle/>
          <a:p>
            <a:pPr marL="12700" marR="5080" algn="just">
              <a:lnSpc>
                <a:spcPct val="118100"/>
              </a:lnSpc>
            </a:pPr>
            <a:r>
              <a:rPr sz="900" spc="-5" dirty="0">
                <a:solidFill>
                  <a:srgbClr val="363740"/>
                </a:solidFill>
                <a:latin typeface="Arial"/>
                <a:cs typeface="Arial"/>
              </a:rPr>
              <a:t>In</a:t>
            </a:r>
            <a:r>
              <a:rPr sz="900" spc="-20" dirty="0">
                <a:solidFill>
                  <a:srgbClr val="363740"/>
                </a:solidFill>
                <a:latin typeface="Arial"/>
                <a:cs typeface="Arial"/>
              </a:rPr>
              <a:t> </a:t>
            </a:r>
            <a:r>
              <a:rPr sz="900" dirty="0">
                <a:solidFill>
                  <a:srgbClr val="363740"/>
                </a:solidFill>
                <a:latin typeface="Arial"/>
                <a:cs typeface="Arial"/>
              </a:rPr>
              <a:t>order</a:t>
            </a:r>
            <a:r>
              <a:rPr sz="900" spc="-20" dirty="0">
                <a:solidFill>
                  <a:srgbClr val="363740"/>
                </a:solidFill>
                <a:latin typeface="Arial"/>
                <a:cs typeface="Arial"/>
              </a:rPr>
              <a:t> </a:t>
            </a:r>
            <a:r>
              <a:rPr sz="900" spc="25" dirty="0">
                <a:solidFill>
                  <a:srgbClr val="363740"/>
                </a:solidFill>
                <a:latin typeface="Arial"/>
                <a:cs typeface="Arial"/>
              </a:rPr>
              <a:t>to</a:t>
            </a:r>
            <a:r>
              <a:rPr sz="900" spc="-20" dirty="0">
                <a:solidFill>
                  <a:srgbClr val="363740"/>
                </a:solidFill>
                <a:latin typeface="Arial"/>
                <a:cs typeface="Arial"/>
              </a:rPr>
              <a:t> </a:t>
            </a:r>
            <a:r>
              <a:rPr sz="900" spc="-15" dirty="0">
                <a:solidFill>
                  <a:srgbClr val="363740"/>
                </a:solidFill>
                <a:latin typeface="Arial"/>
                <a:cs typeface="Arial"/>
              </a:rPr>
              <a:t>lead,</a:t>
            </a:r>
            <a:r>
              <a:rPr sz="900" spc="-20" dirty="0">
                <a:solidFill>
                  <a:srgbClr val="363740"/>
                </a:solidFill>
                <a:latin typeface="Arial"/>
                <a:cs typeface="Arial"/>
              </a:rPr>
              <a:t> </a:t>
            </a:r>
            <a:r>
              <a:rPr sz="900" dirty="0">
                <a:solidFill>
                  <a:srgbClr val="363740"/>
                </a:solidFill>
                <a:latin typeface="Arial"/>
                <a:cs typeface="Arial"/>
              </a:rPr>
              <a:t>you</a:t>
            </a:r>
            <a:r>
              <a:rPr sz="900" spc="-20" dirty="0">
                <a:solidFill>
                  <a:srgbClr val="363740"/>
                </a:solidFill>
                <a:latin typeface="Arial"/>
                <a:cs typeface="Arial"/>
              </a:rPr>
              <a:t> </a:t>
            </a:r>
            <a:r>
              <a:rPr sz="900" spc="-10" dirty="0">
                <a:solidFill>
                  <a:srgbClr val="363740"/>
                </a:solidFill>
                <a:latin typeface="Arial"/>
                <a:cs typeface="Arial"/>
              </a:rPr>
              <a:t>have</a:t>
            </a:r>
            <a:r>
              <a:rPr sz="900" spc="-20" dirty="0">
                <a:solidFill>
                  <a:srgbClr val="363740"/>
                </a:solidFill>
                <a:latin typeface="Arial"/>
                <a:cs typeface="Arial"/>
              </a:rPr>
              <a:t> </a:t>
            </a:r>
            <a:r>
              <a:rPr sz="900" spc="25" dirty="0">
                <a:solidFill>
                  <a:srgbClr val="363740"/>
                </a:solidFill>
                <a:latin typeface="Arial"/>
                <a:cs typeface="Arial"/>
              </a:rPr>
              <a:t>to</a:t>
            </a:r>
            <a:r>
              <a:rPr sz="900" spc="-20" dirty="0">
                <a:solidFill>
                  <a:srgbClr val="363740"/>
                </a:solidFill>
                <a:latin typeface="Arial"/>
                <a:cs typeface="Arial"/>
              </a:rPr>
              <a:t> </a:t>
            </a:r>
            <a:r>
              <a:rPr sz="900" spc="-5" dirty="0">
                <a:solidFill>
                  <a:srgbClr val="363740"/>
                </a:solidFill>
                <a:latin typeface="Arial"/>
                <a:cs typeface="Arial"/>
              </a:rPr>
              <a:t>convince</a:t>
            </a:r>
            <a:r>
              <a:rPr sz="900" spc="-20" dirty="0">
                <a:solidFill>
                  <a:srgbClr val="363740"/>
                </a:solidFill>
                <a:latin typeface="Arial"/>
                <a:cs typeface="Arial"/>
              </a:rPr>
              <a:t> </a:t>
            </a:r>
            <a:r>
              <a:rPr sz="900" spc="5" dirty="0">
                <a:solidFill>
                  <a:srgbClr val="363740"/>
                </a:solidFill>
                <a:latin typeface="Arial"/>
                <a:cs typeface="Arial"/>
              </a:rPr>
              <a:t>others</a:t>
            </a:r>
            <a:r>
              <a:rPr sz="900" spc="-20" dirty="0">
                <a:solidFill>
                  <a:srgbClr val="363740"/>
                </a:solidFill>
                <a:latin typeface="Arial"/>
                <a:cs typeface="Arial"/>
              </a:rPr>
              <a:t> </a:t>
            </a:r>
            <a:r>
              <a:rPr sz="900" spc="25" dirty="0">
                <a:solidFill>
                  <a:srgbClr val="363740"/>
                </a:solidFill>
                <a:latin typeface="Arial"/>
                <a:cs typeface="Arial"/>
              </a:rPr>
              <a:t>to</a:t>
            </a:r>
            <a:r>
              <a:rPr sz="900" spc="-20" dirty="0">
                <a:solidFill>
                  <a:srgbClr val="363740"/>
                </a:solidFill>
                <a:latin typeface="Arial"/>
                <a:cs typeface="Arial"/>
              </a:rPr>
              <a:t> </a:t>
            </a:r>
            <a:r>
              <a:rPr sz="900" spc="10" dirty="0">
                <a:solidFill>
                  <a:srgbClr val="363740"/>
                </a:solidFill>
                <a:latin typeface="Arial"/>
                <a:cs typeface="Arial"/>
              </a:rPr>
              <a:t>follow.</a:t>
            </a:r>
            <a:r>
              <a:rPr sz="900" spc="-20" dirty="0">
                <a:solidFill>
                  <a:srgbClr val="363740"/>
                </a:solidFill>
                <a:latin typeface="Arial"/>
                <a:cs typeface="Arial"/>
              </a:rPr>
              <a:t> </a:t>
            </a:r>
            <a:r>
              <a:rPr sz="900" spc="25" dirty="0">
                <a:solidFill>
                  <a:srgbClr val="363740"/>
                </a:solidFill>
                <a:latin typeface="Arial"/>
                <a:cs typeface="Arial"/>
              </a:rPr>
              <a:t>Whether</a:t>
            </a:r>
            <a:r>
              <a:rPr sz="900" spc="-20" dirty="0">
                <a:solidFill>
                  <a:srgbClr val="363740"/>
                </a:solidFill>
                <a:latin typeface="Arial"/>
                <a:cs typeface="Arial"/>
              </a:rPr>
              <a:t> </a:t>
            </a:r>
            <a:r>
              <a:rPr sz="900" spc="-5" dirty="0">
                <a:solidFill>
                  <a:srgbClr val="363740"/>
                </a:solidFill>
                <a:latin typeface="Arial"/>
                <a:cs typeface="Arial"/>
              </a:rPr>
              <a:t>you’re</a:t>
            </a:r>
            <a:r>
              <a:rPr sz="900" spc="-20" dirty="0">
                <a:solidFill>
                  <a:srgbClr val="363740"/>
                </a:solidFill>
                <a:latin typeface="Arial"/>
                <a:cs typeface="Arial"/>
              </a:rPr>
              <a:t> </a:t>
            </a:r>
            <a:r>
              <a:rPr sz="900" spc="5" dirty="0">
                <a:solidFill>
                  <a:srgbClr val="363740"/>
                </a:solidFill>
                <a:latin typeface="Arial"/>
                <a:cs typeface="Arial"/>
              </a:rPr>
              <a:t>kicking</a:t>
            </a:r>
            <a:r>
              <a:rPr sz="900" spc="-25" dirty="0">
                <a:solidFill>
                  <a:srgbClr val="363740"/>
                </a:solidFill>
                <a:latin typeface="Arial"/>
                <a:cs typeface="Arial"/>
              </a:rPr>
              <a:t> </a:t>
            </a:r>
            <a:r>
              <a:rPr sz="900" spc="25" dirty="0">
                <a:solidFill>
                  <a:srgbClr val="363740"/>
                </a:solidFill>
                <a:latin typeface="Arial"/>
                <a:cs typeface="Arial"/>
              </a:rPr>
              <a:t>off  </a:t>
            </a:r>
            <a:r>
              <a:rPr sz="900" spc="-25" dirty="0">
                <a:solidFill>
                  <a:srgbClr val="363740"/>
                </a:solidFill>
                <a:latin typeface="Arial"/>
                <a:cs typeface="Arial"/>
              </a:rPr>
              <a:t>a </a:t>
            </a:r>
            <a:r>
              <a:rPr sz="900" spc="25" dirty="0">
                <a:solidFill>
                  <a:srgbClr val="363740"/>
                </a:solidFill>
                <a:latin typeface="Arial"/>
                <a:cs typeface="Arial"/>
              </a:rPr>
              <a:t>new </a:t>
            </a:r>
            <a:r>
              <a:rPr sz="900" spc="5" dirty="0">
                <a:solidFill>
                  <a:srgbClr val="363740"/>
                </a:solidFill>
                <a:latin typeface="Arial"/>
                <a:cs typeface="Arial"/>
              </a:rPr>
              <a:t>project </a:t>
            </a:r>
            <a:r>
              <a:rPr sz="900" spc="45" dirty="0">
                <a:solidFill>
                  <a:srgbClr val="363740"/>
                </a:solidFill>
                <a:latin typeface="Arial"/>
                <a:cs typeface="Arial"/>
              </a:rPr>
              <a:t>with </a:t>
            </a:r>
            <a:r>
              <a:rPr sz="900" spc="5" dirty="0">
                <a:solidFill>
                  <a:srgbClr val="363740"/>
                </a:solidFill>
                <a:latin typeface="Arial"/>
                <a:cs typeface="Arial"/>
              </a:rPr>
              <a:t>your team or </a:t>
            </a:r>
            <a:r>
              <a:rPr sz="900" dirty="0">
                <a:solidFill>
                  <a:srgbClr val="363740"/>
                </a:solidFill>
                <a:latin typeface="Arial"/>
                <a:cs typeface="Arial"/>
              </a:rPr>
              <a:t>appealing </a:t>
            </a:r>
            <a:r>
              <a:rPr sz="900" spc="25" dirty="0">
                <a:solidFill>
                  <a:srgbClr val="363740"/>
                </a:solidFill>
                <a:latin typeface="Arial"/>
                <a:cs typeface="Arial"/>
              </a:rPr>
              <a:t>to </a:t>
            </a:r>
            <a:r>
              <a:rPr sz="900" spc="-5" dirty="0">
                <a:solidFill>
                  <a:srgbClr val="363740"/>
                </a:solidFill>
                <a:latin typeface="Arial"/>
                <a:cs typeface="Arial"/>
              </a:rPr>
              <a:t>senior stakeholders </a:t>
            </a:r>
            <a:r>
              <a:rPr sz="900" spc="15" dirty="0">
                <a:solidFill>
                  <a:srgbClr val="363740"/>
                </a:solidFill>
                <a:latin typeface="Arial"/>
                <a:cs typeface="Arial"/>
              </a:rPr>
              <a:t>for </a:t>
            </a:r>
            <a:r>
              <a:rPr sz="900" spc="10" dirty="0">
                <a:solidFill>
                  <a:srgbClr val="363740"/>
                </a:solidFill>
                <a:latin typeface="Arial"/>
                <a:cs typeface="Arial"/>
              </a:rPr>
              <a:t>the  go-ahead </a:t>
            </a:r>
            <a:r>
              <a:rPr sz="900" dirty="0">
                <a:solidFill>
                  <a:srgbClr val="363740"/>
                </a:solidFill>
                <a:latin typeface="Arial"/>
                <a:cs typeface="Arial"/>
              </a:rPr>
              <a:t>on </a:t>
            </a:r>
            <a:r>
              <a:rPr sz="900" spc="5" dirty="0">
                <a:solidFill>
                  <a:srgbClr val="363740"/>
                </a:solidFill>
                <a:latin typeface="Arial"/>
                <a:cs typeface="Arial"/>
              </a:rPr>
              <a:t>your </a:t>
            </a:r>
            <a:r>
              <a:rPr sz="900" spc="10" dirty="0">
                <a:solidFill>
                  <a:srgbClr val="363740"/>
                </a:solidFill>
                <a:latin typeface="Arial"/>
                <a:cs typeface="Arial"/>
              </a:rPr>
              <a:t>next </a:t>
            </a:r>
            <a:r>
              <a:rPr sz="900" spc="15" dirty="0">
                <a:solidFill>
                  <a:srgbClr val="363740"/>
                </a:solidFill>
                <a:latin typeface="Arial"/>
                <a:cs typeface="Arial"/>
              </a:rPr>
              <a:t>big </a:t>
            </a:r>
            <a:r>
              <a:rPr sz="900" spc="-15" dirty="0">
                <a:solidFill>
                  <a:srgbClr val="363740"/>
                </a:solidFill>
                <a:latin typeface="Arial"/>
                <a:cs typeface="Arial"/>
              </a:rPr>
              <a:t>idea, </a:t>
            </a:r>
            <a:r>
              <a:rPr sz="900" spc="5" dirty="0">
                <a:solidFill>
                  <a:srgbClr val="363740"/>
                </a:solidFill>
                <a:latin typeface="Arial"/>
                <a:cs typeface="Arial"/>
              </a:rPr>
              <a:t>communicating your </a:t>
            </a:r>
            <a:r>
              <a:rPr sz="900" spc="-10" dirty="0">
                <a:solidFill>
                  <a:srgbClr val="363740"/>
                </a:solidFill>
                <a:latin typeface="Arial"/>
                <a:cs typeface="Arial"/>
              </a:rPr>
              <a:t>ideas </a:t>
            </a:r>
            <a:r>
              <a:rPr sz="900" spc="-5" dirty="0">
                <a:solidFill>
                  <a:srgbClr val="363740"/>
                </a:solidFill>
                <a:latin typeface="Arial"/>
                <a:cs typeface="Arial"/>
              </a:rPr>
              <a:t>persuasively is</a:t>
            </a:r>
            <a:r>
              <a:rPr sz="900" spc="-70" dirty="0">
                <a:solidFill>
                  <a:srgbClr val="363740"/>
                </a:solidFill>
                <a:latin typeface="Arial"/>
                <a:cs typeface="Arial"/>
              </a:rPr>
              <a:t> </a:t>
            </a:r>
            <a:r>
              <a:rPr sz="900" dirty="0">
                <a:solidFill>
                  <a:srgbClr val="363740"/>
                </a:solidFill>
                <a:latin typeface="Arial"/>
                <a:cs typeface="Arial"/>
              </a:rPr>
              <a:t>critical  </a:t>
            </a:r>
            <a:r>
              <a:rPr sz="900" spc="25" dirty="0">
                <a:solidFill>
                  <a:srgbClr val="363740"/>
                </a:solidFill>
                <a:latin typeface="Arial"/>
                <a:cs typeface="Arial"/>
              </a:rPr>
              <a:t>to </a:t>
            </a:r>
            <a:r>
              <a:rPr sz="900" spc="5" dirty="0">
                <a:solidFill>
                  <a:srgbClr val="363740"/>
                </a:solidFill>
                <a:latin typeface="Arial"/>
                <a:cs typeface="Arial"/>
              </a:rPr>
              <a:t>generating </a:t>
            </a:r>
            <a:r>
              <a:rPr sz="900" spc="10" dirty="0">
                <a:solidFill>
                  <a:srgbClr val="363740"/>
                </a:solidFill>
                <a:latin typeface="Arial"/>
                <a:cs typeface="Arial"/>
              </a:rPr>
              <a:t>the </a:t>
            </a:r>
            <a:r>
              <a:rPr sz="900" dirty="0">
                <a:solidFill>
                  <a:srgbClr val="363740"/>
                </a:solidFill>
                <a:latin typeface="Arial"/>
                <a:cs typeface="Arial"/>
              </a:rPr>
              <a:t>excitement, engagement and </a:t>
            </a:r>
            <a:r>
              <a:rPr sz="900" spc="20" dirty="0">
                <a:solidFill>
                  <a:srgbClr val="363740"/>
                </a:solidFill>
                <a:latin typeface="Arial"/>
                <a:cs typeface="Arial"/>
              </a:rPr>
              <a:t>trust</a:t>
            </a:r>
            <a:r>
              <a:rPr sz="900" spc="-155" dirty="0">
                <a:solidFill>
                  <a:srgbClr val="363740"/>
                </a:solidFill>
                <a:latin typeface="Arial"/>
                <a:cs typeface="Arial"/>
              </a:rPr>
              <a:t> </a:t>
            </a:r>
            <a:r>
              <a:rPr sz="900" dirty="0">
                <a:solidFill>
                  <a:srgbClr val="363740"/>
                </a:solidFill>
                <a:latin typeface="Arial"/>
                <a:cs typeface="Arial"/>
              </a:rPr>
              <a:t>you </a:t>
            </a:r>
            <a:r>
              <a:rPr sz="900" spc="-15" dirty="0">
                <a:solidFill>
                  <a:srgbClr val="363740"/>
                </a:solidFill>
                <a:latin typeface="Arial"/>
                <a:cs typeface="Arial"/>
              </a:rPr>
              <a:t>need.</a:t>
            </a:r>
            <a:endParaRPr sz="900">
              <a:latin typeface="Arial"/>
              <a:cs typeface="Arial"/>
            </a:endParaRPr>
          </a:p>
        </p:txBody>
      </p:sp>
      <p:sp>
        <p:nvSpPr>
          <p:cNvPr id="10" name="object 10"/>
          <p:cNvSpPr txBox="1"/>
          <p:nvPr/>
        </p:nvSpPr>
        <p:spPr>
          <a:xfrm>
            <a:off x="1719600" y="1875801"/>
            <a:ext cx="6877684" cy="516255"/>
          </a:xfrm>
          <a:prstGeom prst="rect">
            <a:avLst/>
          </a:prstGeom>
        </p:spPr>
        <p:txBody>
          <a:bodyPr vert="horz" wrap="square" lIns="0" tIns="0" rIns="0" bIns="0" rtlCol="0">
            <a:spAutoFit/>
          </a:bodyPr>
          <a:lstStyle/>
          <a:p>
            <a:pPr marL="12700" marR="5080" algn="just">
              <a:lnSpc>
                <a:spcPct val="118100"/>
              </a:lnSpc>
            </a:pPr>
            <a:r>
              <a:rPr sz="900" spc="-5" dirty="0">
                <a:solidFill>
                  <a:srgbClr val="363740"/>
                </a:solidFill>
                <a:latin typeface="Arial"/>
                <a:cs typeface="Arial"/>
              </a:rPr>
              <a:t>This </a:t>
            </a:r>
            <a:r>
              <a:rPr sz="900" spc="25" dirty="0">
                <a:solidFill>
                  <a:srgbClr val="363740"/>
                </a:solidFill>
                <a:latin typeface="Arial"/>
                <a:cs typeface="Arial"/>
              </a:rPr>
              <a:t>1-week </a:t>
            </a:r>
            <a:r>
              <a:rPr sz="900" spc="-10" dirty="0">
                <a:solidFill>
                  <a:srgbClr val="363740"/>
                </a:solidFill>
                <a:latin typeface="Arial"/>
                <a:cs typeface="Arial"/>
              </a:rPr>
              <a:t>experience </a:t>
            </a:r>
            <a:r>
              <a:rPr sz="900" spc="10" dirty="0">
                <a:solidFill>
                  <a:srgbClr val="363740"/>
                </a:solidFill>
                <a:latin typeface="Arial"/>
                <a:cs typeface="Arial"/>
              </a:rPr>
              <a:t>featuring </a:t>
            </a:r>
            <a:r>
              <a:rPr sz="900" spc="-5" dirty="0">
                <a:solidFill>
                  <a:srgbClr val="363740"/>
                </a:solidFill>
                <a:latin typeface="Arial"/>
                <a:cs typeface="Arial"/>
              </a:rPr>
              <a:t>Professor Zakary </a:t>
            </a:r>
            <a:r>
              <a:rPr sz="900" spc="-15" dirty="0">
                <a:solidFill>
                  <a:srgbClr val="363740"/>
                </a:solidFill>
                <a:latin typeface="Arial"/>
                <a:cs typeface="Arial"/>
              </a:rPr>
              <a:t>Tormala </a:t>
            </a:r>
            <a:r>
              <a:rPr sz="900" dirty="0">
                <a:solidFill>
                  <a:srgbClr val="363740"/>
                </a:solidFill>
                <a:latin typeface="Arial"/>
                <a:cs typeface="Arial"/>
              </a:rPr>
              <a:t>introduces </a:t>
            </a:r>
            <a:r>
              <a:rPr sz="900" spc="10" dirty="0">
                <a:solidFill>
                  <a:srgbClr val="363740"/>
                </a:solidFill>
                <a:latin typeface="Arial"/>
                <a:cs typeface="Arial"/>
              </a:rPr>
              <a:t>participants </a:t>
            </a:r>
            <a:r>
              <a:rPr sz="900" spc="25" dirty="0">
                <a:solidFill>
                  <a:srgbClr val="363740"/>
                </a:solidFill>
                <a:latin typeface="Arial"/>
                <a:cs typeface="Arial"/>
              </a:rPr>
              <a:t>to </a:t>
            </a:r>
            <a:r>
              <a:rPr sz="900" spc="-25" dirty="0">
                <a:solidFill>
                  <a:srgbClr val="363740"/>
                </a:solidFill>
                <a:latin typeface="Arial"/>
                <a:cs typeface="Arial"/>
              </a:rPr>
              <a:t>a </a:t>
            </a:r>
            <a:r>
              <a:rPr sz="900" spc="-15" dirty="0">
                <a:solidFill>
                  <a:srgbClr val="363740"/>
                </a:solidFill>
                <a:latin typeface="Arial"/>
                <a:cs typeface="Arial"/>
              </a:rPr>
              <a:t>series </a:t>
            </a:r>
            <a:r>
              <a:rPr sz="900" spc="20" dirty="0">
                <a:solidFill>
                  <a:srgbClr val="363740"/>
                </a:solidFill>
                <a:latin typeface="Arial"/>
                <a:cs typeface="Arial"/>
              </a:rPr>
              <a:t>of </a:t>
            </a:r>
            <a:r>
              <a:rPr sz="900" spc="-10" dirty="0">
                <a:solidFill>
                  <a:srgbClr val="363740"/>
                </a:solidFill>
                <a:latin typeface="Arial"/>
                <a:cs typeface="Arial"/>
              </a:rPr>
              <a:t>persuasive </a:t>
            </a:r>
            <a:r>
              <a:rPr sz="900" spc="5" dirty="0">
                <a:solidFill>
                  <a:srgbClr val="363740"/>
                </a:solidFill>
                <a:latin typeface="Arial"/>
                <a:cs typeface="Arial"/>
              </a:rPr>
              <a:t>tactics grounded in  </a:t>
            </a:r>
            <a:r>
              <a:rPr sz="900" spc="-5" dirty="0">
                <a:solidFill>
                  <a:srgbClr val="363740"/>
                </a:solidFill>
                <a:latin typeface="Arial"/>
                <a:cs typeface="Arial"/>
              </a:rPr>
              <a:t>extensive </a:t>
            </a:r>
            <a:r>
              <a:rPr sz="900" spc="-15" dirty="0">
                <a:solidFill>
                  <a:srgbClr val="363740"/>
                </a:solidFill>
                <a:latin typeface="Arial"/>
                <a:cs typeface="Arial"/>
              </a:rPr>
              <a:t>research </a:t>
            </a:r>
            <a:r>
              <a:rPr sz="900" spc="15" dirty="0">
                <a:solidFill>
                  <a:srgbClr val="363740"/>
                </a:solidFill>
                <a:latin typeface="Arial"/>
                <a:cs typeface="Arial"/>
              </a:rPr>
              <a:t>into </a:t>
            </a:r>
            <a:r>
              <a:rPr sz="900" dirty="0">
                <a:solidFill>
                  <a:srgbClr val="363740"/>
                </a:solidFill>
                <a:latin typeface="Arial"/>
                <a:cs typeface="Arial"/>
              </a:rPr>
              <a:t>human psychology and decision-making. </a:t>
            </a:r>
            <a:r>
              <a:rPr sz="900" spc="5" dirty="0">
                <a:solidFill>
                  <a:srgbClr val="363740"/>
                </a:solidFill>
                <a:latin typeface="Arial"/>
                <a:cs typeface="Arial"/>
              </a:rPr>
              <a:t>Participants </a:t>
            </a:r>
            <a:r>
              <a:rPr sz="900" spc="-5" dirty="0">
                <a:solidFill>
                  <a:srgbClr val="363740"/>
                </a:solidFill>
                <a:latin typeface="Arial"/>
                <a:cs typeface="Arial"/>
              </a:rPr>
              <a:t>learn </a:t>
            </a:r>
            <a:r>
              <a:rPr sz="900" spc="35" dirty="0">
                <a:solidFill>
                  <a:srgbClr val="363740"/>
                </a:solidFill>
                <a:latin typeface="Arial"/>
                <a:cs typeface="Arial"/>
              </a:rPr>
              <a:t>how </a:t>
            </a:r>
            <a:r>
              <a:rPr sz="900" spc="25" dirty="0">
                <a:solidFill>
                  <a:srgbClr val="363740"/>
                </a:solidFill>
                <a:latin typeface="Arial"/>
                <a:cs typeface="Arial"/>
              </a:rPr>
              <a:t>to </a:t>
            </a:r>
            <a:r>
              <a:rPr sz="900" spc="5" dirty="0">
                <a:solidFill>
                  <a:srgbClr val="363740"/>
                </a:solidFill>
                <a:latin typeface="Arial"/>
                <a:cs typeface="Arial"/>
              </a:rPr>
              <a:t>apply </a:t>
            </a:r>
            <a:r>
              <a:rPr sz="900" spc="-5" dirty="0">
                <a:solidFill>
                  <a:srgbClr val="363740"/>
                </a:solidFill>
                <a:latin typeface="Arial"/>
                <a:cs typeface="Arial"/>
              </a:rPr>
              <a:t>these </a:t>
            </a:r>
            <a:r>
              <a:rPr sz="900" spc="5" dirty="0">
                <a:solidFill>
                  <a:srgbClr val="363740"/>
                </a:solidFill>
                <a:latin typeface="Arial"/>
                <a:cs typeface="Arial"/>
              </a:rPr>
              <a:t>tactics </a:t>
            </a:r>
            <a:r>
              <a:rPr sz="900" spc="25" dirty="0">
                <a:solidFill>
                  <a:srgbClr val="363740"/>
                </a:solidFill>
                <a:latin typeface="Arial"/>
                <a:cs typeface="Arial"/>
              </a:rPr>
              <a:t>to </a:t>
            </a:r>
            <a:r>
              <a:rPr sz="900" spc="-25" dirty="0">
                <a:solidFill>
                  <a:srgbClr val="363740"/>
                </a:solidFill>
                <a:latin typeface="Arial"/>
                <a:cs typeface="Arial"/>
              </a:rPr>
              <a:t>a </a:t>
            </a:r>
            <a:r>
              <a:rPr sz="900" spc="5" dirty="0">
                <a:solidFill>
                  <a:srgbClr val="363740"/>
                </a:solidFill>
                <a:latin typeface="Arial"/>
                <a:cs typeface="Arial"/>
              </a:rPr>
              <a:t>variety </a:t>
            </a:r>
            <a:r>
              <a:rPr sz="900" spc="20" dirty="0">
                <a:solidFill>
                  <a:srgbClr val="363740"/>
                </a:solidFill>
                <a:latin typeface="Arial"/>
                <a:cs typeface="Arial"/>
              </a:rPr>
              <a:t>of  </a:t>
            </a:r>
            <a:r>
              <a:rPr sz="900" spc="5" dirty="0">
                <a:solidFill>
                  <a:srgbClr val="363740"/>
                </a:solidFill>
                <a:latin typeface="Arial"/>
                <a:cs typeface="Arial"/>
              </a:rPr>
              <a:t>communication</a:t>
            </a:r>
            <a:r>
              <a:rPr sz="900" spc="-15" dirty="0">
                <a:solidFill>
                  <a:srgbClr val="363740"/>
                </a:solidFill>
                <a:latin typeface="Arial"/>
                <a:cs typeface="Arial"/>
              </a:rPr>
              <a:t> </a:t>
            </a:r>
            <a:r>
              <a:rPr sz="900" spc="5" dirty="0">
                <a:solidFill>
                  <a:srgbClr val="363740"/>
                </a:solidFill>
                <a:latin typeface="Arial"/>
                <a:cs typeface="Arial"/>
              </a:rPr>
              <a:t>situations</a:t>
            </a:r>
            <a:r>
              <a:rPr sz="900" spc="-15" dirty="0">
                <a:solidFill>
                  <a:srgbClr val="363740"/>
                </a:solidFill>
                <a:latin typeface="Arial"/>
                <a:cs typeface="Arial"/>
              </a:rPr>
              <a:t> </a:t>
            </a:r>
            <a:r>
              <a:rPr sz="900" spc="25" dirty="0">
                <a:solidFill>
                  <a:srgbClr val="363740"/>
                </a:solidFill>
                <a:latin typeface="Arial"/>
                <a:cs typeface="Arial"/>
              </a:rPr>
              <a:t>to</a:t>
            </a:r>
            <a:r>
              <a:rPr sz="900" spc="-15" dirty="0">
                <a:solidFill>
                  <a:srgbClr val="363740"/>
                </a:solidFill>
                <a:latin typeface="Arial"/>
                <a:cs typeface="Arial"/>
              </a:rPr>
              <a:t> </a:t>
            </a:r>
            <a:r>
              <a:rPr sz="900" spc="5" dirty="0">
                <a:solidFill>
                  <a:srgbClr val="363740"/>
                </a:solidFill>
                <a:latin typeface="Arial"/>
                <a:cs typeface="Arial"/>
              </a:rPr>
              <a:t>gain</a:t>
            </a:r>
            <a:r>
              <a:rPr sz="900" spc="-15" dirty="0">
                <a:solidFill>
                  <a:srgbClr val="363740"/>
                </a:solidFill>
                <a:latin typeface="Arial"/>
                <a:cs typeface="Arial"/>
              </a:rPr>
              <a:t> </a:t>
            </a:r>
            <a:r>
              <a:rPr sz="900" spc="10" dirty="0">
                <a:solidFill>
                  <a:srgbClr val="363740"/>
                </a:solidFill>
                <a:latin typeface="Arial"/>
                <a:cs typeface="Arial"/>
              </a:rPr>
              <a:t>credibility</a:t>
            </a:r>
            <a:r>
              <a:rPr sz="900" spc="-15" dirty="0">
                <a:solidFill>
                  <a:srgbClr val="363740"/>
                </a:solidFill>
                <a:latin typeface="Arial"/>
                <a:cs typeface="Arial"/>
              </a:rPr>
              <a:t> </a:t>
            </a:r>
            <a:r>
              <a:rPr sz="900" dirty="0">
                <a:solidFill>
                  <a:srgbClr val="363740"/>
                </a:solidFill>
                <a:latin typeface="Arial"/>
                <a:cs typeface="Arial"/>
              </a:rPr>
              <a:t>and</a:t>
            </a:r>
            <a:r>
              <a:rPr sz="900" spc="-15" dirty="0">
                <a:solidFill>
                  <a:srgbClr val="363740"/>
                </a:solidFill>
                <a:latin typeface="Arial"/>
                <a:cs typeface="Arial"/>
              </a:rPr>
              <a:t> </a:t>
            </a:r>
            <a:r>
              <a:rPr sz="900" spc="-10" dirty="0">
                <a:solidFill>
                  <a:srgbClr val="363740"/>
                </a:solidFill>
                <a:latin typeface="Arial"/>
                <a:cs typeface="Arial"/>
              </a:rPr>
              <a:t>earn</a:t>
            </a:r>
            <a:r>
              <a:rPr sz="900" spc="-15" dirty="0">
                <a:solidFill>
                  <a:srgbClr val="363740"/>
                </a:solidFill>
                <a:latin typeface="Arial"/>
                <a:cs typeface="Arial"/>
              </a:rPr>
              <a:t> </a:t>
            </a:r>
            <a:r>
              <a:rPr sz="900" spc="10" dirty="0">
                <a:solidFill>
                  <a:srgbClr val="363740"/>
                </a:solidFill>
                <a:latin typeface="Arial"/>
                <a:cs typeface="Arial"/>
              </a:rPr>
              <a:t>trust,</a:t>
            </a:r>
            <a:r>
              <a:rPr sz="900" spc="-15" dirty="0">
                <a:solidFill>
                  <a:srgbClr val="363740"/>
                </a:solidFill>
                <a:latin typeface="Arial"/>
                <a:cs typeface="Arial"/>
              </a:rPr>
              <a:t> </a:t>
            </a:r>
            <a:r>
              <a:rPr sz="900" dirty="0">
                <a:solidFill>
                  <a:srgbClr val="363740"/>
                </a:solidFill>
                <a:latin typeface="Arial"/>
                <a:cs typeface="Arial"/>
              </a:rPr>
              <a:t>and</a:t>
            </a:r>
            <a:r>
              <a:rPr sz="900" spc="-15" dirty="0">
                <a:solidFill>
                  <a:srgbClr val="363740"/>
                </a:solidFill>
                <a:latin typeface="Arial"/>
                <a:cs typeface="Arial"/>
              </a:rPr>
              <a:t> </a:t>
            </a:r>
            <a:r>
              <a:rPr sz="900" spc="5" dirty="0">
                <a:solidFill>
                  <a:srgbClr val="363740"/>
                </a:solidFill>
                <a:latin typeface="Arial"/>
                <a:cs typeface="Arial"/>
              </a:rPr>
              <a:t>heighten</a:t>
            </a:r>
            <a:r>
              <a:rPr sz="900" spc="-15" dirty="0">
                <a:solidFill>
                  <a:srgbClr val="363740"/>
                </a:solidFill>
                <a:latin typeface="Arial"/>
                <a:cs typeface="Arial"/>
              </a:rPr>
              <a:t> </a:t>
            </a:r>
            <a:r>
              <a:rPr sz="900" dirty="0">
                <a:solidFill>
                  <a:srgbClr val="363740"/>
                </a:solidFill>
                <a:latin typeface="Arial"/>
                <a:cs typeface="Arial"/>
              </a:rPr>
              <a:t>enthusiasm</a:t>
            </a:r>
            <a:r>
              <a:rPr sz="900" spc="-15" dirty="0">
                <a:solidFill>
                  <a:srgbClr val="363740"/>
                </a:solidFill>
                <a:latin typeface="Arial"/>
                <a:cs typeface="Arial"/>
              </a:rPr>
              <a:t> </a:t>
            </a:r>
            <a:r>
              <a:rPr sz="900" spc="20" dirty="0">
                <a:solidFill>
                  <a:srgbClr val="363740"/>
                </a:solidFill>
                <a:latin typeface="Arial"/>
                <a:cs typeface="Arial"/>
              </a:rPr>
              <a:t>of</a:t>
            </a:r>
            <a:r>
              <a:rPr sz="900" spc="-15" dirty="0">
                <a:solidFill>
                  <a:srgbClr val="363740"/>
                </a:solidFill>
                <a:latin typeface="Arial"/>
                <a:cs typeface="Arial"/>
              </a:rPr>
              <a:t> </a:t>
            </a:r>
            <a:r>
              <a:rPr sz="900" dirty="0">
                <a:solidFill>
                  <a:srgbClr val="363740"/>
                </a:solidFill>
                <a:latin typeface="Arial"/>
                <a:cs typeface="Arial"/>
              </a:rPr>
              <a:t>those</a:t>
            </a:r>
            <a:r>
              <a:rPr sz="900" spc="-15" dirty="0">
                <a:solidFill>
                  <a:srgbClr val="363740"/>
                </a:solidFill>
                <a:latin typeface="Arial"/>
                <a:cs typeface="Arial"/>
              </a:rPr>
              <a:t> </a:t>
            </a:r>
            <a:r>
              <a:rPr sz="900" spc="10" dirty="0">
                <a:solidFill>
                  <a:srgbClr val="363740"/>
                </a:solidFill>
                <a:latin typeface="Arial"/>
                <a:cs typeface="Arial"/>
              </a:rPr>
              <a:t>whose</a:t>
            </a:r>
            <a:r>
              <a:rPr sz="900" spc="-15" dirty="0">
                <a:solidFill>
                  <a:srgbClr val="363740"/>
                </a:solidFill>
                <a:latin typeface="Arial"/>
                <a:cs typeface="Arial"/>
              </a:rPr>
              <a:t> </a:t>
            </a:r>
            <a:r>
              <a:rPr sz="900" spc="20" dirty="0">
                <a:solidFill>
                  <a:srgbClr val="363740"/>
                </a:solidFill>
                <a:latin typeface="Arial"/>
                <a:cs typeface="Arial"/>
              </a:rPr>
              <a:t>support</a:t>
            </a:r>
            <a:r>
              <a:rPr sz="900" spc="-15" dirty="0">
                <a:solidFill>
                  <a:srgbClr val="363740"/>
                </a:solidFill>
                <a:latin typeface="Arial"/>
                <a:cs typeface="Arial"/>
              </a:rPr>
              <a:t> </a:t>
            </a:r>
            <a:r>
              <a:rPr sz="900" spc="-5" dirty="0">
                <a:solidFill>
                  <a:srgbClr val="363740"/>
                </a:solidFill>
                <a:latin typeface="Arial"/>
                <a:cs typeface="Arial"/>
              </a:rPr>
              <a:t>is</a:t>
            </a:r>
            <a:r>
              <a:rPr sz="900" spc="-15" dirty="0">
                <a:solidFill>
                  <a:srgbClr val="363740"/>
                </a:solidFill>
                <a:latin typeface="Arial"/>
                <a:cs typeface="Arial"/>
              </a:rPr>
              <a:t> </a:t>
            </a:r>
            <a:r>
              <a:rPr sz="900" spc="-5" dirty="0">
                <a:solidFill>
                  <a:srgbClr val="363740"/>
                </a:solidFill>
                <a:latin typeface="Arial"/>
                <a:cs typeface="Arial"/>
              </a:rPr>
              <a:t>needed</a:t>
            </a:r>
            <a:r>
              <a:rPr sz="900" spc="-15" dirty="0">
                <a:solidFill>
                  <a:srgbClr val="363740"/>
                </a:solidFill>
                <a:latin typeface="Arial"/>
                <a:cs typeface="Arial"/>
              </a:rPr>
              <a:t> </a:t>
            </a:r>
            <a:r>
              <a:rPr sz="900" spc="15" dirty="0">
                <a:solidFill>
                  <a:srgbClr val="363740"/>
                </a:solidFill>
                <a:latin typeface="Arial"/>
                <a:cs typeface="Arial"/>
              </a:rPr>
              <a:t>for</a:t>
            </a:r>
            <a:r>
              <a:rPr sz="900" spc="-15" dirty="0">
                <a:solidFill>
                  <a:srgbClr val="363740"/>
                </a:solidFill>
                <a:latin typeface="Arial"/>
                <a:cs typeface="Arial"/>
              </a:rPr>
              <a:t> </a:t>
            </a:r>
            <a:r>
              <a:rPr sz="900" spc="-25" dirty="0">
                <a:solidFill>
                  <a:srgbClr val="363740"/>
                </a:solidFill>
                <a:latin typeface="Arial"/>
                <a:cs typeface="Arial"/>
              </a:rPr>
              <a:t>success.</a:t>
            </a:r>
            <a:endParaRPr sz="900">
              <a:latin typeface="Arial"/>
              <a:cs typeface="Arial"/>
            </a:endParaRPr>
          </a:p>
        </p:txBody>
      </p:sp>
      <p:sp>
        <p:nvSpPr>
          <p:cNvPr id="11" name="object 11"/>
          <p:cNvSpPr/>
          <p:nvPr/>
        </p:nvSpPr>
        <p:spPr>
          <a:xfrm>
            <a:off x="6103275" y="1062549"/>
            <a:ext cx="3041015" cy="699135"/>
          </a:xfrm>
          <a:custGeom>
            <a:avLst/>
            <a:gdLst/>
            <a:ahLst/>
            <a:cxnLst/>
            <a:rect l="l" t="t" r="r" b="b"/>
            <a:pathLst>
              <a:path w="3041015" h="699135">
                <a:moveTo>
                  <a:pt x="0" y="0"/>
                </a:moveTo>
                <a:lnTo>
                  <a:pt x="3040799" y="0"/>
                </a:lnTo>
                <a:lnTo>
                  <a:pt x="3040799" y="698699"/>
                </a:lnTo>
                <a:lnTo>
                  <a:pt x="0" y="698699"/>
                </a:lnTo>
                <a:lnTo>
                  <a:pt x="0" y="0"/>
                </a:lnTo>
                <a:close/>
              </a:path>
            </a:pathLst>
          </a:custGeom>
          <a:solidFill>
            <a:srgbClr val="A31F21"/>
          </a:solidFill>
        </p:spPr>
        <p:txBody>
          <a:bodyPr wrap="square" lIns="0" tIns="0" rIns="0" bIns="0" rtlCol="0"/>
          <a:lstStyle/>
          <a:p>
            <a:endParaRPr/>
          </a:p>
        </p:txBody>
      </p:sp>
      <p:sp>
        <p:nvSpPr>
          <p:cNvPr id="12" name="object 12"/>
          <p:cNvSpPr txBox="1"/>
          <p:nvPr/>
        </p:nvSpPr>
        <p:spPr>
          <a:xfrm>
            <a:off x="6176300" y="1131103"/>
            <a:ext cx="2228215" cy="570230"/>
          </a:xfrm>
          <a:prstGeom prst="rect">
            <a:avLst/>
          </a:prstGeom>
        </p:spPr>
        <p:txBody>
          <a:bodyPr vert="horz" wrap="square" lIns="0" tIns="0" rIns="0" bIns="0" rtlCol="0">
            <a:spAutoFit/>
          </a:bodyPr>
          <a:lstStyle/>
          <a:p>
            <a:pPr marL="12700">
              <a:lnSpc>
                <a:spcPct val="100000"/>
              </a:lnSpc>
            </a:pPr>
            <a:r>
              <a:rPr sz="900" b="1" spc="-95" dirty="0">
                <a:solidFill>
                  <a:srgbClr val="FFFFFF"/>
                </a:solidFill>
                <a:latin typeface="Arial Black"/>
                <a:cs typeface="Arial Black"/>
              </a:rPr>
              <a:t>Estimated </a:t>
            </a:r>
            <a:r>
              <a:rPr sz="900" b="1" spc="-105" dirty="0">
                <a:solidFill>
                  <a:srgbClr val="FFFFFF"/>
                </a:solidFill>
                <a:latin typeface="Arial Black"/>
                <a:cs typeface="Arial Black"/>
              </a:rPr>
              <a:t>Time </a:t>
            </a:r>
            <a:r>
              <a:rPr sz="900" b="1" spc="-95" dirty="0">
                <a:solidFill>
                  <a:srgbClr val="FFFFFF"/>
                </a:solidFill>
                <a:latin typeface="Arial Black"/>
                <a:cs typeface="Arial Black"/>
              </a:rPr>
              <a:t>Commitment: </a:t>
            </a:r>
            <a:r>
              <a:rPr sz="900" b="1" spc="-35" dirty="0">
                <a:solidFill>
                  <a:srgbClr val="FFFFFF"/>
                </a:solidFill>
                <a:latin typeface="Arial Black"/>
                <a:cs typeface="Arial Black"/>
              </a:rPr>
              <a:t>2.5-3</a:t>
            </a:r>
            <a:r>
              <a:rPr sz="900" b="1" spc="35" dirty="0">
                <a:solidFill>
                  <a:srgbClr val="FFFFFF"/>
                </a:solidFill>
                <a:latin typeface="Arial Black"/>
                <a:cs typeface="Arial Black"/>
              </a:rPr>
              <a:t> </a:t>
            </a:r>
            <a:r>
              <a:rPr sz="900" b="1" spc="-85" dirty="0">
                <a:solidFill>
                  <a:srgbClr val="FFFFFF"/>
                </a:solidFill>
                <a:latin typeface="Arial Black"/>
                <a:cs typeface="Arial Black"/>
              </a:rPr>
              <a:t>hours</a:t>
            </a:r>
            <a:endParaRPr sz="900">
              <a:latin typeface="Arial Black"/>
              <a:cs typeface="Arial Black"/>
            </a:endParaRPr>
          </a:p>
          <a:p>
            <a:pPr marL="12700" marR="567690">
              <a:lnSpc>
                <a:spcPct val="109400"/>
              </a:lnSpc>
              <a:spcBef>
                <a:spcPts val="30"/>
              </a:spcBef>
            </a:pPr>
            <a:r>
              <a:rPr sz="800" spc="-5" dirty="0">
                <a:solidFill>
                  <a:srgbClr val="FFFFFF"/>
                </a:solidFill>
                <a:latin typeface="Arial"/>
                <a:cs typeface="Arial"/>
              </a:rPr>
              <a:t>Faculty </a:t>
            </a:r>
            <a:r>
              <a:rPr sz="800" dirty="0">
                <a:solidFill>
                  <a:srgbClr val="FFFFFF"/>
                </a:solidFill>
                <a:latin typeface="Arial"/>
                <a:cs typeface="Arial"/>
              </a:rPr>
              <a:t>Video </a:t>
            </a:r>
            <a:r>
              <a:rPr sz="800" spc="-10" dirty="0">
                <a:solidFill>
                  <a:srgbClr val="FFFFFF"/>
                </a:solidFill>
                <a:latin typeface="Arial"/>
                <a:cs typeface="Arial"/>
              </a:rPr>
              <a:t>Lectures: </a:t>
            </a:r>
            <a:r>
              <a:rPr sz="800" spc="35" dirty="0">
                <a:solidFill>
                  <a:srgbClr val="FFFFFF"/>
                </a:solidFill>
                <a:latin typeface="Arial"/>
                <a:cs typeface="Arial"/>
              </a:rPr>
              <a:t>30 </a:t>
            </a:r>
            <a:r>
              <a:rPr sz="800" spc="5" dirty="0">
                <a:solidFill>
                  <a:srgbClr val="FFFFFF"/>
                </a:solidFill>
                <a:latin typeface="Arial"/>
                <a:cs typeface="Arial"/>
              </a:rPr>
              <a:t>Minutes  </a:t>
            </a:r>
            <a:r>
              <a:rPr sz="800" spc="-10" dirty="0">
                <a:solidFill>
                  <a:srgbClr val="FFFFFF"/>
                </a:solidFill>
                <a:latin typeface="Arial"/>
                <a:cs typeface="Arial"/>
              </a:rPr>
              <a:t>Create </a:t>
            </a:r>
            <a:r>
              <a:rPr sz="800" spc="15" dirty="0">
                <a:solidFill>
                  <a:srgbClr val="FFFFFF"/>
                </a:solidFill>
                <a:latin typeface="Arial"/>
                <a:cs typeface="Arial"/>
              </a:rPr>
              <a:t>Action </a:t>
            </a:r>
            <a:r>
              <a:rPr sz="800" spc="-15" dirty="0">
                <a:solidFill>
                  <a:srgbClr val="FFFFFF"/>
                </a:solidFill>
                <a:latin typeface="Arial"/>
                <a:cs typeface="Arial"/>
              </a:rPr>
              <a:t>Plan: </a:t>
            </a:r>
            <a:r>
              <a:rPr sz="800" spc="40" dirty="0">
                <a:solidFill>
                  <a:srgbClr val="FFFFFF"/>
                </a:solidFill>
                <a:latin typeface="Arial"/>
                <a:cs typeface="Arial"/>
              </a:rPr>
              <a:t>75-90 </a:t>
            </a:r>
            <a:r>
              <a:rPr sz="800" spc="5" dirty="0">
                <a:solidFill>
                  <a:srgbClr val="FFFFFF"/>
                </a:solidFill>
                <a:latin typeface="Arial"/>
                <a:cs typeface="Arial"/>
              </a:rPr>
              <a:t>Minutes  </a:t>
            </a:r>
            <a:r>
              <a:rPr sz="800" dirty="0">
                <a:solidFill>
                  <a:srgbClr val="FFFFFF"/>
                </a:solidFill>
                <a:latin typeface="Arial"/>
                <a:cs typeface="Arial"/>
              </a:rPr>
              <a:t>Interactive </a:t>
            </a:r>
            <a:r>
              <a:rPr sz="800" spc="5" dirty="0">
                <a:solidFill>
                  <a:srgbClr val="FFFFFF"/>
                </a:solidFill>
                <a:latin typeface="Arial"/>
                <a:cs typeface="Arial"/>
              </a:rPr>
              <a:t>Activities: </a:t>
            </a:r>
            <a:r>
              <a:rPr sz="800" spc="40" dirty="0">
                <a:solidFill>
                  <a:srgbClr val="FFFFFF"/>
                </a:solidFill>
                <a:latin typeface="Arial"/>
                <a:cs typeface="Arial"/>
              </a:rPr>
              <a:t>45-60</a:t>
            </a:r>
            <a:r>
              <a:rPr sz="800" spc="-85" dirty="0">
                <a:solidFill>
                  <a:srgbClr val="FFFFFF"/>
                </a:solidFill>
                <a:latin typeface="Arial"/>
                <a:cs typeface="Arial"/>
              </a:rPr>
              <a:t> </a:t>
            </a:r>
            <a:r>
              <a:rPr sz="800" spc="5" dirty="0">
                <a:solidFill>
                  <a:srgbClr val="FFFFFF"/>
                </a:solidFill>
                <a:latin typeface="Arial"/>
                <a:cs typeface="Arial"/>
              </a:rPr>
              <a:t>Minutes</a:t>
            </a:r>
            <a:endParaRPr sz="800">
              <a:latin typeface="Arial"/>
              <a:cs typeface="Arial"/>
            </a:endParaRPr>
          </a:p>
        </p:txBody>
      </p:sp>
      <p:sp>
        <p:nvSpPr>
          <p:cNvPr id="13" name="object 13"/>
          <p:cNvSpPr txBox="1">
            <a:spLocks noGrp="1"/>
          </p:cNvSpPr>
          <p:nvPr>
            <p:ph type="title"/>
          </p:nvPr>
        </p:nvSpPr>
        <p:spPr>
          <a:xfrm>
            <a:off x="1706899" y="341965"/>
            <a:ext cx="5158105" cy="304800"/>
          </a:xfrm>
          <a:prstGeom prst="rect">
            <a:avLst/>
          </a:prstGeom>
        </p:spPr>
        <p:txBody>
          <a:bodyPr vert="horz" wrap="square" lIns="0" tIns="0" rIns="0" bIns="0" rtlCol="0">
            <a:spAutoFit/>
          </a:bodyPr>
          <a:lstStyle/>
          <a:p>
            <a:pPr marL="12700">
              <a:lnSpc>
                <a:spcPct val="100000"/>
              </a:lnSpc>
            </a:pPr>
            <a:r>
              <a:rPr b="0" spc="10" dirty="0">
                <a:solidFill>
                  <a:srgbClr val="A31F21"/>
                </a:solidFill>
                <a:latin typeface="Arial"/>
                <a:cs typeface="Arial"/>
              </a:rPr>
              <a:t>Communicating </a:t>
            </a:r>
            <a:r>
              <a:rPr b="0" spc="-20" dirty="0">
                <a:solidFill>
                  <a:srgbClr val="A31F21"/>
                </a:solidFill>
                <a:latin typeface="Arial"/>
                <a:cs typeface="Arial"/>
              </a:rPr>
              <a:t>Persuasively </a:t>
            </a:r>
            <a:r>
              <a:rPr b="0" spc="-10" dirty="0">
                <a:solidFill>
                  <a:srgbClr val="A31F21"/>
                </a:solidFill>
                <a:latin typeface="Arial"/>
                <a:cs typeface="Arial"/>
              </a:rPr>
              <a:t>&amp; </a:t>
            </a:r>
            <a:r>
              <a:rPr b="0" spc="25" dirty="0">
                <a:solidFill>
                  <a:srgbClr val="A31F21"/>
                </a:solidFill>
                <a:latin typeface="Arial"/>
                <a:cs typeface="Arial"/>
              </a:rPr>
              <a:t>Building</a:t>
            </a:r>
            <a:r>
              <a:rPr b="0" spc="-145" dirty="0">
                <a:solidFill>
                  <a:srgbClr val="A31F21"/>
                </a:solidFill>
                <a:latin typeface="Arial"/>
                <a:cs typeface="Arial"/>
              </a:rPr>
              <a:t> </a:t>
            </a:r>
            <a:r>
              <a:rPr b="0" spc="-15" dirty="0">
                <a:solidFill>
                  <a:srgbClr val="A31F21"/>
                </a:solidFill>
                <a:latin typeface="Arial"/>
                <a:cs typeface="Arial"/>
              </a:rPr>
              <a:t>Trust</a:t>
            </a:r>
          </a:p>
        </p:txBody>
      </p:sp>
      <p:sp>
        <p:nvSpPr>
          <p:cNvPr id="14" name="object 14"/>
          <p:cNvSpPr/>
          <p:nvPr/>
        </p:nvSpPr>
        <p:spPr>
          <a:xfrm>
            <a:off x="7588800" y="169775"/>
            <a:ext cx="1341947" cy="368808"/>
          </a:xfrm>
          <a:prstGeom prst="rect">
            <a:avLst/>
          </a:prstGeom>
          <a:blipFill>
            <a:blip r:embed="rId2" cstate="print"/>
            <a:stretch>
              <a:fillRect/>
            </a:stretch>
          </a:blipFill>
        </p:spPr>
        <p:txBody>
          <a:bodyPr wrap="square" lIns="0" tIns="0" rIns="0" bIns="0" rtlCol="0"/>
          <a:lstStyle/>
          <a:p>
            <a:endParaRPr/>
          </a:p>
        </p:txBody>
      </p:sp>
      <p:sp>
        <p:nvSpPr>
          <p:cNvPr id="15" name="object 15"/>
          <p:cNvSpPr txBox="1"/>
          <p:nvPr/>
        </p:nvSpPr>
        <p:spPr>
          <a:xfrm>
            <a:off x="5517632" y="3673880"/>
            <a:ext cx="462915" cy="233679"/>
          </a:xfrm>
          <a:prstGeom prst="rect">
            <a:avLst/>
          </a:prstGeom>
        </p:spPr>
        <p:txBody>
          <a:bodyPr vert="horz" wrap="square" lIns="0" tIns="0" rIns="0" bIns="0" rtlCol="0">
            <a:spAutoFit/>
          </a:bodyPr>
          <a:lstStyle/>
          <a:p>
            <a:pPr marL="12700" marR="5080" indent="39370">
              <a:lnSpc>
                <a:spcPts val="830"/>
              </a:lnSpc>
            </a:pPr>
            <a:r>
              <a:rPr sz="700" b="1" spc="-75" dirty="0">
                <a:solidFill>
                  <a:srgbClr val="A31F21"/>
                </a:solidFill>
                <a:latin typeface="Arial Black"/>
                <a:cs typeface="Arial Black"/>
              </a:rPr>
              <a:t>ZAKARY  </a:t>
            </a:r>
            <a:r>
              <a:rPr sz="700" b="1" spc="-110" dirty="0">
                <a:solidFill>
                  <a:srgbClr val="A31F21"/>
                </a:solidFill>
                <a:latin typeface="Arial Black"/>
                <a:cs typeface="Arial Black"/>
              </a:rPr>
              <a:t>T</a:t>
            </a:r>
            <a:r>
              <a:rPr sz="700" b="1" spc="-60" dirty="0">
                <a:solidFill>
                  <a:srgbClr val="A31F21"/>
                </a:solidFill>
                <a:latin typeface="Arial Black"/>
                <a:cs typeface="Arial Black"/>
              </a:rPr>
              <a:t>ORMA</a:t>
            </a:r>
            <a:r>
              <a:rPr sz="700" b="1" spc="-55" dirty="0">
                <a:solidFill>
                  <a:srgbClr val="A31F21"/>
                </a:solidFill>
                <a:latin typeface="Arial Black"/>
                <a:cs typeface="Arial Black"/>
              </a:rPr>
              <a:t>L</a:t>
            </a:r>
            <a:r>
              <a:rPr sz="700" b="1" spc="-25" dirty="0">
                <a:solidFill>
                  <a:srgbClr val="A31F21"/>
                </a:solidFill>
                <a:latin typeface="Arial Black"/>
                <a:cs typeface="Arial Black"/>
              </a:rPr>
              <a:t>A</a:t>
            </a:r>
            <a:endParaRPr sz="700">
              <a:latin typeface="Arial Black"/>
              <a:cs typeface="Arial Black"/>
            </a:endParaRPr>
          </a:p>
        </p:txBody>
      </p:sp>
      <p:sp>
        <p:nvSpPr>
          <p:cNvPr id="16" name="object 16"/>
          <p:cNvSpPr/>
          <p:nvPr/>
        </p:nvSpPr>
        <p:spPr>
          <a:xfrm>
            <a:off x="5453712" y="2923619"/>
            <a:ext cx="577620" cy="577620"/>
          </a:xfrm>
          <a:prstGeom prst="rect">
            <a:avLst/>
          </a:prstGeom>
          <a:blipFill>
            <a:blip r:embed="rId3" cstate="print"/>
            <a:stretch>
              <a:fillRect/>
            </a:stretch>
          </a:blipFill>
        </p:spPr>
        <p:txBody>
          <a:bodyPr wrap="square" lIns="0" tIns="0" rIns="0" bIns="0" rtlCol="0"/>
          <a:lstStyle/>
          <a:p>
            <a:endParaRPr/>
          </a:p>
        </p:txBody>
      </p:sp>
      <p:sp>
        <p:nvSpPr>
          <p:cNvPr id="17" name="object 17"/>
          <p:cNvSpPr/>
          <p:nvPr/>
        </p:nvSpPr>
        <p:spPr>
          <a:xfrm>
            <a:off x="5434661" y="2904569"/>
            <a:ext cx="615950" cy="615950"/>
          </a:xfrm>
          <a:custGeom>
            <a:avLst/>
            <a:gdLst/>
            <a:ahLst/>
            <a:cxnLst/>
            <a:rect l="l" t="t" r="r" b="b"/>
            <a:pathLst>
              <a:path w="615950" h="615950">
                <a:moveTo>
                  <a:pt x="0" y="307860"/>
                </a:moveTo>
                <a:lnTo>
                  <a:pt x="3338" y="262367"/>
                </a:lnTo>
                <a:lnTo>
                  <a:pt x="13034" y="218946"/>
                </a:lnTo>
                <a:lnTo>
                  <a:pt x="28613" y="178074"/>
                </a:lnTo>
                <a:lnTo>
                  <a:pt x="49598" y="140227"/>
                </a:lnTo>
                <a:lnTo>
                  <a:pt x="75513" y="105881"/>
                </a:lnTo>
                <a:lnTo>
                  <a:pt x="105881" y="75512"/>
                </a:lnTo>
                <a:lnTo>
                  <a:pt x="140227" y="49598"/>
                </a:lnTo>
                <a:lnTo>
                  <a:pt x="178074" y="28613"/>
                </a:lnTo>
                <a:lnTo>
                  <a:pt x="218946" y="13034"/>
                </a:lnTo>
                <a:lnTo>
                  <a:pt x="262367" y="3337"/>
                </a:lnTo>
                <a:lnTo>
                  <a:pt x="307860" y="0"/>
                </a:lnTo>
                <a:lnTo>
                  <a:pt x="356311" y="3835"/>
                </a:lnTo>
                <a:lnTo>
                  <a:pt x="403132" y="15112"/>
                </a:lnTo>
                <a:lnTo>
                  <a:pt x="447497" y="33488"/>
                </a:lnTo>
                <a:lnTo>
                  <a:pt x="488579" y="58622"/>
                </a:lnTo>
                <a:lnTo>
                  <a:pt x="525550" y="90170"/>
                </a:lnTo>
                <a:lnTo>
                  <a:pt x="557098" y="127141"/>
                </a:lnTo>
                <a:lnTo>
                  <a:pt x="582232" y="168223"/>
                </a:lnTo>
                <a:lnTo>
                  <a:pt x="600608" y="212588"/>
                </a:lnTo>
                <a:lnTo>
                  <a:pt x="611885" y="259409"/>
                </a:lnTo>
                <a:lnTo>
                  <a:pt x="615720" y="307860"/>
                </a:lnTo>
                <a:lnTo>
                  <a:pt x="612383" y="353353"/>
                </a:lnTo>
                <a:lnTo>
                  <a:pt x="602686" y="396774"/>
                </a:lnTo>
                <a:lnTo>
                  <a:pt x="587107" y="437646"/>
                </a:lnTo>
                <a:lnTo>
                  <a:pt x="566122" y="475493"/>
                </a:lnTo>
                <a:lnTo>
                  <a:pt x="540208" y="509839"/>
                </a:lnTo>
                <a:lnTo>
                  <a:pt x="509839" y="540208"/>
                </a:lnTo>
                <a:lnTo>
                  <a:pt x="475493" y="566122"/>
                </a:lnTo>
                <a:lnTo>
                  <a:pt x="437646" y="587107"/>
                </a:lnTo>
                <a:lnTo>
                  <a:pt x="396774" y="602686"/>
                </a:lnTo>
                <a:lnTo>
                  <a:pt x="353353" y="612383"/>
                </a:lnTo>
                <a:lnTo>
                  <a:pt x="307860" y="615721"/>
                </a:lnTo>
                <a:lnTo>
                  <a:pt x="262367" y="612383"/>
                </a:lnTo>
                <a:lnTo>
                  <a:pt x="218946" y="602686"/>
                </a:lnTo>
                <a:lnTo>
                  <a:pt x="178074" y="587107"/>
                </a:lnTo>
                <a:lnTo>
                  <a:pt x="140227" y="566122"/>
                </a:lnTo>
                <a:lnTo>
                  <a:pt x="105881" y="540208"/>
                </a:lnTo>
                <a:lnTo>
                  <a:pt x="75513" y="509839"/>
                </a:lnTo>
                <a:lnTo>
                  <a:pt x="49598" y="475493"/>
                </a:lnTo>
                <a:lnTo>
                  <a:pt x="28613" y="437646"/>
                </a:lnTo>
                <a:lnTo>
                  <a:pt x="13034" y="396774"/>
                </a:lnTo>
                <a:lnTo>
                  <a:pt x="3338" y="353353"/>
                </a:lnTo>
                <a:lnTo>
                  <a:pt x="0" y="307860"/>
                </a:lnTo>
                <a:close/>
              </a:path>
            </a:pathLst>
          </a:custGeom>
          <a:ln w="38099">
            <a:solidFill>
              <a:srgbClr val="A31F21"/>
            </a:solidFill>
          </a:ln>
        </p:spPr>
        <p:txBody>
          <a:bodyPr wrap="square" lIns="0" tIns="0" rIns="0" bIns="0" rtlCol="0"/>
          <a:lstStyle/>
          <a:p>
            <a:endParaRPr/>
          </a:p>
        </p:txBody>
      </p:sp>
      <p:sp>
        <p:nvSpPr>
          <p:cNvPr id="18" name="object 18"/>
          <p:cNvSpPr/>
          <p:nvPr/>
        </p:nvSpPr>
        <p:spPr>
          <a:xfrm>
            <a:off x="0" y="0"/>
            <a:ext cx="1371601" cy="5143499"/>
          </a:xfrm>
          <a:prstGeom prst="rect">
            <a:avLst/>
          </a:prstGeom>
          <a:blipFill>
            <a:blip r:embed="rId4" cstate="print"/>
            <a:stretch>
              <a:fillRect/>
            </a:stretch>
          </a:blipFill>
        </p:spPr>
        <p:txBody>
          <a:bodyPr wrap="square" lIns="0" tIns="0" rIns="0" bIns="0" rtlCol="0"/>
          <a:lstStyle/>
          <a:p>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817360" y="4868482"/>
            <a:ext cx="162560" cy="167640"/>
          </a:xfrm>
          <a:prstGeom prst="rect">
            <a:avLst/>
          </a:prstGeom>
        </p:spPr>
        <p:txBody>
          <a:bodyPr vert="horz" wrap="square" lIns="0" tIns="0" rIns="0" bIns="0" rtlCol="0">
            <a:spAutoFit/>
          </a:bodyPr>
          <a:lstStyle/>
          <a:p>
            <a:pPr marL="12700">
              <a:lnSpc>
                <a:spcPct val="100000"/>
              </a:lnSpc>
            </a:pPr>
            <a:r>
              <a:rPr sz="900" spc="35" dirty="0">
                <a:solidFill>
                  <a:srgbClr val="575757"/>
                </a:solidFill>
                <a:latin typeface="Arial"/>
                <a:cs typeface="Arial"/>
              </a:rPr>
              <a:t>49</a:t>
            </a:r>
            <a:endParaRPr sz="900">
              <a:latin typeface="Arial"/>
              <a:cs typeface="Arial"/>
            </a:endParaRPr>
          </a:p>
        </p:txBody>
      </p:sp>
      <p:sp>
        <p:nvSpPr>
          <p:cNvPr id="3" name="object 3"/>
          <p:cNvSpPr txBox="1"/>
          <p:nvPr/>
        </p:nvSpPr>
        <p:spPr>
          <a:xfrm>
            <a:off x="831880" y="2690095"/>
            <a:ext cx="6143625" cy="487680"/>
          </a:xfrm>
          <a:prstGeom prst="rect">
            <a:avLst/>
          </a:prstGeom>
        </p:spPr>
        <p:txBody>
          <a:bodyPr vert="horz" wrap="square" lIns="0" tIns="0" rIns="0" bIns="0" rtlCol="0">
            <a:spAutoFit/>
          </a:bodyPr>
          <a:lstStyle/>
          <a:p>
            <a:pPr marL="12700">
              <a:lnSpc>
                <a:spcPct val="100000"/>
              </a:lnSpc>
            </a:pPr>
            <a:r>
              <a:rPr sz="3200" spc="-5" dirty="0">
                <a:solidFill>
                  <a:srgbClr val="CE4638"/>
                </a:solidFill>
                <a:latin typeface="Arial"/>
                <a:cs typeface="Arial"/>
              </a:rPr>
              <a:t>Leveraging </a:t>
            </a:r>
            <a:r>
              <a:rPr sz="3200" spc="50" dirty="0">
                <a:solidFill>
                  <a:srgbClr val="CE4638"/>
                </a:solidFill>
                <a:latin typeface="Arial"/>
                <a:cs typeface="Arial"/>
              </a:rPr>
              <a:t>Different</a:t>
            </a:r>
            <a:r>
              <a:rPr sz="3200" spc="-135" dirty="0">
                <a:solidFill>
                  <a:srgbClr val="CE4638"/>
                </a:solidFill>
                <a:latin typeface="Arial"/>
                <a:cs typeface="Arial"/>
              </a:rPr>
              <a:t> </a:t>
            </a:r>
            <a:r>
              <a:rPr sz="3200" spc="-20" dirty="0">
                <a:solidFill>
                  <a:srgbClr val="CE4638"/>
                </a:solidFill>
                <a:latin typeface="Arial"/>
                <a:cs typeface="Arial"/>
              </a:rPr>
              <a:t>Perspectives</a:t>
            </a:r>
            <a:endParaRPr sz="3200">
              <a:latin typeface="Arial"/>
              <a:cs typeface="Arial"/>
            </a:endParaRPr>
          </a:p>
        </p:txBody>
      </p:sp>
      <p:sp>
        <p:nvSpPr>
          <p:cNvPr id="4" name="object 4"/>
          <p:cNvSpPr txBox="1"/>
          <p:nvPr/>
        </p:nvSpPr>
        <p:spPr>
          <a:xfrm>
            <a:off x="831880" y="3442483"/>
            <a:ext cx="3166745" cy="167640"/>
          </a:xfrm>
          <a:prstGeom prst="rect">
            <a:avLst/>
          </a:prstGeom>
        </p:spPr>
        <p:txBody>
          <a:bodyPr vert="horz" wrap="square" lIns="0" tIns="0" rIns="0" bIns="0" rtlCol="0">
            <a:spAutoFit/>
          </a:bodyPr>
          <a:lstStyle/>
          <a:p>
            <a:pPr marL="12700">
              <a:lnSpc>
                <a:spcPct val="100000"/>
              </a:lnSpc>
            </a:pPr>
            <a:r>
              <a:rPr sz="1100" b="1" spc="-100" dirty="0">
                <a:solidFill>
                  <a:srgbClr val="363740"/>
                </a:solidFill>
                <a:latin typeface="Arial Black"/>
                <a:cs typeface="Arial Black"/>
              </a:rPr>
              <a:t>STANFORD </a:t>
            </a:r>
            <a:r>
              <a:rPr sz="1100" b="1" spc="-105" dirty="0">
                <a:solidFill>
                  <a:srgbClr val="363740"/>
                </a:solidFill>
                <a:latin typeface="Arial Black"/>
                <a:cs typeface="Arial Black"/>
              </a:rPr>
              <a:t>GRADUATE </a:t>
            </a:r>
            <a:r>
              <a:rPr sz="1100" b="1" spc="-90" dirty="0">
                <a:solidFill>
                  <a:srgbClr val="363740"/>
                </a:solidFill>
                <a:latin typeface="Arial Black"/>
                <a:cs typeface="Arial Black"/>
              </a:rPr>
              <a:t>SCHOOL OF</a:t>
            </a:r>
            <a:r>
              <a:rPr sz="1100" b="1" spc="25" dirty="0">
                <a:solidFill>
                  <a:srgbClr val="363740"/>
                </a:solidFill>
                <a:latin typeface="Arial Black"/>
                <a:cs typeface="Arial Black"/>
              </a:rPr>
              <a:t> </a:t>
            </a:r>
            <a:r>
              <a:rPr sz="1100" b="1" spc="-110" dirty="0">
                <a:solidFill>
                  <a:srgbClr val="363740"/>
                </a:solidFill>
                <a:latin typeface="Arial Black"/>
                <a:cs typeface="Arial Black"/>
              </a:rPr>
              <a:t>BUSINESS</a:t>
            </a:r>
            <a:endParaRPr sz="1100">
              <a:latin typeface="Arial Black"/>
              <a:cs typeface="Arial Black"/>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06902" y="341956"/>
            <a:ext cx="3449320" cy="304800"/>
          </a:xfrm>
          <a:prstGeom prst="rect">
            <a:avLst/>
          </a:prstGeom>
        </p:spPr>
        <p:txBody>
          <a:bodyPr vert="horz" wrap="square" lIns="0" tIns="0" rIns="0" bIns="0" rtlCol="0">
            <a:spAutoFit/>
          </a:bodyPr>
          <a:lstStyle/>
          <a:p>
            <a:pPr marL="12700">
              <a:lnSpc>
                <a:spcPct val="100000"/>
              </a:lnSpc>
            </a:pPr>
            <a:r>
              <a:rPr b="0" dirty="0">
                <a:solidFill>
                  <a:srgbClr val="79A7C6"/>
                </a:solidFill>
                <a:latin typeface="Arial"/>
                <a:cs typeface="Arial"/>
              </a:rPr>
              <a:t>Fostering </a:t>
            </a:r>
            <a:r>
              <a:rPr b="0" spc="-5" dirty="0">
                <a:solidFill>
                  <a:srgbClr val="79A7C6"/>
                </a:solidFill>
                <a:latin typeface="Arial"/>
                <a:cs typeface="Arial"/>
              </a:rPr>
              <a:t>Inclusion </a:t>
            </a:r>
            <a:r>
              <a:rPr b="0" spc="-10" dirty="0">
                <a:solidFill>
                  <a:srgbClr val="79A7C6"/>
                </a:solidFill>
                <a:latin typeface="Arial"/>
                <a:cs typeface="Arial"/>
              </a:rPr>
              <a:t>&amp;</a:t>
            </a:r>
            <a:r>
              <a:rPr b="0" spc="-170" dirty="0">
                <a:solidFill>
                  <a:srgbClr val="79A7C6"/>
                </a:solidFill>
                <a:latin typeface="Arial"/>
                <a:cs typeface="Arial"/>
              </a:rPr>
              <a:t> </a:t>
            </a:r>
            <a:r>
              <a:rPr b="0" spc="20" dirty="0">
                <a:solidFill>
                  <a:srgbClr val="79A7C6"/>
                </a:solidFill>
                <a:latin typeface="Arial"/>
                <a:cs typeface="Arial"/>
              </a:rPr>
              <a:t>Diversity</a:t>
            </a:r>
          </a:p>
        </p:txBody>
      </p:sp>
      <p:sp>
        <p:nvSpPr>
          <p:cNvPr id="3" name="object 3"/>
          <p:cNvSpPr txBox="1"/>
          <p:nvPr/>
        </p:nvSpPr>
        <p:spPr>
          <a:xfrm>
            <a:off x="1706902" y="787219"/>
            <a:ext cx="7090409" cy="1040130"/>
          </a:xfrm>
          <a:prstGeom prst="rect">
            <a:avLst/>
          </a:prstGeom>
        </p:spPr>
        <p:txBody>
          <a:bodyPr vert="horz" wrap="square" lIns="0" tIns="0" rIns="0" bIns="0" rtlCol="0">
            <a:spAutoFit/>
          </a:bodyPr>
          <a:lstStyle/>
          <a:p>
            <a:pPr marL="12700" algn="just">
              <a:lnSpc>
                <a:spcPct val="100000"/>
              </a:lnSpc>
            </a:pPr>
            <a:r>
              <a:rPr sz="1200" spc="-15" dirty="0">
                <a:solidFill>
                  <a:srgbClr val="79A7C6"/>
                </a:solidFill>
                <a:latin typeface="Arial"/>
                <a:cs typeface="Arial"/>
              </a:rPr>
              <a:t>Experience</a:t>
            </a:r>
            <a:r>
              <a:rPr sz="1200" spc="-90" dirty="0">
                <a:solidFill>
                  <a:srgbClr val="79A7C6"/>
                </a:solidFill>
                <a:latin typeface="Arial"/>
                <a:cs typeface="Arial"/>
              </a:rPr>
              <a:t> </a:t>
            </a:r>
            <a:r>
              <a:rPr sz="1200" spc="15" dirty="0">
                <a:solidFill>
                  <a:srgbClr val="79A7C6"/>
                </a:solidFill>
                <a:latin typeface="Arial"/>
                <a:cs typeface="Arial"/>
              </a:rPr>
              <a:t>Overview</a:t>
            </a:r>
            <a:endParaRPr sz="1200">
              <a:latin typeface="Arial"/>
              <a:cs typeface="Arial"/>
            </a:endParaRPr>
          </a:p>
          <a:p>
            <a:pPr marL="24765" marR="5080" algn="just">
              <a:lnSpc>
                <a:spcPct val="118800"/>
              </a:lnSpc>
              <a:spcBef>
                <a:spcPts val="1045"/>
              </a:spcBef>
            </a:pPr>
            <a:r>
              <a:rPr sz="1000" dirty="0">
                <a:solidFill>
                  <a:srgbClr val="363740"/>
                </a:solidFill>
                <a:latin typeface="Arial"/>
                <a:cs typeface="Arial"/>
              </a:rPr>
              <a:t>Fostering </a:t>
            </a:r>
            <a:r>
              <a:rPr sz="1000" spc="-5" dirty="0">
                <a:solidFill>
                  <a:srgbClr val="363740"/>
                </a:solidFill>
                <a:latin typeface="Arial"/>
                <a:cs typeface="Arial"/>
              </a:rPr>
              <a:t>Inclusion </a:t>
            </a:r>
            <a:r>
              <a:rPr sz="1000" dirty="0">
                <a:solidFill>
                  <a:srgbClr val="363740"/>
                </a:solidFill>
                <a:latin typeface="Arial"/>
                <a:cs typeface="Arial"/>
              </a:rPr>
              <a:t>and </a:t>
            </a:r>
            <a:r>
              <a:rPr sz="1000" spc="5" dirty="0">
                <a:solidFill>
                  <a:srgbClr val="363740"/>
                </a:solidFill>
                <a:latin typeface="Arial"/>
                <a:cs typeface="Arial"/>
              </a:rPr>
              <a:t>Diversity </a:t>
            </a:r>
            <a:r>
              <a:rPr sz="1000" dirty="0">
                <a:solidFill>
                  <a:srgbClr val="363740"/>
                </a:solidFill>
                <a:latin typeface="Arial"/>
                <a:cs typeface="Arial"/>
              </a:rPr>
              <a:t>equips </a:t>
            </a:r>
            <a:r>
              <a:rPr sz="1000" spc="-10" dirty="0">
                <a:solidFill>
                  <a:srgbClr val="363740"/>
                </a:solidFill>
                <a:latin typeface="Arial"/>
                <a:cs typeface="Arial"/>
              </a:rPr>
              <a:t>leaders </a:t>
            </a:r>
            <a:r>
              <a:rPr sz="1000" spc="50" dirty="0">
                <a:solidFill>
                  <a:srgbClr val="363740"/>
                </a:solidFill>
                <a:latin typeface="Arial"/>
                <a:cs typeface="Arial"/>
              </a:rPr>
              <a:t>with </a:t>
            </a:r>
            <a:r>
              <a:rPr sz="1000" spc="15" dirty="0">
                <a:solidFill>
                  <a:srgbClr val="363740"/>
                </a:solidFill>
                <a:latin typeface="Arial"/>
                <a:cs typeface="Arial"/>
              </a:rPr>
              <a:t>the </a:t>
            </a:r>
            <a:r>
              <a:rPr sz="1000" spc="-5" dirty="0">
                <a:solidFill>
                  <a:srgbClr val="363740"/>
                </a:solidFill>
                <a:latin typeface="Arial"/>
                <a:cs typeface="Arial"/>
              </a:rPr>
              <a:t>skills </a:t>
            </a:r>
            <a:r>
              <a:rPr sz="1000" spc="30" dirty="0">
                <a:solidFill>
                  <a:srgbClr val="363740"/>
                </a:solidFill>
                <a:latin typeface="Arial"/>
                <a:cs typeface="Arial"/>
              </a:rPr>
              <a:t>to </a:t>
            </a:r>
            <a:r>
              <a:rPr sz="1000" spc="15" dirty="0">
                <a:solidFill>
                  <a:srgbClr val="363740"/>
                </a:solidFill>
                <a:latin typeface="Arial"/>
                <a:cs typeface="Arial"/>
              </a:rPr>
              <a:t>build </a:t>
            </a:r>
            <a:r>
              <a:rPr sz="1000" spc="-5" dirty="0">
                <a:solidFill>
                  <a:srgbClr val="363740"/>
                </a:solidFill>
                <a:latin typeface="Arial"/>
                <a:cs typeface="Arial"/>
              </a:rPr>
              <a:t>more diverse </a:t>
            </a:r>
            <a:r>
              <a:rPr sz="1000" dirty="0">
                <a:solidFill>
                  <a:srgbClr val="363740"/>
                </a:solidFill>
                <a:latin typeface="Arial"/>
                <a:cs typeface="Arial"/>
              </a:rPr>
              <a:t>teams </a:t>
            </a:r>
            <a:r>
              <a:rPr sz="1000" spc="35" dirty="0">
                <a:solidFill>
                  <a:srgbClr val="363740"/>
                </a:solidFill>
                <a:latin typeface="Arial"/>
                <a:cs typeface="Arial"/>
              </a:rPr>
              <a:t>within </a:t>
            </a:r>
            <a:r>
              <a:rPr sz="1000" spc="-5" dirty="0">
                <a:solidFill>
                  <a:srgbClr val="363740"/>
                </a:solidFill>
                <a:latin typeface="Arial"/>
                <a:cs typeface="Arial"/>
              </a:rPr>
              <a:t>more inclusive  </a:t>
            </a:r>
            <a:r>
              <a:rPr sz="1000" spc="5" dirty="0">
                <a:solidFill>
                  <a:srgbClr val="363740"/>
                </a:solidFill>
                <a:latin typeface="Arial"/>
                <a:cs typeface="Arial"/>
              </a:rPr>
              <a:t>environments </a:t>
            </a:r>
            <a:r>
              <a:rPr sz="1000" spc="30" dirty="0">
                <a:solidFill>
                  <a:srgbClr val="363740"/>
                </a:solidFill>
                <a:latin typeface="Arial"/>
                <a:cs typeface="Arial"/>
              </a:rPr>
              <a:t>to </a:t>
            </a:r>
            <a:r>
              <a:rPr sz="1000" spc="-15" dirty="0">
                <a:solidFill>
                  <a:srgbClr val="363740"/>
                </a:solidFill>
                <a:latin typeface="Arial"/>
                <a:cs typeface="Arial"/>
              </a:rPr>
              <a:t>increase </a:t>
            </a:r>
            <a:r>
              <a:rPr sz="1000" dirty="0">
                <a:solidFill>
                  <a:srgbClr val="363740"/>
                </a:solidFill>
                <a:latin typeface="Arial"/>
                <a:cs typeface="Arial"/>
              </a:rPr>
              <a:t>collaboration, innovation, and </a:t>
            </a:r>
            <a:r>
              <a:rPr sz="1000" spc="-5" dirty="0">
                <a:solidFill>
                  <a:srgbClr val="363740"/>
                </a:solidFill>
                <a:latin typeface="Arial"/>
                <a:cs typeface="Arial"/>
              </a:rPr>
              <a:t>overall effectiveness. </a:t>
            </a:r>
            <a:r>
              <a:rPr sz="1000" spc="10" dirty="0">
                <a:solidFill>
                  <a:srgbClr val="363740"/>
                </a:solidFill>
                <a:latin typeface="Arial"/>
                <a:cs typeface="Arial"/>
              </a:rPr>
              <a:t>By </a:t>
            </a:r>
            <a:r>
              <a:rPr sz="1000" spc="5" dirty="0">
                <a:solidFill>
                  <a:srgbClr val="363740"/>
                </a:solidFill>
                <a:latin typeface="Arial"/>
                <a:cs typeface="Arial"/>
              </a:rPr>
              <a:t>establishing </a:t>
            </a:r>
            <a:r>
              <a:rPr sz="1000" spc="30" dirty="0">
                <a:solidFill>
                  <a:srgbClr val="363740"/>
                </a:solidFill>
                <a:latin typeface="Arial"/>
                <a:cs typeface="Arial"/>
              </a:rPr>
              <a:t>new </a:t>
            </a:r>
            <a:r>
              <a:rPr sz="1000" spc="-5" dirty="0">
                <a:solidFill>
                  <a:srgbClr val="363740"/>
                </a:solidFill>
                <a:latin typeface="Arial"/>
                <a:cs typeface="Arial"/>
              </a:rPr>
              <a:t>perspectives </a:t>
            </a:r>
            <a:r>
              <a:rPr sz="1000" spc="5" dirty="0">
                <a:solidFill>
                  <a:srgbClr val="363740"/>
                </a:solidFill>
                <a:latin typeface="Arial"/>
                <a:cs typeface="Arial"/>
              </a:rPr>
              <a:t>regarding </a:t>
            </a:r>
            <a:r>
              <a:rPr sz="1000" spc="285" dirty="0">
                <a:solidFill>
                  <a:srgbClr val="363740"/>
                </a:solidFill>
                <a:latin typeface="Arial"/>
                <a:cs typeface="Arial"/>
              </a:rPr>
              <a:t> </a:t>
            </a:r>
            <a:r>
              <a:rPr sz="1000" spc="10" dirty="0">
                <a:solidFill>
                  <a:srgbClr val="363740"/>
                </a:solidFill>
                <a:latin typeface="Arial"/>
                <a:cs typeface="Arial"/>
              </a:rPr>
              <a:t>teamwork, </a:t>
            </a:r>
            <a:r>
              <a:rPr sz="1000" spc="-10" dirty="0">
                <a:solidFill>
                  <a:srgbClr val="363740"/>
                </a:solidFill>
                <a:latin typeface="Arial"/>
                <a:cs typeface="Arial"/>
              </a:rPr>
              <a:t>leadership, </a:t>
            </a:r>
            <a:r>
              <a:rPr sz="1000" dirty="0">
                <a:solidFill>
                  <a:srgbClr val="363740"/>
                </a:solidFill>
                <a:latin typeface="Arial"/>
                <a:cs typeface="Arial"/>
              </a:rPr>
              <a:t>and </a:t>
            </a:r>
            <a:r>
              <a:rPr sz="1000" spc="40" dirty="0">
                <a:solidFill>
                  <a:srgbClr val="363740"/>
                </a:solidFill>
                <a:latin typeface="Arial"/>
                <a:cs typeface="Arial"/>
              </a:rPr>
              <a:t>how </a:t>
            </a:r>
            <a:r>
              <a:rPr sz="1000" spc="30" dirty="0">
                <a:solidFill>
                  <a:srgbClr val="363740"/>
                </a:solidFill>
                <a:latin typeface="Arial"/>
                <a:cs typeface="Arial"/>
              </a:rPr>
              <a:t>to </a:t>
            </a:r>
            <a:r>
              <a:rPr sz="1000" spc="-10" dirty="0">
                <a:solidFill>
                  <a:srgbClr val="363740"/>
                </a:solidFill>
                <a:latin typeface="Arial"/>
                <a:cs typeface="Arial"/>
              </a:rPr>
              <a:t>leverage </a:t>
            </a:r>
            <a:r>
              <a:rPr sz="1000" spc="15" dirty="0">
                <a:solidFill>
                  <a:srgbClr val="363740"/>
                </a:solidFill>
                <a:latin typeface="Arial"/>
                <a:cs typeface="Arial"/>
              </a:rPr>
              <a:t>the </a:t>
            </a:r>
            <a:r>
              <a:rPr sz="1000" spc="-5" dirty="0">
                <a:solidFill>
                  <a:srgbClr val="363740"/>
                </a:solidFill>
                <a:latin typeface="Arial"/>
                <a:cs typeface="Arial"/>
              </a:rPr>
              <a:t>collective </a:t>
            </a:r>
            <a:r>
              <a:rPr sz="1000" spc="10" dirty="0">
                <a:solidFill>
                  <a:srgbClr val="363740"/>
                </a:solidFill>
                <a:latin typeface="Arial"/>
                <a:cs typeface="Arial"/>
              </a:rPr>
              <a:t>strengths </a:t>
            </a:r>
            <a:r>
              <a:rPr sz="1000" dirty="0">
                <a:solidFill>
                  <a:srgbClr val="363740"/>
                </a:solidFill>
                <a:latin typeface="Arial"/>
                <a:cs typeface="Arial"/>
              </a:rPr>
              <a:t>and </a:t>
            </a:r>
            <a:r>
              <a:rPr sz="1000" spc="-5" dirty="0">
                <a:solidFill>
                  <a:srgbClr val="363740"/>
                </a:solidFill>
                <a:latin typeface="Arial"/>
                <a:cs typeface="Arial"/>
              </a:rPr>
              <a:t>perspectives </a:t>
            </a:r>
            <a:r>
              <a:rPr sz="1000" spc="20" dirty="0">
                <a:solidFill>
                  <a:srgbClr val="363740"/>
                </a:solidFill>
                <a:latin typeface="Arial"/>
                <a:cs typeface="Arial"/>
              </a:rPr>
              <a:t>of </a:t>
            </a:r>
            <a:r>
              <a:rPr sz="1000" spc="-5" dirty="0">
                <a:solidFill>
                  <a:srgbClr val="363740"/>
                </a:solidFill>
                <a:latin typeface="Arial"/>
                <a:cs typeface="Arial"/>
              </a:rPr>
              <a:t>others, </a:t>
            </a:r>
            <a:r>
              <a:rPr sz="1000" spc="10" dirty="0">
                <a:solidFill>
                  <a:srgbClr val="363740"/>
                </a:solidFill>
                <a:latin typeface="Arial"/>
                <a:cs typeface="Arial"/>
              </a:rPr>
              <a:t>participants </a:t>
            </a:r>
            <a:r>
              <a:rPr sz="1000" spc="35" dirty="0">
                <a:solidFill>
                  <a:srgbClr val="363740"/>
                </a:solidFill>
                <a:latin typeface="Arial"/>
                <a:cs typeface="Arial"/>
              </a:rPr>
              <a:t>will </a:t>
            </a:r>
            <a:r>
              <a:rPr sz="1000" spc="-15" dirty="0">
                <a:solidFill>
                  <a:srgbClr val="363740"/>
                </a:solidFill>
                <a:latin typeface="Arial"/>
                <a:cs typeface="Arial"/>
              </a:rPr>
              <a:t>make </a:t>
            </a:r>
            <a:r>
              <a:rPr sz="1000" spc="15" dirty="0">
                <a:solidFill>
                  <a:srgbClr val="363740"/>
                </a:solidFill>
                <a:latin typeface="Arial"/>
                <a:cs typeface="Arial"/>
              </a:rPr>
              <a:t>better  </a:t>
            </a:r>
            <a:r>
              <a:rPr sz="1000" spc="-5" dirty="0">
                <a:solidFill>
                  <a:srgbClr val="363740"/>
                </a:solidFill>
                <a:latin typeface="Arial"/>
                <a:cs typeface="Arial"/>
              </a:rPr>
              <a:t>business decisions </a:t>
            </a:r>
            <a:r>
              <a:rPr sz="1000" spc="20" dirty="0">
                <a:solidFill>
                  <a:srgbClr val="363740"/>
                </a:solidFill>
                <a:latin typeface="Arial"/>
                <a:cs typeface="Arial"/>
              </a:rPr>
              <a:t>while </a:t>
            </a:r>
            <a:r>
              <a:rPr sz="1000" spc="15" dirty="0">
                <a:solidFill>
                  <a:srgbClr val="363740"/>
                </a:solidFill>
                <a:latin typeface="Arial"/>
                <a:cs typeface="Arial"/>
              </a:rPr>
              <a:t>promoting </a:t>
            </a:r>
            <a:r>
              <a:rPr sz="1000" spc="5" dirty="0">
                <a:solidFill>
                  <a:srgbClr val="363740"/>
                </a:solidFill>
                <a:latin typeface="Arial"/>
                <a:cs typeface="Arial"/>
              </a:rPr>
              <a:t>positive cultural </a:t>
            </a:r>
            <a:r>
              <a:rPr sz="1000" spc="-5" dirty="0">
                <a:solidFill>
                  <a:srgbClr val="363740"/>
                </a:solidFill>
                <a:latin typeface="Arial"/>
                <a:cs typeface="Arial"/>
              </a:rPr>
              <a:t>change </a:t>
            </a:r>
            <a:r>
              <a:rPr sz="1000" spc="35" dirty="0">
                <a:solidFill>
                  <a:srgbClr val="363740"/>
                </a:solidFill>
                <a:latin typeface="Arial"/>
                <a:cs typeface="Arial"/>
              </a:rPr>
              <a:t>within </a:t>
            </a:r>
            <a:r>
              <a:rPr sz="1000" spc="15" dirty="0">
                <a:solidFill>
                  <a:srgbClr val="363740"/>
                </a:solidFill>
                <a:latin typeface="Arial"/>
                <a:cs typeface="Arial"/>
              </a:rPr>
              <a:t>their</a:t>
            </a:r>
            <a:r>
              <a:rPr sz="1000" spc="-180" dirty="0">
                <a:solidFill>
                  <a:srgbClr val="363740"/>
                </a:solidFill>
                <a:latin typeface="Arial"/>
                <a:cs typeface="Arial"/>
              </a:rPr>
              <a:t> </a:t>
            </a:r>
            <a:r>
              <a:rPr sz="1000" dirty="0">
                <a:solidFill>
                  <a:srgbClr val="363740"/>
                </a:solidFill>
                <a:latin typeface="Arial"/>
                <a:cs typeface="Arial"/>
              </a:rPr>
              <a:t>organization.</a:t>
            </a:r>
            <a:endParaRPr sz="1000">
              <a:latin typeface="Arial"/>
              <a:cs typeface="Arial"/>
            </a:endParaRPr>
          </a:p>
        </p:txBody>
      </p:sp>
      <p:sp>
        <p:nvSpPr>
          <p:cNvPr id="4" name="object 4"/>
          <p:cNvSpPr txBox="1"/>
          <p:nvPr/>
        </p:nvSpPr>
        <p:spPr>
          <a:xfrm>
            <a:off x="8885940" y="4868482"/>
            <a:ext cx="93980" cy="167640"/>
          </a:xfrm>
          <a:prstGeom prst="rect">
            <a:avLst/>
          </a:prstGeom>
        </p:spPr>
        <p:txBody>
          <a:bodyPr vert="horz" wrap="square" lIns="0" tIns="0" rIns="0" bIns="0" rtlCol="0">
            <a:spAutoFit/>
          </a:bodyPr>
          <a:lstStyle/>
          <a:p>
            <a:pPr marL="12700">
              <a:lnSpc>
                <a:spcPct val="100000"/>
              </a:lnSpc>
            </a:pPr>
            <a:r>
              <a:rPr sz="900" spc="35" dirty="0">
                <a:solidFill>
                  <a:srgbClr val="575757"/>
                </a:solidFill>
                <a:latin typeface="Arial"/>
                <a:cs typeface="Arial"/>
              </a:rPr>
              <a:t>5</a:t>
            </a:r>
            <a:endParaRPr sz="900">
              <a:latin typeface="Arial"/>
              <a:cs typeface="Arial"/>
            </a:endParaRPr>
          </a:p>
        </p:txBody>
      </p:sp>
      <p:sp>
        <p:nvSpPr>
          <p:cNvPr id="5" name="object 5"/>
          <p:cNvSpPr txBox="1"/>
          <p:nvPr/>
        </p:nvSpPr>
        <p:spPr>
          <a:xfrm>
            <a:off x="1719650" y="2516110"/>
            <a:ext cx="2148840" cy="937260"/>
          </a:xfrm>
          <a:prstGeom prst="rect">
            <a:avLst/>
          </a:prstGeom>
        </p:spPr>
        <p:txBody>
          <a:bodyPr vert="horz" wrap="square" lIns="0" tIns="0" rIns="0" bIns="0" rtlCol="0">
            <a:spAutoFit/>
          </a:bodyPr>
          <a:lstStyle/>
          <a:p>
            <a:pPr marL="12700" marR="5080">
              <a:lnSpc>
                <a:spcPct val="118800"/>
              </a:lnSpc>
            </a:pPr>
            <a:r>
              <a:rPr sz="1000" spc="5" dirty="0">
                <a:solidFill>
                  <a:srgbClr val="363740"/>
                </a:solidFill>
                <a:latin typeface="Arial"/>
                <a:cs typeface="Arial"/>
              </a:rPr>
              <a:t>Understand </a:t>
            </a:r>
            <a:r>
              <a:rPr sz="1000" spc="40" dirty="0">
                <a:solidFill>
                  <a:srgbClr val="363740"/>
                </a:solidFill>
                <a:latin typeface="Arial"/>
                <a:cs typeface="Arial"/>
              </a:rPr>
              <a:t>how </a:t>
            </a:r>
            <a:r>
              <a:rPr sz="1000" spc="30" dirty="0">
                <a:solidFill>
                  <a:srgbClr val="363740"/>
                </a:solidFill>
                <a:latin typeface="Arial"/>
                <a:cs typeface="Arial"/>
              </a:rPr>
              <a:t>to </a:t>
            </a:r>
            <a:r>
              <a:rPr sz="1000" spc="-10" dirty="0">
                <a:solidFill>
                  <a:srgbClr val="363740"/>
                </a:solidFill>
                <a:latin typeface="Arial"/>
                <a:cs typeface="Arial"/>
              </a:rPr>
              <a:t>overcome </a:t>
            </a:r>
            <a:r>
              <a:rPr sz="1000" spc="-5" dirty="0">
                <a:solidFill>
                  <a:srgbClr val="363740"/>
                </a:solidFill>
                <a:latin typeface="Arial"/>
                <a:cs typeface="Arial"/>
              </a:rPr>
              <a:t>bias </a:t>
            </a:r>
            <a:r>
              <a:rPr sz="1000" spc="30" dirty="0">
                <a:solidFill>
                  <a:srgbClr val="363740"/>
                </a:solidFill>
                <a:latin typeface="Arial"/>
                <a:cs typeface="Arial"/>
              </a:rPr>
              <a:t>to  </a:t>
            </a:r>
            <a:r>
              <a:rPr sz="1000" spc="15" dirty="0">
                <a:solidFill>
                  <a:srgbClr val="363740"/>
                </a:solidFill>
                <a:latin typeface="Arial"/>
                <a:cs typeface="Arial"/>
              </a:rPr>
              <a:t>better </a:t>
            </a:r>
            <a:r>
              <a:rPr sz="1000" spc="-5" dirty="0">
                <a:solidFill>
                  <a:srgbClr val="363740"/>
                </a:solidFill>
                <a:latin typeface="Arial"/>
                <a:cs typeface="Arial"/>
              </a:rPr>
              <a:t>engage </a:t>
            </a:r>
            <a:r>
              <a:rPr sz="1000" spc="50" dirty="0">
                <a:solidFill>
                  <a:srgbClr val="363740"/>
                </a:solidFill>
                <a:latin typeface="Arial"/>
                <a:cs typeface="Arial"/>
              </a:rPr>
              <a:t>with </a:t>
            </a:r>
            <a:r>
              <a:rPr sz="1000" dirty="0">
                <a:solidFill>
                  <a:srgbClr val="363740"/>
                </a:solidFill>
                <a:latin typeface="Arial"/>
                <a:cs typeface="Arial"/>
              </a:rPr>
              <a:t>people </a:t>
            </a:r>
            <a:r>
              <a:rPr sz="1000" spc="20" dirty="0">
                <a:solidFill>
                  <a:srgbClr val="363740"/>
                </a:solidFill>
                <a:latin typeface="Arial"/>
                <a:cs typeface="Arial"/>
              </a:rPr>
              <a:t>of  </a:t>
            </a:r>
            <a:r>
              <a:rPr sz="1000" spc="15" dirty="0">
                <a:solidFill>
                  <a:srgbClr val="363740"/>
                </a:solidFill>
                <a:latin typeface="Arial"/>
                <a:cs typeface="Arial"/>
              </a:rPr>
              <a:t>different </a:t>
            </a:r>
            <a:r>
              <a:rPr sz="1000" dirty="0">
                <a:solidFill>
                  <a:srgbClr val="363740"/>
                </a:solidFill>
                <a:latin typeface="Arial"/>
                <a:cs typeface="Arial"/>
              </a:rPr>
              <a:t>backgrounds and  </a:t>
            </a:r>
            <a:r>
              <a:rPr sz="1000" spc="-15" dirty="0">
                <a:solidFill>
                  <a:srgbClr val="363740"/>
                </a:solidFill>
                <a:latin typeface="Arial"/>
                <a:cs typeface="Arial"/>
              </a:rPr>
              <a:t>experiences, </a:t>
            </a:r>
            <a:r>
              <a:rPr sz="1000" spc="5" dirty="0">
                <a:solidFill>
                  <a:srgbClr val="363740"/>
                </a:solidFill>
                <a:latin typeface="Arial"/>
                <a:cs typeface="Arial"/>
              </a:rPr>
              <a:t>enabling </a:t>
            </a:r>
            <a:r>
              <a:rPr sz="1000" spc="15" dirty="0">
                <a:solidFill>
                  <a:srgbClr val="363740"/>
                </a:solidFill>
                <a:latin typeface="Arial"/>
                <a:cs typeface="Arial"/>
              </a:rPr>
              <a:t>better</a:t>
            </a:r>
            <a:r>
              <a:rPr sz="1000" spc="-85" dirty="0">
                <a:solidFill>
                  <a:srgbClr val="363740"/>
                </a:solidFill>
                <a:latin typeface="Arial"/>
                <a:cs typeface="Arial"/>
              </a:rPr>
              <a:t> </a:t>
            </a:r>
            <a:r>
              <a:rPr sz="1000" spc="-5" dirty="0">
                <a:solidFill>
                  <a:srgbClr val="363740"/>
                </a:solidFill>
                <a:latin typeface="Arial"/>
                <a:cs typeface="Arial"/>
              </a:rPr>
              <a:t>business  decisions</a:t>
            </a:r>
            <a:endParaRPr sz="1000">
              <a:latin typeface="Arial"/>
              <a:cs typeface="Arial"/>
            </a:endParaRPr>
          </a:p>
        </p:txBody>
      </p:sp>
      <p:sp>
        <p:nvSpPr>
          <p:cNvPr id="6" name="object 6"/>
          <p:cNvSpPr txBox="1"/>
          <p:nvPr/>
        </p:nvSpPr>
        <p:spPr>
          <a:xfrm>
            <a:off x="4162130" y="2521468"/>
            <a:ext cx="1940560" cy="937260"/>
          </a:xfrm>
          <a:prstGeom prst="rect">
            <a:avLst/>
          </a:prstGeom>
        </p:spPr>
        <p:txBody>
          <a:bodyPr vert="horz" wrap="square" lIns="0" tIns="0" rIns="0" bIns="0" rtlCol="0">
            <a:spAutoFit/>
          </a:bodyPr>
          <a:lstStyle/>
          <a:p>
            <a:pPr marL="12700" marR="5080">
              <a:lnSpc>
                <a:spcPct val="118800"/>
              </a:lnSpc>
            </a:pPr>
            <a:r>
              <a:rPr sz="1000" spc="-20" dirty="0">
                <a:solidFill>
                  <a:srgbClr val="363740"/>
                </a:solidFill>
                <a:latin typeface="Arial"/>
                <a:cs typeface="Arial"/>
              </a:rPr>
              <a:t>Increase </a:t>
            </a:r>
            <a:r>
              <a:rPr sz="1000" spc="15" dirty="0">
                <a:solidFill>
                  <a:srgbClr val="363740"/>
                </a:solidFill>
                <a:latin typeface="Arial"/>
                <a:cs typeface="Arial"/>
              </a:rPr>
              <a:t>the </a:t>
            </a:r>
            <a:r>
              <a:rPr sz="1000" spc="10" dirty="0">
                <a:solidFill>
                  <a:srgbClr val="363740"/>
                </a:solidFill>
                <a:latin typeface="Arial"/>
                <a:cs typeface="Arial"/>
              </a:rPr>
              <a:t>diversity </a:t>
            </a:r>
            <a:r>
              <a:rPr sz="1000" spc="20" dirty="0">
                <a:solidFill>
                  <a:srgbClr val="363740"/>
                </a:solidFill>
                <a:latin typeface="Arial"/>
                <a:cs typeface="Arial"/>
              </a:rPr>
              <a:t>of  </a:t>
            </a:r>
            <a:r>
              <a:rPr sz="1000" spc="-5" dirty="0">
                <a:solidFill>
                  <a:srgbClr val="363740"/>
                </a:solidFill>
                <a:latin typeface="Arial"/>
                <a:cs typeface="Arial"/>
              </a:rPr>
              <a:t>perspectives </a:t>
            </a:r>
            <a:r>
              <a:rPr sz="1000" dirty="0">
                <a:solidFill>
                  <a:srgbClr val="363740"/>
                </a:solidFill>
                <a:latin typeface="Arial"/>
                <a:cs typeface="Arial"/>
              </a:rPr>
              <a:t>you </a:t>
            </a:r>
            <a:r>
              <a:rPr sz="1000" spc="5" dirty="0">
                <a:solidFill>
                  <a:srgbClr val="363740"/>
                </a:solidFill>
                <a:latin typeface="Arial"/>
                <a:cs typeface="Arial"/>
              </a:rPr>
              <a:t>solicit </a:t>
            </a:r>
            <a:r>
              <a:rPr sz="1000" spc="15" dirty="0">
                <a:solidFill>
                  <a:srgbClr val="363740"/>
                </a:solidFill>
                <a:latin typeface="Arial"/>
                <a:cs typeface="Arial"/>
              </a:rPr>
              <a:t>by  </a:t>
            </a:r>
            <a:r>
              <a:rPr sz="1000" spc="5" dirty="0">
                <a:solidFill>
                  <a:srgbClr val="363740"/>
                </a:solidFill>
                <a:latin typeface="Arial"/>
                <a:cs typeface="Arial"/>
              </a:rPr>
              <a:t>understanding </a:t>
            </a:r>
            <a:r>
              <a:rPr sz="1000" spc="15" dirty="0">
                <a:solidFill>
                  <a:srgbClr val="363740"/>
                </a:solidFill>
                <a:latin typeface="Arial"/>
                <a:cs typeface="Arial"/>
              </a:rPr>
              <a:t>the </a:t>
            </a:r>
            <a:r>
              <a:rPr sz="1000" dirty="0">
                <a:solidFill>
                  <a:srgbClr val="363740"/>
                </a:solidFill>
                <a:latin typeface="Arial"/>
                <a:cs typeface="Arial"/>
              </a:rPr>
              <a:t>similarities</a:t>
            </a:r>
            <a:r>
              <a:rPr sz="1000" spc="-55" dirty="0">
                <a:solidFill>
                  <a:srgbClr val="363740"/>
                </a:solidFill>
                <a:latin typeface="Arial"/>
                <a:cs typeface="Arial"/>
              </a:rPr>
              <a:t> </a:t>
            </a:r>
            <a:r>
              <a:rPr sz="1000" dirty="0">
                <a:solidFill>
                  <a:srgbClr val="363740"/>
                </a:solidFill>
                <a:latin typeface="Arial"/>
                <a:cs typeface="Arial"/>
              </a:rPr>
              <a:t>and  differences </a:t>
            </a:r>
            <a:r>
              <a:rPr sz="1000" spc="35" dirty="0">
                <a:solidFill>
                  <a:srgbClr val="363740"/>
                </a:solidFill>
                <a:latin typeface="Arial"/>
                <a:cs typeface="Arial"/>
              </a:rPr>
              <a:t>within </a:t>
            </a:r>
            <a:r>
              <a:rPr sz="1000" spc="5" dirty="0">
                <a:solidFill>
                  <a:srgbClr val="363740"/>
                </a:solidFill>
                <a:latin typeface="Arial"/>
                <a:cs typeface="Arial"/>
              </a:rPr>
              <a:t>your </a:t>
            </a:r>
            <a:r>
              <a:rPr sz="1000" dirty="0">
                <a:solidFill>
                  <a:srgbClr val="363740"/>
                </a:solidFill>
                <a:latin typeface="Arial"/>
                <a:cs typeface="Arial"/>
              </a:rPr>
              <a:t>regular  </a:t>
            </a:r>
            <a:r>
              <a:rPr sz="1000" spc="20" dirty="0">
                <a:solidFill>
                  <a:srgbClr val="363740"/>
                </a:solidFill>
                <a:latin typeface="Arial"/>
                <a:cs typeface="Arial"/>
              </a:rPr>
              <a:t>network of </a:t>
            </a:r>
            <a:r>
              <a:rPr sz="1000" spc="-5" dirty="0">
                <a:solidFill>
                  <a:srgbClr val="363740"/>
                </a:solidFill>
                <a:latin typeface="Arial"/>
                <a:cs typeface="Arial"/>
              </a:rPr>
              <a:t>decision</a:t>
            </a:r>
            <a:r>
              <a:rPr sz="1000" spc="-125" dirty="0">
                <a:solidFill>
                  <a:srgbClr val="363740"/>
                </a:solidFill>
                <a:latin typeface="Arial"/>
                <a:cs typeface="Arial"/>
              </a:rPr>
              <a:t> </a:t>
            </a:r>
            <a:r>
              <a:rPr sz="1000" dirty="0">
                <a:solidFill>
                  <a:srgbClr val="363740"/>
                </a:solidFill>
                <a:latin typeface="Arial"/>
                <a:cs typeface="Arial"/>
              </a:rPr>
              <a:t>inﬂuencers</a:t>
            </a:r>
            <a:endParaRPr sz="1000">
              <a:latin typeface="Arial"/>
              <a:cs typeface="Arial"/>
            </a:endParaRPr>
          </a:p>
        </p:txBody>
      </p:sp>
      <p:sp>
        <p:nvSpPr>
          <p:cNvPr id="7" name="object 7"/>
          <p:cNvSpPr txBox="1"/>
          <p:nvPr/>
        </p:nvSpPr>
        <p:spPr>
          <a:xfrm>
            <a:off x="6459244" y="2516110"/>
            <a:ext cx="2099945" cy="937260"/>
          </a:xfrm>
          <a:prstGeom prst="rect">
            <a:avLst/>
          </a:prstGeom>
        </p:spPr>
        <p:txBody>
          <a:bodyPr vert="horz" wrap="square" lIns="0" tIns="0" rIns="0" bIns="0" rtlCol="0">
            <a:spAutoFit/>
          </a:bodyPr>
          <a:lstStyle/>
          <a:p>
            <a:pPr marL="12700" marR="5080">
              <a:lnSpc>
                <a:spcPct val="118800"/>
              </a:lnSpc>
            </a:pPr>
            <a:r>
              <a:rPr sz="1000" spc="-5" dirty="0">
                <a:solidFill>
                  <a:srgbClr val="363740"/>
                </a:solidFill>
                <a:latin typeface="Arial"/>
                <a:cs typeface="Arial"/>
              </a:rPr>
              <a:t>Improve </a:t>
            </a:r>
            <a:r>
              <a:rPr sz="1000" spc="5" dirty="0">
                <a:solidFill>
                  <a:srgbClr val="363740"/>
                </a:solidFill>
                <a:latin typeface="Arial"/>
                <a:cs typeface="Arial"/>
              </a:rPr>
              <a:t>team </a:t>
            </a:r>
            <a:r>
              <a:rPr sz="1000" spc="-5" dirty="0">
                <a:solidFill>
                  <a:srgbClr val="363740"/>
                </a:solidFill>
                <a:latin typeface="Arial"/>
                <a:cs typeface="Arial"/>
              </a:rPr>
              <a:t>members’  </a:t>
            </a:r>
            <a:r>
              <a:rPr sz="1000" spc="5" dirty="0">
                <a:solidFill>
                  <a:srgbClr val="363740"/>
                </a:solidFill>
                <a:latin typeface="Arial"/>
                <a:cs typeface="Arial"/>
              </a:rPr>
              <a:t>performance </a:t>
            </a:r>
            <a:r>
              <a:rPr sz="1000" spc="15" dirty="0">
                <a:solidFill>
                  <a:srgbClr val="363740"/>
                </a:solidFill>
                <a:latin typeface="Arial"/>
                <a:cs typeface="Arial"/>
              </a:rPr>
              <a:t>by </a:t>
            </a:r>
            <a:r>
              <a:rPr sz="1000" spc="5" dirty="0">
                <a:solidFill>
                  <a:srgbClr val="363740"/>
                </a:solidFill>
                <a:latin typeface="Arial"/>
                <a:cs typeface="Arial"/>
              </a:rPr>
              <a:t>creating </a:t>
            </a:r>
            <a:r>
              <a:rPr sz="1000" spc="-10" dirty="0">
                <a:solidFill>
                  <a:srgbClr val="363740"/>
                </a:solidFill>
                <a:latin typeface="Arial"/>
                <a:cs typeface="Arial"/>
              </a:rPr>
              <a:t>an</a:t>
            </a:r>
            <a:r>
              <a:rPr sz="1000" spc="-155" dirty="0">
                <a:solidFill>
                  <a:srgbClr val="363740"/>
                </a:solidFill>
                <a:latin typeface="Arial"/>
                <a:cs typeface="Arial"/>
              </a:rPr>
              <a:t> </a:t>
            </a:r>
            <a:r>
              <a:rPr sz="1000" spc="-5" dirty="0">
                <a:solidFill>
                  <a:srgbClr val="363740"/>
                </a:solidFill>
                <a:latin typeface="Arial"/>
                <a:cs typeface="Arial"/>
              </a:rPr>
              <a:t>inclusive  </a:t>
            </a:r>
            <a:r>
              <a:rPr sz="1000" spc="5" dirty="0">
                <a:solidFill>
                  <a:srgbClr val="363740"/>
                </a:solidFill>
                <a:latin typeface="Arial"/>
                <a:cs typeface="Arial"/>
              </a:rPr>
              <a:t>team </a:t>
            </a:r>
            <a:r>
              <a:rPr sz="1000" dirty="0">
                <a:solidFill>
                  <a:srgbClr val="363740"/>
                </a:solidFill>
                <a:latin typeface="Arial"/>
                <a:cs typeface="Arial"/>
              </a:rPr>
              <a:t>dynamic </a:t>
            </a:r>
            <a:r>
              <a:rPr sz="1000" spc="25" dirty="0">
                <a:solidFill>
                  <a:srgbClr val="363740"/>
                </a:solidFill>
                <a:latin typeface="Arial"/>
                <a:cs typeface="Arial"/>
              </a:rPr>
              <a:t>that </a:t>
            </a:r>
            <a:r>
              <a:rPr sz="1000" spc="5" dirty="0">
                <a:solidFill>
                  <a:srgbClr val="363740"/>
                </a:solidFill>
                <a:latin typeface="Arial"/>
                <a:cs typeface="Arial"/>
              </a:rPr>
              <a:t>fosters  </a:t>
            </a:r>
            <a:r>
              <a:rPr sz="1000" dirty="0">
                <a:solidFill>
                  <a:srgbClr val="363740"/>
                </a:solidFill>
                <a:latin typeface="Arial"/>
                <a:cs typeface="Arial"/>
              </a:rPr>
              <a:t>consideration </a:t>
            </a:r>
            <a:r>
              <a:rPr sz="1000" spc="-5" dirty="0">
                <a:solidFill>
                  <a:srgbClr val="363740"/>
                </a:solidFill>
                <a:latin typeface="Arial"/>
                <a:cs typeface="Arial"/>
              </a:rPr>
              <a:t>over </a:t>
            </a:r>
            <a:r>
              <a:rPr sz="1000" spc="-30" dirty="0">
                <a:solidFill>
                  <a:srgbClr val="363740"/>
                </a:solidFill>
                <a:latin typeface="Arial"/>
                <a:cs typeface="Arial"/>
              </a:rPr>
              <a:t>a </a:t>
            </a:r>
            <a:r>
              <a:rPr sz="1000" spc="25" dirty="0">
                <a:solidFill>
                  <a:srgbClr val="363740"/>
                </a:solidFill>
                <a:latin typeface="Arial"/>
                <a:cs typeface="Arial"/>
              </a:rPr>
              <a:t>wider </a:t>
            </a:r>
            <a:r>
              <a:rPr sz="1000" dirty="0">
                <a:solidFill>
                  <a:srgbClr val="363740"/>
                </a:solidFill>
                <a:latin typeface="Arial"/>
                <a:cs typeface="Arial"/>
              </a:rPr>
              <a:t>range </a:t>
            </a:r>
            <a:r>
              <a:rPr sz="1000" spc="20" dirty="0">
                <a:solidFill>
                  <a:srgbClr val="363740"/>
                </a:solidFill>
                <a:latin typeface="Arial"/>
                <a:cs typeface="Arial"/>
              </a:rPr>
              <a:t>of  </a:t>
            </a:r>
            <a:r>
              <a:rPr sz="1000" spc="-5" dirty="0">
                <a:solidFill>
                  <a:srgbClr val="363740"/>
                </a:solidFill>
                <a:latin typeface="Arial"/>
                <a:cs typeface="Arial"/>
              </a:rPr>
              <a:t>perspectives</a:t>
            </a:r>
            <a:endParaRPr sz="1000">
              <a:latin typeface="Arial"/>
              <a:cs typeface="Arial"/>
            </a:endParaRPr>
          </a:p>
        </p:txBody>
      </p:sp>
      <p:sp>
        <p:nvSpPr>
          <p:cNvPr id="8" name="object 8"/>
          <p:cNvSpPr/>
          <p:nvPr/>
        </p:nvSpPr>
        <p:spPr>
          <a:xfrm>
            <a:off x="0" y="0"/>
            <a:ext cx="1367862" cy="5143499"/>
          </a:xfrm>
          <a:prstGeom prst="rect">
            <a:avLst/>
          </a:prstGeom>
          <a:blipFill>
            <a:blip r:embed="rId2" cstate="print"/>
            <a:stretch>
              <a:fillRect/>
            </a:stretch>
          </a:blipFill>
        </p:spPr>
        <p:txBody>
          <a:bodyPr wrap="square" lIns="0" tIns="0" rIns="0" bIns="0" rtlCol="0"/>
          <a:lstStyle/>
          <a:p>
            <a:endParaRPr/>
          </a:p>
        </p:txBody>
      </p:sp>
      <p:sp>
        <p:nvSpPr>
          <p:cNvPr id="9" name="object 9"/>
          <p:cNvSpPr txBox="1"/>
          <p:nvPr/>
        </p:nvSpPr>
        <p:spPr>
          <a:xfrm>
            <a:off x="4261355" y="4557366"/>
            <a:ext cx="729615" cy="233679"/>
          </a:xfrm>
          <a:prstGeom prst="rect">
            <a:avLst/>
          </a:prstGeom>
        </p:spPr>
        <p:txBody>
          <a:bodyPr vert="horz" wrap="square" lIns="0" tIns="0" rIns="0" bIns="0" rtlCol="0">
            <a:spAutoFit/>
          </a:bodyPr>
          <a:lstStyle/>
          <a:p>
            <a:pPr marL="12700" marR="5080" indent="253365">
              <a:lnSpc>
                <a:spcPts val="830"/>
              </a:lnSpc>
            </a:pPr>
            <a:r>
              <a:rPr sz="700" b="1" spc="-70" dirty="0">
                <a:solidFill>
                  <a:srgbClr val="79A7C6"/>
                </a:solidFill>
                <a:latin typeface="Arial Black"/>
                <a:cs typeface="Arial Black"/>
              </a:rPr>
              <a:t>AMY  </a:t>
            </a:r>
            <a:r>
              <a:rPr sz="700" b="1" spc="10" dirty="0">
                <a:solidFill>
                  <a:srgbClr val="79A7C6"/>
                </a:solidFill>
                <a:latin typeface="Arial Black"/>
                <a:cs typeface="Arial Black"/>
              </a:rPr>
              <a:t>W</a:t>
            </a:r>
            <a:r>
              <a:rPr sz="700" b="1" dirty="0">
                <a:solidFill>
                  <a:srgbClr val="79A7C6"/>
                </a:solidFill>
                <a:latin typeface="Arial Black"/>
                <a:cs typeface="Arial Black"/>
              </a:rPr>
              <a:t>R</a:t>
            </a:r>
            <a:r>
              <a:rPr sz="700" b="1" spc="-90" dirty="0">
                <a:solidFill>
                  <a:srgbClr val="79A7C6"/>
                </a:solidFill>
                <a:latin typeface="Arial Black"/>
                <a:cs typeface="Arial Black"/>
              </a:rPr>
              <a:t>Z</a:t>
            </a:r>
            <a:r>
              <a:rPr sz="700" b="1" spc="-100" dirty="0">
                <a:solidFill>
                  <a:srgbClr val="79A7C6"/>
                </a:solidFill>
                <a:latin typeface="Arial Black"/>
                <a:cs typeface="Arial Black"/>
              </a:rPr>
              <a:t>E</a:t>
            </a:r>
            <a:r>
              <a:rPr sz="700" b="1" spc="-40" dirty="0">
                <a:solidFill>
                  <a:srgbClr val="79A7C6"/>
                </a:solidFill>
                <a:latin typeface="Arial Black"/>
                <a:cs typeface="Arial Black"/>
              </a:rPr>
              <a:t>SNIE</a:t>
            </a:r>
            <a:r>
              <a:rPr sz="700" b="1" spc="-70" dirty="0">
                <a:solidFill>
                  <a:srgbClr val="79A7C6"/>
                </a:solidFill>
                <a:latin typeface="Arial Black"/>
                <a:cs typeface="Arial Black"/>
              </a:rPr>
              <a:t>W</a:t>
            </a:r>
            <a:r>
              <a:rPr sz="700" b="1" spc="-90" dirty="0">
                <a:solidFill>
                  <a:srgbClr val="79A7C6"/>
                </a:solidFill>
                <a:latin typeface="Arial Black"/>
                <a:cs typeface="Arial Black"/>
              </a:rPr>
              <a:t>SKI</a:t>
            </a:r>
            <a:endParaRPr sz="700">
              <a:latin typeface="Arial Black"/>
              <a:cs typeface="Arial Black"/>
            </a:endParaRPr>
          </a:p>
        </p:txBody>
      </p:sp>
      <p:sp>
        <p:nvSpPr>
          <p:cNvPr id="10" name="object 10"/>
          <p:cNvSpPr txBox="1"/>
          <p:nvPr/>
        </p:nvSpPr>
        <p:spPr>
          <a:xfrm>
            <a:off x="5596694" y="4557366"/>
            <a:ext cx="400050" cy="233679"/>
          </a:xfrm>
          <a:prstGeom prst="rect">
            <a:avLst/>
          </a:prstGeom>
        </p:spPr>
        <p:txBody>
          <a:bodyPr vert="horz" wrap="square" lIns="0" tIns="0" rIns="0" bIns="0" rtlCol="0">
            <a:spAutoFit/>
          </a:bodyPr>
          <a:lstStyle/>
          <a:p>
            <a:pPr marL="12700" marR="5080" indent="67945">
              <a:lnSpc>
                <a:spcPts val="830"/>
              </a:lnSpc>
            </a:pPr>
            <a:r>
              <a:rPr sz="700" b="1" spc="-65" dirty="0">
                <a:solidFill>
                  <a:srgbClr val="79A7C6"/>
                </a:solidFill>
                <a:latin typeface="Arial Black"/>
                <a:cs typeface="Arial Black"/>
              </a:rPr>
              <a:t>HEIDI  B</a:t>
            </a:r>
            <a:r>
              <a:rPr sz="700" b="1" spc="-70" dirty="0">
                <a:solidFill>
                  <a:srgbClr val="79A7C6"/>
                </a:solidFill>
                <a:latin typeface="Arial Black"/>
                <a:cs typeface="Arial Black"/>
              </a:rPr>
              <a:t>ROO</a:t>
            </a:r>
            <a:r>
              <a:rPr sz="700" b="1" spc="-85" dirty="0">
                <a:solidFill>
                  <a:srgbClr val="79A7C6"/>
                </a:solidFill>
                <a:latin typeface="Arial Black"/>
                <a:cs typeface="Arial Black"/>
              </a:rPr>
              <a:t>K</a:t>
            </a:r>
            <a:r>
              <a:rPr sz="700" b="1" spc="-60" dirty="0">
                <a:solidFill>
                  <a:srgbClr val="79A7C6"/>
                </a:solidFill>
                <a:latin typeface="Arial Black"/>
                <a:cs typeface="Arial Black"/>
              </a:rPr>
              <a:t>S</a:t>
            </a:r>
            <a:endParaRPr sz="700">
              <a:latin typeface="Arial Black"/>
              <a:cs typeface="Arial Black"/>
            </a:endParaRPr>
          </a:p>
        </p:txBody>
      </p:sp>
      <p:sp>
        <p:nvSpPr>
          <p:cNvPr id="11" name="object 11"/>
          <p:cNvSpPr/>
          <p:nvPr/>
        </p:nvSpPr>
        <p:spPr>
          <a:xfrm>
            <a:off x="4296019" y="3733485"/>
            <a:ext cx="679061" cy="685193"/>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4276969" y="3714435"/>
            <a:ext cx="717550" cy="723900"/>
          </a:xfrm>
          <a:custGeom>
            <a:avLst/>
            <a:gdLst/>
            <a:ahLst/>
            <a:cxnLst/>
            <a:rect l="l" t="t" r="r" b="b"/>
            <a:pathLst>
              <a:path w="717550" h="723900">
                <a:moveTo>
                  <a:pt x="0" y="361646"/>
                </a:moveTo>
                <a:lnTo>
                  <a:pt x="3273" y="312573"/>
                </a:lnTo>
                <a:lnTo>
                  <a:pt x="12808" y="265506"/>
                </a:lnTo>
                <a:lnTo>
                  <a:pt x="28179" y="220877"/>
                </a:lnTo>
                <a:lnTo>
                  <a:pt x="48956" y="179116"/>
                </a:lnTo>
                <a:lnTo>
                  <a:pt x="74714" y="140655"/>
                </a:lnTo>
                <a:lnTo>
                  <a:pt x="105025" y="105923"/>
                </a:lnTo>
                <a:lnTo>
                  <a:pt x="139462" y="75353"/>
                </a:lnTo>
                <a:lnTo>
                  <a:pt x="177598" y="49375"/>
                </a:lnTo>
                <a:lnTo>
                  <a:pt x="219005" y="28420"/>
                </a:lnTo>
                <a:lnTo>
                  <a:pt x="263256" y="12918"/>
                </a:lnTo>
                <a:lnTo>
                  <a:pt x="309923" y="3301"/>
                </a:lnTo>
                <a:lnTo>
                  <a:pt x="358581" y="0"/>
                </a:lnTo>
                <a:lnTo>
                  <a:pt x="405714" y="3136"/>
                </a:lnTo>
                <a:lnTo>
                  <a:pt x="451641" y="12390"/>
                </a:lnTo>
                <a:lnTo>
                  <a:pt x="495804" y="27528"/>
                </a:lnTo>
                <a:lnTo>
                  <a:pt x="537645" y="48319"/>
                </a:lnTo>
                <a:lnTo>
                  <a:pt x="576608" y="74528"/>
                </a:lnTo>
                <a:lnTo>
                  <a:pt x="612136" y="105923"/>
                </a:lnTo>
                <a:lnTo>
                  <a:pt x="643265" y="141754"/>
                </a:lnTo>
                <a:lnTo>
                  <a:pt x="669252" y="181051"/>
                </a:lnTo>
                <a:lnTo>
                  <a:pt x="689866" y="223250"/>
                </a:lnTo>
                <a:lnTo>
                  <a:pt x="704876" y="267791"/>
                </a:lnTo>
                <a:lnTo>
                  <a:pt x="714052" y="314110"/>
                </a:lnTo>
                <a:lnTo>
                  <a:pt x="717161" y="361646"/>
                </a:lnTo>
                <a:lnTo>
                  <a:pt x="713888" y="410720"/>
                </a:lnTo>
                <a:lnTo>
                  <a:pt x="704353" y="457786"/>
                </a:lnTo>
                <a:lnTo>
                  <a:pt x="688982" y="502415"/>
                </a:lnTo>
                <a:lnTo>
                  <a:pt x="668205" y="544176"/>
                </a:lnTo>
                <a:lnTo>
                  <a:pt x="642447" y="582638"/>
                </a:lnTo>
                <a:lnTo>
                  <a:pt x="612136" y="617369"/>
                </a:lnTo>
                <a:lnTo>
                  <a:pt x="577699" y="647939"/>
                </a:lnTo>
                <a:lnTo>
                  <a:pt x="539563" y="673918"/>
                </a:lnTo>
                <a:lnTo>
                  <a:pt x="498157" y="694873"/>
                </a:lnTo>
                <a:lnTo>
                  <a:pt x="453906" y="710375"/>
                </a:lnTo>
                <a:lnTo>
                  <a:pt x="407238" y="719992"/>
                </a:lnTo>
                <a:lnTo>
                  <a:pt x="358581" y="723293"/>
                </a:lnTo>
                <a:lnTo>
                  <a:pt x="309923" y="719992"/>
                </a:lnTo>
                <a:lnTo>
                  <a:pt x="263256" y="710375"/>
                </a:lnTo>
                <a:lnTo>
                  <a:pt x="219005" y="694873"/>
                </a:lnTo>
                <a:lnTo>
                  <a:pt x="177598" y="673918"/>
                </a:lnTo>
                <a:lnTo>
                  <a:pt x="139462" y="647939"/>
                </a:lnTo>
                <a:lnTo>
                  <a:pt x="105025" y="617369"/>
                </a:lnTo>
                <a:lnTo>
                  <a:pt x="74714" y="582638"/>
                </a:lnTo>
                <a:lnTo>
                  <a:pt x="48956" y="544176"/>
                </a:lnTo>
                <a:lnTo>
                  <a:pt x="28179" y="502415"/>
                </a:lnTo>
                <a:lnTo>
                  <a:pt x="12808" y="457786"/>
                </a:lnTo>
                <a:lnTo>
                  <a:pt x="3273" y="410720"/>
                </a:lnTo>
                <a:lnTo>
                  <a:pt x="0" y="361646"/>
                </a:lnTo>
                <a:close/>
              </a:path>
            </a:pathLst>
          </a:custGeom>
          <a:ln w="38099">
            <a:solidFill>
              <a:srgbClr val="79A7C6"/>
            </a:solidFill>
          </a:ln>
        </p:spPr>
        <p:txBody>
          <a:bodyPr wrap="square" lIns="0" tIns="0" rIns="0" bIns="0" rtlCol="0"/>
          <a:lstStyle/>
          <a:p>
            <a:endParaRPr/>
          </a:p>
        </p:txBody>
      </p:sp>
      <p:sp>
        <p:nvSpPr>
          <p:cNvPr id="13" name="object 13"/>
          <p:cNvSpPr/>
          <p:nvPr/>
        </p:nvSpPr>
        <p:spPr>
          <a:xfrm>
            <a:off x="5446865" y="3733485"/>
            <a:ext cx="686308" cy="685193"/>
          </a:xfrm>
          <a:prstGeom prst="rect">
            <a:avLst/>
          </a:prstGeom>
          <a:blipFill>
            <a:blip r:embed="rId4" cstate="print"/>
            <a:stretch>
              <a:fillRect/>
            </a:stretch>
          </a:blipFill>
        </p:spPr>
        <p:txBody>
          <a:bodyPr wrap="square" lIns="0" tIns="0" rIns="0" bIns="0" rtlCol="0"/>
          <a:lstStyle/>
          <a:p>
            <a:endParaRPr/>
          </a:p>
        </p:txBody>
      </p:sp>
      <p:sp>
        <p:nvSpPr>
          <p:cNvPr id="14" name="object 14"/>
          <p:cNvSpPr/>
          <p:nvPr/>
        </p:nvSpPr>
        <p:spPr>
          <a:xfrm>
            <a:off x="5427815" y="3714435"/>
            <a:ext cx="724535" cy="723900"/>
          </a:xfrm>
          <a:custGeom>
            <a:avLst/>
            <a:gdLst/>
            <a:ahLst/>
            <a:cxnLst/>
            <a:rect l="l" t="t" r="r" b="b"/>
            <a:pathLst>
              <a:path w="724535" h="723900">
                <a:moveTo>
                  <a:pt x="0" y="361646"/>
                </a:moveTo>
                <a:lnTo>
                  <a:pt x="3306" y="312573"/>
                </a:lnTo>
                <a:lnTo>
                  <a:pt x="12938" y="265506"/>
                </a:lnTo>
                <a:lnTo>
                  <a:pt x="28463" y="220877"/>
                </a:lnTo>
                <a:lnTo>
                  <a:pt x="49451" y="179116"/>
                </a:lnTo>
                <a:lnTo>
                  <a:pt x="75469" y="140655"/>
                </a:lnTo>
                <a:lnTo>
                  <a:pt x="106087" y="105923"/>
                </a:lnTo>
                <a:lnTo>
                  <a:pt x="140872" y="75353"/>
                </a:lnTo>
                <a:lnTo>
                  <a:pt x="179392" y="49375"/>
                </a:lnTo>
                <a:lnTo>
                  <a:pt x="221218" y="28420"/>
                </a:lnTo>
                <a:lnTo>
                  <a:pt x="265916" y="12918"/>
                </a:lnTo>
                <a:lnTo>
                  <a:pt x="313055" y="3301"/>
                </a:lnTo>
                <a:lnTo>
                  <a:pt x="362204" y="0"/>
                </a:lnTo>
                <a:lnTo>
                  <a:pt x="409813" y="3136"/>
                </a:lnTo>
                <a:lnTo>
                  <a:pt x="456204" y="12390"/>
                </a:lnTo>
                <a:lnTo>
                  <a:pt x="500813" y="27528"/>
                </a:lnTo>
                <a:lnTo>
                  <a:pt x="543078" y="48319"/>
                </a:lnTo>
                <a:lnTo>
                  <a:pt x="582435" y="74528"/>
                </a:lnTo>
                <a:lnTo>
                  <a:pt x="618321" y="105923"/>
                </a:lnTo>
                <a:lnTo>
                  <a:pt x="649765" y="141754"/>
                </a:lnTo>
                <a:lnTo>
                  <a:pt x="676014" y="181051"/>
                </a:lnTo>
                <a:lnTo>
                  <a:pt x="696837" y="223250"/>
                </a:lnTo>
                <a:lnTo>
                  <a:pt x="711999" y="267791"/>
                </a:lnTo>
                <a:lnTo>
                  <a:pt x="721267" y="314110"/>
                </a:lnTo>
                <a:lnTo>
                  <a:pt x="724408" y="361646"/>
                </a:lnTo>
                <a:lnTo>
                  <a:pt x="721102" y="410720"/>
                </a:lnTo>
                <a:lnTo>
                  <a:pt x="711470" y="457786"/>
                </a:lnTo>
                <a:lnTo>
                  <a:pt x="695944" y="502415"/>
                </a:lnTo>
                <a:lnTo>
                  <a:pt x="674957" y="544176"/>
                </a:lnTo>
                <a:lnTo>
                  <a:pt x="648938" y="582638"/>
                </a:lnTo>
                <a:lnTo>
                  <a:pt x="618321" y="617369"/>
                </a:lnTo>
                <a:lnTo>
                  <a:pt x="583536" y="647939"/>
                </a:lnTo>
                <a:lnTo>
                  <a:pt x="545015" y="673918"/>
                </a:lnTo>
                <a:lnTo>
                  <a:pt x="503190" y="694873"/>
                </a:lnTo>
                <a:lnTo>
                  <a:pt x="458492" y="710375"/>
                </a:lnTo>
                <a:lnTo>
                  <a:pt x="411353" y="719992"/>
                </a:lnTo>
                <a:lnTo>
                  <a:pt x="362204" y="723293"/>
                </a:lnTo>
                <a:lnTo>
                  <a:pt x="313055" y="719992"/>
                </a:lnTo>
                <a:lnTo>
                  <a:pt x="265916" y="710375"/>
                </a:lnTo>
                <a:lnTo>
                  <a:pt x="221218" y="694873"/>
                </a:lnTo>
                <a:lnTo>
                  <a:pt x="179392" y="673918"/>
                </a:lnTo>
                <a:lnTo>
                  <a:pt x="140872" y="647939"/>
                </a:lnTo>
                <a:lnTo>
                  <a:pt x="106087" y="617369"/>
                </a:lnTo>
                <a:lnTo>
                  <a:pt x="75469" y="582638"/>
                </a:lnTo>
                <a:lnTo>
                  <a:pt x="49451" y="544176"/>
                </a:lnTo>
                <a:lnTo>
                  <a:pt x="28463" y="502415"/>
                </a:lnTo>
                <a:lnTo>
                  <a:pt x="12938" y="457786"/>
                </a:lnTo>
                <a:lnTo>
                  <a:pt x="3306" y="410720"/>
                </a:lnTo>
                <a:lnTo>
                  <a:pt x="0" y="361646"/>
                </a:lnTo>
                <a:close/>
              </a:path>
            </a:pathLst>
          </a:custGeom>
          <a:ln w="38099">
            <a:solidFill>
              <a:srgbClr val="79A7C6"/>
            </a:solidFill>
          </a:ln>
        </p:spPr>
        <p:txBody>
          <a:bodyPr wrap="square" lIns="0" tIns="0" rIns="0" bIns="0" rtlCol="0"/>
          <a:lstStyle/>
          <a:p>
            <a:endParaRPr/>
          </a:p>
        </p:txBody>
      </p:sp>
      <p:sp>
        <p:nvSpPr>
          <p:cNvPr id="15" name="object 15"/>
          <p:cNvSpPr/>
          <p:nvPr/>
        </p:nvSpPr>
        <p:spPr>
          <a:xfrm>
            <a:off x="7591572" y="257022"/>
            <a:ext cx="1245012" cy="641143"/>
          </a:xfrm>
          <a:prstGeom prst="rect">
            <a:avLst/>
          </a:prstGeom>
          <a:blipFill>
            <a:blip r:embed="rId5" cstate="print"/>
            <a:stretch>
              <a:fillRect/>
            </a:stretch>
          </a:blipFill>
        </p:spPr>
        <p:txBody>
          <a:bodyPr wrap="square" lIns="0" tIns="0" rIns="0" bIns="0" rtlCol="0"/>
          <a:lstStyle/>
          <a:p>
            <a:endParaRPr/>
          </a:p>
        </p:txBody>
      </p:sp>
      <p:sp>
        <p:nvSpPr>
          <p:cNvPr id="16" name="object 16"/>
          <p:cNvSpPr txBox="1"/>
          <p:nvPr/>
        </p:nvSpPr>
        <p:spPr>
          <a:xfrm>
            <a:off x="1512075" y="4895277"/>
            <a:ext cx="1908175" cy="116205"/>
          </a:xfrm>
          <a:prstGeom prst="rect">
            <a:avLst/>
          </a:prstGeom>
        </p:spPr>
        <p:txBody>
          <a:bodyPr vert="horz" wrap="square" lIns="0" tIns="0" rIns="0" bIns="0" rtlCol="0">
            <a:spAutoFit/>
          </a:bodyPr>
          <a:lstStyle/>
          <a:p>
            <a:pPr marL="12700">
              <a:lnSpc>
                <a:spcPct val="100000"/>
              </a:lnSpc>
            </a:pPr>
            <a:r>
              <a:rPr sz="600" spc="5" dirty="0">
                <a:solidFill>
                  <a:srgbClr val="A9ABB6"/>
                </a:solidFill>
                <a:latin typeface="Arial"/>
                <a:cs typeface="Arial"/>
              </a:rPr>
              <a:t>Copyright</a:t>
            </a:r>
            <a:r>
              <a:rPr sz="600" spc="-20" dirty="0">
                <a:solidFill>
                  <a:srgbClr val="A9ABB6"/>
                </a:solidFill>
                <a:latin typeface="Arial"/>
                <a:cs typeface="Arial"/>
              </a:rPr>
              <a:t> </a:t>
            </a:r>
            <a:r>
              <a:rPr sz="600" spc="45" dirty="0">
                <a:solidFill>
                  <a:srgbClr val="A9ABB6"/>
                </a:solidFill>
                <a:latin typeface="Arial"/>
                <a:cs typeface="Arial"/>
              </a:rPr>
              <a:t>©</a:t>
            </a:r>
            <a:r>
              <a:rPr sz="600" spc="-20" dirty="0">
                <a:solidFill>
                  <a:srgbClr val="A9ABB6"/>
                </a:solidFill>
                <a:latin typeface="Arial"/>
                <a:cs typeface="Arial"/>
              </a:rPr>
              <a:t> </a:t>
            </a:r>
            <a:r>
              <a:rPr sz="600" spc="25" dirty="0">
                <a:solidFill>
                  <a:srgbClr val="A9ABB6"/>
                </a:solidFill>
                <a:latin typeface="Arial"/>
                <a:cs typeface="Arial"/>
              </a:rPr>
              <a:t>2020</a:t>
            </a:r>
            <a:r>
              <a:rPr sz="600" spc="-20" dirty="0">
                <a:solidFill>
                  <a:srgbClr val="A9ABB6"/>
                </a:solidFill>
                <a:latin typeface="Arial"/>
                <a:cs typeface="Arial"/>
              </a:rPr>
              <a:t> </a:t>
            </a:r>
            <a:r>
              <a:rPr sz="600" spc="-10" dirty="0">
                <a:solidFill>
                  <a:srgbClr val="A9ABB6"/>
                </a:solidFill>
                <a:latin typeface="Arial"/>
                <a:cs typeface="Arial"/>
              </a:rPr>
              <a:t>ExecOnline,</a:t>
            </a:r>
            <a:r>
              <a:rPr sz="600" spc="-20" dirty="0">
                <a:solidFill>
                  <a:srgbClr val="A9ABB6"/>
                </a:solidFill>
                <a:latin typeface="Arial"/>
                <a:cs typeface="Arial"/>
              </a:rPr>
              <a:t> </a:t>
            </a:r>
            <a:r>
              <a:rPr sz="600" spc="-15" dirty="0">
                <a:solidFill>
                  <a:srgbClr val="A9ABB6"/>
                </a:solidFill>
                <a:latin typeface="Arial"/>
                <a:cs typeface="Arial"/>
              </a:rPr>
              <a:t>Inc.</a:t>
            </a:r>
            <a:r>
              <a:rPr sz="600" spc="-20" dirty="0">
                <a:solidFill>
                  <a:srgbClr val="A9ABB6"/>
                </a:solidFill>
                <a:latin typeface="Arial"/>
                <a:cs typeface="Arial"/>
              </a:rPr>
              <a:t> </a:t>
            </a:r>
            <a:r>
              <a:rPr sz="600" spc="15" dirty="0">
                <a:solidFill>
                  <a:srgbClr val="A9ABB6"/>
                </a:solidFill>
                <a:latin typeface="Arial"/>
                <a:cs typeface="Arial"/>
              </a:rPr>
              <a:t>All</a:t>
            </a:r>
            <a:r>
              <a:rPr sz="600" spc="-20" dirty="0">
                <a:solidFill>
                  <a:srgbClr val="A9ABB6"/>
                </a:solidFill>
                <a:latin typeface="Arial"/>
                <a:cs typeface="Arial"/>
              </a:rPr>
              <a:t> </a:t>
            </a:r>
            <a:r>
              <a:rPr sz="600" spc="5" dirty="0">
                <a:solidFill>
                  <a:srgbClr val="A9ABB6"/>
                </a:solidFill>
                <a:latin typeface="Arial"/>
                <a:cs typeface="Arial"/>
              </a:rPr>
              <a:t>Rights</a:t>
            </a:r>
            <a:r>
              <a:rPr sz="600" spc="-20" dirty="0">
                <a:solidFill>
                  <a:srgbClr val="A9ABB6"/>
                </a:solidFill>
                <a:latin typeface="Arial"/>
                <a:cs typeface="Arial"/>
              </a:rPr>
              <a:t> </a:t>
            </a:r>
            <a:r>
              <a:rPr sz="600" spc="-10" dirty="0">
                <a:solidFill>
                  <a:srgbClr val="A9ABB6"/>
                </a:solidFill>
                <a:latin typeface="Arial"/>
                <a:cs typeface="Arial"/>
              </a:rPr>
              <a:t>Reserved.</a:t>
            </a:r>
            <a:endParaRPr sz="600">
              <a:latin typeface="Arial"/>
              <a:cs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817360" y="4868482"/>
            <a:ext cx="162560" cy="167640"/>
          </a:xfrm>
          <a:prstGeom prst="rect">
            <a:avLst/>
          </a:prstGeom>
        </p:spPr>
        <p:txBody>
          <a:bodyPr vert="horz" wrap="square" lIns="0" tIns="0" rIns="0" bIns="0" rtlCol="0">
            <a:spAutoFit/>
          </a:bodyPr>
          <a:lstStyle/>
          <a:p>
            <a:pPr marL="12700">
              <a:lnSpc>
                <a:spcPct val="100000"/>
              </a:lnSpc>
            </a:pPr>
            <a:r>
              <a:rPr sz="900" spc="35" dirty="0">
                <a:solidFill>
                  <a:srgbClr val="575757"/>
                </a:solidFill>
                <a:latin typeface="Arial"/>
                <a:cs typeface="Arial"/>
              </a:rPr>
              <a:t>50</a:t>
            </a:r>
            <a:endParaRPr sz="900">
              <a:latin typeface="Arial"/>
              <a:cs typeface="Arial"/>
            </a:endParaRPr>
          </a:p>
        </p:txBody>
      </p:sp>
      <p:sp>
        <p:nvSpPr>
          <p:cNvPr id="3" name="object 3"/>
          <p:cNvSpPr txBox="1"/>
          <p:nvPr/>
        </p:nvSpPr>
        <p:spPr>
          <a:xfrm>
            <a:off x="1512075" y="4971477"/>
            <a:ext cx="1908175" cy="116205"/>
          </a:xfrm>
          <a:prstGeom prst="rect">
            <a:avLst/>
          </a:prstGeom>
        </p:spPr>
        <p:txBody>
          <a:bodyPr vert="horz" wrap="square" lIns="0" tIns="0" rIns="0" bIns="0" rtlCol="0">
            <a:spAutoFit/>
          </a:bodyPr>
          <a:lstStyle/>
          <a:p>
            <a:pPr marL="12700">
              <a:lnSpc>
                <a:spcPct val="100000"/>
              </a:lnSpc>
            </a:pPr>
            <a:r>
              <a:rPr sz="600" spc="5" dirty="0">
                <a:solidFill>
                  <a:srgbClr val="A9ABB6"/>
                </a:solidFill>
                <a:latin typeface="Arial"/>
                <a:cs typeface="Arial"/>
              </a:rPr>
              <a:t>Copyright</a:t>
            </a:r>
            <a:r>
              <a:rPr sz="600" spc="-20" dirty="0">
                <a:solidFill>
                  <a:srgbClr val="A9ABB6"/>
                </a:solidFill>
                <a:latin typeface="Arial"/>
                <a:cs typeface="Arial"/>
              </a:rPr>
              <a:t> </a:t>
            </a:r>
            <a:r>
              <a:rPr sz="600" spc="45" dirty="0">
                <a:solidFill>
                  <a:srgbClr val="A9ABB6"/>
                </a:solidFill>
                <a:latin typeface="Arial"/>
                <a:cs typeface="Arial"/>
              </a:rPr>
              <a:t>©</a:t>
            </a:r>
            <a:r>
              <a:rPr sz="600" spc="-20" dirty="0">
                <a:solidFill>
                  <a:srgbClr val="A9ABB6"/>
                </a:solidFill>
                <a:latin typeface="Arial"/>
                <a:cs typeface="Arial"/>
              </a:rPr>
              <a:t> </a:t>
            </a:r>
            <a:r>
              <a:rPr sz="600" spc="25" dirty="0">
                <a:solidFill>
                  <a:srgbClr val="A9ABB6"/>
                </a:solidFill>
                <a:latin typeface="Arial"/>
                <a:cs typeface="Arial"/>
              </a:rPr>
              <a:t>2020</a:t>
            </a:r>
            <a:r>
              <a:rPr sz="600" spc="-20" dirty="0">
                <a:solidFill>
                  <a:srgbClr val="A9ABB6"/>
                </a:solidFill>
                <a:latin typeface="Arial"/>
                <a:cs typeface="Arial"/>
              </a:rPr>
              <a:t> </a:t>
            </a:r>
            <a:r>
              <a:rPr sz="600" spc="-10" dirty="0">
                <a:solidFill>
                  <a:srgbClr val="A9ABB6"/>
                </a:solidFill>
                <a:latin typeface="Arial"/>
                <a:cs typeface="Arial"/>
              </a:rPr>
              <a:t>ExecOnline,</a:t>
            </a:r>
            <a:r>
              <a:rPr sz="600" spc="-20" dirty="0">
                <a:solidFill>
                  <a:srgbClr val="A9ABB6"/>
                </a:solidFill>
                <a:latin typeface="Arial"/>
                <a:cs typeface="Arial"/>
              </a:rPr>
              <a:t> </a:t>
            </a:r>
            <a:r>
              <a:rPr sz="600" spc="-15" dirty="0">
                <a:solidFill>
                  <a:srgbClr val="A9ABB6"/>
                </a:solidFill>
                <a:latin typeface="Arial"/>
                <a:cs typeface="Arial"/>
              </a:rPr>
              <a:t>Inc.</a:t>
            </a:r>
            <a:r>
              <a:rPr sz="600" spc="-20" dirty="0">
                <a:solidFill>
                  <a:srgbClr val="A9ABB6"/>
                </a:solidFill>
                <a:latin typeface="Arial"/>
                <a:cs typeface="Arial"/>
              </a:rPr>
              <a:t> </a:t>
            </a:r>
            <a:r>
              <a:rPr sz="600" spc="15" dirty="0">
                <a:solidFill>
                  <a:srgbClr val="A9ABB6"/>
                </a:solidFill>
                <a:latin typeface="Arial"/>
                <a:cs typeface="Arial"/>
              </a:rPr>
              <a:t>All</a:t>
            </a:r>
            <a:r>
              <a:rPr sz="600" spc="-20" dirty="0">
                <a:solidFill>
                  <a:srgbClr val="A9ABB6"/>
                </a:solidFill>
                <a:latin typeface="Arial"/>
                <a:cs typeface="Arial"/>
              </a:rPr>
              <a:t> </a:t>
            </a:r>
            <a:r>
              <a:rPr sz="600" spc="5" dirty="0">
                <a:solidFill>
                  <a:srgbClr val="A9ABB6"/>
                </a:solidFill>
                <a:latin typeface="Arial"/>
                <a:cs typeface="Arial"/>
              </a:rPr>
              <a:t>Rights</a:t>
            </a:r>
            <a:r>
              <a:rPr sz="600" spc="-20" dirty="0">
                <a:solidFill>
                  <a:srgbClr val="A9ABB6"/>
                </a:solidFill>
                <a:latin typeface="Arial"/>
                <a:cs typeface="Arial"/>
              </a:rPr>
              <a:t> </a:t>
            </a:r>
            <a:r>
              <a:rPr sz="600" spc="-10" dirty="0">
                <a:solidFill>
                  <a:srgbClr val="A9ABB6"/>
                </a:solidFill>
                <a:latin typeface="Arial"/>
                <a:cs typeface="Arial"/>
              </a:rPr>
              <a:t>Reserved.</a:t>
            </a:r>
            <a:endParaRPr sz="600">
              <a:latin typeface="Arial"/>
              <a:cs typeface="Arial"/>
            </a:endParaRPr>
          </a:p>
        </p:txBody>
      </p:sp>
      <p:sp>
        <p:nvSpPr>
          <p:cNvPr id="4" name="object 4"/>
          <p:cNvSpPr txBox="1"/>
          <p:nvPr/>
        </p:nvSpPr>
        <p:spPr>
          <a:xfrm>
            <a:off x="1691458" y="2490803"/>
            <a:ext cx="3491865" cy="2159635"/>
          </a:xfrm>
          <a:prstGeom prst="rect">
            <a:avLst/>
          </a:prstGeom>
        </p:spPr>
        <p:txBody>
          <a:bodyPr vert="horz" wrap="square" lIns="0" tIns="0" rIns="0" bIns="0" rtlCol="0">
            <a:spAutoFit/>
          </a:bodyPr>
          <a:lstStyle/>
          <a:p>
            <a:pPr marL="27940">
              <a:lnSpc>
                <a:spcPct val="100000"/>
              </a:lnSpc>
            </a:pPr>
            <a:r>
              <a:rPr sz="1200" spc="-30" dirty="0">
                <a:solidFill>
                  <a:srgbClr val="A31F21"/>
                </a:solidFill>
                <a:latin typeface="Arial"/>
                <a:cs typeface="Arial"/>
              </a:rPr>
              <a:t>Key</a:t>
            </a:r>
            <a:r>
              <a:rPr sz="1200" spc="-90" dirty="0">
                <a:solidFill>
                  <a:srgbClr val="A31F21"/>
                </a:solidFill>
                <a:latin typeface="Arial"/>
                <a:cs typeface="Arial"/>
              </a:rPr>
              <a:t> </a:t>
            </a:r>
            <a:r>
              <a:rPr sz="1200" spc="-5" dirty="0">
                <a:solidFill>
                  <a:srgbClr val="A31F21"/>
                </a:solidFill>
                <a:latin typeface="Arial"/>
                <a:cs typeface="Arial"/>
              </a:rPr>
              <a:t>Learnings</a:t>
            </a:r>
            <a:endParaRPr sz="1200">
              <a:latin typeface="Arial"/>
              <a:cs typeface="Arial"/>
            </a:endParaRPr>
          </a:p>
          <a:p>
            <a:pPr marL="193040" indent="-180340">
              <a:lnSpc>
                <a:spcPct val="100000"/>
              </a:lnSpc>
              <a:spcBef>
                <a:spcPts val="595"/>
              </a:spcBef>
              <a:buSzPct val="77777"/>
              <a:buChar char="●"/>
              <a:tabLst>
                <a:tab pos="193675" algn="l"/>
              </a:tabLst>
            </a:pPr>
            <a:r>
              <a:rPr sz="900" spc="-5" dirty="0">
                <a:solidFill>
                  <a:srgbClr val="363740"/>
                </a:solidFill>
                <a:latin typeface="Arial"/>
                <a:cs typeface="Arial"/>
              </a:rPr>
              <a:t>Perspective-Taking</a:t>
            </a:r>
            <a:r>
              <a:rPr sz="900" spc="-80" dirty="0">
                <a:solidFill>
                  <a:srgbClr val="363740"/>
                </a:solidFill>
                <a:latin typeface="Arial"/>
                <a:cs typeface="Arial"/>
              </a:rPr>
              <a:t> </a:t>
            </a:r>
            <a:r>
              <a:rPr sz="900" spc="-5" dirty="0">
                <a:solidFill>
                  <a:srgbClr val="363740"/>
                </a:solidFill>
                <a:latin typeface="Arial"/>
                <a:cs typeface="Arial"/>
              </a:rPr>
              <a:t>Explained</a:t>
            </a:r>
            <a:endParaRPr sz="900">
              <a:latin typeface="Arial"/>
              <a:cs typeface="Arial"/>
            </a:endParaRPr>
          </a:p>
          <a:p>
            <a:pPr marL="193040" indent="-180340">
              <a:lnSpc>
                <a:spcPct val="100000"/>
              </a:lnSpc>
              <a:spcBef>
                <a:spcPts val="195"/>
              </a:spcBef>
              <a:buSzPct val="77777"/>
              <a:buChar char="●"/>
              <a:tabLst>
                <a:tab pos="193675" algn="l"/>
              </a:tabLst>
            </a:pPr>
            <a:r>
              <a:rPr sz="900" spc="5" dirty="0">
                <a:solidFill>
                  <a:srgbClr val="363740"/>
                </a:solidFill>
                <a:latin typeface="Arial"/>
                <a:cs typeface="Arial"/>
              </a:rPr>
              <a:t>Understanding</a:t>
            </a:r>
            <a:r>
              <a:rPr sz="900" spc="-50" dirty="0">
                <a:solidFill>
                  <a:srgbClr val="363740"/>
                </a:solidFill>
                <a:latin typeface="Arial"/>
                <a:cs typeface="Arial"/>
              </a:rPr>
              <a:t> </a:t>
            </a:r>
            <a:r>
              <a:rPr sz="900" spc="5" dirty="0">
                <a:solidFill>
                  <a:srgbClr val="363740"/>
                </a:solidFill>
                <a:latin typeface="Arial"/>
                <a:cs typeface="Arial"/>
              </a:rPr>
              <a:t>Conﬂict</a:t>
            </a:r>
            <a:endParaRPr sz="900">
              <a:latin typeface="Arial"/>
              <a:cs typeface="Arial"/>
            </a:endParaRPr>
          </a:p>
          <a:p>
            <a:pPr marL="193040" indent="-180340">
              <a:lnSpc>
                <a:spcPct val="100000"/>
              </a:lnSpc>
              <a:spcBef>
                <a:spcPts val="195"/>
              </a:spcBef>
              <a:buSzPct val="77777"/>
              <a:buChar char="●"/>
              <a:tabLst>
                <a:tab pos="193675" algn="l"/>
              </a:tabLst>
            </a:pPr>
            <a:r>
              <a:rPr sz="900" spc="40" dirty="0">
                <a:solidFill>
                  <a:srgbClr val="363740"/>
                </a:solidFill>
                <a:latin typeface="Arial"/>
                <a:cs typeface="Arial"/>
              </a:rPr>
              <a:t>How </a:t>
            </a:r>
            <a:r>
              <a:rPr sz="900" spc="-30" dirty="0">
                <a:solidFill>
                  <a:srgbClr val="363740"/>
                </a:solidFill>
                <a:latin typeface="Arial"/>
                <a:cs typeface="Arial"/>
              </a:rPr>
              <a:t>Your Team </a:t>
            </a:r>
            <a:r>
              <a:rPr sz="900" spc="-25" dirty="0">
                <a:solidFill>
                  <a:srgbClr val="363740"/>
                </a:solidFill>
                <a:latin typeface="Arial"/>
                <a:cs typeface="Arial"/>
              </a:rPr>
              <a:t>Can </a:t>
            </a:r>
            <a:r>
              <a:rPr sz="900" spc="-5" dirty="0">
                <a:solidFill>
                  <a:srgbClr val="363740"/>
                </a:solidFill>
                <a:latin typeface="Arial"/>
                <a:cs typeface="Arial"/>
              </a:rPr>
              <a:t>Have </a:t>
            </a:r>
            <a:r>
              <a:rPr sz="900" spc="-25" dirty="0">
                <a:solidFill>
                  <a:srgbClr val="363740"/>
                </a:solidFill>
                <a:latin typeface="Arial"/>
                <a:cs typeface="Arial"/>
              </a:rPr>
              <a:t>a </a:t>
            </a:r>
            <a:r>
              <a:rPr sz="900" spc="-10" dirty="0">
                <a:solidFill>
                  <a:srgbClr val="363740"/>
                </a:solidFill>
                <a:latin typeface="Arial"/>
                <a:cs typeface="Arial"/>
              </a:rPr>
              <a:t>Good</a:t>
            </a:r>
            <a:r>
              <a:rPr sz="900" spc="-105" dirty="0">
                <a:solidFill>
                  <a:srgbClr val="363740"/>
                </a:solidFill>
                <a:latin typeface="Arial"/>
                <a:cs typeface="Arial"/>
              </a:rPr>
              <a:t> </a:t>
            </a:r>
            <a:r>
              <a:rPr sz="900" spc="10" dirty="0">
                <a:solidFill>
                  <a:srgbClr val="363740"/>
                </a:solidFill>
                <a:latin typeface="Arial"/>
                <a:cs typeface="Arial"/>
              </a:rPr>
              <a:t>Fight</a:t>
            </a:r>
            <a:endParaRPr sz="900">
              <a:latin typeface="Arial"/>
              <a:cs typeface="Arial"/>
            </a:endParaRPr>
          </a:p>
          <a:p>
            <a:pPr marL="193040" indent="-180340">
              <a:lnSpc>
                <a:spcPct val="100000"/>
              </a:lnSpc>
              <a:spcBef>
                <a:spcPts val="195"/>
              </a:spcBef>
              <a:buSzPct val="77777"/>
              <a:buChar char="●"/>
              <a:tabLst>
                <a:tab pos="193675" algn="l"/>
              </a:tabLst>
            </a:pPr>
            <a:r>
              <a:rPr sz="900" spc="5" dirty="0">
                <a:solidFill>
                  <a:srgbClr val="363740"/>
                </a:solidFill>
                <a:latin typeface="Arial"/>
                <a:cs typeface="Arial"/>
              </a:rPr>
              <a:t>Managing</a:t>
            </a:r>
            <a:r>
              <a:rPr sz="900" spc="-95" dirty="0">
                <a:solidFill>
                  <a:srgbClr val="363740"/>
                </a:solidFill>
                <a:latin typeface="Arial"/>
                <a:cs typeface="Arial"/>
              </a:rPr>
              <a:t> </a:t>
            </a:r>
            <a:r>
              <a:rPr sz="900" spc="5" dirty="0">
                <a:solidFill>
                  <a:srgbClr val="363740"/>
                </a:solidFill>
                <a:latin typeface="Arial"/>
                <a:cs typeface="Arial"/>
              </a:rPr>
              <a:t>Conﬂict</a:t>
            </a:r>
            <a:endParaRPr sz="900">
              <a:latin typeface="Arial"/>
              <a:cs typeface="Arial"/>
            </a:endParaRPr>
          </a:p>
          <a:p>
            <a:pPr marL="27940">
              <a:lnSpc>
                <a:spcPct val="100000"/>
              </a:lnSpc>
              <a:spcBef>
                <a:spcPts val="1005"/>
              </a:spcBef>
            </a:pPr>
            <a:r>
              <a:rPr sz="1200" spc="15" dirty="0">
                <a:solidFill>
                  <a:srgbClr val="A31F21"/>
                </a:solidFill>
                <a:latin typeface="Arial"/>
                <a:cs typeface="Arial"/>
              </a:rPr>
              <a:t>Assignment </a:t>
            </a:r>
            <a:r>
              <a:rPr sz="1200" spc="-5" dirty="0">
                <a:solidFill>
                  <a:srgbClr val="A31F21"/>
                </a:solidFill>
                <a:latin typeface="Arial"/>
                <a:cs typeface="Arial"/>
              </a:rPr>
              <a:t>Details: </a:t>
            </a:r>
            <a:r>
              <a:rPr sz="1200" spc="-15" dirty="0">
                <a:solidFill>
                  <a:srgbClr val="A31F21"/>
                </a:solidFill>
                <a:latin typeface="Arial"/>
                <a:cs typeface="Arial"/>
              </a:rPr>
              <a:t>Create </a:t>
            </a:r>
            <a:r>
              <a:rPr sz="1200" spc="-10" dirty="0">
                <a:solidFill>
                  <a:srgbClr val="A31F21"/>
                </a:solidFill>
                <a:latin typeface="Arial"/>
                <a:cs typeface="Arial"/>
              </a:rPr>
              <a:t>an </a:t>
            </a:r>
            <a:r>
              <a:rPr sz="1200" spc="20" dirty="0">
                <a:solidFill>
                  <a:srgbClr val="A31F21"/>
                </a:solidFill>
                <a:latin typeface="Arial"/>
                <a:cs typeface="Arial"/>
              </a:rPr>
              <a:t>Action</a:t>
            </a:r>
            <a:r>
              <a:rPr sz="1200" spc="-150" dirty="0">
                <a:solidFill>
                  <a:srgbClr val="A31F21"/>
                </a:solidFill>
                <a:latin typeface="Arial"/>
                <a:cs typeface="Arial"/>
              </a:rPr>
              <a:t> </a:t>
            </a:r>
            <a:r>
              <a:rPr sz="1200" spc="-10" dirty="0">
                <a:solidFill>
                  <a:srgbClr val="A31F21"/>
                </a:solidFill>
                <a:latin typeface="Arial"/>
                <a:cs typeface="Arial"/>
              </a:rPr>
              <a:t>Plan</a:t>
            </a:r>
            <a:endParaRPr sz="1200">
              <a:latin typeface="Arial"/>
              <a:cs typeface="Arial"/>
            </a:endParaRPr>
          </a:p>
          <a:p>
            <a:pPr marL="193040" marR="5080" indent="-180340">
              <a:lnSpc>
                <a:spcPts val="1050"/>
              </a:lnSpc>
              <a:spcBef>
                <a:spcPts val="655"/>
              </a:spcBef>
              <a:buSzPct val="77777"/>
              <a:buFont typeface="Arial"/>
              <a:buChar char="●"/>
              <a:tabLst>
                <a:tab pos="193675" algn="l"/>
              </a:tabLst>
            </a:pPr>
            <a:r>
              <a:rPr sz="900" b="1" spc="-75" dirty="0">
                <a:solidFill>
                  <a:srgbClr val="363740"/>
                </a:solidFill>
                <a:latin typeface="Arial Black"/>
                <a:cs typeface="Arial Black"/>
              </a:rPr>
              <a:t>Identify </a:t>
            </a:r>
            <a:r>
              <a:rPr sz="900" b="1" spc="-95" dirty="0">
                <a:solidFill>
                  <a:srgbClr val="363740"/>
                </a:solidFill>
                <a:latin typeface="Arial Black"/>
                <a:cs typeface="Arial Black"/>
              </a:rPr>
              <a:t>an </a:t>
            </a:r>
            <a:r>
              <a:rPr sz="900" b="1" spc="-90" dirty="0">
                <a:solidFill>
                  <a:srgbClr val="363740"/>
                </a:solidFill>
                <a:latin typeface="Arial Black"/>
                <a:cs typeface="Arial Black"/>
              </a:rPr>
              <a:t>existing </a:t>
            </a:r>
            <a:r>
              <a:rPr sz="900" b="1" spc="-70" dirty="0">
                <a:solidFill>
                  <a:srgbClr val="363740"/>
                </a:solidFill>
                <a:latin typeface="Arial Black"/>
                <a:cs typeface="Arial Black"/>
              </a:rPr>
              <a:t>or </a:t>
            </a:r>
            <a:r>
              <a:rPr sz="900" b="1" spc="-90" dirty="0">
                <a:solidFill>
                  <a:srgbClr val="363740"/>
                </a:solidFill>
                <a:latin typeface="Arial Black"/>
                <a:cs typeface="Arial Black"/>
              </a:rPr>
              <a:t>anticipated </a:t>
            </a:r>
            <a:r>
              <a:rPr sz="900" b="1" spc="-100" dirty="0">
                <a:solidFill>
                  <a:srgbClr val="363740"/>
                </a:solidFill>
                <a:latin typeface="Arial Black"/>
                <a:cs typeface="Arial Black"/>
              </a:rPr>
              <a:t>conﬂict </a:t>
            </a:r>
            <a:r>
              <a:rPr sz="900" dirty="0">
                <a:solidFill>
                  <a:srgbClr val="363740"/>
                </a:solidFill>
                <a:latin typeface="Arial"/>
                <a:cs typeface="Arial"/>
              </a:rPr>
              <a:t>related </a:t>
            </a:r>
            <a:r>
              <a:rPr sz="900" spc="25" dirty="0">
                <a:solidFill>
                  <a:srgbClr val="363740"/>
                </a:solidFill>
                <a:latin typeface="Arial"/>
                <a:cs typeface="Arial"/>
              </a:rPr>
              <a:t>to </a:t>
            </a:r>
            <a:r>
              <a:rPr sz="900" spc="-5" dirty="0">
                <a:solidFill>
                  <a:srgbClr val="363740"/>
                </a:solidFill>
                <a:latin typeface="Arial"/>
                <a:cs typeface="Arial"/>
              </a:rPr>
              <a:t>Leadership  </a:t>
            </a:r>
            <a:r>
              <a:rPr sz="900" spc="-20" dirty="0">
                <a:solidFill>
                  <a:srgbClr val="363740"/>
                </a:solidFill>
                <a:latin typeface="Arial"/>
                <a:cs typeface="Arial"/>
              </a:rPr>
              <a:t>Focus</a:t>
            </a:r>
            <a:endParaRPr sz="900">
              <a:latin typeface="Arial"/>
              <a:cs typeface="Arial"/>
            </a:endParaRPr>
          </a:p>
          <a:p>
            <a:pPr marL="193040" marR="582295" indent="-180340">
              <a:lnSpc>
                <a:spcPts val="1050"/>
              </a:lnSpc>
              <a:spcBef>
                <a:spcPts val="225"/>
              </a:spcBef>
              <a:buSzPct val="77777"/>
              <a:buFont typeface="Arial"/>
              <a:buChar char="●"/>
              <a:tabLst>
                <a:tab pos="193675" algn="l"/>
              </a:tabLst>
            </a:pPr>
            <a:r>
              <a:rPr sz="900" b="1" spc="-90" dirty="0">
                <a:solidFill>
                  <a:srgbClr val="363740"/>
                </a:solidFill>
                <a:latin typeface="Arial Black"/>
                <a:cs typeface="Arial Black"/>
              </a:rPr>
              <a:t>Incorporate </a:t>
            </a:r>
            <a:r>
              <a:rPr sz="900" b="1" spc="-110" dirty="0">
                <a:solidFill>
                  <a:srgbClr val="363740"/>
                </a:solidFill>
                <a:latin typeface="Arial Black"/>
                <a:cs typeface="Arial Black"/>
              </a:rPr>
              <a:t>tactics </a:t>
            </a:r>
            <a:r>
              <a:rPr sz="900" spc="25" dirty="0">
                <a:solidFill>
                  <a:srgbClr val="363740"/>
                </a:solidFill>
                <a:latin typeface="Arial"/>
                <a:cs typeface="Arial"/>
              </a:rPr>
              <a:t>to </a:t>
            </a:r>
            <a:r>
              <a:rPr sz="900" spc="15" dirty="0">
                <a:solidFill>
                  <a:srgbClr val="363740"/>
                </a:solidFill>
                <a:latin typeface="Arial"/>
                <a:cs typeface="Arial"/>
              </a:rPr>
              <a:t>better </a:t>
            </a:r>
            <a:r>
              <a:rPr sz="900" spc="5" dirty="0">
                <a:solidFill>
                  <a:srgbClr val="363740"/>
                </a:solidFill>
                <a:latin typeface="Arial"/>
                <a:cs typeface="Arial"/>
              </a:rPr>
              <a:t>understand </a:t>
            </a:r>
            <a:r>
              <a:rPr sz="900" spc="10" dirty="0">
                <a:solidFill>
                  <a:srgbClr val="363740"/>
                </a:solidFill>
                <a:latin typeface="Arial"/>
                <a:cs typeface="Arial"/>
              </a:rPr>
              <a:t>the</a:t>
            </a:r>
            <a:r>
              <a:rPr sz="900" spc="-60" dirty="0">
                <a:solidFill>
                  <a:srgbClr val="363740"/>
                </a:solidFill>
                <a:latin typeface="Arial"/>
                <a:cs typeface="Arial"/>
              </a:rPr>
              <a:t> </a:t>
            </a:r>
            <a:r>
              <a:rPr sz="900" spc="15" dirty="0">
                <a:solidFill>
                  <a:srgbClr val="363740"/>
                </a:solidFill>
                <a:latin typeface="Arial"/>
                <a:cs typeface="Arial"/>
              </a:rPr>
              <a:t>differing  </a:t>
            </a:r>
            <a:r>
              <a:rPr sz="900" spc="-5" dirty="0">
                <a:solidFill>
                  <a:srgbClr val="363740"/>
                </a:solidFill>
                <a:latin typeface="Arial"/>
                <a:cs typeface="Arial"/>
              </a:rPr>
              <a:t>perspectives </a:t>
            </a:r>
            <a:r>
              <a:rPr sz="900" spc="20" dirty="0">
                <a:solidFill>
                  <a:srgbClr val="363740"/>
                </a:solidFill>
                <a:latin typeface="Arial"/>
                <a:cs typeface="Arial"/>
              </a:rPr>
              <a:t>of </a:t>
            </a:r>
            <a:r>
              <a:rPr sz="900" dirty="0">
                <a:solidFill>
                  <a:srgbClr val="363740"/>
                </a:solidFill>
                <a:latin typeface="Arial"/>
                <a:cs typeface="Arial"/>
              </a:rPr>
              <a:t>those</a:t>
            </a:r>
            <a:r>
              <a:rPr sz="900" spc="-70" dirty="0">
                <a:solidFill>
                  <a:srgbClr val="363740"/>
                </a:solidFill>
                <a:latin typeface="Arial"/>
                <a:cs typeface="Arial"/>
              </a:rPr>
              <a:t> </a:t>
            </a:r>
            <a:r>
              <a:rPr sz="900" spc="-5" dirty="0">
                <a:solidFill>
                  <a:srgbClr val="363740"/>
                </a:solidFill>
                <a:latin typeface="Arial"/>
                <a:cs typeface="Arial"/>
              </a:rPr>
              <a:t>involved.</a:t>
            </a:r>
            <a:endParaRPr sz="900">
              <a:latin typeface="Arial"/>
              <a:cs typeface="Arial"/>
            </a:endParaRPr>
          </a:p>
          <a:p>
            <a:pPr marL="193040" marR="29845" indent="-180340">
              <a:lnSpc>
                <a:spcPts val="1050"/>
              </a:lnSpc>
              <a:spcBef>
                <a:spcPts val="225"/>
              </a:spcBef>
              <a:buSzPct val="77777"/>
              <a:buFont typeface="Arial"/>
              <a:buChar char="●"/>
              <a:tabLst>
                <a:tab pos="193675" algn="l"/>
              </a:tabLst>
            </a:pPr>
            <a:r>
              <a:rPr sz="900" b="1" spc="-95" dirty="0">
                <a:solidFill>
                  <a:srgbClr val="363740"/>
                </a:solidFill>
                <a:latin typeface="Arial Black"/>
                <a:cs typeface="Arial Black"/>
              </a:rPr>
              <a:t>Choose one </a:t>
            </a:r>
            <a:r>
              <a:rPr sz="900" b="1" spc="-100" dirty="0">
                <a:solidFill>
                  <a:srgbClr val="363740"/>
                </a:solidFill>
                <a:latin typeface="Arial Black"/>
                <a:cs typeface="Arial Black"/>
              </a:rPr>
              <a:t>conﬂict </a:t>
            </a:r>
            <a:r>
              <a:rPr sz="900" b="1" spc="-85" dirty="0">
                <a:solidFill>
                  <a:srgbClr val="363740"/>
                </a:solidFill>
                <a:latin typeface="Arial Black"/>
                <a:cs typeface="Arial Black"/>
              </a:rPr>
              <a:t>situation </a:t>
            </a:r>
            <a:r>
              <a:rPr sz="900" dirty="0">
                <a:solidFill>
                  <a:srgbClr val="363740"/>
                </a:solidFill>
                <a:latin typeface="Arial"/>
                <a:cs typeface="Arial"/>
              </a:rPr>
              <a:t>and </a:t>
            </a:r>
            <a:r>
              <a:rPr sz="900" spc="20" dirty="0">
                <a:solidFill>
                  <a:srgbClr val="363740"/>
                </a:solidFill>
                <a:latin typeface="Arial"/>
                <a:cs typeface="Arial"/>
              </a:rPr>
              <a:t>attempt </a:t>
            </a:r>
            <a:r>
              <a:rPr sz="900" spc="25" dirty="0">
                <a:solidFill>
                  <a:srgbClr val="363740"/>
                </a:solidFill>
                <a:latin typeface="Arial"/>
                <a:cs typeface="Arial"/>
              </a:rPr>
              <a:t>to </a:t>
            </a:r>
            <a:r>
              <a:rPr sz="900" spc="-15" dirty="0">
                <a:solidFill>
                  <a:srgbClr val="363740"/>
                </a:solidFill>
                <a:latin typeface="Arial"/>
                <a:cs typeface="Arial"/>
              </a:rPr>
              <a:t>make </a:t>
            </a:r>
            <a:r>
              <a:rPr sz="900" spc="10" dirty="0">
                <a:solidFill>
                  <a:srgbClr val="363740"/>
                </a:solidFill>
                <a:latin typeface="Arial"/>
                <a:cs typeface="Arial"/>
              </a:rPr>
              <a:t>headway by  </a:t>
            </a:r>
            <a:r>
              <a:rPr sz="900" spc="5" dirty="0">
                <a:solidFill>
                  <a:srgbClr val="363740"/>
                </a:solidFill>
                <a:latin typeface="Arial"/>
                <a:cs typeface="Arial"/>
              </a:rPr>
              <a:t>gaining </a:t>
            </a:r>
            <a:r>
              <a:rPr sz="900" spc="-25" dirty="0">
                <a:solidFill>
                  <a:srgbClr val="363740"/>
                </a:solidFill>
                <a:latin typeface="Arial"/>
                <a:cs typeface="Arial"/>
              </a:rPr>
              <a:t>a </a:t>
            </a:r>
            <a:r>
              <a:rPr sz="900" spc="15" dirty="0">
                <a:solidFill>
                  <a:srgbClr val="363740"/>
                </a:solidFill>
                <a:latin typeface="Arial"/>
                <a:cs typeface="Arial"/>
              </a:rPr>
              <a:t>better </a:t>
            </a:r>
            <a:r>
              <a:rPr sz="900" spc="5" dirty="0">
                <a:solidFill>
                  <a:srgbClr val="363740"/>
                </a:solidFill>
                <a:latin typeface="Arial"/>
                <a:cs typeface="Arial"/>
              </a:rPr>
              <a:t>understanding </a:t>
            </a:r>
            <a:r>
              <a:rPr sz="900" spc="20" dirty="0">
                <a:solidFill>
                  <a:srgbClr val="363740"/>
                </a:solidFill>
                <a:latin typeface="Arial"/>
                <a:cs typeface="Arial"/>
              </a:rPr>
              <a:t>of </a:t>
            </a:r>
            <a:r>
              <a:rPr sz="900" dirty="0">
                <a:solidFill>
                  <a:srgbClr val="363740"/>
                </a:solidFill>
                <a:latin typeface="Arial"/>
                <a:cs typeface="Arial"/>
              </a:rPr>
              <a:t>those</a:t>
            </a:r>
            <a:r>
              <a:rPr sz="900" spc="-95" dirty="0">
                <a:solidFill>
                  <a:srgbClr val="363740"/>
                </a:solidFill>
                <a:latin typeface="Arial"/>
                <a:cs typeface="Arial"/>
              </a:rPr>
              <a:t> </a:t>
            </a:r>
            <a:r>
              <a:rPr sz="900" dirty="0">
                <a:solidFill>
                  <a:srgbClr val="363740"/>
                </a:solidFill>
                <a:latin typeface="Arial"/>
                <a:cs typeface="Arial"/>
              </a:rPr>
              <a:t>involved</a:t>
            </a:r>
            <a:endParaRPr sz="900">
              <a:latin typeface="Arial"/>
              <a:cs typeface="Arial"/>
            </a:endParaRPr>
          </a:p>
        </p:txBody>
      </p:sp>
      <p:sp>
        <p:nvSpPr>
          <p:cNvPr id="5" name="object 5"/>
          <p:cNvSpPr txBox="1"/>
          <p:nvPr/>
        </p:nvSpPr>
        <p:spPr>
          <a:xfrm>
            <a:off x="5265175" y="2490803"/>
            <a:ext cx="3432810" cy="995680"/>
          </a:xfrm>
          <a:prstGeom prst="rect">
            <a:avLst/>
          </a:prstGeom>
        </p:spPr>
        <p:txBody>
          <a:bodyPr vert="horz" wrap="square" lIns="0" tIns="0" rIns="0" bIns="0" rtlCol="0">
            <a:spAutoFit/>
          </a:bodyPr>
          <a:lstStyle/>
          <a:p>
            <a:pPr marL="12700">
              <a:lnSpc>
                <a:spcPct val="100000"/>
              </a:lnSpc>
            </a:pPr>
            <a:r>
              <a:rPr sz="1200" spc="-15" dirty="0">
                <a:solidFill>
                  <a:srgbClr val="A31F21"/>
                </a:solidFill>
                <a:latin typeface="Arial"/>
                <a:cs typeface="Arial"/>
              </a:rPr>
              <a:t>Faculty: </a:t>
            </a:r>
            <a:r>
              <a:rPr sz="1200" spc="5" dirty="0">
                <a:solidFill>
                  <a:srgbClr val="A31F21"/>
                </a:solidFill>
                <a:latin typeface="Arial"/>
                <a:cs typeface="Arial"/>
              </a:rPr>
              <a:t>Brian</a:t>
            </a:r>
            <a:r>
              <a:rPr sz="1200" spc="-85" dirty="0">
                <a:solidFill>
                  <a:srgbClr val="A31F21"/>
                </a:solidFill>
                <a:latin typeface="Arial"/>
                <a:cs typeface="Arial"/>
              </a:rPr>
              <a:t> </a:t>
            </a:r>
            <a:r>
              <a:rPr sz="1200" spc="20" dirty="0">
                <a:solidFill>
                  <a:srgbClr val="A31F21"/>
                </a:solidFill>
                <a:latin typeface="Arial"/>
                <a:cs typeface="Arial"/>
              </a:rPr>
              <a:t>Lowery</a:t>
            </a:r>
            <a:endParaRPr sz="1200">
              <a:latin typeface="Arial"/>
              <a:cs typeface="Arial"/>
            </a:endParaRPr>
          </a:p>
          <a:p>
            <a:pPr marL="812800" marR="5080">
              <a:lnSpc>
                <a:spcPct val="112500"/>
              </a:lnSpc>
              <a:spcBef>
                <a:spcPts val="740"/>
              </a:spcBef>
            </a:pPr>
            <a:r>
              <a:rPr sz="1000" dirty="0">
                <a:solidFill>
                  <a:srgbClr val="363740"/>
                </a:solidFill>
                <a:latin typeface="Arial"/>
                <a:cs typeface="Arial"/>
              </a:rPr>
              <a:t>Brian </a:t>
            </a:r>
            <a:r>
              <a:rPr sz="1000" spc="15" dirty="0">
                <a:solidFill>
                  <a:srgbClr val="363740"/>
                </a:solidFill>
                <a:latin typeface="Arial"/>
                <a:cs typeface="Arial"/>
              </a:rPr>
              <a:t>Lowery </a:t>
            </a:r>
            <a:r>
              <a:rPr sz="1000" spc="-5" dirty="0">
                <a:solidFill>
                  <a:srgbClr val="363740"/>
                </a:solidFill>
                <a:latin typeface="Arial"/>
                <a:cs typeface="Arial"/>
              </a:rPr>
              <a:t>is </a:t>
            </a:r>
            <a:r>
              <a:rPr sz="1000" spc="-30" dirty="0">
                <a:solidFill>
                  <a:srgbClr val="363740"/>
                </a:solidFill>
                <a:latin typeface="Arial"/>
                <a:cs typeface="Arial"/>
              </a:rPr>
              <a:t>a </a:t>
            </a:r>
            <a:r>
              <a:rPr sz="1000" spc="-5" dirty="0">
                <a:solidFill>
                  <a:srgbClr val="363740"/>
                </a:solidFill>
                <a:latin typeface="Arial"/>
                <a:cs typeface="Arial"/>
              </a:rPr>
              <a:t>Professor </a:t>
            </a:r>
            <a:r>
              <a:rPr sz="1000" spc="20" dirty="0">
                <a:solidFill>
                  <a:srgbClr val="363740"/>
                </a:solidFill>
                <a:latin typeface="Arial"/>
                <a:cs typeface="Arial"/>
              </a:rPr>
              <a:t>of </a:t>
            </a:r>
            <a:r>
              <a:rPr sz="1000" dirty="0">
                <a:solidFill>
                  <a:srgbClr val="363740"/>
                </a:solidFill>
                <a:latin typeface="Arial"/>
                <a:cs typeface="Arial"/>
              </a:rPr>
              <a:t>Organizational  Behavior and </a:t>
            </a:r>
            <a:r>
              <a:rPr sz="1000" spc="-30" dirty="0">
                <a:solidFill>
                  <a:srgbClr val="363740"/>
                </a:solidFill>
                <a:latin typeface="Arial"/>
                <a:cs typeface="Arial"/>
              </a:rPr>
              <a:t>a </a:t>
            </a:r>
            <a:r>
              <a:rPr sz="1000" spc="-10" dirty="0">
                <a:solidFill>
                  <a:srgbClr val="363740"/>
                </a:solidFill>
                <a:latin typeface="Arial"/>
                <a:cs typeface="Arial"/>
              </a:rPr>
              <a:t>social </a:t>
            </a:r>
            <a:r>
              <a:rPr sz="1000" spc="5" dirty="0">
                <a:solidFill>
                  <a:srgbClr val="363740"/>
                </a:solidFill>
                <a:latin typeface="Arial"/>
                <a:cs typeface="Arial"/>
              </a:rPr>
              <a:t>psychologist </a:t>
            </a:r>
            <a:r>
              <a:rPr sz="1000" spc="15" dirty="0">
                <a:solidFill>
                  <a:srgbClr val="363740"/>
                </a:solidFill>
                <a:latin typeface="Arial"/>
                <a:cs typeface="Arial"/>
              </a:rPr>
              <a:t>by</a:t>
            </a:r>
            <a:r>
              <a:rPr sz="1000" spc="-110" dirty="0">
                <a:solidFill>
                  <a:srgbClr val="363740"/>
                </a:solidFill>
                <a:latin typeface="Arial"/>
                <a:cs typeface="Arial"/>
              </a:rPr>
              <a:t> </a:t>
            </a:r>
            <a:r>
              <a:rPr sz="1000" spc="5" dirty="0">
                <a:solidFill>
                  <a:srgbClr val="363740"/>
                </a:solidFill>
                <a:latin typeface="Arial"/>
                <a:cs typeface="Arial"/>
              </a:rPr>
              <a:t>training.  His </a:t>
            </a:r>
            <a:r>
              <a:rPr sz="1000" spc="-15" dirty="0">
                <a:solidFill>
                  <a:srgbClr val="363740"/>
                </a:solidFill>
                <a:latin typeface="Arial"/>
                <a:cs typeface="Arial"/>
              </a:rPr>
              <a:t>research </a:t>
            </a:r>
            <a:r>
              <a:rPr sz="1000" spc="-10" dirty="0">
                <a:solidFill>
                  <a:srgbClr val="363740"/>
                </a:solidFill>
                <a:latin typeface="Arial"/>
                <a:cs typeface="Arial"/>
              </a:rPr>
              <a:t>focuses </a:t>
            </a:r>
            <a:r>
              <a:rPr sz="1000" spc="5" dirty="0">
                <a:solidFill>
                  <a:srgbClr val="363740"/>
                </a:solidFill>
                <a:latin typeface="Arial"/>
                <a:cs typeface="Arial"/>
              </a:rPr>
              <a:t>on </a:t>
            </a:r>
            <a:r>
              <a:rPr sz="1000" spc="15" dirty="0">
                <a:solidFill>
                  <a:srgbClr val="363740"/>
                </a:solidFill>
                <a:latin typeface="Arial"/>
                <a:cs typeface="Arial"/>
              </a:rPr>
              <a:t>the </a:t>
            </a:r>
            <a:r>
              <a:rPr sz="1000" spc="30" dirty="0">
                <a:solidFill>
                  <a:srgbClr val="363740"/>
                </a:solidFill>
                <a:latin typeface="Arial"/>
                <a:cs typeface="Arial"/>
              </a:rPr>
              <a:t>way </a:t>
            </a:r>
            <a:r>
              <a:rPr sz="1000" dirty="0">
                <a:solidFill>
                  <a:srgbClr val="363740"/>
                </a:solidFill>
                <a:latin typeface="Arial"/>
                <a:cs typeface="Arial"/>
              </a:rPr>
              <a:t>relationships  </a:t>
            </a:r>
            <a:r>
              <a:rPr sz="1000" spc="5" dirty="0">
                <a:solidFill>
                  <a:srgbClr val="363740"/>
                </a:solidFill>
                <a:latin typeface="Arial"/>
                <a:cs typeface="Arial"/>
              </a:rPr>
              <a:t>among groups </a:t>
            </a:r>
            <a:r>
              <a:rPr sz="1000" dirty="0">
                <a:solidFill>
                  <a:srgbClr val="363740"/>
                </a:solidFill>
                <a:latin typeface="Arial"/>
                <a:cs typeface="Arial"/>
              </a:rPr>
              <a:t>and people </a:t>
            </a:r>
            <a:r>
              <a:rPr sz="1000" spc="-10" dirty="0">
                <a:solidFill>
                  <a:srgbClr val="363740"/>
                </a:solidFill>
                <a:latin typeface="Arial"/>
                <a:cs typeface="Arial"/>
              </a:rPr>
              <a:t>shape </a:t>
            </a:r>
            <a:r>
              <a:rPr sz="1000" spc="15" dirty="0">
                <a:solidFill>
                  <a:srgbClr val="363740"/>
                </a:solidFill>
                <a:latin typeface="Arial"/>
                <a:cs typeface="Arial"/>
              </a:rPr>
              <a:t>the </a:t>
            </a:r>
            <a:r>
              <a:rPr sz="1000" spc="30" dirty="0">
                <a:solidFill>
                  <a:srgbClr val="363740"/>
                </a:solidFill>
                <a:latin typeface="Arial"/>
                <a:cs typeface="Arial"/>
              </a:rPr>
              <a:t>way</a:t>
            </a:r>
            <a:r>
              <a:rPr sz="1000" spc="-190" dirty="0">
                <a:solidFill>
                  <a:srgbClr val="363740"/>
                </a:solidFill>
                <a:latin typeface="Arial"/>
                <a:cs typeface="Arial"/>
              </a:rPr>
              <a:t> </a:t>
            </a:r>
            <a:r>
              <a:rPr sz="1000" spc="40" dirty="0">
                <a:solidFill>
                  <a:srgbClr val="363740"/>
                </a:solidFill>
                <a:latin typeface="Arial"/>
                <a:cs typeface="Arial"/>
              </a:rPr>
              <a:t>we</a:t>
            </a:r>
            <a:endParaRPr sz="1000">
              <a:latin typeface="Arial"/>
              <a:cs typeface="Arial"/>
            </a:endParaRPr>
          </a:p>
        </p:txBody>
      </p:sp>
      <p:sp>
        <p:nvSpPr>
          <p:cNvPr id="6" name="object 6"/>
          <p:cNvSpPr txBox="1"/>
          <p:nvPr/>
        </p:nvSpPr>
        <p:spPr>
          <a:xfrm>
            <a:off x="6065275" y="3453844"/>
            <a:ext cx="2649855" cy="546735"/>
          </a:xfrm>
          <a:prstGeom prst="rect">
            <a:avLst/>
          </a:prstGeom>
        </p:spPr>
        <p:txBody>
          <a:bodyPr vert="horz" wrap="square" lIns="0" tIns="0" rIns="0" bIns="0" rtlCol="0">
            <a:spAutoFit/>
          </a:bodyPr>
          <a:lstStyle/>
          <a:p>
            <a:pPr marL="12700" marR="5080">
              <a:lnSpc>
                <a:spcPct val="112500"/>
              </a:lnSpc>
            </a:pPr>
            <a:r>
              <a:rPr sz="1000" spc="5" dirty="0">
                <a:solidFill>
                  <a:srgbClr val="363740"/>
                </a:solidFill>
                <a:latin typeface="Arial"/>
                <a:cs typeface="Arial"/>
              </a:rPr>
              <a:t>understand </a:t>
            </a:r>
            <a:r>
              <a:rPr sz="1000" spc="-10" dirty="0">
                <a:solidFill>
                  <a:srgbClr val="363740"/>
                </a:solidFill>
                <a:latin typeface="Arial"/>
                <a:cs typeface="Arial"/>
              </a:rPr>
              <a:t>ourselves </a:t>
            </a:r>
            <a:r>
              <a:rPr sz="1000" dirty="0">
                <a:solidFill>
                  <a:srgbClr val="363740"/>
                </a:solidFill>
                <a:latin typeface="Arial"/>
                <a:cs typeface="Arial"/>
              </a:rPr>
              <a:t>and </a:t>
            </a:r>
            <a:r>
              <a:rPr sz="1000" spc="10" dirty="0">
                <a:solidFill>
                  <a:srgbClr val="363740"/>
                </a:solidFill>
                <a:latin typeface="Arial"/>
                <a:cs typeface="Arial"/>
              </a:rPr>
              <a:t>interact </a:t>
            </a:r>
            <a:r>
              <a:rPr sz="1000" spc="50" dirty="0">
                <a:solidFill>
                  <a:srgbClr val="363740"/>
                </a:solidFill>
                <a:latin typeface="Arial"/>
                <a:cs typeface="Arial"/>
              </a:rPr>
              <a:t>with</a:t>
            </a:r>
            <a:r>
              <a:rPr sz="1000" spc="-120" dirty="0">
                <a:solidFill>
                  <a:srgbClr val="363740"/>
                </a:solidFill>
                <a:latin typeface="Arial"/>
                <a:cs typeface="Arial"/>
              </a:rPr>
              <a:t> </a:t>
            </a:r>
            <a:r>
              <a:rPr sz="1000" spc="-5" dirty="0">
                <a:solidFill>
                  <a:srgbClr val="363740"/>
                </a:solidFill>
                <a:latin typeface="Arial"/>
                <a:cs typeface="Arial"/>
              </a:rPr>
              <a:t>others.  </a:t>
            </a:r>
            <a:r>
              <a:rPr sz="1000" dirty="0">
                <a:solidFill>
                  <a:srgbClr val="363740"/>
                </a:solidFill>
                <a:latin typeface="Arial"/>
                <a:cs typeface="Arial"/>
              </a:rPr>
              <a:t>He </a:t>
            </a:r>
            <a:r>
              <a:rPr sz="1000" spc="-15" dirty="0">
                <a:solidFill>
                  <a:srgbClr val="363740"/>
                </a:solidFill>
                <a:latin typeface="Arial"/>
                <a:cs typeface="Arial"/>
              </a:rPr>
              <a:t>has </a:t>
            </a:r>
            <a:r>
              <a:rPr sz="1000" spc="-30" dirty="0">
                <a:solidFill>
                  <a:srgbClr val="363740"/>
                </a:solidFill>
                <a:latin typeface="Arial"/>
                <a:cs typeface="Arial"/>
              </a:rPr>
              <a:t>a </a:t>
            </a:r>
            <a:r>
              <a:rPr sz="1000" spc="10" dirty="0">
                <a:solidFill>
                  <a:srgbClr val="363740"/>
                </a:solidFill>
                <a:latin typeface="Arial"/>
                <a:cs typeface="Arial"/>
              </a:rPr>
              <a:t>particular </a:t>
            </a:r>
            <a:r>
              <a:rPr sz="1000" spc="5" dirty="0">
                <a:solidFill>
                  <a:srgbClr val="363740"/>
                </a:solidFill>
                <a:latin typeface="Arial"/>
                <a:cs typeface="Arial"/>
              </a:rPr>
              <a:t>interest </a:t>
            </a:r>
            <a:r>
              <a:rPr sz="1000" spc="10" dirty="0">
                <a:solidFill>
                  <a:srgbClr val="363740"/>
                </a:solidFill>
                <a:latin typeface="Arial"/>
                <a:cs typeface="Arial"/>
              </a:rPr>
              <a:t>in </a:t>
            </a:r>
            <a:r>
              <a:rPr sz="1000" spc="5" dirty="0">
                <a:solidFill>
                  <a:srgbClr val="363740"/>
                </a:solidFill>
                <a:latin typeface="Arial"/>
                <a:cs typeface="Arial"/>
              </a:rPr>
              <a:t>inequality </a:t>
            </a:r>
            <a:r>
              <a:rPr sz="1000" dirty="0">
                <a:solidFill>
                  <a:srgbClr val="363740"/>
                </a:solidFill>
                <a:latin typeface="Arial"/>
                <a:cs typeface="Arial"/>
              </a:rPr>
              <a:t>and  </a:t>
            </a:r>
            <a:r>
              <a:rPr sz="1000" spc="-10" dirty="0">
                <a:solidFill>
                  <a:srgbClr val="363740"/>
                </a:solidFill>
                <a:latin typeface="Arial"/>
                <a:cs typeface="Arial"/>
              </a:rPr>
              <a:t>fairness.</a:t>
            </a:r>
            <a:endParaRPr sz="1000">
              <a:latin typeface="Arial"/>
              <a:cs typeface="Arial"/>
            </a:endParaRPr>
          </a:p>
        </p:txBody>
      </p:sp>
      <p:sp>
        <p:nvSpPr>
          <p:cNvPr id="7" name="object 7"/>
          <p:cNvSpPr/>
          <p:nvPr/>
        </p:nvSpPr>
        <p:spPr>
          <a:xfrm>
            <a:off x="6103275" y="1062549"/>
            <a:ext cx="3041015" cy="699135"/>
          </a:xfrm>
          <a:custGeom>
            <a:avLst/>
            <a:gdLst/>
            <a:ahLst/>
            <a:cxnLst/>
            <a:rect l="l" t="t" r="r" b="b"/>
            <a:pathLst>
              <a:path w="3041015" h="699135">
                <a:moveTo>
                  <a:pt x="0" y="0"/>
                </a:moveTo>
                <a:lnTo>
                  <a:pt x="3040799" y="0"/>
                </a:lnTo>
                <a:lnTo>
                  <a:pt x="3040799" y="698699"/>
                </a:lnTo>
                <a:lnTo>
                  <a:pt x="0" y="698699"/>
                </a:lnTo>
                <a:lnTo>
                  <a:pt x="0" y="0"/>
                </a:lnTo>
                <a:close/>
              </a:path>
            </a:pathLst>
          </a:custGeom>
          <a:solidFill>
            <a:srgbClr val="A31F21"/>
          </a:solidFill>
        </p:spPr>
        <p:txBody>
          <a:bodyPr wrap="square" lIns="0" tIns="0" rIns="0" bIns="0" rtlCol="0"/>
          <a:lstStyle/>
          <a:p>
            <a:endParaRPr/>
          </a:p>
        </p:txBody>
      </p:sp>
      <p:sp>
        <p:nvSpPr>
          <p:cNvPr id="8" name="object 8"/>
          <p:cNvSpPr txBox="1"/>
          <p:nvPr/>
        </p:nvSpPr>
        <p:spPr>
          <a:xfrm>
            <a:off x="6176300" y="1131103"/>
            <a:ext cx="2289810" cy="570230"/>
          </a:xfrm>
          <a:prstGeom prst="rect">
            <a:avLst/>
          </a:prstGeom>
        </p:spPr>
        <p:txBody>
          <a:bodyPr vert="horz" wrap="square" lIns="0" tIns="0" rIns="0" bIns="0" rtlCol="0">
            <a:spAutoFit/>
          </a:bodyPr>
          <a:lstStyle/>
          <a:p>
            <a:pPr marL="12700">
              <a:lnSpc>
                <a:spcPct val="100000"/>
              </a:lnSpc>
            </a:pPr>
            <a:r>
              <a:rPr sz="900" b="1" spc="-95" dirty="0">
                <a:solidFill>
                  <a:srgbClr val="FFFFFF"/>
                </a:solidFill>
                <a:latin typeface="Arial Black"/>
                <a:cs typeface="Arial Black"/>
              </a:rPr>
              <a:t>Estimated </a:t>
            </a:r>
            <a:r>
              <a:rPr sz="900" b="1" spc="-105" dirty="0">
                <a:solidFill>
                  <a:srgbClr val="FFFFFF"/>
                </a:solidFill>
                <a:latin typeface="Arial Black"/>
                <a:cs typeface="Arial Black"/>
              </a:rPr>
              <a:t>Time </a:t>
            </a:r>
            <a:r>
              <a:rPr sz="900" b="1" spc="-95" dirty="0">
                <a:solidFill>
                  <a:srgbClr val="FFFFFF"/>
                </a:solidFill>
                <a:latin typeface="Arial Black"/>
                <a:cs typeface="Arial Black"/>
              </a:rPr>
              <a:t>Commitment: </a:t>
            </a:r>
            <a:r>
              <a:rPr sz="900" b="1" spc="-70" dirty="0">
                <a:solidFill>
                  <a:srgbClr val="FFFFFF"/>
                </a:solidFill>
                <a:latin typeface="Arial Black"/>
                <a:cs typeface="Arial Black"/>
              </a:rPr>
              <a:t>2.5 </a:t>
            </a:r>
            <a:r>
              <a:rPr sz="900" b="1" spc="90" dirty="0">
                <a:solidFill>
                  <a:srgbClr val="FFFFFF"/>
                </a:solidFill>
                <a:latin typeface="Arial Black"/>
                <a:cs typeface="Arial Black"/>
              </a:rPr>
              <a:t>- </a:t>
            </a:r>
            <a:r>
              <a:rPr sz="900" b="1" spc="-65" dirty="0">
                <a:solidFill>
                  <a:srgbClr val="FFFFFF"/>
                </a:solidFill>
                <a:latin typeface="Arial Black"/>
                <a:cs typeface="Arial Black"/>
              </a:rPr>
              <a:t>3</a:t>
            </a:r>
            <a:r>
              <a:rPr sz="900" b="1" spc="-95" dirty="0">
                <a:solidFill>
                  <a:srgbClr val="FFFFFF"/>
                </a:solidFill>
                <a:latin typeface="Arial Black"/>
                <a:cs typeface="Arial Black"/>
              </a:rPr>
              <a:t> </a:t>
            </a:r>
            <a:r>
              <a:rPr sz="900" b="1" spc="-85" dirty="0">
                <a:solidFill>
                  <a:srgbClr val="FFFFFF"/>
                </a:solidFill>
                <a:latin typeface="Arial Black"/>
                <a:cs typeface="Arial Black"/>
              </a:rPr>
              <a:t>hours</a:t>
            </a:r>
            <a:endParaRPr sz="900">
              <a:latin typeface="Arial Black"/>
              <a:cs typeface="Arial Black"/>
            </a:endParaRPr>
          </a:p>
          <a:p>
            <a:pPr marL="12700" marR="629920">
              <a:lnSpc>
                <a:spcPct val="109400"/>
              </a:lnSpc>
              <a:spcBef>
                <a:spcPts val="30"/>
              </a:spcBef>
            </a:pPr>
            <a:r>
              <a:rPr sz="800" spc="-5" dirty="0">
                <a:solidFill>
                  <a:srgbClr val="FFFFFF"/>
                </a:solidFill>
                <a:latin typeface="Arial"/>
                <a:cs typeface="Arial"/>
              </a:rPr>
              <a:t>Faculty </a:t>
            </a:r>
            <a:r>
              <a:rPr sz="800" dirty="0">
                <a:solidFill>
                  <a:srgbClr val="FFFFFF"/>
                </a:solidFill>
                <a:latin typeface="Arial"/>
                <a:cs typeface="Arial"/>
              </a:rPr>
              <a:t>Video </a:t>
            </a:r>
            <a:r>
              <a:rPr sz="800" spc="-10" dirty="0">
                <a:solidFill>
                  <a:srgbClr val="FFFFFF"/>
                </a:solidFill>
                <a:latin typeface="Arial"/>
                <a:cs typeface="Arial"/>
              </a:rPr>
              <a:t>Lectures: </a:t>
            </a:r>
            <a:r>
              <a:rPr sz="800" spc="35" dirty="0">
                <a:solidFill>
                  <a:srgbClr val="FFFFFF"/>
                </a:solidFill>
                <a:latin typeface="Arial"/>
                <a:cs typeface="Arial"/>
              </a:rPr>
              <a:t>30 </a:t>
            </a:r>
            <a:r>
              <a:rPr sz="800" spc="5" dirty="0">
                <a:solidFill>
                  <a:srgbClr val="FFFFFF"/>
                </a:solidFill>
                <a:latin typeface="Arial"/>
                <a:cs typeface="Arial"/>
              </a:rPr>
              <a:t>Minutes  </a:t>
            </a:r>
            <a:r>
              <a:rPr sz="800" spc="-10" dirty="0">
                <a:solidFill>
                  <a:srgbClr val="FFFFFF"/>
                </a:solidFill>
                <a:latin typeface="Arial"/>
                <a:cs typeface="Arial"/>
              </a:rPr>
              <a:t>Create</a:t>
            </a:r>
            <a:r>
              <a:rPr sz="800" spc="-30" dirty="0">
                <a:solidFill>
                  <a:srgbClr val="FFFFFF"/>
                </a:solidFill>
                <a:latin typeface="Arial"/>
                <a:cs typeface="Arial"/>
              </a:rPr>
              <a:t> </a:t>
            </a:r>
            <a:r>
              <a:rPr sz="800" spc="15" dirty="0">
                <a:solidFill>
                  <a:srgbClr val="FFFFFF"/>
                </a:solidFill>
                <a:latin typeface="Arial"/>
                <a:cs typeface="Arial"/>
              </a:rPr>
              <a:t>Action</a:t>
            </a:r>
            <a:r>
              <a:rPr sz="800" spc="-30" dirty="0">
                <a:solidFill>
                  <a:srgbClr val="FFFFFF"/>
                </a:solidFill>
                <a:latin typeface="Arial"/>
                <a:cs typeface="Arial"/>
              </a:rPr>
              <a:t> </a:t>
            </a:r>
            <a:r>
              <a:rPr sz="800" spc="-15" dirty="0">
                <a:solidFill>
                  <a:srgbClr val="FFFFFF"/>
                </a:solidFill>
                <a:latin typeface="Arial"/>
                <a:cs typeface="Arial"/>
              </a:rPr>
              <a:t>Plan:</a:t>
            </a:r>
            <a:r>
              <a:rPr sz="800" spc="-30" dirty="0">
                <a:solidFill>
                  <a:srgbClr val="FFFFFF"/>
                </a:solidFill>
                <a:latin typeface="Arial"/>
                <a:cs typeface="Arial"/>
              </a:rPr>
              <a:t> </a:t>
            </a:r>
            <a:r>
              <a:rPr sz="800" spc="35" dirty="0">
                <a:solidFill>
                  <a:srgbClr val="FFFFFF"/>
                </a:solidFill>
                <a:latin typeface="Arial"/>
                <a:cs typeface="Arial"/>
              </a:rPr>
              <a:t>75</a:t>
            </a:r>
            <a:r>
              <a:rPr sz="800" spc="-30" dirty="0">
                <a:solidFill>
                  <a:srgbClr val="FFFFFF"/>
                </a:solidFill>
                <a:latin typeface="Arial"/>
                <a:cs typeface="Arial"/>
              </a:rPr>
              <a:t> </a:t>
            </a:r>
            <a:r>
              <a:rPr sz="800" spc="70" dirty="0">
                <a:solidFill>
                  <a:srgbClr val="FFFFFF"/>
                </a:solidFill>
                <a:latin typeface="Arial"/>
                <a:cs typeface="Arial"/>
              </a:rPr>
              <a:t>-</a:t>
            </a:r>
            <a:r>
              <a:rPr sz="800" spc="-30" dirty="0">
                <a:solidFill>
                  <a:srgbClr val="FFFFFF"/>
                </a:solidFill>
                <a:latin typeface="Arial"/>
                <a:cs typeface="Arial"/>
              </a:rPr>
              <a:t> </a:t>
            </a:r>
            <a:r>
              <a:rPr sz="800" spc="35" dirty="0">
                <a:solidFill>
                  <a:srgbClr val="FFFFFF"/>
                </a:solidFill>
                <a:latin typeface="Arial"/>
                <a:cs typeface="Arial"/>
              </a:rPr>
              <a:t>90</a:t>
            </a:r>
            <a:r>
              <a:rPr sz="800" spc="-30" dirty="0">
                <a:solidFill>
                  <a:srgbClr val="FFFFFF"/>
                </a:solidFill>
                <a:latin typeface="Arial"/>
                <a:cs typeface="Arial"/>
              </a:rPr>
              <a:t> </a:t>
            </a:r>
            <a:r>
              <a:rPr sz="800" spc="5" dirty="0">
                <a:solidFill>
                  <a:srgbClr val="FFFFFF"/>
                </a:solidFill>
                <a:latin typeface="Arial"/>
                <a:cs typeface="Arial"/>
              </a:rPr>
              <a:t>Minutes  </a:t>
            </a:r>
            <a:r>
              <a:rPr sz="800" dirty="0">
                <a:solidFill>
                  <a:srgbClr val="FFFFFF"/>
                </a:solidFill>
                <a:latin typeface="Arial"/>
                <a:cs typeface="Arial"/>
              </a:rPr>
              <a:t>Interactive </a:t>
            </a:r>
            <a:r>
              <a:rPr sz="800" spc="5" dirty="0">
                <a:solidFill>
                  <a:srgbClr val="FFFFFF"/>
                </a:solidFill>
                <a:latin typeface="Arial"/>
                <a:cs typeface="Arial"/>
              </a:rPr>
              <a:t>Activities: </a:t>
            </a:r>
            <a:r>
              <a:rPr sz="800" spc="40" dirty="0">
                <a:solidFill>
                  <a:srgbClr val="FFFFFF"/>
                </a:solidFill>
                <a:latin typeface="Arial"/>
                <a:cs typeface="Arial"/>
              </a:rPr>
              <a:t>45-60</a:t>
            </a:r>
            <a:r>
              <a:rPr sz="800" spc="-85" dirty="0">
                <a:solidFill>
                  <a:srgbClr val="FFFFFF"/>
                </a:solidFill>
                <a:latin typeface="Arial"/>
                <a:cs typeface="Arial"/>
              </a:rPr>
              <a:t> </a:t>
            </a:r>
            <a:r>
              <a:rPr sz="800" spc="5" dirty="0">
                <a:solidFill>
                  <a:srgbClr val="FFFFFF"/>
                </a:solidFill>
                <a:latin typeface="Arial"/>
                <a:cs typeface="Arial"/>
              </a:rPr>
              <a:t>Minutes</a:t>
            </a:r>
            <a:endParaRPr sz="800">
              <a:latin typeface="Arial"/>
              <a:cs typeface="Arial"/>
            </a:endParaRPr>
          </a:p>
        </p:txBody>
      </p:sp>
      <p:sp>
        <p:nvSpPr>
          <p:cNvPr id="9" name="object 9"/>
          <p:cNvSpPr txBox="1">
            <a:spLocks noGrp="1"/>
          </p:cNvSpPr>
          <p:nvPr>
            <p:ph type="title"/>
          </p:nvPr>
        </p:nvSpPr>
        <p:spPr>
          <a:xfrm>
            <a:off x="1706899" y="341965"/>
            <a:ext cx="3848735" cy="304800"/>
          </a:xfrm>
          <a:prstGeom prst="rect">
            <a:avLst/>
          </a:prstGeom>
        </p:spPr>
        <p:txBody>
          <a:bodyPr vert="horz" wrap="square" lIns="0" tIns="0" rIns="0" bIns="0" rtlCol="0">
            <a:spAutoFit/>
          </a:bodyPr>
          <a:lstStyle/>
          <a:p>
            <a:pPr marL="12700">
              <a:lnSpc>
                <a:spcPct val="100000"/>
              </a:lnSpc>
            </a:pPr>
            <a:r>
              <a:rPr b="0" spc="-5" dirty="0">
                <a:solidFill>
                  <a:srgbClr val="A31F21"/>
                </a:solidFill>
                <a:latin typeface="Arial"/>
                <a:cs typeface="Arial"/>
              </a:rPr>
              <a:t>Leveraging </a:t>
            </a:r>
            <a:r>
              <a:rPr b="0" spc="30" dirty="0">
                <a:solidFill>
                  <a:srgbClr val="A31F21"/>
                </a:solidFill>
                <a:latin typeface="Arial"/>
                <a:cs typeface="Arial"/>
              </a:rPr>
              <a:t>Different</a:t>
            </a:r>
            <a:r>
              <a:rPr b="0" spc="-75" dirty="0">
                <a:solidFill>
                  <a:srgbClr val="A31F21"/>
                </a:solidFill>
                <a:latin typeface="Arial"/>
                <a:cs typeface="Arial"/>
              </a:rPr>
              <a:t> </a:t>
            </a:r>
            <a:r>
              <a:rPr b="0" spc="-15" dirty="0">
                <a:solidFill>
                  <a:srgbClr val="A31F21"/>
                </a:solidFill>
                <a:latin typeface="Arial"/>
                <a:cs typeface="Arial"/>
              </a:rPr>
              <a:t>Perspectives</a:t>
            </a:r>
          </a:p>
        </p:txBody>
      </p:sp>
      <p:sp>
        <p:nvSpPr>
          <p:cNvPr id="10" name="object 10"/>
          <p:cNvSpPr/>
          <p:nvPr/>
        </p:nvSpPr>
        <p:spPr>
          <a:xfrm>
            <a:off x="7588800" y="169775"/>
            <a:ext cx="1341947" cy="368808"/>
          </a:xfrm>
          <a:prstGeom prst="rect">
            <a:avLst/>
          </a:prstGeom>
          <a:blipFill>
            <a:blip r:embed="rId2" cstate="print"/>
            <a:stretch>
              <a:fillRect/>
            </a:stretch>
          </a:blipFill>
        </p:spPr>
        <p:txBody>
          <a:bodyPr wrap="square" lIns="0" tIns="0" rIns="0" bIns="0" rtlCol="0"/>
          <a:lstStyle/>
          <a:p>
            <a:endParaRPr/>
          </a:p>
        </p:txBody>
      </p:sp>
      <p:sp>
        <p:nvSpPr>
          <p:cNvPr id="11" name="object 11"/>
          <p:cNvSpPr txBox="1"/>
          <p:nvPr/>
        </p:nvSpPr>
        <p:spPr>
          <a:xfrm>
            <a:off x="5469607" y="3456977"/>
            <a:ext cx="407034" cy="233679"/>
          </a:xfrm>
          <a:prstGeom prst="rect">
            <a:avLst/>
          </a:prstGeom>
        </p:spPr>
        <p:txBody>
          <a:bodyPr vert="horz" wrap="square" lIns="0" tIns="0" rIns="0" bIns="0" rtlCol="0">
            <a:spAutoFit/>
          </a:bodyPr>
          <a:lstStyle/>
          <a:p>
            <a:pPr marL="12700" marR="5080" indent="50165">
              <a:lnSpc>
                <a:spcPts val="830"/>
              </a:lnSpc>
            </a:pPr>
            <a:r>
              <a:rPr sz="700" b="1" spc="-60" dirty="0">
                <a:solidFill>
                  <a:srgbClr val="A41C21"/>
                </a:solidFill>
                <a:latin typeface="Arial Black"/>
                <a:cs typeface="Arial Black"/>
              </a:rPr>
              <a:t>BRIAN  </a:t>
            </a:r>
            <a:r>
              <a:rPr sz="700" b="1" spc="-110" dirty="0">
                <a:solidFill>
                  <a:srgbClr val="A41C21"/>
                </a:solidFill>
                <a:latin typeface="Arial Black"/>
                <a:cs typeface="Arial Black"/>
              </a:rPr>
              <a:t>L</a:t>
            </a:r>
            <a:r>
              <a:rPr sz="700" b="1" spc="-55" dirty="0">
                <a:solidFill>
                  <a:srgbClr val="A41C21"/>
                </a:solidFill>
                <a:latin typeface="Arial Black"/>
                <a:cs typeface="Arial Black"/>
              </a:rPr>
              <a:t>O</a:t>
            </a:r>
            <a:r>
              <a:rPr sz="700" b="1" spc="-30" dirty="0">
                <a:solidFill>
                  <a:srgbClr val="A41C21"/>
                </a:solidFill>
                <a:latin typeface="Arial Black"/>
                <a:cs typeface="Arial Black"/>
              </a:rPr>
              <a:t>WER</a:t>
            </a:r>
            <a:r>
              <a:rPr sz="700" b="1" spc="-110" dirty="0">
                <a:solidFill>
                  <a:srgbClr val="A41C21"/>
                </a:solidFill>
                <a:latin typeface="Arial Black"/>
                <a:cs typeface="Arial Black"/>
              </a:rPr>
              <a:t>Y</a:t>
            </a:r>
            <a:endParaRPr sz="700">
              <a:latin typeface="Arial Black"/>
              <a:cs typeface="Arial Black"/>
            </a:endParaRPr>
          </a:p>
        </p:txBody>
      </p:sp>
      <p:sp>
        <p:nvSpPr>
          <p:cNvPr id="12" name="object 12"/>
          <p:cNvSpPr/>
          <p:nvPr/>
        </p:nvSpPr>
        <p:spPr>
          <a:xfrm>
            <a:off x="5377662" y="2798142"/>
            <a:ext cx="577499" cy="577499"/>
          </a:xfrm>
          <a:prstGeom prst="rect">
            <a:avLst/>
          </a:prstGeom>
          <a:blipFill>
            <a:blip r:embed="rId3" cstate="print"/>
            <a:stretch>
              <a:fillRect/>
            </a:stretch>
          </a:blipFill>
        </p:spPr>
        <p:txBody>
          <a:bodyPr wrap="square" lIns="0" tIns="0" rIns="0" bIns="0" rtlCol="0"/>
          <a:lstStyle/>
          <a:p>
            <a:endParaRPr/>
          </a:p>
        </p:txBody>
      </p:sp>
      <p:sp>
        <p:nvSpPr>
          <p:cNvPr id="13" name="object 13"/>
          <p:cNvSpPr/>
          <p:nvPr/>
        </p:nvSpPr>
        <p:spPr>
          <a:xfrm>
            <a:off x="5358611" y="2779092"/>
            <a:ext cx="615950" cy="615950"/>
          </a:xfrm>
          <a:custGeom>
            <a:avLst/>
            <a:gdLst/>
            <a:ahLst/>
            <a:cxnLst/>
            <a:rect l="l" t="t" r="r" b="b"/>
            <a:pathLst>
              <a:path w="615950" h="615950">
                <a:moveTo>
                  <a:pt x="0" y="307799"/>
                </a:moveTo>
                <a:lnTo>
                  <a:pt x="3337" y="262315"/>
                </a:lnTo>
                <a:lnTo>
                  <a:pt x="13031" y="218903"/>
                </a:lnTo>
                <a:lnTo>
                  <a:pt x="28607" y="178039"/>
                </a:lnTo>
                <a:lnTo>
                  <a:pt x="49588" y="140199"/>
                </a:lnTo>
                <a:lnTo>
                  <a:pt x="75498" y="105860"/>
                </a:lnTo>
                <a:lnTo>
                  <a:pt x="105860" y="75498"/>
                </a:lnTo>
                <a:lnTo>
                  <a:pt x="140199" y="49588"/>
                </a:lnTo>
                <a:lnTo>
                  <a:pt x="178039" y="28607"/>
                </a:lnTo>
                <a:lnTo>
                  <a:pt x="218903" y="13031"/>
                </a:lnTo>
                <a:lnTo>
                  <a:pt x="262315" y="3337"/>
                </a:lnTo>
                <a:lnTo>
                  <a:pt x="307799" y="0"/>
                </a:lnTo>
                <a:lnTo>
                  <a:pt x="356241" y="3834"/>
                </a:lnTo>
                <a:lnTo>
                  <a:pt x="403053" y="15109"/>
                </a:lnTo>
                <a:lnTo>
                  <a:pt x="447409" y="33482"/>
                </a:lnTo>
                <a:lnTo>
                  <a:pt x="488483" y="58610"/>
                </a:lnTo>
                <a:lnTo>
                  <a:pt x="525447" y="90152"/>
                </a:lnTo>
                <a:lnTo>
                  <a:pt x="556989" y="127116"/>
                </a:lnTo>
                <a:lnTo>
                  <a:pt x="582117" y="168190"/>
                </a:lnTo>
                <a:lnTo>
                  <a:pt x="600490" y="212546"/>
                </a:lnTo>
                <a:lnTo>
                  <a:pt x="611765" y="259358"/>
                </a:lnTo>
                <a:lnTo>
                  <a:pt x="615599" y="307799"/>
                </a:lnTo>
                <a:lnTo>
                  <a:pt x="612262" y="353284"/>
                </a:lnTo>
                <a:lnTo>
                  <a:pt x="602568" y="396696"/>
                </a:lnTo>
                <a:lnTo>
                  <a:pt x="586992" y="437560"/>
                </a:lnTo>
                <a:lnTo>
                  <a:pt x="566011" y="475400"/>
                </a:lnTo>
                <a:lnTo>
                  <a:pt x="540101" y="509739"/>
                </a:lnTo>
                <a:lnTo>
                  <a:pt x="509739" y="540101"/>
                </a:lnTo>
                <a:lnTo>
                  <a:pt x="475400" y="566011"/>
                </a:lnTo>
                <a:lnTo>
                  <a:pt x="437560" y="586992"/>
                </a:lnTo>
                <a:lnTo>
                  <a:pt x="396696" y="602568"/>
                </a:lnTo>
                <a:lnTo>
                  <a:pt x="353284" y="612262"/>
                </a:lnTo>
                <a:lnTo>
                  <a:pt x="307799" y="615600"/>
                </a:lnTo>
                <a:lnTo>
                  <a:pt x="262315" y="612262"/>
                </a:lnTo>
                <a:lnTo>
                  <a:pt x="218903" y="602568"/>
                </a:lnTo>
                <a:lnTo>
                  <a:pt x="178039" y="586992"/>
                </a:lnTo>
                <a:lnTo>
                  <a:pt x="140199" y="566011"/>
                </a:lnTo>
                <a:lnTo>
                  <a:pt x="105860" y="540101"/>
                </a:lnTo>
                <a:lnTo>
                  <a:pt x="75498" y="509739"/>
                </a:lnTo>
                <a:lnTo>
                  <a:pt x="49588" y="475400"/>
                </a:lnTo>
                <a:lnTo>
                  <a:pt x="28607" y="437560"/>
                </a:lnTo>
                <a:lnTo>
                  <a:pt x="13031" y="396696"/>
                </a:lnTo>
                <a:lnTo>
                  <a:pt x="3337" y="353284"/>
                </a:lnTo>
                <a:lnTo>
                  <a:pt x="0" y="307799"/>
                </a:lnTo>
                <a:close/>
              </a:path>
            </a:pathLst>
          </a:custGeom>
          <a:ln w="38099">
            <a:solidFill>
              <a:srgbClr val="A41C21"/>
            </a:solidFill>
          </a:ln>
        </p:spPr>
        <p:txBody>
          <a:bodyPr wrap="square" lIns="0" tIns="0" rIns="0" bIns="0" rtlCol="0"/>
          <a:lstStyle/>
          <a:p>
            <a:endParaRPr/>
          </a:p>
        </p:txBody>
      </p:sp>
      <p:sp>
        <p:nvSpPr>
          <p:cNvPr id="14" name="object 14"/>
          <p:cNvSpPr/>
          <p:nvPr/>
        </p:nvSpPr>
        <p:spPr>
          <a:xfrm>
            <a:off x="0" y="0"/>
            <a:ext cx="1371601" cy="5143499"/>
          </a:xfrm>
          <a:prstGeom prst="rect">
            <a:avLst/>
          </a:prstGeom>
          <a:blipFill>
            <a:blip r:embed="rId4" cstate="print"/>
            <a:stretch>
              <a:fillRect/>
            </a:stretch>
          </a:blipFill>
        </p:spPr>
        <p:txBody>
          <a:bodyPr wrap="square" lIns="0" tIns="0" rIns="0" bIns="0" rtlCol="0"/>
          <a:lstStyle/>
          <a:p>
            <a:endParaRPr/>
          </a:p>
        </p:txBody>
      </p:sp>
      <p:sp>
        <p:nvSpPr>
          <p:cNvPr id="15" name="object 15"/>
          <p:cNvSpPr txBox="1"/>
          <p:nvPr/>
        </p:nvSpPr>
        <p:spPr>
          <a:xfrm>
            <a:off x="1706900" y="818479"/>
            <a:ext cx="4255770" cy="958215"/>
          </a:xfrm>
          <a:prstGeom prst="rect">
            <a:avLst/>
          </a:prstGeom>
        </p:spPr>
        <p:txBody>
          <a:bodyPr vert="horz" wrap="square" lIns="0" tIns="0" rIns="0" bIns="0" rtlCol="0">
            <a:spAutoFit/>
          </a:bodyPr>
          <a:lstStyle/>
          <a:p>
            <a:pPr marL="12700">
              <a:lnSpc>
                <a:spcPct val="100000"/>
              </a:lnSpc>
            </a:pPr>
            <a:r>
              <a:rPr sz="1200" spc="50" dirty="0">
                <a:solidFill>
                  <a:srgbClr val="A31F21"/>
                </a:solidFill>
                <a:latin typeface="Arial"/>
                <a:cs typeface="Arial"/>
              </a:rPr>
              <a:t>1 </a:t>
            </a:r>
            <a:r>
              <a:rPr sz="1200" spc="10" dirty="0">
                <a:solidFill>
                  <a:srgbClr val="A31F21"/>
                </a:solidFill>
                <a:latin typeface="Arial"/>
                <a:cs typeface="Arial"/>
              </a:rPr>
              <a:t>Week</a:t>
            </a:r>
            <a:r>
              <a:rPr sz="1200" spc="-170" dirty="0">
                <a:solidFill>
                  <a:srgbClr val="A31F21"/>
                </a:solidFill>
                <a:latin typeface="Arial"/>
                <a:cs typeface="Arial"/>
              </a:rPr>
              <a:t> </a:t>
            </a:r>
            <a:r>
              <a:rPr sz="1200" spc="-15" dirty="0">
                <a:solidFill>
                  <a:srgbClr val="A31F21"/>
                </a:solidFill>
                <a:latin typeface="Arial"/>
                <a:cs typeface="Arial"/>
              </a:rPr>
              <a:t>Experience</a:t>
            </a:r>
            <a:endParaRPr sz="1200">
              <a:latin typeface="Arial"/>
              <a:cs typeface="Arial"/>
            </a:endParaRPr>
          </a:p>
          <a:p>
            <a:pPr marL="12700" marR="5080">
              <a:lnSpc>
                <a:spcPct val="118100"/>
              </a:lnSpc>
              <a:spcBef>
                <a:spcPts val="1000"/>
              </a:spcBef>
            </a:pPr>
            <a:r>
              <a:rPr sz="900" spc="5" dirty="0">
                <a:solidFill>
                  <a:srgbClr val="363740"/>
                </a:solidFill>
                <a:latin typeface="Arial"/>
                <a:cs typeface="Arial"/>
              </a:rPr>
              <a:t>Conﬂict </a:t>
            </a:r>
            <a:r>
              <a:rPr sz="900" spc="-5" dirty="0">
                <a:solidFill>
                  <a:srgbClr val="363740"/>
                </a:solidFill>
                <a:latin typeface="Arial"/>
                <a:cs typeface="Arial"/>
              </a:rPr>
              <a:t>is </a:t>
            </a:r>
            <a:r>
              <a:rPr sz="900" dirty="0">
                <a:solidFill>
                  <a:srgbClr val="363740"/>
                </a:solidFill>
                <a:latin typeface="Arial"/>
                <a:cs typeface="Arial"/>
              </a:rPr>
              <a:t>inevitable </a:t>
            </a:r>
            <a:r>
              <a:rPr sz="900" spc="5" dirty="0">
                <a:solidFill>
                  <a:srgbClr val="363740"/>
                </a:solidFill>
                <a:latin typeface="Arial"/>
                <a:cs typeface="Arial"/>
              </a:rPr>
              <a:t>in </a:t>
            </a:r>
            <a:r>
              <a:rPr sz="900" spc="-10" dirty="0">
                <a:solidFill>
                  <a:srgbClr val="363740"/>
                </a:solidFill>
                <a:latin typeface="Arial"/>
                <a:cs typeface="Arial"/>
              </a:rPr>
              <a:t>business, </a:t>
            </a:r>
            <a:r>
              <a:rPr sz="900" dirty="0">
                <a:solidFill>
                  <a:srgbClr val="363740"/>
                </a:solidFill>
                <a:latin typeface="Arial"/>
                <a:cs typeface="Arial"/>
              </a:rPr>
              <a:t>and </a:t>
            </a:r>
            <a:r>
              <a:rPr sz="900" spc="5" dirty="0">
                <a:solidFill>
                  <a:srgbClr val="363740"/>
                </a:solidFill>
                <a:latin typeface="Arial"/>
                <a:cs typeface="Arial"/>
              </a:rPr>
              <a:t>being </a:t>
            </a:r>
            <a:r>
              <a:rPr sz="900" spc="-5" dirty="0">
                <a:solidFill>
                  <a:srgbClr val="363740"/>
                </a:solidFill>
                <a:latin typeface="Arial"/>
                <a:cs typeface="Arial"/>
              </a:rPr>
              <a:t>able </a:t>
            </a:r>
            <a:r>
              <a:rPr sz="900" spc="25" dirty="0">
                <a:solidFill>
                  <a:srgbClr val="363740"/>
                </a:solidFill>
                <a:latin typeface="Arial"/>
                <a:cs typeface="Arial"/>
              </a:rPr>
              <a:t>to </a:t>
            </a:r>
            <a:r>
              <a:rPr sz="900" spc="-5" dirty="0">
                <a:solidFill>
                  <a:srgbClr val="363740"/>
                </a:solidFill>
                <a:latin typeface="Arial"/>
                <a:cs typeface="Arial"/>
              </a:rPr>
              <a:t>recognize </a:t>
            </a:r>
            <a:r>
              <a:rPr sz="900" dirty="0">
                <a:solidFill>
                  <a:srgbClr val="363740"/>
                </a:solidFill>
                <a:latin typeface="Arial"/>
                <a:cs typeface="Arial"/>
              </a:rPr>
              <a:t>and </a:t>
            </a:r>
            <a:r>
              <a:rPr sz="900" spc="-5" dirty="0">
                <a:solidFill>
                  <a:srgbClr val="363740"/>
                </a:solidFill>
                <a:latin typeface="Arial"/>
                <a:cs typeface="Arial"/>
              </a:rPr>
              <a:t>address </a:t>
            </a:r>
            <a:r>
              <a:rPr sz="900" spc="30" dirty="0">
                <a:solidFill>
                  <a:srgbClr val="363740"/>
                </a:solidFill>
                <a:latin typeface="Arial"/>
                <a:cs typeface="Arial"/>
              </a:rPr>
              <a:t>it </a:t>
            </a:r>
            <a:r>
              <a:rPr sz="900" spc="-5" dirty="0">
                <a:solidFill>
                  <a:srgbClr val="363740"/>
                </a:solidFill>
                <a:latin typeface="Arial"/>
                <a:cs typeface="Arial"/>
              </a:rPr>
              <a:t>is </a:t>
            </a:r>
            <a:r>
              <a:rPr sz="900" spc="-25" dirty="0">
                <a:solidFill>
                  <a:srgbClr val="363740"/>
                </a:solidFill>
                <a:latin typeface="Arial"/>
                <a:cs typeface="Arial"/>
              </a:rPr>
              <a:t>a  </a:t>
            </a:r>
            <a:r>
              <a:rPr sz="900" dirty="0">
                <a:solidFill>
                  <a:srgbClr val="363740"/>
                </a:solidFill>
                <a:latin typeface="Arial"/>
                <a:cs typeface="Arial"/>
              </a:rPr>
              <a:t>hallmark </a:t>
            </a:r>
            <a:r>
              <a:rPr sz="900" spc="20" dirty="0">
                <a:solidFill>
                  <a:srgbClr val="363740"/>
                </a:solidFill>
                <a:latin typeface="Arial"/>
                <a:cs typeface="Arial"/>
              </a:rPr>
              <a:t>of </a:t>
            </a:r>
            <a:r>
              <a:rPr sz="900" spc="10" dirty="0">
                <a:solidFill>
                  <a:srgbClr val="363740"/>
                </a:solidFill>
                <a:latin typeface="Arial"/>
                <a:cs typeface="Arial"/>
              </a:rPr>
              <a:t>strong </a:t>
            </a:r>
            <a:r>
              <a:rPr sz="900" spc="-10" dirty="0">
                <a:solidFill>
                  <a:srgbClr val="363740"/>
                </a:solidFill>
                <a:latin typeface="Arial"/>
                <a:cs typeface="Arial"/>
              </a:rPr>
              <a:t>leadership. </a:t>
            </a:r>
            <a:r>
              <a:rPr sz="900" spc="-5" dirty="0">
                <a:solidFill>
                  <a:srgbClr val="363740"/>
                </a:solidFill>
                <a:latin typeface="Arial"/>
                <a:cs typeface="Arial"/>
              </a:rPr>
              <a:t>In instances </a:t>
            </a:r>
            <a:r>
              <a:rPr sz="900" spc="20" dirty="0">
                <a:solidFill>
                  <a:srgbClr val="363740"/>
                </a:solidFill>
                <a:latin typeface="Arial"/>
                <a:cs typeface="Arial"/>
              </a:rPr>
              <a:t>of </a:t>
            </a:r>
            <a:r>
              <a:rPr sz="900" spc="5" dirty="0">
                <a:solidFill>
                  <a:srgbClr val="363740"/>
                </a:solidFill>
                <a:latin typeface="Arial"/>
                <a:cs typeface="Arial"/>
              </a:rPr>
              <a:t>conﬂict, </a:t>
            </a:r>
            <a:r>
              <a:rPr sz="900" spc="20" dirty="0">
                <a:solidFill>
                  <a:srgbClr val="363740"/>
                </a:solidFill>
                <a:latin typeface="Arial"/>
                <a:cs typeface="Arial"/>
              </a:rPr>
              <a:t>high-performing </a:t>
            </a:r>
            <a:r>
              <a:rPr sz="900" spc="-10" dirty="0">
                <a:solidFill>
                  <a:srgbClr val="363740"/>
                </a:solidFill>
                <a:latin typeface="Arial"/>
                <a:cs typeface="Arial"/>
              </a:rPr>
              <a:t>leaders  </a:t>
            </a:r>
            <a:r>
              <a:rPr sz="900" spc="5" dirty="0">
                <a:solidFill>
                  <a:srgbClr val="363740"/>
                </a:solidFill>
                <a:latin typeface="Arial"/>
                <a:cs typeface="Arial"/>
              </a:rPr>
              <a:t>understand </a:t>
            </a:r>
            <a:r>
              <a:rPr sz="900" spc="10" dirty="0">
                <a:solidFill>
                  <a:srgbClr val="363740"/>
                </a:solidFill>
                <a:latin typeface="Arial"/>
                <a:cs typeface="Arial"/>
              </a:rPr>
              <a:t>the </a:t>
            </a:r>
            <a:r>
              <a:rPr sz="900" spc="-5" dirty="0">
                <a:solidFill>
                  <a:srgbClr val="363740"/>
                </a:solidFill>
                <a:latin typeface="Arial"/>
                <a:cs typeface="Arial"/>
              </a:rPr>
              <a:t>necessity </a:t>
            </a:r>
            <a:r>
              <a:rPr sz="900" spc="20" dirty="0">
                <a:solidFill>
                  <a:srgbClr val="363740"/>
                </a:solidFill>
                <a:latin typeface="Arial"/>
                <a:cs typeface="Arial"/>
              </a:rPr>
              <a:t>of </a:t>
            </a:r>
            <a:r>
              <a:rPr sz="900" dirty="0">
                <a:solidFill>
                  <a:srgbClr val="363740"/>
                </a:solidFill>
                <a:latin typeface="Arial"/>
                <a:cs typeface="Arial"/>
              </a:rPr>
              <a:t>considering others’ </a:t>
            </a:r>
            <a:r>
              <a:rPr sz="900" spc="-5" dirty="0">
                <a:solidFill>
                  <a:srgbClr val="363740"/>
                </a:solidFill>
                <a:latin typeface="Arial"/>
                <a:cs typeface="Arial"/>
              </a:rPr>
              <a:t>perspectives, </a:t>
            </a:r>
            <a:r>
              <a:rPr sz="900" dirty="0">
                <a:solidFill>
                  <a:srgbClr val="363740"/>
                </a:solidFill>
                <a:latin typeface="Arial"/>
                <a:cs typeface="Arial"/>
              </a:rPr>
              <a:t>and those </a:t>
            </a:r>
            <a:r>
              <a:rPr sz="900" spc="35" dirty="0">
                <a:solidFill>
                  <a:srgbClr val="363740"/>
                </a:solidFill>
                <a:latin typeface="Arial"/>
                <a:cs typeface="Arial"/>
              </a:rPr>
              <a:t>who</a:t>
            </a:r>
            <a:r>
              <a:rPr sz="900" spc="-145" dirty="0">
                <a:solidFill>
                  <a:srgbClr val="363740"/>
                </a:solidFill>
                <a:latin typeface="Arial"/>
                <a:cs typeface="Arial"/>
              </a:rPr>
              <a:t> </a:t>
            </a:r>
            <a:r>
              <a:rPr sz="900" dirty="0">
                <a:solidFill>
                  <a:srgbClr val="363740"/>
                </a:solidFill>
                <a:latin typeface="Arial"/>
                <a:cs typeface="Arial"/>
              </a:rPr>
              <a:t>spend  </a:t>
            </a:r>
            <a:r>
              <a:rPr sz="900" spc="10" dirty="0">
                <a:solidFill>
                  <a:srgbClr val="363740"/>
                </a:solidFill>
                <a:latin typeface="Arial"/>
                <a:cs typeface="Arial"/>
              </a:rPr>
              <a:t>time doing </a:t>
            </a:r>
            <a:r>
              <a:rPr sz="900" spc="-10" dirty="0">
                <a:solidFill>
                  <a:srgbClr val="363740"/>
                </a:solidFill>
                <a:latin typeface="Arial"/>
                <a:cs typeface="Arial"/>
              </a:rPr>
              <a:t>so </a:t>
            </a:r>
            <a:r>
              <a:rPr sz="900" spc="-15" dirty="0">
                <a:solidFill>
                  <a:srgbClr val="363740"/>
                </a:solidFill>
                <a:latin typeface="Arial"/>
                <a:cs typeface="Arial"/>
              </a:rPr>
              <a:t>are </a:t>
            </a:r>
            <a:r>
              <a:rPr sz="900" spc="-5" dirty="0">
                <a:solidFill>
                  <a:srgbClr val="363740"/>
                </a:solidFill>
                <a:latin typeface="Arial"/>
                <a:cs typeface="Arial"/>
              </a:rPr>
              <a:t>more </a:t>
            </a:r>
            <a:r>
              <a:rPr sz="900" spc="5" dirty="0">
                <a:solidFill>
                  <a:srgbClr val="363740"/>
                </a:solidFill>
                <a:latin typeface="Arial"/>
                <a:cs typeface="Arial"/>
              </a:rPr>
              <a:t>effective </a:t>
            </a:r>
            <a:r>
              <a:rPr sz="900" spc="15" dirty="0">
                <a:solidFill>
                  <a:srgbClr val="363740"/>
                </a:solidFill>
                <a:latin typeface="Arial"/>
                <a:cs typeface="Arial"/>
              </a:rPr>
              <a:t>at </a:t>
            </a:r>
            <a:r>
              <a:rPr sz="900" spc="5" dirty="0">
                <a:solidFill>
                  <a:srgbClr val="363740"/>
                </a:solidFill>
                <a:latin typeface="Arial"/>
                <a:cs typeface="Arial"/>
              </a:rPr>
              <a:t>generating </a:t>
            </a:r>
            <a:r>
              <a:rPr sz="900" spc="-5" dirty="0">
                <a:solidFill>
                  <a:srgbClr val="363740"/>
                </a:solidFill>
                <a:latin typeface="Arial"/>
                <a:cs typeface="Arial"/>
              </a:rPr>
              <a:t>desired business</a:t>
            </a:r>
            <a:r>
              <a:rPr sz="900" spc="-175" dirty="0">
                <a:solidFill>
                  <a:srgbClr val="363740"/>
                </a:solidFill>
                <a:latin typeface="Arial"/>
                <a:cs typeface="Arial"/>
              </a:rPr>
              <a:t> </a:t>
            </a:r>
            <a:r>
              <a:rPr sz="900" spc="-5" dirty="0">
                <a:solidFill>
                  <a:srgbClr val="363740"/>
                </a:solidFill>
                <a:latin typeface="Arial"/>
                <a:cs typeface="Arial"/>
              </a:rPr>
              <a:t>outcomes.</a:t>
            </a:r>
            <a:endParaRPr sz="900">
              <a:latin typeface="Arial"/>
              <a:cs typeface="Arial"/>
            </a:endParaRPr>
          </a:p>
        </p:txBody>
      </p:sp>
      <p:sp>
        <p:nvSpPr>
          <p:cNvPr id="16" name="object 16"/>
          <p:cNvSpPr txBox="1"/>
          <p:nvPr/>
        </p:nvSpPr>
        <p:spPr>
          <a:xfrm>
            <a:off x="1706900" y="1938177"/>
            <a:ext cx="7171690" cy="354330"/>
          </a:xfrm>
          <a:prstGeom prst="rect">
            <a:avLst/>
          </a:prstGeom>
        </p:spPr>
        <p:txBody>
          <a:bodyPr vert="horz" wrap="square" lIns="0" tIns="0" rIns="0" bIns="0" rtlCol="0">
            <a:spAutoFit/>
          </a:bodyPr>
          <a:lstStyle/>
          <a:p>
            <a:pPr marL="12700" marR="5080">
              <a:lnSpc>
                <a:spcPct val="118100"/>
              </a:lnSpc>
            </a:pPr>
            <a:r>
              <a:rPr sz="900" spc="-5" dirty="0">
                <a:solidFill>
                  <a:srgbClr val="363740"/>
                </a:solidFill>
                <a:latin typeface="Arial"/>
                <a:cs typeface="Arial"/>
              </a:rPr>
              <a:t>In </a:t>
            </a:r>
            <a:r>
              <a:rPr sz="900" spc="10" dirty="0">
                <a:solidFill>
                  <a:srgbClr val="363740"/>
                </a:solidFill>
                <a:latin typeface="Arial"/>
                <a:cs typeface="Arial"/>
              </a:rPr>
              <a:t>this </a:t>
            </a:r>
            <a:r>
              <a:rPr sz="900" spc="-10" dirty="0">
                <a:solidFill>
                  <a:srgbClr val="363740"/>
                </a:solidFill>
                <a:latin typeface="Arial"/>
                <a:cs typeface="Arial"/>
              </a:rPr>
              <a:t>experience, </a:t>
            </a:r>
            <a:r>
              <a:rPr sz="900" spc="10" dirty="0">
                <a:solidFill>
                  <a:srgbClr val="363740"/>
                </a:solidFill>
                <a:latin typeface="Arial"/>
                <a:cs typeface="Arial"/>
              </a:rPr>
              <a:t>participants </a:t>
            </a:r>
            <a:r>
              <a:rPr sz="900" spc="30" dirty="0">
                <a:solidFill>
                  <a:srgbClr val="363740"/>
                </a:solidFill>
                <a:latin typeface="Arial"/>
                <a:cs typeface="Arial"/>
              </a:rPr>
              <a:t>will </a:t>
            </a:r>
            <a:r>
              <a:rPr sz="900" spc="5" dirty="0">
                <a:solidFill>
                  <a:srgbClr val="363740"/>
                </a:solidFill>
                <a:latin typeface="Arial"/>
                <a:cs typeface="Arial"/>
              </a:rPr>
              <a:t>understand </a:t>
            </a:r>
            <a:r>
              <a:rPr sz="900" spc="35" dirty="0">
                <a:solidFill>
                  <a:srgbClr val="363740"/>
                </a:solidFill>
                <a:latin typeface="Arial"/>
                <a:cs typeface="Arial"/>
              </a:rPr>
              <a:t>how </a:t>
            </a:r>
            <a:r>
              <a:rPr sz="900" spc="25" dirty="0">
                <a:solidFill>
                  <a:srgbClr val="363740"/>
                </a:solidFill>
                <a:latin typeface="Arial"/>
                <a:cs typeface="Arial"/>
              </a:rPr>
              <a:t>to </a:t>
            </a:r>
            <a:r>
              <a:rPr sz="900" spc="15" dirty="0">
                <a:solidFill>
                  <a:srgbClr val="363740"/>
                </a:solidFill>
                <a:latin typeface="Arial"/>
                <a:cs typeface="Arial"/>
              </a:rPr>
              <a:t>“get out </a:t>
            </a:r>
            <a:r>
              <a:rPr sz="900" spc="20" dirty="0">
                <a:solidFill>
                  <a:srgbClr val="363740"/>
                </a:solidFill>
                <a:latin typeface="Arial"/>
                <a:cs typeface="Arial"/>
              </a:rPr>
              <a:t>of </a:t>
            </a:r>
            <a:r>
              <a:rPr sz="900" spc="-20" dirty="0">
                <a:solidFill>
                  <a:srgbClr val="363740"/>
                </a:solidFill>
                <a:latin typeface="Arial"/>
                <a:cs typeface="Arial"/>
              </a:rPr>
              <a:t>one’s </a:t>
            </a:r>
            <a:r>
              <a:rPr sz="900" spc="35" dirty="0">
                <a:solidFill>
                  <a:srgbClr val="363740"/>
                </a:solidFill>
                <a:latin typeface="Arial"/>
                <a:cs typeface="Arial"/>
              </a:rPr>
              <a:t>own </a:t>
            </a:r>
            <a:r>
              <a:rPr sz="900" spc="5" dirty="0">
                <a:solidFill>
                  <a:srgbClr val="363740"/>
                </a:solidFill>
                <a:latin typeface="Arial"/>
                <a:cs typeface="Arial"/>
              </a:rPr>
              <a:t>head” </a:t>
            </a:r>
            <a:r>
              <a:rPr sz="900" dirty="0">
                <a:solidFill>
                  <a:srgbClr val="363740"/>
                </a:solidFill>
                <a:latin typeface="Arial"/>
                <a:cs typeface="Arial"/>
              </a:rPr>
              <a:t>and </a:t>
            </a:r>
            <a:r>
              <a:rPr sz="900" spc="10" dirty="0">
                <a:solidFill>
                  <a:srgbClr val="363740"/>
                </a:solidFill>
                <a:latin typeface="Arial"/>
                <a:cs typeface="Arial"/>
              </a:rPr>
              <a:t>adopt the </a:t>
            </a:r>
            <a:r>
              <a:rPr sz="900" dirty="0">
                <a:solidFill>
                  <a:srgbClr val="363740"/>
                </a:solidFill>
                <a:latin typeface="Arial"/>
                <a:cs typeface="Arial"/>
              </a:rPr>
              <a:t>perspective </a:t>
            </a:r>
            <a:r>
              <a:rPr sz="900" spc="20" dirty="0">
                <a:solidFill>
                  <a:srgbClr val="363740"/>
                </a:solidFill>
                <a:latin typeface="Arial"/>
                <a:cs typeface="Arial"/>
              </a:rPr>
              <a:t>of </a:t>
            </a:r>
            <a:r>
              <a:rPr sz="900" spc="-5" dirty="0">
                <a:solidFill>
                  <a:srgbClr val="363740"/>
                </a:solidFill>
                <a:latin typeface="Arial"/>
                <a:cs typeface="Arial"/>
              </a:rPr>
              <a:t>others. This </a:t>
            </a:r>
            <a:r>
              <a:rPr sz="900" spc="-10" dirty="0">
                <a:solidFill>
                  <a:srgbClr val="363740"/>
                </a:solidFill>
                <a:latin typeface="Arial"/>
                <a:cs typeface="Arial"/>
              </a:rPr>
              <a:t>enables  </a:t>
            </a:r>
            <a:r>
              <a:rPr sz="900" spc="10" dirty="0">
                <a:solidFill>
                  <a:srgbClr val="363740"/>
                </a:solidFill>
                <a:latin typeface="Arial"/>
                <a:cs typeface="Arial"/>
              </a:rPr>
              <a:t>participants</a:t>
            </a:r>
            <a:r>
              <a:rPr sz="900" spc="-15" dirty="0">
                <a:solidFill>
                  <a:srgbClr val="363740"/>
                </a:solidFill>
                <a:latin typeface="Arial"/>
                <a:cs typeface="Arial"/>
              </a:rPr>
              <a:t> </a:t>
            </a:r>
            <a:r>
              <a:rPr sz="900" spc="25" dirty="0">
                <a:solidFill>
                  <a:srgbClr val="363740"/>
                </a:solidFill>
                <a:latin typeface="Arial"/>
                <a:cs typeface="Arial"/>
              </a:rPr>
              <a:t>to</a:t>
            </a:r>
            <a:r>
              <a:rPr sz="900" spc="-15" dirty="0">
                <a:solidFill>
                  <a:srgbClr val="363740"/>
                </a:solidFill>
                <a:latin typeface="Arial"/>
                <a:cs typeface="Arial"/>
              </a:rPr>
              <a:t> </a:t>
            </a:r>
            <a:r>
              <a:rPr sz="900" dirty="0">
                <a:solidFill>
                  <a:srgbClr val="363740"/>
                </a:solidFill>
                <a:latin typeface="Arial"/>
                <a:cs typeface="Arial"/>
              </a:rPr>
              <a:t>defuse</a:t>
            </a:r>
            <a:r>
              <a:rPr sz="900" spc="-15" dirty="0">
                <a:solidFill>
                  <a:srgbClr val="363740"/>
                </a:solidFill>
                <a:latin typeface="Arial"/>
                <a:cs typeface="Arial"/>
              </a:rPr>
              <a:t> </a:t>
            </a:r>
            <a:r>
              <a:rPr sz="900" spc="5" dirty="0">
                <a:solidFill>
                  <a:srgbClr val="363740"/>
                </a:solidFill>
                <a:latin typeface="Arial"/>
                <a:cs typeface="Arial"/>
              </a:rPr>
              <a:t>conﬂict,</a:t>
            </a:r>
            <a:r>
              <a:rPr sz="900" spc="-15" dirty="0">
                <a:solidFill>
                  <a:srgbClr val="363740"/>
                </a:solidFill>
                <a:latin typeface="Arial"/>
                <a:cs typeface="Arial"/>
              </a:rPr>
              <a:t> </a:t>
            </a:r>
            <a:r>
              <a:rPr sz="900" dirty="0">
                <a:solidFill>
                  <a:srgbClr val="363740"/>
                </a:solidFill>
                <a:latin typeface="Arial"/>
                <a:cs typeface="Arial"/>
              </a:rPr>
              <a:t>generate</a:t>
            </a:r>
            <a:r>
              <a:rPr sz="900" spc="-15" dirty="0">
                <a:solidFill>
                  <a:srgbClr val="363740"/>
                </a:solidFill>
                <a:latin typeface="Arial"/>
                <a:cs typeface="Arial"/>
              </a:rPr>
              <a:t> </a:t>
            </a:r>
            <a:r>
              <a:rPr sz="900" spc="5" dirty="0">
                <a:solidFill>
                  <a:srgbClr val="363740"/>
                </a:solidFill>
                <a:latin typeface="Arial"/>
                <a:cs typeface="Arial"/>
              </a:rPr>
              <a:t>productive</a:t>
            </a:r>
            <a:r>
              <a:rPr sz="900" spc="-15" dirty="0">
                <a:solidFill>
                  <a:srgbClr val="363740"/>
                </a:solidFill>
                <a:latin typeface="Arial"/>
                <a:cs typeface="Arial"/>
              </a:rPr>
              <a:t> ideas, </a:t>
            </a:r>
            <a:r>
              <a:rPr sz="900" dirty="0">
                <a:solidFill>
                  <a:srgbClr val="363740"/>
                </a:solidFill>
                <a:latin typeface="Arial"/>
                <a:cs typeface="Arial"/>
              </a:rPr>
              <a:t>and</a:t>
            </a:r>
            <a:r>
              <a:rPr sz="900" spc="-15" dirty="0">
                <a:solidFill>
                  <a:srgbClr val="363740"/>
                </a:solidFill>
                <a:latin typeface="Arial"/>
                <a:cs typeface="Arial"/>
              </a:rPr>
              <a:t> </a:t>
            </a:r>
            <a:r>
              <a:rPr sz="900" spc="-5" dirty="0">
                <a:solidFill>
                  <a:srgbClr val="363740"/>
                </a:solidFill>
                <a:latin typeface="Arial"/>
                <a:cs typeface="Arial"/>
              </a:rPr>
              <a:t>move</a:t>
            </a:r>
            <a:r>
              <a:rPr sz="900" spc="-15" dirty="0">
                <a:solidFill>
                  <a:srgbClr val="363740"/>
                </a:solidFill>
                <a:latin typeface="Arial"/>
                <a:cs typeface="Arial"/>
              </a:rPr>
              <a:t> </a:t>
            </a:r>
            <a:r>
              <a:rPr sz="900" spc="25" dirty="0">
                <a:solidFill>
                  <a:srgbClr val="363740"/>
                </a:solidFill>
                <a:latin typeface="Arial"/>
                <a:cs typeface="Arial"/>
              </a:rPr>
              <a:t>toward</a:t>
            </a:r>
            <a:r>
              <a:rPr sz="900" spc="-15" dirty="0">
                <a:solidFill>
                  <a:srgbClr val="363740"/>
                </a:solidFill>
                <a:latin typeface="Arial"/>
                <a:cs typeface="Arial"/>
              </a:rPr>
              <a:t> </a:t>
            </a:r>
            <a:r>
              <a:rPr sz="900" spc="5" dirty="0">
                <a:solidFill>
                  <a:srgbClr val="363740"/>
                </a:solidFill>
                <a:latin typeface="Arial"/>
                <a:cs typeface="Arial"/>
              </a:rPr>
              <a:t>solutions</a:t>
            </a:r>
            <a:r>
              <a:rPr sz="900" spc="-15" dirty="0">
                <a:solidFill>
                  <a:srgbClr val="363740"/>
                </a:solidFill>
                <a:latin typeface="Arial"/>
                <a:cs typeface="Arial"/>
              </a:rPr>
              <a:t> </a:t>
            </a:r>
            <a:r>
              <a:rPr sz="900" spc="20" dirty="0">
                <a:solidFill>
                  <a:srgbClr val="363740"/>
                </a:solidFill>
                <a:latin typeface="Arial"/>
                <a:cs typeface="Arial"/>
              </a:rPr>
              <a:t>that</a:t>
            </a:r>
            <a:r>
              <a:rPr sz="900" spc="-15" dirty="0">
                <a:solidFill>
                  <a:srgbClr val="363740"/>
                </a:solidFill>
                <a:latin typeface="Arial"/>
                <a:cs typeface="Arial"/>
              </a:rPr>
              <a:t> </a:t>
            </a:r>
            <a:r>
              <a:rPr sz="900" spc="-10" dirty="0">
                <a:solidFill>
                  <a:srgbClr val="363740"/>
                </a:solidFill>
                <a:latin typeface="Arial"/>
                <a:cs typeface="Arial"/>
              </a:rPr>
              <a:t>embrace</a:t>
            </a:r>
            <a:r>
              <a:rPr sz="900" spc="-15" dirty="0">
                <a:solidFill>
                  <a:srgbClr val="363740"/>
                </a:solidFill>
                <a:latin typeface="Arial"/>
                <a:cs typeface="Arial"/>
              </a:rPr>
              <a:t> </a:t>
            </a:r>
            <a:r>
              <a:rPr sz="900" spc="10" dirty="0">
                <a:solidFill>
                  <a:srgbClr val="363740"/>
                </a:solidFill>
                <a:latin typeface="Arial"/>
                <a:cs typeface="Arial"/>
              </a:rPr>
              <a:t>the</a:t>
            </a:r>
            <a:r>
              <a:rPr sz="900" spc="-15" dirty="0">
                <a:solidFill>
                  <a:srgbClr val="363740"/>
                </a:solidFill>
                <a:latin typeface="Arial"/>
                <a:cs typeface="Arial"/>
              </a:rPr>
              <a:t> </a:t>
            </a:r>
            <a:r>
              <a:rPr sz="900" spc="-10" dirty="0">
                <a:solidFill>
                  <a:srgbClr val="363740"/>
                </a:solidFill>
                <a:latin typeface="Arial"/>
                <a:cs typeface="Arial"/>
              </a:rPr>
              <a:t>needs</a:t>
            </a:r>
            <a:r>
              <a:rPr sz="900" spc="-15" dirty="0">
                <a:solidFill>
                  <a:srgbClr val="363740"/>
                </a:solidFill>
                <a:latin typeface="Arial"/>
                <a:cs typeface="Arial"/>
              </a:rPr>
              <a:t> </a:t>
            </a:r>
            <a:r>
              <a:rPr sz="900" dirty="0">
                <a:solidFill>
                  <a:srgbClr val="363740"/>
                </a:solidFill>
                <a:latin typeface="Arial"/>
                <a:cs typeface="Arial"/>
              </a:rPr>
              <a:t>and</a:t>
            </a:r>
            <a:r>
              <a:rPr sz="900" spc="-15" dirty="0">
                <a:solidFill>
                  <a:srgbClr val="363740"/>
                </a:solidFill>
                <a:latin typeface="Arial"/>
                <a:cs typeface="Arial"/>
              </a:rPr>
              <a:t> </a:t>
            </a:r>
            <a:r>
              <a:rPr sz="900" spc="10" dirty="0">
                <a:solidFill>
                  <a:srgbClr val="363740"/>
                </a:solidFill>
                <a:latin typeface="Arial"/>
                <a:cs typeface="Arial"/>
              </a:rPr>
              <a:t>motivations</a:t>
            </a:r>
            <a:r>
              <a:rPr sz="900" spc="-15" dirty="0">
                <a:solidFill>
                  <a:srgbClr val="363740"/>
                </a:solidFill>
                <a:latin typeface="Arial"/>
                <a:cs typeface="Arial"/>
              </a:rPr>
              <a:t> </a:t>
            </a:r>
            <a:r>
              <a:rPr sz="900" spc="20" dirty="0">
                <a:solidFill>
                  <a:srgbClr val="363740"/>
                </a:solidFill>
                <a:latin typeface="Arial"/>
                <a:cs typeface="Arial"/>
              </a:rPr>
              <a:t>of</a:t>
            </a:r>
            <a:r>
              <a:rPr sz="900" spc="-15" dirty="0">
                <a:solidFill>
                  <a:srgbClr val="363740"/>
                </a:solidFill>
                <a:latin typeface="Arial"/>
                <a:cs typeface="Arial"/>
              </a:rPr>
              <a:t> </a:t>
            </a:r>
            <a:r>
              <a:rPr sz="900" spc="-5" dirty="0">
                <a:solidFill>
                  <a:srgbClr val="363740"/>
                </a:solidFill>
                <a:latin typeface="Arial"/>
                <a:cs typeface="Arial"/>
              </a:rPr>
              <a:t>all</a:t>
            </a:r>
            <a:r>
              <a:rPr sz="900" spc="-15" dirty="0">
                <a:solidFill>
                  <a:srgbClr val="363740"/>
                </a:solidFill>
                <a:latin typeface="Arial"/>
                <a:cs typeface="Arial"/>
              </a:rPr>
              <a:t> </a:t>
            </a:r>
            <a:r>
              <a:rPr sz="900" spc="-5" dirty="0">
                <a:solidFill>
                  <a:srgbClr val="363740"/>
                </a:solidFill>
                <a:latin typeface="Arial"/>
                <a:cs typeface="Arial"/>
              </a:rPr>
              <a:t>involved.</a:t>
            </a:r>
            <a:endParaRPr sz="900">
              <a:latin typeface="Arial"/>
              <a:cs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817360" y="4868482"/>
            <a:ext cx="162560" cy="167640"/>
          </a:xfrm>
          <a:prstGeom prst="rect">
            <a:avLst/>
          </a:prstGeom>
        </p:spPr>
        <p:txBody>
          <a:bodyPr vert="horz" wrap="square" lIns="0" tIns="0" rIns="0" bIns="0" rtlCol="0">
            <a:spAutoFit/>
          </a:bodyPr>
          <a:lstStyle/>
          <a:p>
            <a:pPr marL="12700">
              <a:lnSpc>
                <a:spcPct val="100000"/>
              </a:lnSpc>
            </a:pPr>
            <a:r>
              <a:rPr sz="900" spc="35" dirty="0">
                <a:solidFill>
                  <a:srgbClr val="575757"/>
                </a:solidFill>
                <a:latin typeface="Arial"/>
                <a:cs typeface="Arial"/>
              </a:rPr>
              <a:t>51</a:t>
            </a:r>
            <a:endParaRPr sz="900">
              <a:latin typeface="Arial"/>
              <a:cs typeface="Arial"/>
            </a:endParaRPr>
          </a:p>
        </p:txBody>
      </p:sp>
      <p:sp>
        <p:nvSpPr>
          <p:cNvPr id="3" name="object 3"/>
          <p:cNvSpPr txBox="1"/>
          <p:nvPr/>
        </p:nvSpPr>
        <p:spPr>
          <a:xfrm>
            <a:off x="831880" y="2690095"/>
            <a:ext cx="5764530" cy="487680"/>
          </a:xfrm>
          <a:prstGeom prst="rect">
            <a:avLst/>
          </a:prstGeom>
        </p:spPr>
        <p:txBody>
          <a:bodyPr vert="horz" wrap="square" lIns="0" tIns="0" rIns="0" bIns="0" rtlCol="0">
            <a:spAutoFit/>
          </a:bodyPr>
          <a:lstStyle/>
          <a:p>
            <a:pPr marL="12700">
              <a:lnSpc>
                <a:spcPct val="100000"/>
              </a:lnSpc>
            </a:pPr>
            <a:r>
              <a:rPr sz="3200" spc="75" dirty="0">
                <a:solidFill>
                  <a:srgbClr val="CE4638"/>
                </a:solidFill>
                <a:latin typeface="Arial"/>
                <a:cs typeface="Arial"/>
              </a:rPr>
              <a:t>Adapting </a:t>
            </a:r>
            <a:r>
              <a:rPr sz="3200" spc="95" dirty="0">
                <a:solidFill>
                  <a:srgbClr val="CE4638"/>
                </a:solidFill>
                <a:latin typeface="Arial"/>
                <a:cs typeface="Arial"/>
              </a:rPr>
              <a:t>to </a:t>
            </a:r>
            <a:r>
              <a:rPr sz="3200" spc="10" dirty="0">
                <a:solidFill>
                  <a:srgbClr val="CE4638"/>
                </a:solidFill>
                <a:latin typeface="Arial"/>
                <a:cs typeface="Arial"/>
              </a:rPr>
              <a:t>Changing</a:t>
            </a:r>
            <a:r>
              <a:rPr sz="3200" spc="-380" dirty="0">
                <a:solidFill>
                  <a:srgbClr val="CE4638"/>
                </a:solidFill>
                <a:latin typeface="Arial"/>
                <a:cs typeface="Arial"/>
              </a:rPr>
              <a:t> </a:t>
            </a:r>
            <a:r>
              <a:rPr sz="3200" spc="15" dirty="0">
                <a:solidFill>
                  <a:srgbClr val="CE4638"/>
                </a:solidFill>
                <a:latin typeface="Arial"/>
                <a:cs typeface="Arial"/>
              </a:rPr>
              <a:t>Contexts</a:t>
            </a:r>
            <a:endParaRPr sz="3200">
              <a:latin typeface="Arial"/>
              <a:cs typeface="Arial"/>
            </a:endParaRPr>
          </a:p>
        </p:txBody>
      </p:sp>
      <p:sp>
        <p:nvSpPr>
          <p:cNvPr id="4" name="object 4"/>
          <p:cNvSpPr txBox="1"/>
          <p:nvPr/>
        </p:nvSpPr>
        <p:spPr>
          <a:xfrm>
            <a:off x="831880" y="3442483"/>
            <a:ext cx="3166745" cy="167640"/>
          </a:xfrm>
          <a:prstGeom prst="rect">
            <a:avLst/>
          </a:prstGeom>
        </p:spPr>
        <p:txBody>
          <a:bodyPr vert="horz" wrap="square" lIns="0" tIns="0" rIns="0" bIns="0" rtlCol="0">
            <a:spAutoFit/>
          </a:bodyPr>
          <a:lstStyle/>
          <a:p>
            <a:pPr marL="12700">
              <a:lnSpc>
                <a:spcPct val="100000"/>
              </a:lnSpc>
            </a:pPr>
            <a:r>
              <a:rPr sz="1100" b="1" spc="-100" dirty="0">
                <a:solidFill>
                  <a:srgbClr val="363740"/>
                </a:solidFill>
                <a:latin typeface="Arial Black"/>
                <a:cs typeface="Arial Black"/>
              </a:rPr>
              <a:t>STANFORD </a:t>
            </a:r>
            <a:r>
              <a:rPr sz="1100" b="1" spc="-105" dirty="0">
                <a:solidFill>
                  <a:srgbClr val="363740"/>
                </a:solidFill>
                <a:latin typeface="Arial Black"/>
                <a:cs typeface="Arial Black"/>
              </a:rPr>
              <a:t>GRADUATE </a:t>
            </a:r>
            <a:r>
              <a:rPr sz="1100" b="1" spc="-90" dirty="0">
                <a:solidFill>
                  <a:srgbClr val="363740"/>
                </a:solidFill>
                <a:latin typeface="Arial Black"/>
                <a:cs typeface="Arial Black"/>
              </a:rPr>
              <a:t>SCHOOL OF</a:t>
            </a:r>
            <a:r>
              <a:rPr sz="1100" b="1" spc="25" dirty="0">
                <a:solidFill>
                  <a:srgbClr val="363740"/>
                </a:solidFill>
                <a:latin typeface="Arial Black"/>
                <a:cs typeface="Arial Black"/>
              </a:rPr>
              <a:t> </a:t>
            </a:r>
            <a:r>
              <a:rPr sz="1100" b="1" spc="-110" dirty="0">
                <a:solidFill>
                  <a:srgbClr val="363740"/>
                </a:solidFill>
                <a:latin typeface="Arial Black"/>
                <a:cs typeface="Arial Black"/>
              </a:rPr>
              <a:t>BUSINESS</a:t>
            </a:r>
            <a:endParaRPr sz="1100">
              <a:latin typeface="Arial Black"/>
              <a:cs typeface="Arial Black"/>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817360" y="4868482"/>
            <a:ext cx="162560" cy="167640"/>
          </a:xfrm>
          <a:prstGeom prst="rect">
            <a:avLst/>
          </a:prstGeom>
        </p:spPr>
        <p:txBody>
          <a:bodyPr vert="horz" wrap="square" lIns="0" tIns="0" rIns="0" bIns="0" rtlCol="0">
            <a:spAutoFit/>
          </a:bodyPr>
          <a:lstStyle/>
          <a:p>
            <a:pPr marL="12700">
              <a:lnSpc>
                <a:spcPct val="100000"/>
              </a:lnSpc>
            </a:pPr>
            <a:r>
              <a:rPr sz="900" spc="35" dirty="0">
                <a:solidFill>
                  <a:srgbClr val="575757"/>
                </a:solidFill>
                <a:latin typeface="Arial"/>
                <a:cs typeface="Arial"/>
              </a:rPr>
              <a:t>52</a:t>
            </a:r>
            <a:endParaRPr sz="900">
              <a:latin typeface="Arial"/>
              <a:cs typeface="Arial"/>
            </a:endParaRPr>
          </a:p>
        </p:txBody>
      </p:sp>
      <p:sp>
        <p:nvSpPr>
          <p:cNvPr id="3" name="object 3"/>
          <p:cNvSpPr txBox="1"/>
          <p:nvPr/>
        </p:nvSpPr>
        <p:spPr>
          <a:xfrm>
            <a:off x="1512075" y="4971477"/>
            <a:ext cx="1908175" cy="116205"/>
          </a:xfrm>
          <a:prstGeom prst="rect">
            <a:avLst/>
          </a:prstGeom>
        </p:spPr>
        <p:txBody>
          <a:bodyPr vert="horz" wrap="square" lIns="0" tIns="0" rIns="0" bIns="0" rtlCol="0">
            <a:spAutoFit/>
          </a:bodyPr>
          <a:lstStyle/>
          <a:p>
            <a:pPr marL="12700">
              <a:lnSpc>
                <a:spcPct val="100000"/>
              </a:lnSpc>
            </a:pPr>
            <a:r>
              <a:rPr sz="600" spc="5" dirty="0">
                <a:solidFill>
                  <a:srgbClr val="A9ABB6"/>
                </a:solidFill>
                <a:latin typeface="Arial"/>
                <a:cs typeface="Arial"/>
              </a:rPr>
              <a:t>Copyright</a:t>
            </a:r>
            <a:r>
              <a:rPr sz="600" spc="-20" dirty="0">
                <a:solidFill>
                  <a:srgbClr val="A9ABB6"/>
                </a:solidFill>
                <a:latin typeface="Arial"/>
                <a:cs typeface="Arial"/>
              </a:rPr>
              <a:t> </a:t>
            </a:r>
            <a:r>
              <a:rPr sz="600" spc="45" dirty="0">
                <a:solidFill>
                  <a:srgbClr val="A9ABB6"/>
                </a:solidFill>
                <a:latin typeface="Arial"/>
                <a:cs typeface="Arial"/>
              </a:rPr>
              <a:t>©</a:t>
            </a:r>
            <a:r>
              <a:rPr sz="600" spc="-20" dirty="0">
                <a:solidFill>
                  <a:srgbClr val="A9ABB6"/>
                </a:solidFill>
                <a:latin typeface="Arial"/>
                <a:cs typeface="Arial"/>
              </a:rPr>
              <a:t> </a:t>
            </a:r>
            <a:r>
              <a:rPr sz="600" spc="25" dirty="0">
                <a:solidFill>
                  <a:srgbClr val="A9ABB6"/>
                </a:solidFill>
                <a:latin typeface="Arial"/>
                <a:cs typeface="Arial"/>
              </a:rPr>
              <a:t>2020</a:t>
            </a:r>
            <a:r>
              <a:rPr sz="600" spc="-20" dirty="0">
                <a:solidFill>
                  <a:srgbClr val="A9ABB6"/>
                </a:solidFill>
                <a:latin typeface="Arial"/>
                <a:cs typeface="Arial"/>
              </a:rPr>
              <a:t> </a:t>
            </a:r>
            <a:r>
              <a:rPr sz="600" spc="-10" dirty="0">
                <a:solidFill>
                  <a:srgbClr val="A9ABB6"/>
                </a:solidFill>
                <a:latin typeface="Arial"/>
                <a:cs typeface="Arial"/>
              </a:rPr>
              <a:t>ExecOnline,</a:t>
            </a:r>
            <a:r>
              <a:rPr sz="600" spc="-20" dirty="0">
                <a:solidFill>
                  <a:srgbClr val="A9ABB6"/>
                </a:solidFill>
                <a:latin typeface="Arial"/>
                <a:cs typeface="Arial"/>
              </a:rPr>
              <a:t> </a:t>
            </a:r>
            <a:r>
              <a:rPr sz="600" spc="-15" dirty="0">
                <a:solidFill>
                  <a:srgbClr val="A9ABB6"/>
                </a:solidFill>
                <a:latin typeface="Arial"/>
                <a:cs typeface="Arial"/>
              </a:rPr>
              <a:t>Inc.</a:t>
            </a:r>
            <a:r>
              <a:rPr sz="600" spc="-20" dirty="0">
                <a:solidFill>
                  <a:srgbClr val="A9ABB6"/>
                </a:solidFill>
                <a:latin typeface="Arial"/>
                <a:cs typeface="Arial"/>
              </a:rPr>
              <a:t> </a:t>
            </a:r>
            <a:r>
              <a:rPr sz="600" spc="15" dirty="0">
                <a:solidFill>
                  <a:srgbClr val="A9ABB6"/>
                </a:solidFill>
                <a:latin typeface="Arial"/>
                <a:cs typeface="Arial"/>
              </a:rPr>
              <a:t>All</a:t>
            </a:r>
            <a:r>
              <a:rPr sz="600" spc="-20" dirty="0">
                <a:solidFill>
                  <a:srgbClr val="A9ABB6"/>
                </a:solidFill>
                <a:latin typeface="Arial"/>
                <a:cs typeface="Arial"/>
              </a:rPr>
              <a:t> </a:t>
            </a:r>
            <a:r>
              <a:rPr sz="600" spc="5" dirty="0">
                <a:solidFill>
                  <a:srgbClr val="A9ABB6"/>
                </a:solidFill>
                <a:latin typeface="Arial"/>
                <a:cs typeface="Arial"/>
              </a:rPr>
              <a:t>Rights</a:t>
            </a:r>
            <a:r>
              <a:rPr sz="600" spc="-20" dirty="0">
                <a:solidFill>
                  <a:srgbClr val="A9ABB6"/>
                </a:solidFill>
                <a:latin typeface="Arial"/>
                <a:cs typeface="Arial"/>
              </a:rPr>
              <a:t> </a:t>
            </a:r>
            <a:r>
              <a:rPr sz="600" spc="-10" dirty="0">
                <a:solidFill>
                  <a:srgbClr val="A9ABB6"/>
                </a:solidFill>
                <a:latin typeface="Arial"/>
                <a:cs typeface="Arial"/>
              </a:rPr>
              <a:t>Reserved.</a:t>
            </a:r>
            <a:endParaRPr sz="600">
              <a:latin typeface="Arial"/>
              <a:cs typeface="Arial"/>
            </a:endParaRPr>
          </a:p>
        </p:txBody>
      </p:sp>
      <p:sp>
        <p:nvSpPr>
          <p:cNvPr id="4" name="object 4"/>
          <p:cNvSpPr txBox="1"/>
          <p:nvPr/>
        </p:nvSpPr>
        <p:spPr>
          <a:xfrm>
            <a:off x="1691458" y="2567003"/>
            <a:ext cx="3263900" cy="2188210"/>
          </a:xfrm>
          <a:prstGeom prst="rect">
            <a:avLst/>
          </a:prstGeom>
        </p:spPr>
        <p:txBody>
          <a:bodyPr vert="horz" wrap="square" lIns="0" tIns="0" rIns="0" bIns="0" rtlCol="0">
            <a:spAutoFit/>
          </a:bodyPr>
          <a:lstStyle/>
          <a:p>
            <a:pPr marL="27940">
              <a:lnSpc>
                <a:spcPct val="100000"/>
              </a:lnSpc>
            </a:pPr>
            <a:r>
              <a:rPr sz="1200" spc="-30" dirty="0">
                <a:solidFill>
                  <a:srgbClr val="A31F21"/>
                </a:solidFill>
                <a:latin typeface="Arial"/>
                <a:cs typeface="Arial"/>
              </a:rPr>
              <a:t>Key</a:t>
            </a:r>
            <a:r>
              <a:rPr sz="1200" spc="-90" dirty="0">
                <a:solidFill>
                  <a:srgbClr val="A31F21"/>
                </a:solidFill>
                <a:latin typeface="Arial"/>
                <a:cs typeface="Arial"/>
              </a:rPr>
              <a:t> </a:t>
            </a:r>
            <a:r>
              <a:rPr sz="1200" spc="-5" dirty="0">
                <a:solidFill>
                  <a:srgbClr val="A31F21"/>
                </a:solidFill>
                <a:latin typeface="Arial"/>
                <a:cs typeface="Arial"/>
              </a:rPr>
              <a:t>Learnings</a:t>
            </a:r>
            <a:endParaRPr sz="1200">
              <a:latin typeface="Arial"/>
              <a:cs typeface="Arial"/>
            </a:endParaRPr>
          </a:p>
          <a:p>
            <a:pPr marL="193040" indent="-161290">
              <a:lnSpc>
                <a:spcPct val="100000"/>
              </a:lnSpc>
              <a:spcBef>
                <a:spcPts val="595"/>
              </a:spcBef>
              <a:buSzPct val="77777"/>
              <a:buChar char="●"/>
              <a:tabLst>
                <a:tab pos="313690" algn="l"/>
                <a:tab pos="314325" algn="l"/>
              </a:tabLst>
            </a:pPr>
            <a:r>
              <a:rPr sz="900" spc="-10" dirty="0">
                <a:solidFill>
                  <a:srgbClr val="363740"/>
                </a:solidFill>
                <a:latin typeface="Arial"/>
                <a:cs typeface="Arial"/>
              </a:rPr>
              <a:t>Elements </a:t>
            </a:r>
            <a:r>
              <a:rPr sz="900" spc="20" dirty="0">
                <a:solidFill>
                  <a:srgbClr val="363740"/>
                </a:solidFill>
                <a:latin typeface="Arial"/>
                <a:cs typeface="Arial"/>
              </a:rPr>
              <a:t>of</a:t>
            </a:r>
            <a:r>
              <a:rPr sz="900" spc="-85" dirty="0">
                <a:solidFill>
                  <a:srgbClr val="363740"/>
                </a:solidFill>
                <a:latin typeface="Arial"/>
                <a:cs typeface="Arial"/>
              </a:rPr>
              <a:t> </a:t>
            </a:r>
            <a:r>
              <a:rPr sz="900" spc="5" dirty="0">
                <a:solidFill>
                  <a:srgbClr val="363740"/>
                </a:solidFill>
                <a:latin typeface="Arial"/>
                <a:cs typeface="Arial"/>
              </a:rPr>
              <a:t>Context</a:t>
            </a:r>
            <a:endParaRPr sz="900">
              <a:latin typeface="Arial"/>
              <a:cs typeface="Arial"/>
            </a:endParaRPr>
          </a:p>
          <a:p>
            <a:pPr marL="313690" indent="-281940">
              <a:lnSpc>
                <a:spcPct val="100000"/>
              </a:lnSpc>
              <a:spcBef>
                <a:spcPts val="195"/>
              </a:spcBef>
              <a:buSzPct val="77777"/>
              <a:buChar char="●"/>
              <a:tabLst>
                <a:tab pos="313690" algn="l"/>
                <a:tab pos="314325" algn="l"/>
              </a:tabLst>
            </a:pPr>
            <a:r>
              <a:rPr sz="900" spc="-30" dirty="0">
                <a:solidFill>
                  <a:srgbClr val="363740"/>
                </a:solidFill>
                <a:latin typeface="Arial"/>
                <a:cs typeface="Arial"/>
              </a:rPr>
              <a:t>Team </a:t>
            </a:r>
            <a:r>
              <a:rPr sz="900" spc="20" dirty="0">
                <a:solidFill>
                  <a:srgbClr val="363740"/>
                </a:solidFill>
                <a:latin typeface="Arial"/>
                <a:cs typeface="Arial"/>
              </a:rPr>
              <a:t>Attributes </a:t>
            </a:r>
            <a:r>
              <a:rPr sz="900" dirty="0">
                <a:solidFill>
                  <a:srgbClr val="363740"/>
                </a:solidFill>
                <a:latin typeface="Arial"/>
                <a:cs typeface="Arial"/>
              </a:rPr>
              <a:t>and</a:t>
            </a:r>
            <a:r>
              <a:rPr sz="900" spc="-90" dirty="0">
                <a:solidFill>
                  <a:srgbClr val="363740"/>
                </a:solidFill>
                <a:latin typeface="Arial"/>
                <a:cs typeface="Arial"/>
              </a:rPr>
              <a:t> </a:t>
            </a:r>
            <a:r>
              <a:rPr sz="900" spc="10" dirty="0">
                <a:solidFill>
                  <a:srgbClr val="363740"/>
                </a:solidFill>
                <a:latin typeface="Arial"/>
                <a:cs typeface="Arial"/>
              </a:rPr>
              <a:t>Motivation</a:t>
            </a:r>
            <a:endParaRPr sz="900">
              <a:latin typeface="Arial"/>
              <a:cs typeface="Arial"/>
            </a:endParaRPr>
          </a:p>
          <a:p>
            <a:pPr marL="313690" indent="-281940">
              <a:lnSpc>
                <a:spcPct val="100000"/>
              </a:lnSpc>
              <a:spcBef>
                <a:spcPts val="195"/>
              </a:spcBef>
              <a:buSzPct val="77777"/>
              <a:buChar char="●"/>
              <a:tabLst>
                <a:tab pos="313690" algn="l"/>
                <a:tab pos="314325" algn="l"/>
              </a:tabLst>
            </a:pPr>
            <a:r>
              <a:rPr sz="900" spc="-10" dirty="0">
                <a:solidFill>
                  <a:srgbClr val="363740"/>
                </a:solidFill>
                <a:latin typeface="Arial"/>
                <a:cs typeface="Arial"/>
              </a:rPr>
              <a:t>The </a:t>
            </a:r>
            <a:r>
              <a:rPr sz="900" spc="5" dirty="0">
                <a:solidFill>
                  <a:srgbClr val="363740"/>
                </a:solidFill>
                <a:latin typeface="Arial"/>
                <a:cs typeface="Arial"/>
              </a:rPr>
              <a:t>Importance </a:t>
            </a:r>
            <a:r>
              <a:rPr sz="900" spc="20" dirty="0">
                <a:solidFill>
                  <a:srgbClr val="363740"/>
                </a:solidFill>
                <a:latin typeface="Arial"/>
                <a:cs typeface="Arial"/>
              </a:rPr>
              <a:t>of </a:t>
            </a:r>
            <a:r>
              <a:rPr sz="900" dirty="0">
                <a:solidFill>
                  <a:srgbClr val="363740"/>
                </a:solidFill>
                <a:latin typeface="Arial"/>
                <a:cs typeface="Arial"/>
              </a:rPr>
              <a:t>Status</a:t>
            </a:r>
            <a:r>
              <a:rPr sz="900" spc="-125" dirty="0">
                <a:solidFill>
                  <a:srgbClr val="363740"/>
                </a:solidFill>
                <a:latin typeface="Arial"/>
                <a:cs typeface="Arial"/>
              </a:rPr>
              <a:t> </a:t>
            </a:r>
            <a:r>
              <a:rPr sz="900" spc="5" dirty="0">
                <a:solidFill>
                  <a:srgbClr val="363740"/>
                </a:solidFill>
                <a:latin typeface="Arial"/>
                <a:cs typeface="Arial"/>
              </a:rPr>
              <a:t>Flexibility</a:t>
            </a:r>
            <a:endParaRPr sz="900">
              <a:latin typeface="Arial"/>
              <a:cs typeface="Arial"/>
            </a:endParaRPr>
          </a:p>
          <a:p>
            <a:pPr marL="313690" indent="-281940">
              <a:lnSpc>
                <a:spcPct val="100000"/>
              </a:lnSpc>
              <a:spcBef>
                <a:spcPts val="195"/>
              </a:spcBef>
              <a:buSzPct val="77777"/>
              <a:buChar char="●"/>
              <a:tabLst>
                <a:tab pos="313690" algn="l"/>
                <a:tab pos="314325" algn="l"/>
              </a:tabLst>
            </a:pPr>
            <a:r>
              <a:rPr sz="900" spc="5" dirty="0">
                <a:solidFill>
                  <a:srgbClr val="363740"/>
                </a:solidFill>
                <a:latin typeface="Arial"/>
                <a:cs typeface="Arial"/>
              </a:rPr>
              <a:t>Understanding </a:t>
            </a:r>
            <a:r>
              <a:rPr sz="900" dirty="0">
                <a:solidFill>
                  <a:srgbClr val="363740"/>
                </a:solidFill>
                <a:latin typeface="Arial"/>
                <a:cs typeface="Arial"/>
              </a:rPr>
              <a:t>Status</a:t>
            </a:r>
            <a:r>
              <a:rPr sz="900" spc="-65" dirty="0">
                <a:solidFill>
                  <a:srgbClr val="363740"/>
                </a:solidFill>
                <a:latin typeface="Arial"/>
                <a:cs typeface="Arial"/>
              </a:rPr>
              <a:t> </a:t>
            </a:r>
            <a:r>
              <a:rPr sz="900" spc="-25" dirty="0">
                <a:solidFill>
                  <a:srgbClr val="363740"/>
                </a:solidFill>
                <a:latin typeface="Arial"/>
                <a:cs typeface="Arial"/>
              </a:rPr>
              <a:t>Cues</a:t>
            </a:r>
            <a:endParaRPr sz="900">
              <a:latin typeface="Arial"/>
              <a:cs typeface="Arial"/>
            </a:endParaRPr>
          </a:p>
          <a:p>
            <a:pPr marL="313690" indent="-281940">
              <a:lnSpc>
                <a:spcPct val="100000"/>
              </a:lnSpc>
              <a:spcBef>
                <a:spcPts val="195"/>
              </a:spcBef>
              <a:buSzPct val="77777"/>
              <a:buChar char="●"/>
              <a:tabLst>
                <a:tab pos="313690" algn="l"/>
                <a:tab pos="314325" algn="l"/>
              </a:tabLst>
            </a:pPr>
            <a:r>
              <a:rPr sz="900" dirty="0">
                <a:solidFill>
                  <a:srgbClr val="363740"/>
                </a:solidFill>
                <a:latin typeface="Arial"/>
                <a:cs typeface="Arial"/>
              </a:rPr>
              <a:t>Changing</a:t>
            </a:r>
            <a:r>
              <a:rPr sz="900" spc="-75" dirty="0">
                <a:solidFill>
                  <a:srgbClr val="363740"/>
                </a:solidFill>
                <a:latin typeface="Arial"/>
                <a:cs typeface="Arial"/>
              </a:rPr>
              <a:t> </a:t>
            </a:r>
            <a:r>
              <a:rPr sz="900" spc="5" dirty="0">
                <a:solidFill>
                  <a:srgbClr val="363740"/>
                </a:solidFill>
                <a:latin typeface="Arial"/>
                <a:cs typeface="Arial"/>
              </a:rPr>
              <a:t>Context</a:t>
            </a:r>
            <a:endParaRPr sz="900">
              <a:latin typeface="Arial"/>
              <a:cs typeface="Arial"/>
            </a:endParaRPr>
          </a:p>
          <a:p>
            <a:pPr marL="27940">
              <a:lnSpc>
                <a:spcPct val="100000"/>
              </a:lnSpc>
              <a:spcBef>
                <a:spcPts val="1005"/>
              </a:spcBef>
            </a:pPr>
            <a:r>
              <a:rPr sz="1200" spc="15" dirty="0">
                <a:solidFill>
                  <a:srgbClr val="A31F21"/>
                </a:solidFill>
                <a:latin typeface="Arial"/>
                <a:cs typeface="Arial"/>
              </a:rPr>
              <a:t>Assignment </a:t>
            </a:r>
            <a:r>
              <a:rPr sz="1200" spc="-5" dirty="0">
                <a:solidFill>
                  <a:srgbClr val="A31F21"/>
                </a:solidFill>
                <a:latin typeface="Arial"/>
                <a:cs typeface="Arial"/>
              </a:rPr>
              <a:t>Details: </a:t>
            </a:r>
            <a:r>
              <a:rPr sz="1200" spc="-15" dirty="0">
                <a:solidFill>
                  <a:srgbClr val="A31F21"/>
                </a:solidFill>
                <a:latin typeface="Arial"/>
                <a:cs typeface="Arial"/>
              </a:rPr>
              <a:t>Create </a:t>
            </a:r>
            <a:r>
              <a:rPr sz="1200" spc="-10" dirty="0">
                <a:solidFill>
                  <a:srgbClr val="A31F21"/>
                </a:solidFill>
                <a:latin typeface="Arial"/>
                <a:cs typeface="Arial"/>
              </a:rPr>
              <a:t>an </a:t>
            </a:r>
            <a:r>
              <a:rPr sz="1200" spc="20" dirty="0">
                <a:solidFill>
                  <a:srgbClr val="A31F21"/>
                </a:solidFill>
                <a:latin typeface="Arial"/>
                <a:cs typeface="Arial"/>
              </a:rPr>
              <a:t>Action</a:t>
            </a:r>
            <a:r>
              <a:rPr sz="1200" spc="-150" dirty="0">
                <a:solidFill>
                  <a:srgbClr val="A31F21"/>
                </a:solidFill>
                <a:latin typeface="Arial"/>
                <a:cs typeface="Arial"/>
              </a:rPr>
              <a:t> </a:t>
            </a:r>
            <a:r>
              <a:rPr sz="1200" spc="-10" dirty="0">
                <a:solidFill>
                  <a:srgbClr val="A31F21"/>
                </a:solidFill>
                <a:latin typeface="Arial"/>
                <a:cs typeface="Arial"/>
              </a:rPr>
              <a:t>Plan</a:t>
            </a:r>
            <a:endParaRPr sz="1200">
              <a:latin typeface="Arial"/>
              <a:cs typeface="Arial"/>
            </a:endParaRPr>
          </a:p>
          <a:p>
            <a:pPr marL="193040" marR="5080" indent="-180340">
              <a:lnSpc>
                <a:spcPts val="1050"/>
              </a:lnSpc>
              <a:spcBef>
                <a:spcPts val="655"/>
              </a:spcBef>
              <a:buSzPct val="77777"/>
              <a:buFont typeface="Arial"/>
              <a:buChar char="●"/>
              <a:tabLst>
                <a:tab pos="193675" algn="l"/>
              </a:tabLst>
            </a:pPr>
            <a:r>
              <a:rPr sz="900" b="1" spc="-80" dirty="0">
                <a:solidFill>
                  <a:srgbClr val="363740"/>
                </a:solidFill>
                <a:latin typeface="Arial Black"/>
                <a:cs typeface="Arial Black"/>
              </a:rPr>
              <a:t>Analyze their </a:t>
            </a:r>
            <a:r>
              <a:rPr sz="900" b="1" spc="-85" dirty="0">
                <a:solidFill>
                  <a:srgbClr val="363740"/>
                </a:solidFill>
                <a:latin typeface="Arial Black"/>
                <a:cs typeface="Arial Black"/>
              </a:rPr>
              <a:t>own </a:t>
            </a:r>
            <a:r>
              <a:rPr sz="900" b="1" spc="-95" dirty="0">
                <a:solidFill>
                  <a:srgbClr val="363740"/>
                </a:solidFill>
                <a:latin typeface="Arial Black"/>
                <a:cs typeface="Arial Black"/>
              </a:rPr>
              <a:t>business </a:t>
            </a:r>
            <a:r>
              <a:rPr sz="900" b="1" spc="-100" dirty="0">
                <a:solidFill>
                  <a:srgbClr val="363740"/>
                </a:solidFill>
                <a:latin typeface="Arial Black"/>
                <a:cs typeface="Arial Black"/>
              </a:rPr>
              <a:t>context, </a:t>
            </a:r>
            <a:r>
              <a:rPr sz="900" spc="5" dirty="0">
                <a:solidFill>
                  <a:srgbClr val="363740"/>
                </a:solidFill>
                <a:latin typeface="Arial"/>
                <a:cs typeface="Arial"/>
              </a:rPr>
              <a:t>including environment  </a:t>
            </a:r>
            <a:r>
              <a:rPr sz="900" dirty="0">
                <a:solidFill>
                  <a:srgbClr val="363740"/>
                </a:solidFill>
                <a:latin typeface="Arial"/>
                <a:cs typeface="Arial"/>
              </a:rPr>
              <a:t>and interpersonal</a:t>
            </a:r>
            <a:r>
              <a:rPr sz="900" spc="-60" dirty="0">
                <a:solidFill>
                  <a:srgbClr val="363740"/>
                </a:solidFill>
                <a:latin typeface="Arial"/>
                <a:cs typeface="Arial"/>
              </a:rPr>
              <a:t> </a:t>
            </a:r>
            <a:r>
              <a:rPr sz="900" dirty="0">
                <a:solidFill>
                  <a:srgbClr val="363740"/>
                </a:solidFill>
                <a:latin typeface="Arial"/>
                <a:cs typeface="Arial"/>
              </a:rPr>
              <a:t>dimensions</a:t>
            </a:r>
            <a:endParaRPr sz="900">
              <a:latin typeface="Arial"/>
              <a:cs typeface="Arial"/>
            </a:endParaRPr>
          </a:p>
          <a:p>
            <a:pPr marL="193040" marR="200660" indent="-180340">
              <a:lnSpc>
                <a:spcPts val="1050"/>
              </a:lnSpc>
              <a:spcBef>
                <a:spcPts val="225"/>
              </a:spcBef>
              <a:buSzPct val="77777"/>
              <a:buFont typeface="Arial"/>
              <a:buChar char="●"/>
              <a:tabLst>
                <a:tab pos="193675" algn="l"/>
              </a:tabLst>
            </a:pPr>
            <a:r>
              <a:rPr sz="900" b="1" spc="-75" dirty="0">
                <a:solidFill>
                  <a:srgbClr val="363740"/>
                </a:solidFill>
                <a:latin typeface="Arial Black"/>
                <a:cs typeface="Arial Black"/>
              </a:rPr>
              <a:t>Identify opportunities </a:t>
            </a:r>
            <a:r>
              <a:rPr sz="900" spc="25" dirty="0">
                <a:solidFill>
                  <a:srgbClr val="363740"/>
                </a:solidFill>
                <a:latin typeface="Arial"/>
                <a:cs typeface="Arial"/>
              </a:rPr>
              <a:t>to </a:t>
            </a:r>
            <a:r>
              <a:rPr sz="900" spc="-5" dirty="0">
                <a:solidFill>
                  <a:srgbClr val="363740"/>
                </a:solidFill>
                <a:latin typeface="Arial"/>
                <a:cs typeface="Arial"/>
              </a:rPr>
              <a:t>change </a:t>
            </a:r>
            <a:r>
              <a:rPr sz="900" spc="5" dirty="0">
                <a:solidFill>
                  <a:srgbClr val="363740"/>
                </a:solidFill>
                <a:latin typeface="Arial"/>
                <a:cs typeface="Arial"/>
              </a:rPr>
              <a:t>contextual </a:t>
            </a:r>
            <a:r>
              <a:rPr sz="900" spc="-5" dirty="0">
                <a:solidFill>
                  <a:srgbClr val="363740"/>
                </a:solidFill>
                <a:latin typeface="Arial"/>
                <a:cs typeface="Arial"/>
              </a:rPr>
              <a:t>elements</a:t>
            </a:r>
            <a:r>
              <a:rPr sz="900" spc="-85" dirty="0">
                <a:solidFill>
                  <a:srgbClr val="363740"/>
                </a:solidFill>
                <a:latin typeface="Arial"/>
                <a:cs typeface="Arial"/>
              </a:rPr>
              <a:t> </a:t>
            </a:r>
            <a:r>
              <a:rPr sz="900" spc="25" dirty="0">
                <a:solidFill>
                  <a:srgbClr val="363740"/>
                </a:solidFill>
                <a:latin typeface="Arial"/>
                <a:cs typeface="Arial"/>
              </a:rPr>
              <a:t>to  </a:t>
            </a:r>
            <a:r>
              <a:rPr sz="900" spc="15" dirty="0">
                <a:solidFill>
                  <a:srgbClr val="363740"/>
                </a:solidFill>
                <a:latin typeface="Arial"/>
                <a:cs typeface="Arial"/>
              </a:rPr>
              <a:t>better </a:t>
            </a:r>
            <a:r>
              <a:rPr sz="900" spc="-15" dirty="0">
                <a:solidFill>
                  <a:srgbClr val="363740"/>
                </a:solidFill>
                <a:latin typeface="Arial"/>
                <a:cs typeface="Arial"/>
              </a:rPr>
              <a:t>achieve </a:t>
            </a:r>
            <a:r>
              <a:rPr sz="900" spc="10" dirty="0">
                <a:solidFill>
                  <a:srgbClr val="363740"/>
                </a:solidFill>
                <a:latin typeface="Arial"/>
                <a:cs typeface="Arial"/>
              </a:rPr>
              <a:t>their</a:t>
            </a:r>
            <a:r>
              <a:rPr sz="900" spc="-100" dirty="0">
                <a:solidFill>
                  <a:srgbClr val="363740"/>
                </a:solidFill>
                <a:latin typeface="Arial"/>
                <a:cs typeface="Arial"/>
              </a:rPr>
              <a:t> </a:t>
            </a:r>
            <a:r>
              <a:rPr sz="900" spc="-5" dirty="0">
                <a:solidFill>
                  <a:srgbClr val="363740"/>
                </a:solidFill>
                <a:latin typeface="Arial"/>
                <a:cs typeface="Arial"/>
              </a:rPr>
              <a:t>goals</a:t>
            </a:r>
            <a:endParaRPr sz="900">
              <a:latin typeface="Arial"/>
              <a:cs typeface="Arial"/>
            </a:endParaRPr>
          </a:p>
          <a:p>
            <a:pPr marL="193040" indent="-180340">
              <a:lnSpc>
                <a:spcPct val="100000"/>
              </a:lnSpc>
              <a:spcBef>
                <a:spcPts val="165"/>
              </a:spcBef>
              <a:buSzPct val="77777"/>
              <a:buFont typeface="Arial"/>
              <a:buChar char="●"/>
              <a:tabLst>
                <a:tab pos="193675" algn="l"/>
              </a:tabLst>
            </a:pPr>
            <a:r>
              <a:rPr sz="900" b="1" spc="-80" dirty="0">
                <a:solidFill>
                  <a:srgbClr val="363740"/>
                </a:solidFill>
                <a:latin typeface="Arial Black"/>
                <a:cs typeface="Arial Black"/>
              </a:rPr>
              <a:t>Plan </a:t>
            </a:r>
            <a:r>
              <a:rPr sz="900" b="1" spc="-75" dirty="0">
                <a:solidFill>
                  <a:srgbClr val="363740"/>
                </a:solidFill>
                <a:latin typeface="Arial Black"/>
                <a:cs typeface="Arial Black"/>
              </a:rPr>
              <a:t>to </a:t>
            </a:r>
            <a:r>
              <a:rPr sz="900" b="1" spc="-95" dirty="0">
                <a:solidFill>
                  <a:srgbClr val="363740"/>
                </a:solidFill>
                <a:latin typeface="Arial Black"/>
                <a:cs typeface="Arial Black"/>
              </a:rPr>
              <a:t>implement </a:t>
            </a:r>
            <a:r>
              <a:rPr sz="900" b="1" spc="-114" dirty="0">
                <a:solidFill>
                  <a:srgbClr val="363740"/>
                </a:solidFill>
                <a:latin typeface="Arial Black"/>
                <a:cs typeface="Arial Black"/>
              </a:rPr>
              <a:t>a </a:t>
            </a:r>
            <a:r>
              <a:rPr sz="900" b="1" spc="-100" dirty="0">
                <a:solidFill>
                  <a:srgbClr val="363740"/>
                </a:solidFill>
                <a:latin typeface="Arial Black"/>
                <a:cs typeface="Arial Black"/>
              </a:rPr>
              <a:t>contextual</a:t>
            </a:r>
            <a:r>
              <a:rPr sz="900" b="1" spc="70" dirty="0">
                <a:solidFill>
                  <a:srgbClr val="363740"/>
                </a:solidFill>
                <a:latin typeface="Arial Black"/>
                <a:cs typeface="Arial Black"/>
              </a:rPr>
              <a:t> </a:t>
            </a:r>
            <a:r>
              <a:rPr sz="900" b="1" spc="-105" dirty="0">
                <a:solidFill>
                  <a:srgbClr val="363740"/>
                </a:solidFill>
                <a:latin typeface="Arial Black"/>
                <a:cs typeface="Arial Black"/>
              </a:rPr>
              <a:t>change</a:t>
            </a:r>
            <a:endParaRPr sz="900">
              <a:latin typeface="Arial Black"/>
              <a:cs typeface="Arial Black"/>
            </a:endParaRPr>
          </a:p>
        </p:txBody>
      </p:sp>
      <p:sp>
        <p:nvSpPr>
          <p:cNvPr id="5" name="object 5"/>
          <p:cNvSpPr txBox="1"/>
          <p:nvPr/>
        </p:nvSpPr>
        <p:spPr>
          <a:xfrm>
            <a:off x="6065275" y="4407361"/>
            <a:ext cx="2223770" cy="150495"/>
          </a:xfrm>
          <a:prstGeom prst="rect">
            <a:avLst/>
          </a:prstGeom>
        </p:spPr>
        <p:txBody>
          <a:bodyPr vert="horz" wrap="square" lIns="0" tIns="0" rIns="0" bIns="0" rtlCol="0">
            <a:spAutoFit/>
          </a:bodyPr>
          <a:lstStyle/>
          <a:p>
            <a:pPr marL="12700">
              <a:lnSpc>
                <a:spcPct val="100000"/>
              </a:lnSpc>
            </a:pPr>
            <a:r>
              <a:rPr sz="800" dirty="0">
                <a:solidFill>
                  <a:srgbClr val="363740"/>
                </a:solidFill>
                <a:latin typeface="Arial"/>
                <a:cs typeface="Arial"/>
              </a:rPr>
              <a:t>Management </a:t>
            </a:r>
            <a:r>
              <a:rPr sz="800" spc="20" dirty="0">
                <a:solidFill>
                  <a:srgbClr val="363740"/>
                </a:solidFill>
                <a:latin typeface="Arial"/>
                <a:cs typeface="Arial"/>
              </a:rPr>
              <a:t>Agility </a:t>
            </a:r>
            <a:r>
              <a:rPr sz="800" dirty="0">
                <a:solidFill>
                  <a:srgbClr val="363740"/>
                </a:solidFill>
                <a:latin typeface="Arial"/>
                <a:cs typeface="Arial"/>
              </a:rPr>
              <a:t>and </a:t>
            </a:r>
            <a:r>
              <a:rPr sz="800" spc="-15" dirty="0">
                <a:solidFill>
                  <a:srgbClr val="363740"/>
                </a:solidFill>
                <a:latin typeface="Arial"/>
                <a:cs typeface="Arial"/>
              </a:rPr>
              <a:t>Research</a:t>
            </a:r>
            <a:r>
              <a:rPr sz="800" spc="-114" dirty="0">
                <a:solidFill>
                  <a:srgbClr val="363740"/>
                </a:solidFill>
                <a:latin typeface="Arial"/>
                <a:cs typeface="Arial"/>
              </a:rPr>
              <a:t> </a:t>
            </a:r>
            <a:r>
              <a:rPr sz="800" dirty="0">
                <a:solidFill>
                  <a:srgbClr val="363740"/>
                </a:solidFill>
                <a:latin typeface="Arial"/>
                <a:cs typeface="Arial"/>
              </a:rPr>
              <a:t>Methodology.</a:t>
            </a:r>
            <a:endParaRPr sz="800">
              <a:latin typeface="Arial"/>
              <a:cs typeface="Arial"/>
            </a:endParaRPr>
          </a:p>
        </p:txBody>
      </p:sp>
      <p:sp>
        <p:nvSpPr>
          <p:cNvPr id="6" name="object 6"/>
          <p:cNvSpPr/>
          <p:nvPr/>
        </p:nvSpPr>
        <p:spPr>
          <a:xfrm>
            <a:off x="6103275" y="1062549"/>
            <a:ext cx="3041015" cy="699135"/>
          </a:xfrm>
          <a:custGeom>
            <a:avLst/>
            <a:gdLst/>
            <a:ahLst/>
            <a:cxnLst/>
            <a:rect l="l" t="t" r="r" b="b"/>
            <a:pathLst>
              <a:path w="3041015" h="699135">
                <a:moveTo>
                  <a:pt x="0" y="0"/>
                </a:moveTo>
                <a:lnTo>
                  <a:pt x="3040799" y="0"/>
                </a:lnTo>
                <a:lnTo>
                  <a:pt x="3040799" y="698699"/>
                </a:lnTo>
                <a:lnTo>
                  <a:pt x="0" y="698699"/>
                </a:lnTo>
                <a:lnTo>
                  <a:pt x="0" y="0"/>
                </a:lnTo>
                <a:close/>
              </a:path>
            </a:pathLst>
          </a:custGeom>
          <a:solidFill>
            <a:srgbClr val="A31F21"/>
          </a:solidFill>
        </p:spPr>
        <p:txBody>
          <a:bodyPr wrap="square" lIns="0" tIns="0" rIns="0" bIns="0" rtlCol="0"/>
          <a:lstStyle/>
          <a:p>
            <a:endParaRPr/>
          </a:p>
        </p:txBody>
      </p:sp>
      <p:sp>
        <p:nvSpPr>
          <p:cNvPr id="7" name="object 7"/>
          <p:cNvSpPr txBox="1"/>
          <p:nvPr/>
        </p:nvSpPr>
        <p:spPr>
          <a:xfrm>
            <a:off x="6176300" y="1131103"/>
            <a:ext cx="2289810" cy="570230"/>
          </a:xfrm>
          <a:prstGeom prst="rect">
            <a:avLst/>
          </a:prstGeom>
        </p:spPr>
        <p:txBody>
          <a:bodyPr vert="horz" wrap="square" lIns="0" tIns="0" rIns="0" bIns="0" rtlCol="0">
            <a:spAutoFit/>
          </a:bodyPr>
          <a:lstStyle/>
          <a:p>
            <a:pPr marL="12700">
              <a:lnSpc>
                <a:spcPct val="100000"/>
              </a:lnSpc>
            </a:pPr>
            <a:r>
              <a:rPr sz="900" b="1" spc="-95" dirty="0">
                <a:solidFill>
                  <a:srgbClr val="FFFFFF"/>
                </a:solidFill>
                <a:latin typeface="Arial Black"/>
                <a:cs typeface="Arial Black"/>
              </a:rPr>
              <a:t>Estimated </a:t>
            </a:r>
            <a:r>
              <a:rPr sz="900" b="1" spc="-105" dirty="0">
                <a:solidFill>
                  <a:srgbClr val="FFFFFF"/>
                </a:solidFill>
                <a:latin typeface="Arial Black"/>
                <a:cs typeface="Arial Black"/>
              </a:rPr>
              <a:t>Time </a:t>
            </a:r>
            <a:r>
              <a:rPr sz="900" b="1" spc="-95" dirty="0">
                <a:solidFill>
                  <a:srgbClr val="FFFFFF"/>
                </a:solidFill>
                <a:latin typeface="Arial Black"/>
                <a:cs typeface="Arial Black"/>
              </a:rPr>
              <a:t>Commitment: </a:t>
            </a:r>
            <a:r>
              <a:rPr sz="900" b="1" spc="-70" dirty="0">
                <a:solidFill>
                  <a:srgbClr val="FFFFFF"/>
                </a:solidFill>
                <a:latin typeface="Arial Black"/>
                <a:cs typeface="Arial Black"/>
              </a:rPr>
              <a:t>2.5 </a:t>
            </a:r>
            <a:r>
              <a:rPr sz="900" b="1" spc="90" dirty="0">
                <a:solidFill>
                  <a:srgbClr val="FFFFFF"/>
                </a:solidFill>
                <a:latin typeface="Arial Black"/>
                <a:cs typeface="Arial Black"/>
              </a:rPr>
              <a:t>- </a:t>
            </a:r>
            <a:r>
              <a:rPr sz="900" b="1" spc="-65" dirty="0">
                <a:solidFill>
                  <a:srgbClr val="FFFFFF"/>
                </a:solidFill>
                <a:latin typeface="Arial Black"/>
                <a:cs typeface="Arial Black"/>
              </a:rPr>
              <a:t>3</a:t>
            </a:r>
            <a:r>
              <a:rPr sz="900" b="1" spc="-95" dirty="0">
                <a:solidFill>
                  <a:srgbClr val="FFFFFF"/>
                </a:solidFill>
                <a:latin typeface="Arial Black"/>
                <a:cs typeface="Arial Black"/>
              </a:rPr>
              <a:t> </a:t>
            </a:r>
            <a:r>
              <a:rPr sz="900" b="1" spc="-85" dirty="0">
                <a:solidFill>
                  <a:srgbClr val="FFFFFF"/>
                </a:solidFill>
                <a:latin typeface="Arial Black"/>
                <a:cs typeface="Arial Black"/>
              </a:rPr>
              <a:t>hours</a:t>
            </a:r>
            <a:endParaRPr sz="900">
              <a:latin typeface="Arial Black"/>
              <a:cs typeface="Arial Black"/>
            </a:endParaRPr>
          </a:p>
          <a:p>
            <a:pPr marL="12700" marR="629920">
              <a:lnSpc>
                <a:spcPct val="109400"/>
              </a:lnSpc>
              <a:spcBef>
                <a:spcPts val="30"/>
              </a:spcBef>
            </a:pPr>
            <a:r>
              <a:rPr sz="800" spc="-5" dirty="0">
                <a:solidFill>
                  <a:srgbClr val="FFFFFF"/>
                </a:solidFill>
                <a:latin typeface="Arial"/>
                <a:cs typeface="Arial"/>
              </a:rPr>
              <a:t>Faculty </a:t>
            </a:r>
            <a:r>
              <a:rPr sz="800" dirty="0">
                <a:solidFill>
                  <a:srgbClr val="FFFFFF"/>
                </a:solidFill>
                <a:latin typeface="Arial"/>
                <a:cs typeface="Arial"/>
              </a:rPr>
              <a:t>Video </a:t>
            </a:r>
            <a:r>
              <a:rPr sz="800" spc="-10" dirty="0">
                <a:solidFill>
                  <a:srgbClr val="FFFFFF"/>
                </a:solidFill>
                <a:latin typeface="Arial"/>
                <a:cs typeface="Arial"/>
              </a:rPr>
              <a:t>Lectures: </a:t>
            </a:r>
            <a:r>
              <a:rPr sz="800" spc="35" dirty="0">
                <a:solidFill>
                  <a:srgbClr val="FFFFFF"/>
                </a:solidFill>
                <a:latin typeface="Arial"/>
                <a:cs typeface="Arial"/>
              </a:rPr>
              <a:t>30 </a:t>
            </a:r>
            <a:r>
              <a:rPr sz="800" spc="5" dirty="0">
                <a:solidFill>
                  <a:srgbClr val="FFFFFF"/>
                </a:solidFill>
                <a:latin typeface="Arial"/>
                <a:cs typeface="Arial"/>
              </a:rPr>
              <a:t>Minutes  </a:t>
            </a:r>
            <a:r>
              <a:rPr sz="800" spc="-10" dirty="0">
                <a:solidFill>
                  <a:srgbClr val="FFFFFF"/>
                </a:solidFill>
                <a:latin typeface="Arial"/>
                <a:cs typeface="Arial"/>
              </a:rPr>
              <a:t>Create</a:t>
            </a:r>
            <a:r>
              <a:rPr sz="800" spc="-30" dirty="0">
                <a:solidFill>
                  <a:srgbClr val="FFFFFF"/>
                </a:solidFill>
                <a:latin typeface="Arial"/>
                <a:cs typeface="Arial"/>
              </a:rPr>
              <a:t> </a:t>
            </a:r>
            <a:r>
              <a:rPr sz="800" spc="15" dirty="0">
                <a:solidFill>
                  <a:srgbClr val="FFFFFF"/>
                </a:solidFill>
                <a:latin typeface="Arial"/>
                <a:cs typeface="Arial"/>
              </a:rPr>
              <a:t>Action</a:t>
            </a:r>
            <a:r>
              <a:rPr sz="800" spc="-30" dirty="0">
                <a:solidFill>
                  <a:srgbClr val="FFFFFF"/>
                </a:solidFill>
                <a:latin typeface="Arial"/>
                <a:cs typeface="Arial"/>
              </a:rPr>
              <a:t> </a:t>
            </a:r>
            <a:r>
              <a:rPr sz="800" spc="-15" dirty="0">
                <a:solidFill>
                  <a:srgbClr val="FFFFFF"/>
                </a:solidFill>
                <a:latin typeface="Arial"/>
                <a:cs typeface="Arial"/>
              </a:rPr>
              <a:t>Plan:</a:t>
            </a:r>
            <a:r>
              <a:rPr sz="800" spc="-30" dirty="0">
                <a:solidFill>
                  <a:srgbClr val="FFFFFF"/>
                </a:solidFill>
                <a:latin typeface="Arial"/>
                <a:cs typeface="Arial"/>
              </a:rPr>
              <a:t> </a:t>
            </a:r>
            <a:r>
              <a:rPr sz="800" spc="35" dirty="0">
                <a:solidFill>
                  <a:srgbClr val="FFFFFF"/>
                </a:solidFill>
                <a:latin typeface="Arial"/>
                <a:cs typeface="Arial"/>
              </a:rPr>
              <a:t>75</a:t>
            </a:r>
            <a:r>
              <a:rPr sz="800" spc="-30" dirty="0">
                <a:solidFill>
                  <a:srgbClr val="FFFFFF"/>
                </a:solidFill>
                <a:latin typeface="Arial"/>
                <a:cs typeface="Arial"/>
              </a:rPr>
              <a:t> </a:t>
            </a:r>
            <a:r>
              <a:rPr sz="800" spc="70" dirty="0">
                <a:solidFill>
                  <a:srgbClr val="FFFFFF"/>
                </a:solidFill>
                <a:latin typeface="Arial"/>
                <a:cs typeface="Arial"/>
              </a:rPr>
              <a:t>-</a:t>
            </a:r>
            <a:r>
              <a:rPr sz="800" spc="-30" dirty="0">
                <a:solidFill>
                  <a:srgbClr val="FFFFFF"/>
                </a:solidFill>
                <a:latin typeface="Arial"/>
                <a:cs typeface="Arial"/>
              </a:rPr>
              <a:t> </a:t>
            </a:r>
            <a:r>
              <a:rPr sz="800" spc="35" dirty="0">
                <a:solidFill>
                  <a:srgbClr val="FFFFFF"/>
                </a:solidFill>
                <a:latin typeface="Arial"/>
                <a:cs typeface="Arial"/>
              </a:rPr>
              <a:t>90</a:t>
            </a:r>
            <a:r>
              <a:rPr sz="800" spc="-30" dirty="0">
                <a:solidFill>
                  <a:srgbClr val="FFFFFF"/>
                </a:solidFill>
                <a:latin typeface="Arial"/>
                <a:cs typeface="Arial"/>
              </a:rPr>
              <a:t> </a:t>
            </a:r>
            <a:r>
              <a:rPr sz="800" spc="5" dirty="0">
                <a:solidFill>
                  <a:srgbClr val="FFFFFF"/>
                </a:solidFill>
                <a:latin typeface="Arial"/>
                <a:cs typeface="Arial"/>
              </a:rPr>
              <a:t>Minutes  </a:t>
            </a:r>
            <a:r>
              <a:rPr sz="800" dirty="0">
                <a:solidFill>
                  <a:srgbClr val="FFFFFF"/>
                </a:solidFill>
                <a:latin typeface="Arial"/>
                <a:cs typeface="Arial"/>
              </a:rPr>
              <a:t>Interactive </a:t>
            </a:r>
            <a:r>
              <a:rPr sz="800" spc="5" dirty="0">
                <a:solidFill>
                  <a:srgbClr val="FFFFFF"/>
                </a:solidFill>
                <a:latin typeface="Arial"/>
                <a:cs typeface="Arial"/>
              </a:rPr>
              <a:t>Activities: </a:t>
            </a:r>
            <a:r>
              <a:rPr sz="800" spc="40" dirty="0">
                <a:solidFill>
                  <a:srgbClr val="FFFFFF"/>
                </a:solidFill>
                <a:latin typeface="Arial"/>
                <a:cs typeface="Arial"/>
              </a:rPr>
              <a:t>45-60</a:t>
            </a:r>
            <a:r>
              <a:rPr sz="800" spc="-85" dirty="0">
                <a:solidFill>
                  <a:srgbClr val="FFFFFF"/>
                </a:solidFill>
                <a:latin typeface="Arial"/>
                <a:cs typeface="Arial"/>
              </a:rPr>
              <a:t> </a:t>
            </a:r>
            <a:r>
              <a:rPr sz="800" spc="5" dirty="0">
                <a:solidFill>
                  <a:srgbClr val="FFFFFF"/>
                </a:solidFill>
                <a:latin typeface="Arial"/>
                <a:cs typeface="Arial"/>
              </a:rPr>
              <a:t>Minutes</a:t>
            </a:r>
            <a:endParaRPr sz="800">
              <a:latin typeface="Arial"/>
              <a:cs typeface="Arial"/>
            </a:endParaRPr>
          </a:p>
        </p:txBody>
      </p:sp>
      <p:sp>
        <p:nvSpPr>
          <p:cNvPr id="8" name="object 8"/>
          <p:cNvSpPr txBox="1">
            <a:spLocks noGrp="1"/>
          </p:cNvSpPr>
          <p:nvPr>
            <p:ph type="title"/>
          </p:nvPr>
        </p:nvSpPr>
        <p:spPr>
          <a:xfrm>
            <a:off x="1706899" y="341965"/>
            <a:ext cx="3611879" cy="304800"/>
          </a:xfrm>
          <a:prstGeom prst="rect">
            <a:avLst/>
          </a:prstGeom>
        </p:spPr>
        <p:txBody>
          <a:bodyPr vert="horz" wrap="square" lIns="0" tIns="0" rIns="0" bIns="0" rtlCol="0">
            <a:spAutoFit/>
          </a:bodyPr>
          <a:lstStyle/>
          <a:p>
            <a:pPr marL="12700">
              <a:lnSpc>
                <a:spcPct val="100000"/>
              </a:lnSpc>
            </a:pPr>
            <a:r>
              <a:rPr b="0" spc="45" dirty="0">
                <a:solidFill>
                  <a:srgbClr val="A31F21"/>
                </a:solidFill>
                <a:latin typeface="Arial"/>
                <a:cs typeface="Arial"/>
              </a:rPr>
              <a:t>Adapting </a:t>
            </a:r>
            <a:r>
              <a:rPr b="0" spc="60" dirty="0">
                <a:solidFill>
                  <a:srgbClr val="A31F21"/>
                </a:solidFill>
                <a:latin typeface="Arial"/>
                <a:cs typeface="Arial"/>
              </a:rPr>
              <a:t>to </a:t>
            </a:r>
            <a:r>
              <a:rPr b="0" spc="5" dirty="0">
                <a:solidFill>
                  <a:srgbClr val="A31F21"/>
                </a:solidFill>
                <a:latin typeface="Arial"/>
                <a:cs typeface="Arial"/>
              </a:rPr>
              <a:t>Changing</a:t>
            </a:r>
            <a:r>
              <a:rPr b="0" spc="-260" dirty="0">
                <a:solidFill>
                  <a:srgbClr val="A31F21"/>
                </a:solidFill>
                <a:latin typeface="Arial"/>
                <a:cs typeface="Arial"/>
              </a:rPr>
              <a:t> </a:t>
            </a:r>
            <a:r>
              <a:rPr b="0" spc="10" dirty="0">
                <a:solidFill>
                  <a:srgbClr val="A31F21"/>
                </a:solidFill>
                <a:latin typeface="Arial"/>
                <a:cs typeface="Arial"/>
              </a:rPr>
              <a:t>Contexts</a:t>
            </a:r>
          </a:p>
        </p:txBody>
      </p:sp>
      <p:sp>
        <p:nvSpPr>
          <p:cNvPr id="9" name="object 9"/>
          <p:cNvSpPr/>
          <p:nvPr/>
        </p:nvSpPr>
        <p:spPr>
          <a:xfrm>
            <a:off x="7588800" y="169775"/>
            <a:ext cx="1341947" cy="368808"/>
          </a:xfrm>
          <a:prstGeom prst="rect">
            <a:avLst/>
          </a:prstGeom>
          <a:blipFill>
            <a:blip r:embed="rId2" cstate="print"/>
            <a:stretch>
              <a:fillRect/>
            </a:stretch>
          </a:blipFill>
        </p:spPr>
        <p:txBody>
          <a:bodyPr wrap="square" lIns="0" tIns="0" rIns="0" bIns="0" rtlCol="0"/>
          <a:lstStyle/>
          <a:p>
            <a:endParaRPr/>
          </a:p>
        </p:txBody>
      </p:sp>
      <p:sp>
        <p:nvSpPr>
          <p:cNvPr id="10" name="object 10"/>
          <p:cNvSpPr txBox="1"/>
          <p:nvPr/>
        </p:nvSpPr>
        <p:spPr>
          <a:xfrm>
            <a:off x="5265175" y="2567003"/>
            <a:ext cx="3576954" cy="1857375"/>
          </a:xfrm>
          <a:prstGeom prst="rect">
            <a:avLst/>
          </a:prstGeom>
        </p:spPr>
        <p:txBody>
          <a:bodyPr vert="horz" wrap="square" lIns="0" tIns="0" rIns="0" bIns="0" rtlCol="0">
            <a:spAutoFit/>
          </a:bodyPr>
          <a:lstStyle/>
          <a:p>
            <a:pPr marL="12700">
              <a:lnSpc>
                <a:spcPct val="100000"/>
              </a:lnSpc>
            </a:pPr>
            <a:r>
              <a:rPr sz="1200" spc="-15" dirty="0">
                <a:solidFill>
                  <a:srgbClr val="A31F21"/>
                </a:solidFill>
                <a:latin typeface="Arial"/>
                <a:cs typeface="Arial"/>
              </a:rPr>
              <a:t>Faculty: </a:t>
            </a:r>
            <a:r>
              <a:rPr sz="1200" spc="5" dirty="0">
                <a:solidFill>
                  <a:srgbClr val="A31F21"/>
                </a:solidFill>
                <a:latin typeface="Arial"/>
                <a:cs typeface="Arial"/>
              </a:rPr>
              <a:t>Brian </a:t>
            </a:r>
            <a:r>
              <a:rPr sz="1200" spc="20" dirty="0">
                <a:solidFill>
                  <a:srgbClr val="A31F21"/>
                </a:solidFill>
                <a:latin typeface="Arial"/>
                <a:cs typeface="Arial"/>
              </a:rPr>
              <a:t>Lowery </a:t>
            </a:r>
            <a:r>
              <a:rPr sz="1200" spc="-5" dirty="0">
                <a:solidFill>
                  <a:srgbClr val="A31F21"/>
                </a:solidFill>
                <a:latin typeface="Arial"/>
                <a:cs typeface="Arial"/>
              </a:rPr>
              <a:t>&amp; </a:t>
            </a:r>
            <a:r>
              <a:rPr sz="1200" dirty="0">
                <a:solidFill>
                  <a:srgbClr val="A31F21"/>
                </a:solidFill>
                <a:latin typeface="Arial"/>
                <a:cs typeface="Arial"/>
              </a:rPr>
              <a:t>Christian</a:t>
            </a:r>
            <a:r>
              <a:rPr sz="1200" spc="-120" dirty="0">
                <a:solidFill>
                  <a:srgbClr val="A31F21"/>
                </a:solidFill>
                <a:latin typeface="Arial"/>
                <a:cs typeface="Arial"/>
              </a:rPr>
              <a:t> </a:t>
            </a:r>
            <a:r>
              <a:rPr sz="1200" spc="15" dirty="0">
                <a:solidFill>
                  <a:srgbClr val="A31F21"/>
                </a:solidFill>
                <a:latin typeface="Arial"/>
                <a:cs typeface="Arial"/>
              </a:rPr>
              <a:t>Wheeler</a:t>
            </a:r>
            <a:endParaRPr sz="1200">
              <a:latin typeface="Arial"/>
              <a:cs typeface="Arial"/>
            </a:endParaRPr>
          </a:p>
          <a:p>
            <a:pPr marL="812800" marR="5080">
              <a:lnSpc>
                <a:spcPct val="109400"/>
              </a:lnSpc>
              <a:spcBef>
                <a:spcPts val="810"/>
              </a:spcBef>
            </a:pPr>
            <a:r>
              <a:rPr sz="800" dirty="0">
                <a:solidFill>
                  <a:srgbClr val="363740"/>
                </a:solidFill>
                <a:latin typeface="Arial"/>
                <a:cs typeface="Arial"/>
              </a:rPr>
              <a:t>Brian </a:t>
            </a:r>
            <a:r>
              <a:rPr sz="800" spc="15" dirty="0">
                <a:solidFill>
                  <a:srgbClr val="363740"/>
                </a:solidFill>
                <a:latin typeface="Arial"/>
                <a:cs typeface="Arial"/>
              </a:rPr>
              <a:t>Lowery </a:t>
            </a:r>
            <a:r>
              <a:rPr sz="800" spc="-5" dirty="0">
                <a:solidFill>
                  <a:srgbClr val="363740"/>
                </a:solidFill>
                <a:latin typeface="Arial"/>
                <a:cs typeface="Arial"/>
              </a:rPr>
              <a:t>is </a:t>
            </a:r>
            <a:r>
              <a:rPr sz="800" spc="-25" dirty="0">
                <a:solidFill>
                  <a:srgbClr val="363740"/>
                </a:solidFill>
                <a:latin typeface="Arial"/>
                <a:cs typeface="Arial"/>
              </a:rPr>
              <a:t>a </a:t>
            </a:r>
            <a:r>
              <a:rPr sz="800" spc="-5" dirty="0">
                <a:solidFill>
                  <a:srgbClr val="363740"/>
                </a:solidFill>
                <a:latin typeface="Arial"/>
                <a:cs typeface="Arial"/>
              </a:rPr>
              <a:t>Professor </a:t>
            </a:r>
            <a:r>
              <a:rPr sz="800" spc="15" dirty="0">
                <a:solidFill>
                  <a:srgbClr val="363740"/>
                </a:solidFill>
                <a:latin typeface="Arial"/>
                <a:cs typeface="Arial"/>
              </a:rPr>
              <a:t>of</a:t>
            </a:r>
            <a:r>
              <a:rPr sz="800" spc="-145" dirty="0">
                <a:solidFill>
                  <a:srgbClr val="363740"/>
                </a:solidFill>
                <a:latin typeface="Arial"/>
                <a:cs typeface="Arial"/>
              </a:rPr>
              <a:t> </a:t>
            </a:r>
            <a:r>
              <a:rPr sz="800" dirty="0">
                <a:solidFill>
                  <a:srgbClr val="363740"/>
                </a:solidFill>
                <a:latin typeface="Arial"/>
                <a:cs typeface="Arial"/>
              </a:rPr>
              <a:t>Organizational Behavior and </a:t>
            </a:r>
            <a:r>
              <a:rPr sz="800" spc="-25" dirty="0">
                <a:solidFill>
                  <a:srgbClr val="363740"/>
                </a:solidFill>
                <a:latin typeface="Arial"/>
                <a:cs typeface="Arial"/>
              </a:rPr>
              <a:t>a  </a:t>
            </a:r>
            <a:r>
              <a:rPr sz="800" spc="-10" dirty="0">
                <a:solidFill>
                  <a:srgbClr val="363740"/>
                </a:solidFill>
                <a:latin typeface="Arial"/>
                <a:cs typeface="Arial"/>
              </a:rPr>
              <a:t>social </a:t>
            </a:r>
            <a:r>
              <a:rPr sz="800" spc="5" dirty="0">
                <a:solidFill>
                  <a:srgbClr val="363740"/>
                </a:solidFill>
                <a:latin typeface="Arial"/>
                <a:cs typeface="Arial"/>
              </a:rPr>
              <a:t>psychologist </a:t>
            </a:r>
            <a:r>
              <a:rPr sz="800" spc="10" dirty="0">
                <a:solidFill>
                  <a:srgbClr val="363740"/>
                </a:solidFill>
                <a:latin typeface="Arial"/>
                <a:cs typeface="Arial"/>
              </a:rPr>
              <a:t>by </a:t>
            </a:r>
            <a:r>
              <a:rPr sz="800" spc="5" dirty="0">
                <a:solidFill>
                  <a:srgbClr val="363740"/>
                </a:solidFill>
                <a:latin typeface="Arial"/>
                <a:cs typeface="Arial"/>
              </a:rPr>
              <a:t>training. His </a:t>
            </a:r>
            <a:r>
              <a:rPr sz="800" spc="-10" dirty="0">
                <a:solidFill>
                  <a:srgbClr val="363740"/>
                </a:solidFill>
                <a:latin typeface="Arial"/>
                <a:cs typeface="Arial"/>
              </a:rPr>
              <a:t>research </a:t>
            </a:r>
            <a:r>
              <a:rPr sz="800" spc="-5" dirty="0">
                <a:solidFill>
                  <a:srgbClr val="363740"/>
                </a:solidFill>
                <a:latin typeface="Arial"/>
                <a:cs typeface="Arial"/>
              </a:rPr>
              <a:t>focuses </a:t>
            </a:r>
            <a:r>
              <a:rPr sz="800" dirty="0">
                <a:solidFill>
                  <a:srgbClr val="363740"/>
                </a:solidFill>
                <a:latin typeface="Arial"/>
                <a:cs typeface="Arial"/>
              </a:rPr>
              <a:t>on </a:t>
            </a:r>
            <a:r>
              <a:rPr sz="800" spc="10" dirty="0">
                <a:solidFill>
                  <a:srgbClr val="363740"/>
                </a:solidFill>
                <a:latin typeface="Arial"/>
                <a:cs typeface="Arial"/>
              </a:rPr>
              <a:t>the  </a:t>
            </a:r>
            <a:r>
              <a:rPr sz="800" spc="25" dirty="0">
                <a:solidFill>
                  <a:srgbClr val="363740"/>
                </a:solidFill>
                <a:latin typeface="Arial"/>
                <a:cs typeface="Arial"/>
              </a:rPr>
              <a:t>way </a:t>
            </a:r>
            <a:r>
              <a:rPr sz="800" dirty="0">
                <a:solidFill>
                  <a:srgbClr val="363740"/>
                </a:solidFill>
                <a:latin typeface="Arial"/>
                <a:cs typeface="Arial"/>
              </a:rPr>
              <a:t>relationships </a:t>
            </a:r>
            <a:r>
              <a:rPr sz="800" spc="5" dirty="0">
                <a:solidFill>
                  <a:srgbClr val="363740"/>
                </a:solidFill>
                <a:latin typeface="Arial"/>
                <a:cs typeface="Arial"/>
              </a:rPr>
              <a:t>among groups </a:t>
            </a:r>
            <a:r>
              <a:rPr sz="800" dirty="0">
                <a:solidFill>
                  <a:srgbClr val="363740"/>
                </a:solidFill>
                <a:latin typeface="Arial"/>
                <a:cs typeface="Arial"/>
              </a:rPr>
              <a:t>and people </a:t>
            </a:r>
            <a:r>
              <a:rPr sz="800" spc="-10" dirty="0">
                <a:solidFill>
                  <a:srgbClr val="363740"/>
                </a:solidFill>
                <a:latin typeface="Arial"/>
                <a:cs typeface="Arial"/>
              </a:rPr>
              <a:t>shape </a:t>
            </a:r>
            <a:r>
              <a:rPr sz="800" spc="10" dirty="0">
                <a:solidFill>
                  <a:srgbClr val="363740"/>
                </a:solidFill>
                <a:latin typeface="Arial"/>
                <a:cs typeface="Arial"/>
              </a:rPr>
              <a:t>the </a:t>
            </a:r>
            <a:r>
              <a:rPr sz="800" spc="25" dirty="0">
                <a:solidFill>
                  <a:srgbClr val="363740"/>
                </a:solidFill>
                <a:latin typeface="Arial"/>
                <a:cs typeface="Arial"/>
              </a:rPr>
              <a:t>way  </a:t>
            </a:r>
            <a:r>
              <a:rPr sz="800" spc="30" dirty="0">
                <a:solidFill>
                  <a:srgbClr val="363740"/>
                </a:solidFill>
                <a:latin typeface="Arial"/>
                <a:cs typeface="Arial"/>
              </a:rPr>
              <a:t>we </a:t>
            </a:r>
            <a:r>
              <a:rPr sz="800" spc="5" dirty="0">
                <a:solidFill>
                  <a:srgbClr val="363740"/>
                </a:solidFill>
                <a:latin typeface="Arial"/>
                <a:cs typeface="Arial"/>
              </a:rPr>
              <a:t>understand </a:t>
            </a:r>
            <a:r>
              <a:rPr sz="800" spc="-10" dirty="0">
                <a:solidFill>
                  <a:srgbClr val="363740"/>
                </a:solidFill>
                <a:latin typeface="Arial"/>
                <a:cs typeface="Arial"/>
              </a:rPr>
              <a:t>ourselves </a:t>
            </a:r>
            <a:r>
              <a:rPr sz="800" dirty="0">
                <a:solidFill>
                  <a:srgbClr val="363740"/>
                </a:solidFill>
                <a:latin typeface="Arial"/>
                <a:cs typeface="Arial"/>
              </a:rPr>
              <a:t>and </a:t>
            </a:r>
            <a:r>
              <a:rPr sz="800" spc="5" dirty="0">
                <a:solidFill>
                  <a:srgbClr val="363740"/>
                </a:solidFill>
                <a:latin typeface="Arial"/>
                <a:cs typeface="Arial"/>
              </a:rPr>
              <a:t>interact </a:t>
            </a:r>
            <a:r>
              <a:rPr sz="800" spc="40" dirty="0">
                <a:solidFill>
                  <a:srgbClr val="363740"/>
                </a:solidFill>
                <a:latin typeface="Arial"/>
                <a:cs typeface="Arial"/>
              </a:rPr>
              <a:t>with </a:t>
            </a:r>
            <a:r>
              <a:rPr sz="800" spc="-5" dirty="0">
                <a:solidFill>
                  <a:srgbClr val="363740"/>
                </a:solidFill>
                <a:latin typeface="Arial"/>
                <a:cs typeface="Arial"/>
              </a:rPr>
              <a:t>others. </a:t>
            </a:r>
            <a:r>
              <a:rPr sz="800" dirty="0">
                <a:solidFill>
                  <a:srgbClr val="363740"/>
                </a:solidFill>
                <a:latin typeface="Arial"/>
                <a:cs typeface="Arial"/>
              </a:rPr>
              <a:t>He </a:t>
            </a:r>
            <a:r>
              <a:rPr sz="800" spc="-10" dirty="0">
                <a:solidFill>
                  <a:srgbClr val="363740"/>
                </a:solidFill>
                <a:latin typeface="Arial"/>
                <a:cs typeface="Arial"/>
              </a:rPr>
              <a:t>has </a:t>
            </a:r>
            <a:r>
              <a:rPr sz="800" spc="-25" dirty="0">
                <a:solidFill>
                  <a:srgbClr val="363740"/>
                </a:solidFill>
                <a:latin typeface="Arial"/>
                <a:cs typeface="Arial"/>
              </a:rPr>
              <a:t>a  </a:t>
            </a:r>
            <a:r>
              <a:rPr sz="800" spc="5" dirty="0">
                <a:solidFill>
                  <a:srgbClr val="363740"/>
                </a:solidFill>
                <a:latin typeface="Arial"/>
                <a:cs typeface="Arial"/>
              </a:rPr>
              <a:t>particular interest in inequality </a:t>
            </a:r>
            <a:r>
              <a:rPr sz="800" dirty="0">
                <a:solidFill>
                  <a:srgbClr val="363740"/>
                </a:solidFill>
                <a:latin typeface="Arial"/>
                <a:cs typeface="Arial"/>
              </a:rPr>
              <a:t>and</a:t>
            </a:r>
            <a:r>
              <a:rPr sz="800" spc="-85" dirty="0">
                <a:solidFill>
                  <a:srgbClr val="363740"/>
                </a:solidFill>
                <a:latin typeface="Arial"/>
                <a:cs typeface="Arial"/>
              </a:rPr>
              <a:t> </a:t>
            </a:r>
            <a:r>
              <a:rPr sz="800" spc="-10" dirty="0">
                <a:solidFill>
                  <a:srgbClr val="363740"/>
                </a:solidFill>
                <a:latin typeface="Arial"/>
                <a:cs typeface="Arial"/>
              </a:rPr>
              <a:t>fairness.</a:t>
            </a:r>
            <a:endParaRPr sz="800">
              <a:latin typeface="Arial"/>
              <a:cs typeface="Arial"/>
            </a:endParaRPr>
          </a:p>
          <a:p>
            <a:pPr marL="216535" marR="2970530" indent="50165">
              <a:lnSpc>
                <a:spcPts val="830"/>
              </a:lnSpc>
              <a:spcBef>
                <a:spcPts val="105"/>
              </a:spcBef>
            </a:pPr>
            <a:r>
              <a:rPr sz="700" b="1" spc="-60" dirty="0">
                <a:solidFill>
                  <a:srgbClr val="A41C21"/>
                </a:solidFill>
                <a:latin typeface="Arial Black"/>
                <a:cs typeface="Arial Black"/>
              </a:rPr>
              <a:t>BRIAN  </a:t>
            </a:r>
            <a:r>
              <a:rPr sz="700" b="1" spc="-110" dirty="0">
                <a:solidFill>
                  <a:srgbClr val="A41C21"/>
                </a:solidFill>
                <a:latin typeface="Arial Black"/>
                <a:cs typeface="Arial Black"/>
              </a:rPr>
              <a:t>L</a:t>
            </a:r>
            <a:r>
              <a:rPr sz="700" b="1" spc="-55" dirty="0">
                <a:solidFill>
                  <a:srgbClr val="A41C21"/>
                </a:solidFill>
                <a:latin typeface="Arial Black"/>
                <a:cs typeface="Arial Black"/>
              </a:rPr>
              <a:t>O</a:t>
            </a:r>
            <a:r>
              <a:rPr sz="700" b="1" spc="-30" dirty="0">
                <a:solidFill>
                  <a:srgbClr val="A41C21"/>
                </a:solidFill>
                <a:latin typeface="Arial Black"/>
                <a:cs typeface="Arial Black"/>
              </a:rPr>
              <a:t>WER</a:t>
            </a:r>
            <a:r>
              <a:rPr sz="700" b="1" spc="-110" dirty="0">
                <a:solidFill>
                  <a:srgbClr val="A41C21"/>
                </a:solidFill>
                <a:latin typeface="Arial Black"/>
                <a:cs typeface="Arial Black"/>
              </a:rPr>
              <a:t>Y</a:t>
            </a:r>
            <a:endParaRPr sz="700">
              <a:latin typeface="Arial Black"/>
              <a:cs typeface="Arial Black"/>
            </a:endParaRPr>
          </a:p>
          <a:p>
            <a:pPr marL="812800">
              <a:lnSpc>
                <a:spcPts val="940"/>
              </a:lnSpc>
            </a:pPr>
            <a:r>
              <a:rPr sz="800" spc="-45" dirty="0">
                <a:solidFill>
                  <a:srgbClr val="363740"/>
                </a:solidFill>
                <a:latin typeface="Arial"/>
                <a:cs typeface="Arial"/>
              </a:rPr>
              <a:t>S. </a:t>
            </a:r>
            <a:r>
              <a:rPr sz="800" dirty="0">
                <a:solidFill>
                  <a:srgbClr val="363740"/>
                </a:solidFill>
                <a:latin typeface="Arial"/>
                <a:cs typeface="Arial"/>
              </a:rPr>
              <a:t>Christian </a:t>
            </a:r>
            <a:r>
              <a:rPr sz="800" spc="10" dirty="0">
                <a:solidFill>
                  <a:srgbClr val="363740"/>
                </a:solidFill>
                <a:latin typeface="Arial"/>
                <a:cs typeface="Arial"/>
              </a:rPr>
              <a:t>Wheeler </a:t>
            </a:r>
            <a:r>
              <a:rPr sz="800" spc="-5" dirty="0">
                <a:solidFill>
                  <a:srgbClr val="363740"/>
                </a:solidFill>
                <a:latin typeface="Arial"/>
                <a:cs typeface="Arial"/>
              </a:rPr>
              <a:t>is </a:t>
            </a:r>
            <a:r>
              <a:rPr sz="800" spc="10" dirty="0">
                <a:solidFill>
                  <a:srgbClr val="363740"/>
                </a:solidFill>
                <a:latin typeface="Arial"/>
                <a:cs typeface="Arial"/>
              </a:rPr>
              <a:t>the </a:t>
            </a:r>
            <a:r>
              <a:rPr sz="800" spc="-5" dirty="0">
                <a:solidFill>
                  <a:srgbClr val="363740"/>
                </a:solidFill>
                <a:latin typeface="Arial"/>
                <a:cs typeface="Arial"/>
              </a:rPr>
              <a:t>StrataCom Professor</a:t>
            </a:r>
            <a:r>
              <a:rPr sz="800" spc="-95" dirty="0">
                <a:solidFill>
                  <a:srgbClr val="363740"/>
                </a:solidFill>
                <a:latin typeface="Arial"/>
                <a:cs typeface="Arial"/>
              </a:rPr>
              <a:t> </a:t>
            </a:r>
            <a:r>
              <a:rPr sz="800" spc="15" dirty="0">
                <a:solidFill>
                  <a:srgbClr val="363740"/>
                </a:solidFill>
                <a:latin typeface="Arial"/>
                <a:cs typeface="Arial"/>
              </a:rPr>
              <a:t>of</a:t>
            </a:r>
            <a:endParaRPr sz="800">
              <a:latin typeface="Arial"/>
              <a:cs typeface="Arial"/>
            </a:endParaRPr>
          </a:p>
          <a:p>
            <a:pPr marL="812800" marR="12700">
              <a:lnSpc>
                <a:spcPct val="109400"/>
              </a:lnSpc>
            </a:pPr>
            <a:r>
              <a:rPr sz="800" dirty="0">
                <a:solidFill>
                  <a:srgbClr val="363740"/>
                </a:solidFill>
                <a:latin typeface="Arial"/>
                <a:cs typeface="Arial"/>
              </a:rPr>
              <a:t>Management and </a:t>
            </a:r>
            <a:r>
              <a:rPr sz="800" spc="-5" dirty="0">
                <a:solidFill>
                  <a:srgbClr val="363740"/>
                </a:solidFill>
                <a:latin typeface="Arial"/>
                <a:cs typeface="Arial"/>
              </a:rPr>
              <a:t>Professor </a:t>
            </a:r>
            <a:r>
              <a:rPr sz="800" spc="15" dirty="0">
                <a:solidFill>
                  <a:srgbClr val="363740"/>
                </a:solidFill>
                <a:latin typeface="Arial"/>
                <a:cs typeface="Arial"/>
              </a:rPr>
              <a:t>of </a:t>
            </a:r>
            <a:r>
              <a:rPr sz="800" spc="5" dirty="0">
                <a:solidFill>
                  <a:srgbClr val="363740"/>
                </a:solidFill>
                <a:latin typeface="Arial"/>
                <a:cs typeface="Arial"/>
              </a:rPr>
              <a:t>Marketing </a:t>
            </a:r>
            <a:r>
              <a:rPr sz="800" spc="10" dirty="0">
                <a:solidFill>
                  <a:srgbClr val="363740"/>
                </a:solidFill>
                <a:latin typeface="Arial"/>
                <a:cs typeface="Arial"/>
              </a:rPr>
              <a:t>at </a:t>
            </a:r>
            <a:r>
              <a:rPr sz="800" spc="5" dirty="0">
                <a:solidFill>
                  <a:srgbClr val="363740"/>
                </a:solidFill>
                <a:latin typeface="Arial"/>
                <a:cs typeface="Arial"/>
              </a:rPr>
              <a:t>Stanford</a:t>
            </a:r>
            <a:r>
              <a:rPr sz="800" spc="-145" dirty="0">
                <a:solidFill>
                  <a:srgbClr val="363740"/>
                </a:solidFill>
                <a:latin typeface="Arial"/>
                <a:cs typeface="Arial"/>
              </a:rPr>
              <a:t> </a:t>
            </a:r>
            <a:r>
              <a:rPr sz="800" spc="-35" dirty="0">
                <a:solidFill>
                  <a:srgbClr val="363740"/>
                </a:solidFill>
                <a:latin typeface="Arial"/>
                <a:cs typeface="Arial"/>
              </a:rPr>
              <a:t>GSB. </a:t>
            </a:r>
            <a:r>
              <a:rPr sz="800" spc="-5" dirty="0">
                <a:solidFill>
                  <a:srgbClr val="363740"/>
                </a:solidFill>
                <a:latin typeface="Arial"/>
                <a:cs typeface="Arial"/>
              </a:rPr>
              <a:t>In  </a:t>
            </a:r>
            <a:r>
              <a:rPr sz="800" dirty="0">
                <a:solidFill>
                  <a:srgbClr val="363740"/>
                </a:solidFill>
                <a:latin typeface="Arial"/>
                <a:cs typeface="Arial"/>
              </a:rPr>
              <a:t>his </a:t>
            </a:r>
            <a:r>
              <a:rPr sz="800" spc="-10" dirty="0">
                <a:solidFill>
                  <a:srgbClr val="363740"/>
                </a:solidFill>
                <a:latin typeface="Arial"/>
                <a:cs typeface="Arial"/>
              </a:rPr>
              <a:t>research </a:t>
            </a:r>
            <a:r>
              <a:rPr sz="800" dirty="0">
                <a:solidFill>
                  <a:srgbClr val="363740"/>
                </a:solidFill>
                <a:latin typeface="Arial"/>
                <a:cs typeface="Arial"/>
              </a:rPr>
              <a:t>on </a:t>
            </a:r>
            <a:r>
              <a:rPr sz="800" spc="-5" dirty="0">
                <a:solidFill>
                  <a:srgbClr val="363740"/>
                </a:solidFill>
                <a:latin typeface="Arial"/>
                <a:cs typeface="Arial"/>
              </a:rPr>
              <a:t>consumer behavior, </a:t>
            </a:r>
            <a:r>
              <a:rPr sz="800" spc="-10" dirty="0">
                <a:solidFill>
                  <a:srgbClr val="363740"/>
                </a:solidFill>
                <a:latin typeface="Arial"/>
                <a:cs typeface="Arial"/>
              </a:rPr>
              <a:t>he </a:t>
            </a:r>
            <a:r>
              <a:rPr sz="800" spc="-5" dirty="0">
                <a:solidFill>
                  <a:srgbClr val="363740"/>
                </a:solidFill>
                <a:latin typeface="Arial"/>
                <a:cs typeface="Arial"/>
              </a:rPr>
              <a:t>explores </a:t>
            </a:r>
            <a:r>
              <a:rPr sz="800" spc="10" dirty="0">
                <a:solidFill>
                  <a:srgbClr val="363740"/>
                </a:solidFill>
                <a:latin typeface="Arial"/>
                <a:cs typeface="Arial"/>
              </a:rPr>
              <a:t>the  </a:t>
            </a:r>
            <a:r>
              <a:rPr sz="800" spc="5" dirty="0">
                <a:solidFill>
                  <a:srgbClr val="363740"/>
                </a:solidFill>
                <a:latin typeface="Arial"/>
                <a:cs typeface="Arial"/>
              </a:rPr>
              <a:t>formation, </a:t>
            </a:r>
            <a:r>
              <a:rPr sz="800" spc="-10" dirty="0">
                <a:solidFill>
                  <a:srgbClr val="363740"/>
                </a:solidFill>
                <a:latin typeface="Arial"/>
                <a:cs typeface="Arial"/>
              </a:rPr>
              <a:t>change, </a:t>
            </a:r>
            <a:r>
              <a:rPr sz="800" dirty="0">
                <a:solidFill>
                  <a:srgbClr val="363740"/>
                </a:solidFill>
                <a:latin typeface="Arial"/>
                <a:cs typeface="Arial"/>
              </a:rPr>
              <a:t>and </a:t>
            </a:r>
            <a:r>
              <a:rPr sz="800" spc="-5" dirty="0">
                <a:solidFill>
                  <a:srgbClr val="363740"/>
                </a:solidFill>
                <a:latin typeface="Arial"/>
                <a:cs typeface="Arial"/>
              </a:rPr>
              <a:t>expression </a:t>
            </a:r>
            <a:r>
              <a:rPr sz="800" spc="15" dirty="0">
                <a:solidFill>
                  <a:srgbClr val="363740"/>
                </a:solidFill>
                <a:latin typeface="Arial"/>
                <a:cs typeface="Arial"/>
              </a:rPr>
              <a:t>of </a:t>
            </a:r>
            <a:r>
              <a:rPr sz="800" spc="-5" dirty="0">
                <a:solidFill>
                  <a:srgbClr val="363740"/>
                </a:solidFill>
                <a:latin typeface="Arial"/>
                <a:cs typeface="Arial"/>
              </a:rPr>
              <a:t>evaluations. </a:t>
            </a:r>
            <a:r>
              <a:rPr sz="800" spc="40" dirty="0">
                <a:solidFill>
                  <a:srgbClr val="363740"/>
                </a:solidFill>
                <a:latin typeface="Arial"/>
                <a:cs typeface="Arial"/>
              </a:rPr>
              <a:t>At  </a:t>
            </a:r>
            <a:r>
              <a:rPr sz="800" dirty="0">
                <a:solidFill>
                  <a:srgbClr val="363740"/>
                </a:solidFill>
                <a:latin typeface="Arial"/>
                <a:cs typeface="Arial"/>
              </a:rPr>
              <a:t>Stanford, </a:t>
            </a:r>
            <a:r>
              <a:rPr sz="800" spc="-5" dirty="0">
                <a:solidFill>
                  <a:srgbClr val="363740"/>
                </a:solidFill>
                <a:latin typeface="Arial"/>
                <a:cs typeface="Arial"/>
              </a:rPr>
              <a:t>Professor </a:t>
            </a:r>
            <a:r>
              <a:rPr sz="800" spc="10" dirty="0">
                <a:solidFill>
                  <a:srgbClr val="363740"/>
                </a:solidFill>
                <a:latin typeface="Arial"/>
                <a:cs typeface="Arial"/>
              </a:rPr>
              <a:t>Wheeler </a:t>
            </a:r>
            <a:r>
              <a:rPr sz="800" spc="-10" dirty="0">
                <a:solidFill>
                  <a:srgbClr val="363740"/>
                </a:solidFill>
                <a:latin typeface="Arial"/>
                <a:cs typeface="Arial"/>
              </a:rPr>
              <a:t>teaches courses</a:t>
            </a:r>
            <a:r>
              <a:rPr sz="800" spc="-95" dirty="0">
                <a:solidFill>
                  <a:srgbClr val="363740"/>
                </a:solidFill>
                <a:latin typeface="Arial"/>
                <a:cs typeface="Arial"/>
              </a:rPr>
              <a:t> </a:t>
            </a:r>
            <a:r>
              <a:rPr sz="800" dirty="0">
                <a:solidFill>
                  <a:srgbClr val="363740"/>
                </a:solidFill>
                <a:latin typeface="Arial"/>
                <a:cs typeface="Arial"/>
              </a:rPr>
              <a:t>on</a:t>
            </a:r>
            <a:endParaRPr sz="800">
              <a:latin typeface="Arial"/>
              <a:cs typeface="Arial"/>
            </a:endParaRPr>
          </a:p>
        </p:txBody>
      </p:sp>
      <p:sp>
        <p:nvSpPr>
          <p:cNvPr id="11" name="object 11"/>
          <p:cNvSpPr txBox="1"/>
          <p:nvPr/>
        </p:nvSpPr>
        <p:spPr>
          <a:xfrm>
            <a:off x="5368046" y="4456077"/>
            <a:ext cx="610235" cy="233679"/>
          </a:xfrm>
          <a:prstGeom prst="rect">
            <a:avLst/>
          </a:prstGeom>
        </p:spPr>
        <p:txBody>
          <a:bodyPr vert="horz" wrap="square" lIns="0" tIns="0" rIns="0" bIns="0" rtlCol="0">
            <a:spAutoFit/>
          </a:bodyPr>
          <a:lstStyle/>
          <a:p>
            <a:pPr marL="86995" marR="5080" indent="-74930">
              <a:lnSpc>
                <a:spcPts val="830"/>
              </a:lnSpc>
            </a:pPr>
            <a:r>
              <a:rPr sz="700" b="1" spc="-65" dirty="0">
                <a:solidFill>
                  <a:srgbClr val="A41C21"/>
                </a:solidFill>
                <a:latin typeface="Arial Black"/>
                <a:cs typeface="Arial Black"/>
              </a:rPr>
              <a:t>S.</a:t>
            </a:r>
            <a:r>
              <a:rPr sz="700" b="1" spc="-110" dirty="0">
                <a:solidFill>
                  <a:srgbClr val="A41C21"/>
                </a:solidFill>
                <a:latin typeface="Arial Black"/>
                <a:cs typeface="Arial Black"/>
              </a:rPr>
              <a:t> </a:t>
            </a:r>
            <a:r>
              <a:rPr sz="700" b="1" spc="-65" dirty="0">
                <a:solidFill>
                  <a:srgbClr val="A41C21"/>
                </a:solidFill>
                <a:latin typeface="Arial Black"/>
                <a:cs typeface="Arial Black"/>
              </a:rPr>
              <a:t>CHRISTIAN  </a:t>
            </a:r>
            <a:r>
              <a:rPr sz="700" b="1" spc="-60" dirty="0">
                <a:solidFill>
                  <a:srgbClr val="A41C21"/>
                </a:solidFill>
                <a:latin typeface="Arial Black"/>
                <a:cs typeface="Arial Black"/>
              </a:rPr>
              <a:t>WHEELER</a:t>
            </a:r>
            <a:endParaRPr sz="700">
              <a:latin typeface="Arial Black"/>
              <a:cs typeface="Arial Black"/>
            </a:endParaRPr>
          </a:p>
        </p:txBody>
      </p:sp>
      <p:sp>
        <p:nvSpPr>
          <p:cNvPr id="12" name="object 12"/>
          <p:cNvSpPr/>
          <p:nvPr/>
        </p:nvSpPr>
        <p:spPr>
          <a:xfrm>
            <a:off x="5377662" y="2874342"/>
            <a:ext cx="577499" cy="577499"/>
          </a:xfrm>
          <a:prstGeom prst="rect">
            <a:avLst/>
          </a:prstGeom>
          <a:blipFill>
            <a:blip r:embed="rId3" cstate="print"/>
            <a:stretch>
              <a:fillRect/>
            </a:stretch>
          </a:blipFill>
        </p:spPr>
        <p:txBody>
          <a:bodyPr wrap="square" lIns="0" tIns="0" rIns="0" bIns="0" rtlCol="0"/>
          <a:lstStyle/>
          <a:p>
            <a:endParaRPr/>
          </a:p>
        </p:txBody>
      </p:sp>
      <p:sp>
        <p:nvSpPr>
          <p:cNvPr id="13" name="object 13"/>
          <p:cNvSpPr/>
          <p:nvPr/>
        </p:nvSpPr>
        <p:spPr>
          <a:xfrm>
            <a:off x="5358611" y="2855292"/>
            <a:ext cx="615950" cy="615950"/>
          </a:xfrm>
          <a:custGeom>
            <a:avLst/>
            <a:gdLst/>
            <a:ahLst/>
            <a:cxnLst/>
            <a:rect l="l" t="t" r="r" b="b"/>
            <a:pathLst>
              <a:path w="615950" h="615950">
                <a:moveTo>
                  <a:pt x="0" y="307799"/>
                </a:moveTo>
                <a:lnTo>
                  <a:pt x="3337" y="262315"/>
                </a:lnTo>
                <a:lnTo>
                  <a:pt x="13031" y="218903"/>
                </a:lnTo>
                <a:lnTo>
                  <a:pt x="28607" y="178039"/>
                </a:lnTo>
                <a:lnTo>
                  <a:pt x="49588" y="140199"/>
                </a:lnTo>
                <a:lnTo>
                  <a:pt x="75498" y="105860"/>
                </a:lnTo>
                <a:lnTo>
                  <a:pt x="105860" y="75498"/>
                </a:lnTo>
                <a:lnTo>
                  <a:pt x="140199" y="49588"/>
                </a:lnTo>
                <a:lnTo>
                  <a:pt x="178039" y="28607"/>
                </a:lnTo>
                <a:lnTo>
                  <a:pt x="218903" y="13031"/>
                </a:lnTo>
                <a:lnTo>
                  <a:pt x="262315" y="3337"/>
                </a:lnTo>
                <a:lnTo>
                  <a:pt x="307799" y="0"/>
                </a:lnTo>
                <a:lnTo>
                  <a:pt x="356241" y="3834"/>
                </a:lnTo>
                <a:lnTo>
                  <a:pt x="403053" y="15109"/>
                </a:lnTo>
                <a:lnTo>
                  <a:pt x="447409" y="33482"/>
                </a:lnTo>
                <a:lnTo>
                  <a:pt x="488483" y="58610"/>
                </a:lnTo>
                <a:lnTo>
                  <a:pt x="525447" y="90152"/>
                </a:lnTo>
                <a:lnTo>
                  <a:pt x="556989" y="127116"/>
                </a:lnTo>
                <a:lnTo>
                  <a:pt x="582117" y="168190"/>
                </a:lnTo>
                <a:lnTo>
                  <a:pt x="600490" y="212546"/>
                </a:lnTo>
                <a:lnTo>
                  <a:pt x="611765" y="259358"/>
                </a:lnTo>
                <a:lnTo>
                  <a:pt x="615599" y="307799"/>
                </a:lnTo>
                <a:lnTo>
                  <a:pt x="612262" y="353284"/>
                </a:lnTo>
                <a:lnTo>
                  <a:pt x="602568" y="396696"/>
                </a:lnTo>
                <a:lnTo>
                  <a:pt x="586992" y="437560"/>
                </a:lnTo>
                <a:lnTo>
                  <a:pt x="566011" y="475400"/>
                </a:lnTo>
                <a:lnTo>
                  <a:pt x="540101" y="509739"/>
                </a:lnTo>
                <a:lnTo>
                  <a:pt x="509739" y="540101"/>
                </a:lnTo>
                <a:lnTo>
                  <a:pt x="475400" y="566011"/>
                </a:lnTo>
                <a:lnTo>
                  <a:pt x="437560" y="586992"/>
                </a:lnTo>
                <a:lnTo>
                  <a:pt x="396696" y="602568"/>
                </a:lnTo>
                <a:lnTo>
                  <a:pt x="353284" y="612262"/>
                </a:lnTo>
                <a:lnTo>
                  <a:pt x="307799" y="615600"/>
                </a:lnTo>
                <a:lnTo>
                  <a:pt x="262315" y="612262"/>
                </a:lnTo>
                <a:lnTo>
                  <a:pt x="218903" y="602568"/>
                </a:lnTo>
                <a:lnTo>
                  <a:pt x="178039" y="586992"/>
                </a:lnTo>
                <a:lnTo>
                  <a:pt x="140199" y="566011"/>
                </a:lnTo>
                <a:lnTo>
                  <a:pt x="105860" y="540101"/>
                </a:lnTo>
                <a:lnTo>
                  <a:pt x="75498" y="509739"/>
                </a:lnTo>
                <a:lnTo>
                  <a:pt x="49588" y="475400"/>
                </a:lnTo>
                <a:lnTo>
                  <a:pt x="28607" y="437560"/>
                </a:lnTo>
                <a:lnTo>
                  <a:pt x="13031" y="396696"/>
                </a:lnTo>
                <a:lnTo>
                  <a:pt x="3337" y="353284"/>
                </a:lnTo>
                <a:lnTo>
                  <a:pt x="0" y="307799"/>
                </a:lnTo>
                <a:close/>
              </a:path>
            </a:pathLst>
          </a:custGeom>
          <a:ln w="38099">
            <a:solidFill>
              <a:srgbClr val="A41C21"/>
            </a:solidFill>
          </a:ln>
        </p:spPr>
        <p:txBody>
          <a:bodyPr wrap="square" lIns="0" tIns="0" rIns="0" bIns="0" rtlCol="0"/>
          <a:lstStyle/>
          <a:p>
            <a:endParaRPr/>
          </a:p>
        </p:txBody>
      </p:sp>
      <p:sp>
        <p:nvSpPr>
          <p:cNvPr id="14" name="object 14"/>
          <p:cNvSpPr/>
          <p:nvPr/>
        </p:nvSpPr>
        <p:spPr>
          <a:xfrm>
            <a:off x="5377638" y="3797242"/>
            <a:ext cx="577499" cy="577499"/>
          </a:xfrm>
          <a:prstGeom prst="rect">
            <a:avLst/>
          </a:prstGeom>
          <a:blipFill>
            <a:blip r:embed="rId4" cstate="print"/>
            <a:stretch>
              <a:fillRect/>
            </a:stretch>
          </a:blipFill>
        </p:spPr>
        <p:txBody>
          <a:bodyPr wrap="square" lIns="0" tIns="0" rIns="0" bIns="0" rtlCol="0"/>
          <a:lstStyle/>
          <a:p>
            <a:endParaRPr/>
          </a:p>
        </p:txBody>
      </p:sp>
      <p:sp>
        <p:nvSpPr>
          <p:cNvPr id="15" name="object 15"/>
          <p:cNvSpPr/>
          <p:nvPr/>
        </p:nvSpPr>
        <p:spPr>
          <a:xfrm>
            <a:off x="5358588" y="3778192"/>
            <a:ext cx="615950" cy="615950"/>
          </a:xfrm>
          <a:custGeom>
            <a:avLst/>
            <a:gdLst/>
            <a:ahLst/>
            <a:cxnLst/>
            <a:rect l="l" t="t" r="r" b="b"/>
            <a:pathLst>
              <a:path w="615950" h="615950">
                <a:moveTo>
                  <a:pt x="0" y="307799"/>
                </a:moveTo>
                <a:lnTo>
                  <a:pt x="3337" y="262315"/>
                </a:lnTo>
                <a:lnTo>
                  <a:pt x="13031" y="218903"/>
                </a:lnTo>
                <a:lnTo>
                  <a:pt x="28607" y="178039"/>
                </a:lnTo>
                <a:lnTo>
                  <a:pt x="49588" y="140199"/>
                </a:lnTo>
                <a:lnTo>
                  <a:pt x="75498" y="105860"/>
                </a:lnTo>
                <a:lnTo>
                  <a:pt x="105860" y="75498"/>
                </a:lnTo>
                <a:lnTo>
                  <a:pt x="140199" y="49588"/>
                </a:lnTo>
                <a:lnTo>
                  <a:pt x="178039" y="28607"/>
                </a:lnTo>
                <a:lnTo>
                  <a:pt x="218903" y="13031"/>
                </a:lnTo>
                <a:lnTo>
                  <a:pt x="262315" y="3337"/>
                </a:lnTo>
                <a:lnTo>
                  <a:pt x="307799" y="0"/>
                </a:lnTo>
                <a:lnTo>
                  <a:pt x="356241" y="3834"/>
                </a:lnTo>
                <a:lnTo>
                  <a:pt x="403053" y="15109"/>
                </a:lnTo>
                <a:lnTo>
                  <a:pt x="447409" y="33482"/>
                </a:lnTo>
                <a:lnTo>
                  <a:pt x="488482" y="58610"/>
                </a:lnTo>
                <a:lnTo>
                  <a:pt x="525446" y="90152"/>
                </a:lnTo>
                <a:lnTo>
                  <a:pt x="556988" y="127116"/>
                </a:lnTo>
                <a:lnTo>
                  <a:pt x="582117" y="168190"/>
                </a:lnTo>
                <a:lnTo>
                  <a:pt x="600490" y="212546"/>
                </a:lnTo>
                <a:lnTo>
                  <a:pt x="611765" y="259358"/>
                </a:lnTo>
                <a:lnTo>
                  <a:pt x="615599" y="307799"/>
                </a:lnTo>
                <a:lnTo>
                  <a:pt x="612262" y="353284"/>
                </a:lnTo>
                <a:lnTo>
                  <a:pt x="602568" y="396696"/>
                </a:lnTo>
                <a:lnTo>
                  <a:pt x="586992" y="437560"/>
                </a:lnTo>
                <a:lnTo>
                  <a:pt x="566011" y="475400"/>
                </a:lnTo>
                <a:lnTo>
                  <a:pt x="540101" y="509739"/>
                </a:lnTo>
                <a:lnTo>
                  <a:pt x="509739" y="540101"/>
                </a:lnTo>
                <a:lnTo>
                  <a:pt x="475400" y="566011"/>
                </a:lnTo>
                <a:lnTo>
                  <a:pt x="437560" y="586992"/>
                </a:lnTo>
                <a:lnTo>
                  <a:pt x="396696" y="602568"/>
                </a:lnTo>
                <a:lnTo>
                  <a:pt x="353284" y="612262"/>
                </a:lnTo>
                <a:lnTo>
                  <a:pt x="307799" y="615599"/>
                </a:lnTo>
                <a:lnTo>
                  <a:pt x="262315" y="612262"/>
                </a:lnTo>
                <a:lnTo>
                  <a:pt x="218903" y="602568"/>
                </a:lnTo>
                <a:lnTo>
                  <a:pt x="178039" y="586992"/>
                </a:lnTo>
                <a:lnTo>
                  <a:pt x="140199" y="566011"/>
                </a:lnTo>
                <a:lnTo>
                  <a:pt x="105860" y="540101"/>
                </a:lnTo>
                <a:lnTo>
                  <a:pt x="75498" y="509739"/>
                </a:lnTo>
                <a:lnTo>
                  <a:pt x="49588" y="475400"/>
                </a:lnTo>
                <a:lnTo>
                  <a:pt x="28607" y="437560"/>
                </a:lnTo>
                <a:lnTo>
                  <a:pt x="13031" y="396696"/>
                </a:lnTo>
                <a:lnTo>
                  <a:pt x="3337" y="353284"/>
                </a:lnTo>
                <a:lnTo>
                  <a:pt x="0" y="307799"/>
                </a:lnTo>
                <a:close/>
              </a:path>
            </a:pathLst>
          </a:custGeom>
          <a:ln w="38099">
            <a:solidFill>
              <a:srgbClr val="A41C21"/>
            </a:solidFill>
          </a:ln>
        </p:spPr>
        <p:txBody>
          <a:bodyPr wrap="square" lIns="0" tIns="0" rIns="0" bIns="0" rtlCol="0"/>
          <a:lstStyle/>
          <a:p>
            <a:endParaRPr/>
          </a:p>
        </p:txBody>
      </p:sp>
      <p:sp>
        <p:nvSpPr>
          <p:cNvPr id="16" name="object 16"/>
          <p:cNvSpPr/>
          <p:nvPr/>
        </p:nvSpPr>
        <p:spPr>
          <a:xfrm>
            <a:off x="0" y="0"/>
            <a:ext cx="1371601" cy="5143499"/>
          </a:xfrm>
          <a:prstGeom prst="rect">
            <a:avLst/>
          </a:prstGeom>
          <a:blipFill>
            <a:blip r:embed="rId5" cstate="print"/>
            <a:stretch>
              <a:fillRect/>
            </a:stretch>
          </a:blipFill>
        </p:spPr>
        <p:txBody>
          <a:bodyPr wrap="square" lIns="0" tIns="0" rIns="0" bIns="0" rtlCol="0"/>
          <a:lstStyle/>
          <a:p>
            <a:endParaRPr/>
          </a:p>
        </p:txBody>
      </p:sp>
      <p:sp>
        <p:nvSpPr>
          <p:cNvPr id="17" name="object 17"/>
          <p:cNvSpPr txBox="1"/>
          <p:nvPr/>
        </p:nvSpPr>
        <p:spPr>
          <a:xfrm>
            <a:off x="1706900" y="818479"/>
            <a:ext cx="4313555" cy="958215"/>
          </a:xfrm>
          <a:prstGeom prst="rect">
            <a:avLst/>
          </a:prstGeom>
        </p:spPr>
        <p:txBody>
          <a:bodyPr vert="horz" wrap="square" lIns="0" tIns="0" rIns="0" bIns="0" rtlCol="0">
            <a:spAutoFit/>
          </a:bodyPr>
          <a:lstStyle/>
          <a:p>
            <a:pPr marL="12700">
              <a:lnSpc>
                <a:spcPct val="100000"/>
              </a:lnSpc>
            </a:pPr>
            <a:r>
              <a:rPr sz="1200" spc="50" dirty="0">
                <a:solidFill>
                  <a:srgbClr val="A31F21"/>
                </a:solidFill>
                <a:latin typeface="Arial"/>
                <a:cs typeface="Arial"/>
              </a:rPr>
              <a:t>1 </a:t>
            </a:r>
            <a:r>
              <a:rPr sz="1200" spc="10" dirty="0">
                <a:solidFill>
                  <a:srgbClr val="A31F21"/>
                </a:solidFill>
                <a:latin typeface="Arial"/>
                <a:cs typeface="Arial"/>
              </a:rPr>
              <a:t>Week</a:t>
            </a:r>
            <a:r>
              <a:rPr sz="1200" spc="-170" dirty="0">
                <a:solidFill>
                  <a:srgbClr val="A31F21"/>
                </a:solidFill>
                <a:latin typeface="Arial"/>
                <a:cs typeface="Arial"/>
              </a:rPr>
              <a:t> </a:t>
            </a:r>
            <a:r>
              <a:rPr sz="1200" spc="-15" dirty="0">
                <a:solidFill>
                  <a:srgbClr val="A31F21"/>
                </a:solidFill>
                <a:latin typeface="Arial"/>
                <a:cs typeface="Arial"/>
              </a:rPr>
              <a:t>Experience</a:t>
            </a:r>
            <a:endParaRPr sz="1200">
              <a:latin typeface="Arial"/>
              <a:cs typeface="Arial"/>
            </a:endParaRPr>
          </a:p>
          <a:p>
            <a:pPr marL="12700" marR="5080">
              <a:lnSpc>
                <a:spcPct val="118100"/>
              </a:lnSpc>
              <a:spcBef>
                <a:spcPts val="1000"/>
              </a:spcBef>
            </a:pPr>
            <a:r>
              <a:rPr sz="900" spc="-15" dirty="0">
                <a:solidFill>
                  <a:srgbClr val="363740"/>
                </a:solidFill>
                <a:latin typeface="Arial"/>
                <a:cs typeface="Arial"/>
              </a:rPr>
              <a:t>Everyone’s </a:t>
            </a:r>
            <a:r>
              <a:rPr sz="900" spc="-10" dirty="0">
                <a:solidFill>
                  <a:srgbClr val="363740"/>
                </a:solidFill>
                <a:latin typeface="Arial"/>
                <a:cs typeface="Arial"/>
              </a:rPr>
              <a:t>experience </a:t>
            </a:r>
            <a:r>
              <a:rPr sz="900" spc="-5" dirty="0">
                <a:solidFill>
                  <a:srgbClr val="363740"/>
                </a:solidFill>
                <a:latin typeface="Arial"/>
                <a:cs typeface="Arial"/>
              </a:rPr>
              <a:t>is shaped </a:t>
            </a:r>
            <a:r>
              <a:rPr sz="900" spc="10" dirty="0">
                <a:solidFill>
                  <a:srgbClr val="363740"/>
                </a:solidFill>
                <a:latin typeface="Arial"/>
                <a:cs typeface="Arial"/>
              </a:rPr>
              <a:t>by </a:t>
            </a:r>
            <a:r>
              <a:rPr sz="900" spc="5" dirty="0">
                <a:solidFill>
                  <a:srgbClr val="363740"/>
                </a:solidFill>
                <a:latin typeface="Arial"/>
                <a:cs typeface="Arial"/>
              </a:rPr>
              <a:t>context, </a:t>
            </a:r>
            <a:r>
              <a:rPr sz="900" dirty="0">
                <a:solidFill>
                  <a:srgbClr val="363740"/>
                </a:solidFill>
                <a:latin typeface="Arial"/>
                <a:cs typeface="Arial"/>
              </a:rPr>
              <a:t>and </a:t>
            </a:r>
            <a:r>
              <a:rPr sz="900" spc="-10" dirty="0">
                <a:solidFill>
                  <a:srgbClr val="363740"/>
                </a:solidFill>
                <a:latin typeface="Arial"/>
                <a:cs typeface="Arial"/>
              </a:rPr>
              <a:t>leaders </a:t>
            </a:r>
            <a:r>
              <a:rPr sz="900" spc="35" dirty="0">
                <a:solidFill>
                  <a:srgbClr val="363740"/>
                </a:solidFill>
                <a:latin typeface="Arial"/>
                <a:cs typeface="Arial"/>
              </a:rPr>
              <a:t>who </a:t>
            </a:r>
            <a:r>
              <a:rPr sz="900" spc="5" dirty="0">
                <a:solidFill>
                  <a:srgbClr val="363740"/>
                </a:solidFill>
                <a:latin typeface="Arial"/>
                <a:cs typeface="Arial"/>
              </a:rPr>
              <a:t>demonstrate effective  contextual </a:t>
            </a:r>
            <a:r>
              <a:rPr sz="900" spc="-5" dirty="0">
                <a:solidFill>
                  <a:srgbClr val="363740"/>
                </a:solidFill>
                <a:latin typeface="Arial"/>
                <a:cs typeface="Arial"/>
              </a:rPr>
              <a:t>awareness </a:t>
            </a:r>
            <a:r>
              <a:rPr sz="900" spc="-15" dirty="0">
                <a:solidFill>
                  <a:srgbClr val="363740"/>
                </a:solidFill>
                <a:latin typeface="Arial"/>
                <a:cs typeface="Arial"/>
              </a:rPr>
              <a:t>are </a:t>
            </a:r>
            <a:r>
              <a:rPr sz="900" spc="15" dirty="0">
                <a:solidFill>
                  <a:srgbClr val="363740"/>
                </a:solidFill>
                <a:latin typeface="Arial"/>
                <a:cs typeface="Arial"/>
              </a:rPr>
              <a:t>better </a:t>
            </a:r>
            <a:r>
              <a:rPr sz="900" spc="-5" dirty="0">
                <a:solidFill>
                  <a:srgbClr val="363740"/>
                </a:solidFill>
                <a:latin typeface="Arial"/>
                <a:cs typeface="Arial"/>
              </a:rPr>
              <a:t>able </a:t>
            </a:r>
            <a:r>
              <a:rPr sz="900" spc="25" dirty="0">
                <a:solidFill>
                  <a:srgbClr val="363740"/>
                </a:solidFill>
                <a:latin typeface="Arial"/>
                <a:cs typeface="Arial"/>
              </a:rPr>
              <a:t>to </a:t>
            </a:r>
            <a:r>
              <a:rPr sz="900" spc="10" dirty="0">
                <a:solidFill>
                  <a:srgbClr val="363740"/>
                </a:solidFill>
                <a:latin typeface="Arial"/>
                <a:cs typeface="Arial"/>
              </a:rPr>
              <a:t>adapt </a:t>
            </a:r>
            <a:r>
              <a:rPr sz="900" dirty="0">
                <a:solidFill>
                  <a:srgbClr val="363740"/>
                </a:solidFill>
                <a:latin typeface="Arial"/>
                <a:cs typeface="Arial"/>
              </a:rPr>
              <a:t>and </a:t>
            </a:r>
            <a:r>
              <a:rPr sz="900" spc="5" dirty="0">
                <a:solidFill>
                  <a:srgbClr val="363740"/>
                </a:solidFill>
                <a:latin typeface="Arial"/>
                <a:cs typeface="Arial"/>
              </a:rPr>
              <a:t>control </a:t>
            </a:r>
            <a:r>
              <a:rPr sz="900" spc="10" dirty="0">
                <a:solidFill>
                  <a:srgbClr val="363740"/>
                </a:solidFill>
                <a:latin typeface="Arial"/>
                <a:cs typeface="Arial"/>
              </a:rPr>
              <a:t>their </a:t>
            </a:r>
            <a:r>
              <a:rPr sz="900" dirty="0">
                <a:solidFill>
                  <a:srgbClr val="363740"/>
                </a:solidFill>
                <a:latin typeface="Arial"/>
                <a:cs typeface="Arial"/>
              </a:rPr>
              <a:t>behavior </a:t>
            </a:r>
            <a:r>
              <a:rPr sz="900" spc="5" dirty="0">
                <a:solidFill>
                  <a:srgbClr val="363740"/>
                </a:solidFill>
                <a:latin typeface="Arial"/>
                <a:cs typeface="Arial"/>
              </a:rPr>
              <a:t>in </a:t>
            </a:r>
            <a:r>
              <a:rPr sz="900" spc="-5" dirty="0">
                <a:solidFill>
                  <a:srgbClr val="363740"/>
                </a:solidFill>
                <a:latin typeface="Arial"/>
                <a:cs typeface="Arial"/>
              </a:rPr>
              <a:t>various  </a:t>
            </a:r>
            <a:r>
              <a:rPr sz="900" dirty="0">
                <a:solidFill>
                  <a:srgbClr val="363740"/>
                </a:solidFill>
                <a:latin typeface="Arial"/>
                <a:cs typeface="Arial"/>
              </a:rPr>
              <a:t>situations. Recognizing </a:t>
            </a:r>
            <a:r>
              <a:rPr sz="900" spc="10" dirty="0">
                <a:solidFill>
                  <a:srgbClr val="363740"/>
                </a:solidFill>
                <a:latin typeface="Arial"/>
                <a:cs typeface="Arial"/>
              </a:rPr>
              <a:t>the </a:t>
            </a:r>
            <a:r>
              <a:rPr sz="900" spc="-5" dirty="0">
                <a:solidFill>
                  <a:srgbClr val="363740"/>
                </a:solidFill>
                <a:latin typeface="Arial"/>
                <a:cs typeface="Arial"/>
              </a:rPr>
              <a:t>need </a:t>
            </a:r>
            <a:r>
              <a:rPr sz="900" dirty="0">
                <a:solidFill>
                  <a:srgbClr val="363740"/>
                </a:solidFill>
                <a:latin typeface="Arial"/>
                <a:cs typeface="Arial"/>
              </a:rPr>
              <a:t>and </a:t>
            </a:r>
            <a:r>
              <a:rPr sz="900" spc="20" dirty="0">
                <a:solidFill>
                  <a:srgbClr val="363740"/>
                </a:solidFill>
                <a:latin typeface="Arial"/>
                <a:cs typeface="Arial"/>
              </a:rPr>
              <a:t>working </a:t>
            </a:r>
            <a:r>
              <a:rPr sz="900" spc="25" dirty="0">
                <a:solidFill>
                  <a:srgbClr val="363740"/>
                </a:solidFill>
                <a:latin typeface="Arial"/>
                <a:cs typeface="Arial"/>
              </a:rPr>
              <a:t>to </a:t>
            </a:r>
            <a:r>
              <a:rPr sz="900" spc="5" dirty="0">
                <a:solidFill>
                  <a:srgbClr val="363740"/>
                </a:solidFill>
                <a:latin typeface="Arial"/>
                <a:cs typeface="Arial"/>
              </a:rPr>
              <a:t>adjust </a:t>
            </a:r>
            <a:r>
              <a:rPr sz="900" spc="10" dirty="0">
                <a:solidFill>
                  <a:srgbClr val="363740"/>
                </a:solidFill>
                <a:latin typeface="Arial"/>
                <a:cs typeface="Arial"/>
              </a:rPr>
              <a:t>context </a:t>
            </a:r>
            <a:r>
              <a:rPr sz="900" dirty="0">
                <a:solidFill>
                  <a:srgbClr val="363740"/>
                </a:solidFill>
                <a:latin typeface="Arial"/>
                <a:cs typeface="Arial"/>
              </a:rPr>
              <a:t>drives</a:t>
            </a:r>
            <a:r>
              <a:rPr sz="900" spc="-170" dirty="0">
                <a:solidFill>
                  <a:srgbClr val="363740"/>
                </a:solidFill>
                <a:latin typeface="Arial"/>
                <a:cs typeface="Arial"/>
              </a:rPr>
              <a:t> </a:t>
            </a:r>
            <a:r>
              <a:rPr sz="900" dirty="0">
                <a:solidFill>
                  <a:srgbClr val="363740"/>
                </a:solidFill>
                <a:latin typeface="Arial"/>
                <a:cs typeface="Arial"/>
              </a:rPr>
              <a:t>organizational  </a:t>
            </a:r>
            <a:r>
              <a:rPr sz="900" spc="15" dirty="0">
                <a:solidFill>
                  <a:srgbClr val="363740"/>
                </a:solidFill>
                <a:latin typeface="Arial"/>
                <a:cs typeface="Arial"/>
              </a:rPr>
              <a:t>productivity </a:t>
            </a:r>
            <a:r>
              <a:rPr sz="900" dirty="0">
                <a:solidFill>
                  <a:srgbClr val="363740"/>
                </a:solidFill>
                <a:latin typeface="Arial"/>
                <a:cs typeface="Arial"/>
              </a:rPr>
              <a:t>and </a:t>
            </a:r>
            <a:r>
              <a:rPr sz="900" spc="10" dirty="0">
                <a:solidFill>
                  <a:srgbClr val="363740"/>
                </a:solidFill>
                <a:latin typeface="Arial"/>
                <a:cs typeface="Arial"/>
              </a:rPr>
              <a:t>contributes </a:t>
            </a:r>
            <a:r>
              <a:rPr sz="900" spc="25" dirty="0">
                <a:solidFill>
                  <a:srgbClr val="363740"/>
                </a:solidFill>
                <a:latin typeface="Arial"/>
                <a:cs typeface="Arial"/>
              </a:rPr>
              <a:t>to </a:t>
            </a:r>
            <a:r>
              <a:rPr sz="900" spc="-25" dirty="0">
                <a:solidFill>
                  <a:srgbClr val="363740"/>
                </a:solidFill>
                <a:latin typeface="Arial"/>
                <a:cs typeface="Arial"/>
              </a:rPr>
              <a:t>a </a:t>
            </a:r>
            <a:r>
              <a:rPr sz="900" spc="-5" dirty="0">
                <a:solidFill>
                  <a:srgbClr val="363740"/>
                </a:solidFill>
                <a:latin typeface="Arial"/>
                <a:cs typeface="Arial"/>
              </a:rPr>
              <a:t>more </a:t>
            </a:r>
            <a:r>
              <a:rPr sz="900" spc="5" dirty="0">
                <a:solidFill>
                  <a:srgbClr val="363740"/>
                </a:solidFill>
                <a:latin typeface="Arial"/>
                <a:cs typeface="Arial"/>
              </a:rPr>
              <a:t>positive team</a:t>
            </a:r>
            <a:r>
              <a:rPr sz="900" spc="-165" dirty="0">
                <a:solidFill>
                  <a:srgbClr val="363740"/>
                </a:solidFill>
                <a:latin typeface="Arial"/>
                <a:cs typeface="Arial"/>
              </a:rPr>
              <a:t> </a:t>
            </a:r>
            <a:r>
              <a:rPr sz="900" dirty="0">
                <a:solidFill>
                  <a:srgbClr val="363740"/>
                </a:solidFill>
                <a:latin typeface="Arial"/>
                <a:cs typeface="Arial"/>
              </a:rPr>
              <a:t>environment.</a:t>
            </a:r>
            <a:endParaRPr sz="900">
              <a:latin typeface="Arial"/>
              <a:cs typeface="Arial"/>
            </a:endParaRPr>
          </a:p>
        </p:txBody>
      </p:sp>
      <p:sp>
        <p:nvSpPr>
          <p:cNvPr id="18" name="object 18"/>
          <p:cNvSpPr txBox="1"/>
          <p:nvPr/>
        </p:nvSpPr>
        <p:spPr>
          <a:xfrm>
            <a:off x="1706900" y="1938177"/>
            <a:ext cx="7083425" cy="516255"/>
          </a:xfrm>
          <a:prstGeom prst="rect">
            <a:avLst/>
          </a:prstGeom>
        </p:spPr>
        <p:txBody>
          <a:bodyPr vert="horz" wrap="square" lIns="0" tIns="0" rIns="0" bIns="0" rtlCol="0">
            <a:spAutoFit/>
          </a:bodyPr>
          <a:lstStyle/>
          <a:p>
            <a:pPr marL="12700" marR="5080" algn="just">
              <a:lnSpc>
                <a:spcPct val="118100"/>
              </a:lnSpc>
            </a:pPr>
            <a:r>
              <a:rPr sz="900" spc="-5" dirty="0">
                <a:solidFill>
                  <a:srgbClr val="363740"/>
                </a:solidFill>
                <a:latin typeface="Arial"/>
                <a:cs typeface="Arial"/>
              </a:rPr>
              <a:t>In</a:t>
            </a:r>
            <a:r>
              <a:rPr sz="900" spc="-15" dirty="0">
                <a:solidFill>
                  <a:srgbClr val="363740"/>
                </a:solidFill>
                <a:latin typeface="Arial"/>
                <a:cs typeface="Arial"/>
              </a:rPr>
              <a:t> </a:t>
            </a:r>
            <a:r>
              <a:rPr sz="900" spc="10" dirty="0">
                <a:solidFill>
                  <a:srgbClr val="363740"/>
                </a:solidFill>
                <a:latin typeface="Arial"/>
                <a:cs typeface="Arial"/>
              </a:rPr>
              <a:t>this</a:t>
            </a:r>
            <a:r>
              <a:rPr sz="900" spc="-15" dirty="0">
                <a:solidFill>
                  <a:srgbClr val="363740"/>
                </a:solidFill>
                <a:latin typeface="Arial"/>
                <a:cs typeface="Arial"/>
              </a:rPr>
              <a:t> </a:t>
            </a:r>
            <a:r>
              <a:rPr sz="900" spc="-10" dirty="0">
                <a:solidFill>
                  <a:srgbClr val="363740"/>
                </a:solidFill>
                <a:latin typeface="Arial"/>
                <a:cs typeface="Arial"/>
              </a:rPr>
              <a:t>experience,</a:t>
            </a:r>
            <a:r>
              <a:rPr sz="900" spc="-15" dirty="0">
                <a:solidFill>
                  <a:srgbClr val="363740"/>
                </a:solidFill>
                <a:latin typeface="Arial"/>
                <a:cs typeface="Arial"/>
              </a:rPr>
              <a:t> </a:t>
            </a:r>
            <a:r>
              <a:rPr sz="900" spc="-5" dirty="0">
                <a:solidFill>
                  <a:srgbClr val="363740"/>
                </a:solidFill>
                <a:latin typeface="Arial"/>
                <a:cs typeface="Arial"/>
              </a:rPr>
              <a:t>Professors</a:t>
            </a:r>
            <a:r>
              <a:rPr sz="900" spc="-15" dirty="0">
                <a:solidFill>
                  <a:srgbClr val="363740"/>
                </a:solidFill>
                <a:latin typeface="Arial"/>
                <a:cs typeface="Arial"/>
              </a:rPr>
              <a:t> </a:t>
            </a:r>
            <a:r>
              <a:rPr sz="900" spc="15" dirty="0">
                <a:solidFill>
                  <a:srgbClr val="363740"/>
                </a:solidFill>
                <a:latin typeface="Arial"/>
                <a:cs typeface="Arial"/>
              </a:rPr>
              <a:t>Lowery</a:t>
            </a:r>
            <a:r>
              <a:rPr sz="900" spc="-15" dirty="0">
                <a:solidFill>
                  <a:srgbClr val="363740"/>
                </a:solidFill>
                <a:latin typeface="Arial"/>
                <a:cs typeface="Arial"/>
              </a:rPr>
              <a:t> </a:t>
            </a:r>
            <a:r>
              <a:rPr sz="900" dirty="0">
                <a:solidFill>
                  <a:srgbClr val="363740"/>
                </a:solidFill>
                <a:latin typeface="Arial"/>
                <a:cs typeface="Arial"/>
              </a:rPr>
              <a:t>and</a:t>
            </a:r>
            <a:r>
              <a:rPr sz="900" spc="-15" dirty="0">
                <a:solidFill>
                  <a:srgbClr val="363740"/>
                </a:solidFill>
                <a:latin typeface="Arial"/>
                <a:cs typeface="Arial"/>
              </a:rPr>
              <a:t> </a:t>
            </a:r>
            <a:r>
              <a:rPr sz="900" spc="10" dirty="0">
                <a:solidFill>
                  <a:srgbClr val="363740"/>
                </a:solidFill>
                <a:latin typeface="Arial"/>
                <a:cs typeface="Arial"/>
              </a:rPr>
              <a:t>Wheeler</a:t>
            </a:r>
            <a:r>
              <a:rPr sz="900" spc="-15" dirty="0">
                <a:solidFill>
                  <a:srgbClr val="363740"/>
                </a:solidFill>
                <a:latin typeface="Arial"/>
                <a:cs typeface="Arial"/>
              </a:rPr>
              <a:t> </a:t>
            </a:r>
            <a:r>
              <a:rPr sz="900" spc="5" dirty="0">
                <a:solidFill>
                  <a:srgbClr val="363740"/>
                </a:solidFill>
                <a:latin typeface="Arial"/>
                <a:cs typeface="Arial"/>
              </a:rPr>
              <a:t>illustrate</a:t>
            </a:r>
            <a:r>
              <a:rPr sz="900" spc="-15" dirty="0">
                <a:solidFill>
                  <a:srgbClr val="363740"/>
                </a:solidFill>
                <a:latin typeface="Arial"/>
                <a:cs typeface="Arial"/>
              </a:rPr>
              <a:t> </a:t>
            </a:r>
            <a:r>
              <a:rPr sz="900" spc="35" dirty="0">
                <a:solidFill>
                  <a:srgbClr val="363740"/>
                </a:solidFill>
                <a:latin typeface="Arial"/>
                <a:cs typeface="Arial"/>
              </a:rPr>
              <a:t>how</a:t>
            </a:r>
            <a:r>
              <a:rPr sz="900" spc="-15" dirty="0">
                <a:solidFill>
                  <a:srgbClr val="363740"/>
                </a:solidFill>
                <a:latin typeface="Arial"/>
                <a:cs typeface="Arial"/>
              </a:rPr>
              <a:t> </a:t>
            </a:r>
            <a:r>
              <a:rPr sz="900" spc="10" dirty="0">
                <a:solidFill>
                  <a:srgbClr val="363740"/>
                </a:solidFill>
                <a:latin typeface="Arial"/>
                <a:cs typeface="Arial"/>
              </a:rPr>
              <a:t>the</a:t>
            </a:r>
            <a:r>
              <a:rPr sz="900" spc="-15" dirty="0">
                <a:solidFill>
                  <a:srgbClr val="363740"/>
                </a:solidFill>
                <a:latin typeface="Arial"/>
                <a:cs typeface="Arial"/>
              </a:rPr>
              <a:t> </a:t>
            </a:r>
            <a:r>
              <a:rPr sz="900" spc="10" dirty="0">
                <a:solidFill>
                  <a:srgbClr val="363740"/>
                </a:solidFill>
                <a:latin typeface="Arial"/>
                <a:cs typeface="Arial"/>
              </a:rPr>
              <a:t>context</a:t>
            </a:r>
            <a:r>
              <a:rPr sz="900" spc="-15" dirty="0">
                <a:solidFill>
                  <a:srgbClr val="363740"/>
                </a:solidFill>
                <a:latin typeface="Arial"/>
                <a:cs typeface="Arial"/>
              </a:rPr>
              <a:t> </a:t>
            </a:r>
            <a:r>
              <a:rPr sz="900" spc="5" dirty="0">
                <a:solidFill>
                  <a:srgbClr val="363740"/>
                </a:solidFill>
                <a:latin typeface="Arial"/>
                <a:cs typeface="Arial"/>
              </a:rPr>
              <a:t>in</a:t>
            </a:r>
            <a:r>
              <a:rPr sz="900" spc="-15" dirty="0">
                <a:solidFill>
                  <a:srgbClr val="363740"/>
                </a:solidFill>
                <a:latin typeface="Arial"/>
                <a:cs typeface="Arial"/>
              </a:rPr>
              <a:t> </a:t>
            </a:r>
            <a:r>
              <a:rPr sz="900" spc="20" dirty="0">
                <a:solidFill>
                  <a:srgbClr val="363740"/>
                </a:solidFill>
                <a:latin typeface="Arial"/>
                <a:cs typeface="Arial"/>
              </a:rPr>
              <a:t>which</a:t>
            </a:r>
            <a:r>
              <a:rPr sz="900" spc="-15" dirty="0">
                <a:solidFill>
                  <a:srgbClr val="363740"/>
                </a:solidFill>
                <a:latin typeface="Arial"/>
                <a:cs typeface="Arial"/>
              </a:rPr>
              <a:t> </a:t>
            </a:r>
            <a:r>
              <a:rPr sz="900" spc="35" dirty="0">
                <a:solidFill>
                  <a:srgbClr val="363740"/>
                </a:solidFill>
                <a:latin typeface="Arial"/>
                <a:cs typeface="Arial"/>
              </a:rPr>
              <a:t>we</a:t>
            </a:r>
            <a:r>
              <a:rPr sz="900" spc="-15" dirty="0">
                <a:solidFill>
                  <a:srgbClr val="363740"/>
                </a:solidFill>
                <a:latin typeface="Arial"/>
                <a:cs typeface="Arial"/>
              </a:rPr>
              <a:t> </a:t>
            </a:r>
            <a:r>
              <a:rPr sz="900" dirty="0">
                <a:solidFill>
                  <a:srgbClr val="363740"/>
                </a:solidFill>
                <a:latin typeface="Arial"/>
                <a:cs typeface="Arial"/>
              </a:rPr>
              <a:t>operate</a:t>
            </a:r>
            <a:r>
              <a:rPr sz="900" spc="-15" dirty="0">
                <a:solidFill>
                  <a:srgbClr val="363740"/>
                </a:solidFill>
                <a:latin typeface="Arial"/>
                <a:cs typeface="Arial"/>
              </a:rPr>
              <a:t> has </a:t>
            </a:r>
            <a:r>
              <a:rPr sz="900" spc="-25" dirty="0">
                <a:solidFill>
                  <a:srgbClr val="363740"/>
                </a:solidFill>
                <a:latin typeface="Arial"/>
                <a:cs typeface="Arial"/>
              </a:rPr>
              <a:t>a</a:t>
            </a:r>
            <a:r>
              <a:rPr sz="900" spc="-15" dirty="0">
                <a:solidFill>
                  <a:srgbClr val="363740"/>
                </a:solidFill>
                <a:latin typeface="Arial"/>
                <a:cs typeface="Arial"/>
              </a:rPr>
              <a:t> </a:t>
            </a:r>
            <a:r>
              <a:rPr sz="900" dirty="0">
                <a:solidFill>
                  <a:srgbClr val="363740"/>
                </a:solidFill>
                <a:latin typeface="Arial"/>
                <a:cs typeface="Arial"/>
              </a:rPr>
              <a:t>tremendous</a:t>
            </a:r>
            <a:r>
              <a:rPr sz="900" spc="-15" dirty="0">
                <a:solidFill>
                  <a:srgbClr val="363740"/>
                </a:solidFill>
                <a:latin typeface="Arial"/>
                <a:cs typeface="Arial"/>
              </a:rPr>
              <a:t> </a:t>
            </a:r>
            <a:r>
              <a:rPr sz="900" spc="10" dirty="0">
                <a:solidFill>
                  <a:srgbClr val="363740"/>
                </a:solidFill>
                <a:latin typeface="Arial"/>
                <a:cs typeface="Arial"/>
              </a:rPr>
              <a:t>effect</a:t>
            </a:r>
            <a:r>
              <a:rPr sz="900" spc="-15" dirty="0">
                <a:solidFill>
                  <a:srgbClr val="363740"/>
                </a:solidFill>
                <a:latin typeface="Arial"/>
                <a:cs typeface="Arial"/>
              </a:rPr>
              <a:t> </a:t>
            </a:r>
            <a:r>
              <a:rPr sz="900" dirty="0">
                <a:solidFill>
                  <a:srgbClr val="363740"/>
                </a:solidFill>
                <a:latin typeface="Arial"/>
                <a:cs typeface="Arial"/>
              </a:rPr>
              <a:t>on</a:t>
            </a:r>
            <a:r>
              <a:rPr sz="900" spc="-15" dirty="0">
                <a:solidFill>
                  <a:srgbClr val="363740"/>
                </a:solidFill>
                <a:latin typeface="Arial"/>
                <a:cs typeface="Arial"/>
              </a:rPr>
              <a:t> </a:t>
            </a:r>
            <a:r>
              <a:rPr sz="900" spc="5" dirty="0">
                <a:solidFill>
                  <a:srgbClr val="363740"/>
                </a:solidFill>
                <a:latin typeface="Arial"/>
                <a:cs typeface="Arial"/>
              </a:rPr>
              <a:t>our</a:t>
            </a:r>
            <a:r>
              <a:rPr sz="900" spc="-15" dirty="0">
                <a:solidFill>
                  <a:srgbClr val="363740"/>
                </a:solidFill>
                <a:latin typeface="Arial"/>
                <a:cs typeface="Arial"/>
              </a:rPr>
              <a:t> </a:t>
            </a:r>
            <a:r>
              <a:rPr sz="900" dirty="0">
                <a:solidFill>
                  <a:srgbClr val="363740"/>
                </a:solidFill>
                <a:latin typeface="Arial"/>
                <a:cs typeface="Arial"/>
              </a:rPr>
              <a:t>behavior  and those </a:t>
            </a:r>
            <a:r>
              <a:rPr sz="900" spc="20" dirty="0">
                <a:solidFill>
                  <a:srgbClr val="363740"/>
                </a:solidFill>
                <a:latin typeface="Arial"/>
                <a:cs typeface="Arial"/>
              </a:rPr>
              <a:t>of </a:t>
            </a:r>
            <a:r>
              <a:rPr sz="900" spc="5" dirty="0">
                <a:solidFill>
                  <a:srgbClr val="363740"/>
                </a:solidFill>
                <a:latin typeface="Arial"/>
                <a:cs typeface="Arial"/>
              </a:rPr>
              <a:t>our team </a:t>
            </a:r>
            <a:r>
              <a:rPr sz="900" spc="-10" dirty="0">
                <a:solidFill>
                  <a:srgbClr val="363740"/>
                </a:solidFill>
                <a:latin typeface="Arial"/>
                <a:cs typeface="Arial"/>
              </a:rPr>
              <a:t>members. </a:t>
            </a:r>
            <a:r>
              <a:rPr sz="900" spc="5" dirty="0">
                <a:solidFill>
                  <a:srgbClr val="363740"/>
                </a:solidFill>
                <a:latin typeface="Arial"/>
                <a:cs typeface="Arial"/>
              </a:rPr>
              <a:t>Participants </a:t>
            </a:r>
            <a:r>
              <a:rPr sz="900" spc="30" dirty="0">
                <a:solidFill>
                  <a:srgbClr val="363740"/>
                </a:solidFill>
                <a:latin typeface="Arial"/>
                <a:cs typeface="Arial"/>
              </a:rPr>
              <a:t>will</a:t>
            </a:r>
            <a:r>
              <a:rPr sz="900" spc="-170" dirty="0">
                <a:solidFill>
                  <a:srgbClr val="363740"/>
                </a:solidFill>
                <a:latin typeface="Arial"/>
                <a:cs typeface="Arial"/>
              </a:rPr>
              <a:t> </a:t>
            </a:r>
            <a:r>
              <a:rPr sz="900" spc="-5" dirty="0">
                <a:solidFill>
                  <a:srgbClr val="363740"/>
                </a:solidFill>
                <a:latin typeface="Arial"/>
                <a:cs typeface="Arial"/>
              </a:rPr>
              <a:t>explore </a:t>
            </a:r>
            <a:r>
              <a:rPr sz="900" spc="10" dirty="0">
                <a:solidFill>
                  <a:srgbClr val="363740"/>
                </a:solidFill>
                <a:latin typeface="Arial"/>
                <a:cs typeface="Arial"/>
              </a:rPr>
              <a:t>the </a:t>
            </a:r>
            <a:r>
              <a:rPr sz="900" spc="15" dirty="0">
                <a:solidFill>
                  <a:srgbClr val="363740"/>
                </a:solidFill>
                <a:latin typeface="Arial"/>
                <a:cs typeface="Arial"/>
              </a:rPr>
              <a:t>different </a:t>
            </a:r>
            <a:r>
              <a:rPr sz="900" spc="-5" dirty="0">
                <a:solidFill>
                  <a:srgbClr val="363740"/>
                </a:solidFill>
                <a:latin typeface="Arial"/>
                <a:cs typeface="Arial"/>
              </a:rPr>
              <a:t>aspects </a:t>
            </a:r>
            <a:r>
              <a:rPr sz="900" spc="20" dirty="0">
                <a:solidFill>
                  <a:srgbClr val="363740"/>
                </a:solidFill>
                <a:latin typeface="Arial"/>
                <a:cs typeface="Arial"/>
              </a:rPr>
              <a:t>of </a:t>
            </a:r>
            <a:r>
              <a:rPr sz="900" spc="10" dirty="0">
                <a:solidFill>
                  <a:srgbClr val="363740"/>
                </a:solidFill>
                <a:latin typeface="Arial"/>
                <a:cs typeface="Arial"/>
              </a:rPr>
              <a:t>context </a:t>
            </a:r>
            <a:r>
              <a:rPr sz="900" spc="-55" dirty="0">
                <a:solidFill>
                  <a:srgbClr val="363740"/>
                </a:solidFill>
                <a:latin typeface="Arial"/>
                <a:cs typeface="Arial"/>
              </a:rPr>
              <a:t>– </a:t>
            </a:r>
            <a:r>
              <a:rPr sz="900" spc="-10" dirty="0">
                <a:solidFill>
                  <a:srgbClr val="363740"/>
                </a:solidFill>
                <a:latin typeface="Arial"/>
                <a:cs typeface="Arial"/>
              </a:rPr>
              <a:t>such </a:t>
            </a:r>
            <a:r>
              <a:rPr sz="900" spc="-25" dirty="0">
                <a:solidFill>
                  <a:srgbClr val="363740"/>
                </a:solidFill>
                <a:latin typeface="Arial"/>
                <a:cs typeface="Arial"/>
              </a:rPr>
              <a:t>as </a:t>
            </a:r>
            <a:r>
              <a:rPr sz="900" spc="-5" dirty="0">
                <a:solidFill>
                  <a:srgbClr val="363740"/>
                </a:solidFill>
                <a:latin typeface="Arial"/>
                <a:cs typeface="Arial"/>
              </a:rPr>
              <a:t>physical </a:t>
            </a:r>
            <a:r>
              <a:rPr sz="900" spc="5" dirty="0">
                <a:solidFill>
                  <a:srgbClr val="363740"/>
                </a:solidFill>
                <a:latin typeface="Arial"/>
                <a:cs typeface="Arial"/>
              </a:rPr>
              <a:t>environment </a:t>
            </a:r>
            <a:r>
              <a:rPr sz="900" dirty="0">
                <a:solidFill>
                  <a:srgbClr val="363740"/>
                </a:solidFill>
                <a:latin typeface="Arial"/>
                <a:cs typeface="Arial"/>
              </a:rPr>
              <a:t>and differences </a:t>
            </a:r>
            <a:r>
              <a:rPr sz="900" spc="5" dirty="0">
                <a:solidFill>
                  <a:srgbClr val="363740"/>
                </a:solidFill>
                <a:latin typeface="Arial"/>
                <a:cs typeface="Arial"/>
              </a:rPr>
              <a:t>in  status </a:t>
            </a:r>
            <a:r>
              <a:rPr sz="900" spc="-55" dirty="0">
                <a:solidFill>
                  <a:srgbClr val="363740"/>
                </a:solidFill>
                <a:latin typeface="Arial"/>
                <a:cs typeface="Arial"/>
              </a:rPr>
              <a:t>– </a:t>
            </a:r>
            <a:r>
              <a:rPr sz="900" dirty="0">
                <a:solidFill>
                  <a:srgbClr val="363740"/>
                </a:solidFill>
                <a:latin typeface="Arial"/>
                <a:cs typeface="Arial"/>
              </a:rPr>
              <a:t>and </a:t>
            </a:r>
            <a:r>
              <a:rPr sz="900" spc="35" dirty="0">
                <a:solidFill>
                  <a:srgbClr val="363740"/>
                </a:solidFill>
                <a:latin typeface="Arial"/>
                <a:cs typeface="Arial"/>
              </a:rPr>
              <a:t>how </a:t>
            </a:r>
            <a:r>
              <a:rPr sz="900" spc="10" dirty="0">
                <a:solidFill>
                  <a:srgbClr val="363740"/>
                </a:solidFill>
                <a:latin typeface="Arial"/>
                <a:cs typeface="Arial"/>
              </a:rPr>
              <a:t>they </a:t>
            </a:r>
            <a:r>
              <a:rPr sz="900" spc="-15" dirty="0">
                <a:solidFill>
                  <a:srgbClr val="363740"/>
                </a:solidFill>
                <a:latin typeface="Arial"/>
                <a:cs typeface="Arial"/>
              </a:rPr>
              <a:t>can </a:t>
            </a:r>
            <a:r>
              <a:rPr sz="900" spc="-5" dirty="0">
                <a:solidFill>
                  <a:srgbClr val="363740"/>
                </a:solidFill>
                <a:latin typeface="Arial"/>
                <a:cs typeface="Arial"/>
              </a:rPr>
              <a:t>be </a:t>
            </a:r>
            <a:r>
              <a:rPr sz="900" spc="5" dirty="0">
                <a:solidFill>
                  <a:srgbClr val="363740"/>
                </a:solidFill>
                <a:latin typeface="Arial"/>
                <a:cs typeface="Arial"/>
              </a:rPr>
              <a:t>modulated </a:t>
            </a:r>
            <a:r>
              <a:rPr sz="900" spc="25" dirty="0">
                <a:solidFill>
                  <a:srgbClr val="363740"/>
                </a:solidFill>
                <a:latin typeface="Arial"/>
                <a:cs typeface="Arial"/>
              </a:rPr>
              <a:t>to </a:t>
            </a:r>
            <a:r>
              <a:rPr sz="900" spc="15" dirty="0">
                <a:solidFill>
                  <a:srgbClr val="363740"/>
                </a:solidFill>
                <a:latin typeface="Arial"/>
                <a:cs typeface="Arial"/>
              </a:rPr>
              <a:t>better </a:t>
            </a:r>
            <a:r>
              <a:rPr sz="900" spc="-15" dirty="0">
                <a:solidFill>
                  <a:srgbClr val="363740"/>
                </a:solidFill>
                <a:latin typeface="Arial"/>
                <a:cs typeface="Arial"/>
              </a:rPr>
              <a:t>achieve </a:t>
            </a:r>
            <a:r>
              <a:rPr sz="900" spc="-5" dirty="0">
                <a:solidFill>
                  <a:srgbClr val="363740"/>
                </a:solidFill>
                <a:latin typeface="Arial"/>
                <a:cs typeface="Arial"/>
              </a:rPr>
              <a:t>leadership</a:t>
            </a:r>
            <a:r>
              <a:rPr sz="900" spc="-160" dirty="0">
                <a:solidFill>
                  <a:srgbClr val="363740"/>
                </a:solidFill>
                <a:latin typeface="Arial"/>
                <a:cs typeface="Arial"/>
              </a:rPr>
              <a:t> </a:t>
            </a:r>
            <a:r>
              <a:rPr sz="900" spc="-10" dirty="0">
                <a:solidFill>
                  <a:srgbClr val="363740"/>
                </a:solidFill>
                <a:latin typeface="Arial"/>
                <a:cs typeface="Arial"/>
              </a:rPr>
              <a:t>goals.</a:t>
            </a:r>
            <a:endParaRPr sz="900">
              <a:latin typeface="Arial"/>
              <a:cs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817360" y="4868482"/>
            <a:ext cx="162560" cy="167640"/>
          </a:xfrm>
          <a:prstGeom prst="rect">
            <a:avLst/>
          </a:prstGeom>
        </p:spPr>
        <p:txBody>
          <a:bodyPr vert="horz" wrap="square" lIns="0" tIns="0" rIns="0" bIns="0" rtlCol="0">
            <a:spAutoFit/>
          </a:bodyPr>
          <a:lstStyle/>
          <a:p>
            <a:pPr marL="12700">
              <a:lnSpc>
                <a:spcPct val="100000"/>
              </a:lnSpc>
            </a:pPr>
            <a:r>
              <a:rPr sz="900" spc="35" dirty="0">
                <a:solidFill>
                  <a:srgbClr val="575757"/>
                </a:solidFill>
                <a:latin typeface="Arial"/>
                <a:cs typeface="Arial"/>
              </a:rPr>
              <a:t>53</a:t>
            </a:r>
            <a:endParaRPr sz="900">
              <a:latin typeface="Arial"/>
              <a:cs typeface="Arial"/>
            </a:endParaRPr>
          </a:p>
        </p:txBody>
      </p:sp>
      <p:sp>
        <p:nvSpPr>
          <p:cNvPr id="3" name="object 3"/>
          <p:cNvSpPr txBox="1"/>
          <p:nvPr/>
        </p:nvSpPr>
        <p:spPr>
          <a:xfrm>
            <a:off x="831880" y="2690095"/>
            <a:ext cx="5235575" cy="487680"/>
          </a:xfrm>
          <a:prstGeom prst="rect">
            <a:avLst/>
          </a:prstGeom>
        </p:spPr>
        <p:txBody>
          <a:bodyPr vert="horz" wrap="square" lIns="0" tIns="0" rIns="0" bIns="0" rtlCol="0">
            <a:spAutoFit/>
          </a:bodyPr>
          <a:lstStyle/>
          <a:p>
            <a:pPr marL="12700">
              <a:lnSpc>
                <a:spcPct val="100000"/>
              </a:lnSpc>
            </a:pPr>
            <a:r>
              <a:rPr sz="3200" spc="15" dirty="0">
                <a:solidFill>
                  <a:srgbClr val="D4463E"/>
                </a:solidFill>
                <a:latin typeface="Arial"/>
                <a:cs typeface="Arial"/>
              </a:rPr>
              <a:t>Communicating </a:t>
            </a:r>
            <a:r>
              <a:rPr sz="3200" spc="190" dirty="0">
                <a:solidFill>
                  <a:srgbClr val="D4463E"/>
                </a:solidFill>
                <a:latin typeface="Arial"/>
                <a:cs typeface="Arial"/>
              </a:rPr>
              <a:t>With</a:t>
            </a:r>
            <a:r>
              <a:rPr sz="3200" spc="-190" dirty="0">
                <a:solidFill>
                  <a:srgbClr val="D4463E"/>
                </a:solidFill>
                <a:latin typeface="Arial"/>
                <a:cs typeface="Arial"/>
              </a:rPr>
              <a:t> </a:t>
            </a:r>
            <a:r>
              <a:rPr sz="3200" spc="20" dirty="0">
                <a:solidFill>
                  <a:srgbClr val="D4463E"/>
                </a:solidFill>
                <a:latin typeface="Arial"/>
                <a:cs typeface="Arial"/>
              </a:rPr>
              <a:t>Impact</a:t>
            </a:r>
            <a:endParaRPr sz="3200">
              <a:latin typeface="Arial"/>
              <a:cs typeface="Arial"/>
            </a:endParaRPr>
          </a:p>
        </p:txBody>
      </p:sp>
      <p:sp>
        <p:nvSpPr>
          <p:cNvPr id="4" name="object 4"/>
          <p:cNvSpPr txBox="1"/>
          <p:nvPr/>
        </p:nvSpPr>
        <p:spPr>
          <a:xfrm>
            <a:off x="831880" y="3387408"/>
            <a:ext cx="2809240" cy="167640"/>
          </a:xfrm>
          <a:prstGeom prst="rect">
            <a:avLst/>
          </a:prstGeom>
        </p:spPr>
        <p:txBody>
          <a:bodyPr vert="horz" wrap="square" lIns="0" tIns="0" rIns="0" bIns="0" rtlCol="0">
            <a:spAutoFit/>
          </a:bodyPr>
          <a:lstStyle/>
          <a:p>
            <a:pPr marL="12700">
              <a:lnSpc>
                <a:spcPct val="100000"/>
              </a:lnSpc>
            </a:pPr>
            <a:r>
              <a:rPr sz="1100" spc="-15" dirty="0">
                <a:solidFill>
                  <a:srgbClr val="363740"/>
                </a:solidFill>
                <a:latin typeface="Arial"/>
                <a:cs typeface="Arial"/>
              </a:rPr>
              <a:t>ExecOnline </a:t>
            </a:r>
            <a:r>
              <a:rPr sz="1100" spc="-10" dirty="0">
                <a:solidFill>
                  <a:srgbClr val="363740"/>
                </a:solidFill>
                <a:latin typeface="Arial"/>
                <a:cs typeface="Arial"/>
              </a:rPr>
              <a:t>experience </a:t>
            </a:r>
            <a:r>
              <a:rPr sz="1100" spc="15" dirty="0">
                <a:solidFill>
                  <a:srgbClr val="363740"/>
                </a:solidFill>
                <a:latin typeface="Arial"/>
                <a:cs typeface="Arial"/>
              </a:rPr>
              <a:t>featuring </a:t>
            </a:r>
            <a:r>
              <a:rPr sz="1100" spc="10" dirty="0">
                <a:solidFill>
                  <a:srgbClr val="363740"/>
                </a:solidFill>
                <a:latin typeface="Arial"/>
                <a:cs typeface="Arial"/>
              </a:rPr>
              <a:t>Lindy</a:t>
            </a:r>
            <a:r>
              <a:rPr sz="1100" spc="-150" dirty="0">
                <a:solidFill>
                  <a:srgbClr val="363740"/>
                </a:solidFill>
                <a:latin typeface="Arial"/>
                <a:cs typeface="Arial"/>
              </a:rPr>
              <a:t> </a:t>
            </a:r>
            <a:r>
              <a:rPr sz="1100" spc="15" dirty="0">
                <a:solidFill>
                  <a:srgbClr val="363740"/>
                </a:solidFill>
                <a:latin typeface="Arial"/>
                <a:cs typeface="Arial"/>
              </a:rPr>
              <a:t>Amos</a:t>
            </a:r>
            <a:endParaRPr sz="1100">
              <a:latin typeface="Arial"/>
              <a:cs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817360" y="4868482"/>
            <a:ext cx="162560" cy="167640"/>
          </a:xfrm>
          <a:prstGeom prst="rect">
            <a:avLst/>
          </a:prstGeom>
        </p:spPr>
        <p:txBody>
          <a:bodyPr vert="horz" wrap="square" lIns="0" tIns="0" rIns="0" bIns="0" rtlCol="0">
            <a:spAutoFit/>
          </a:bodyPr>
          <a:lstStyle/>
          <a:p>
            <a:pPr marL="12700">
              <a:lnSpc>
                <a:spcPct val="100000"/>
              </a:lnSpc>
            </a:pPr>
            <a:r>
              <a:rPr sz="900" spc="35" dirty="0">
                <a:solidFill>
                  <a:srgbClr val="575757"/>
                </a:solidFill>
                <a:latin typeface="Arial"/>
                <a:cs typeface="Arial"/>
              </a:rPr>
              <a:t>54</a:t>
            </a:r>
            <a:endParaRPr sz="900">
              <a:latin typeface="Arial"/>
              <a:cs typeface="Arial"/>
            </a:endParaRPr>
          </a:p>
        </p:txBody>
      </p:sp>
      <p:sp>
        <p:nvSpPr>
          <p:cNvPr id="3" name="object 3"/>
          <p:cNvSpPr txBox="1">
            <a:spLocks noGrp="1"/>
          </p:cNvSpPr>
          <p:nvPr>
            <p:ph type="title"/>
          </p:nvPr>
        </p:nvSpPr>
        <p:spPr>
          <a:xfrm>
            <a:off x="1706900" y="358214"/>
            <a:ext cx="3216275" cy="304800"/>
          </a:xfrm>
          <a:prstGeom prst="rect">
            <a:avLst/>
          </a:prstGeom>
        </p:spPr>
        <p:txBody>
          <a:bodyPr vert="horz" wrap="square" lIns="0" tIns="0" rIns="0" bIns="0" rtlCol="0">
            <a:spAutoFit/>
          </a:bodyPr>
          <a:lstStyle/>
          <a:p>
            <a:pPr marL="12700">
              <a:lnSpc>
                <a:spcPct val="100000"/>
              </a:lnSpc>
            </a:pPr>
            <a:r>
              <a:rPr b="0" spc="10" dirty="0">
                <a:solidFill>
                  <a:srgbClr val="D4463E"/>
                </a:solidFill>
                <a:latin typeface="Arial"/>
                <a:cs typeface="Arial"/>
              </a:rPr>
              <a:t>Communicating </a:t>
            </a:r>
            <a:r>
              <a:rPr b="0" spc="100" dirty="0">
                <a:solidFill>
                  <a:srgbClr val="D4463E"/>
                </a:solidFill>
                <a:latin typeface="Arial"/>
                <a:cs typeface="Arial"/>
              </a:rPr>
              <a:t>with</a:t>
            </a:r>
            <a:r>
              <a:rPr b="0" spc="-150" dirty="0">
                <a:solidFill>
                  <a:srgbClr val="D4463E"/>
                </a:solidFill>
                <a:latin typeface="Arial"/>
                <a:cs typeface="Arial"/>
              </a:rPr>
              <a:t> </a:t>
            </a:r>
            <a:r>
              <a:rPr b="0" spc="10" dirty="0">
                <a:solidFill>
                  <a:srgbClr val="D4463E"/>
                </a:solidFill>
                <a:latin typeface="Arial"/>
                <a:cs typeface="Arial"/>
              </a:rPr>
              <a:t>Impact</a:t>
            </a:r>
          </a:p>
        </p:txBody>
      </p:sp>
      <p:sp>
        <p:nvSpPr>
          <p:cNvPr id="4" name="object 4"/>
          <p:cNvSpPr txBox="1"/>
          <p:nvPr/>
        </p:nvSpPr>
        <p:spPr>
          <a:xfrm>
            <a:off x="1702743" y="2454579"/>
            <a:ext cx="3436620" cy="1348105"/>
          </a:xfrm>
          <a:prstGeom prst="rect">
            <a:avLst/>
          </a:prstGeom>
        </p:spPr>
        <p:txBody>
          <a:bodyPr vert="horz" wrap="square" lIns="0" tIns="0" rIns="0" bIns="0" rtlCol="0">
            <a:spAutoFit/>
          </a:bodyPr>
          <a:lstStyle/>
          <a:p>
            <a:pPr marL="16510">
              <a:lnSpc>
                <a:spcPct val="100000"/>
              </a:lnSpc>
            </a:pPr>
            <a:r>
              <a:rPr sz="1200" spc="-30" dirty="0">
                <a:solidFill>
                  <a:srgbClr val="D4463E"/>
                </a:solidFill>
                <a:latin typeface="Arial"/>
                <a:cs typeface="Arial"/>
              </a:rPr>
              <a:t>Key</a:t>
            </a:r>
            <a:r>
              <a:rPr sz="1200" spc="-90" dirty="0">
                <a:solidFill>
                  <a:srgbClr val="D4463E"/>
                </a:solidFill>
                <a:latin typeface="Arial"/>
                <a:cs typeface="Arial"/>
              </a:rPr>
              <a:t> </a:t>
            </a:r>
            <a:r>
              <a:rPr sz="1200" spc="-5" dirty="0">
                <a:solidFill>
                  <a:srgbClr val="D4463E"/>
                </a:solidFill>
                <a:latin typeface="Arial"/>
                <a:cs typeface="Arial"/>
              </a:rPr>
              <a:t>Learnings</a:t>
            </a:r>
            <a:endParaRPr sz="1200">
              <a:latin typeface="Arial"/>
              <a:cs typeface="Arial"/>
            </a:endParaRPr>
          </a:p>
          <a:p>
            <a:pPr marL="302260" indent="-289560">
              <a:lnSpc>
                <a:spcPct val="100000"/>
              </a:lnSpc>
              <a:spcBef>
                <a:spcPts val="590"/>
              </a:spcBef>
              <a:buSzPct val="80000"/>
              <a:buChar char="●"/>
              <a:tabLst>
                <a:tab pos="302260" algn="l"/>
                <a:tab pos="302895" algn="l"/>
              </a:tabLst>
            </a:pPr>
            <a:r>
              <a:rPr sz="1000" spc="25" dirty="0">
                <a:solidFill>
                  <a:srgbClr val="363740"/>
                </a:solidFill>
                <a:latin typeface="Arial"/>
                <a:cs typeface="Arial"/>
              </a:rPr>
              <a:t>Work </a:t>
            </a:r>
            <a:r>
              <a:rPr sz="1000" spc="15" dirty="0">
                <a:solidFill>
                  <a:srgbClr val="363740"/>
                </a:solidFill>
                <a:latin typeface="Arial"/>
                <a:cs typeface="Arial"/>
              </a:rPr>
              <a:t>from </a:t>
            </a:r>
            <a:r>
              <a:rPr sz="1000" spc="-10" dirty="0">
                <a:solidFill>
                  <a:srgbClr val="363740"/>
                </a:solidFill>
                <a:latin typeface="Arial"/>
                <a:cs typeface="Arial"/>
              </a:rPr>
              <a:t>an </a:t>
            </a:r>
            <a:r>
              <a:rPr sz="1000" spc="5" dirty="0">
                <a:solidFill>
                  <a:srgbClr val="363740"/>
                </a:solidFill>
                <a:latin typeface="Arial"/>
                <a:cs typeface="Arial"/>
              </a:rPr>
              <a:t>Audience-Centered</a:t>
            </a:r>
            <a:r>
              <a:rPr sz="1000" spc="-125" dirty="0">
                <a:solidFill>
                  <a:srgbClr val="363740"/>
                </a:solidFill>
                <a:latin typeface="Arial"/>
                <a:cs typeface="Arial"/>
              </a:rPr>
              <a:t> </a:t>
            </a:r>
            <a:r>
              <a:rPr sz="1000" spc="5" dirty="0">
                <a:solidFill>
                  <a:srgbClr val="363740"/>
                </a:solidFill>
                <a:latin typeface="Arial"/>
                <a:cs typeface="Arial"/>
              </a:rPr>
              <a:t>Mindset</a:t>
            </a:r>
            <a:endParaRPr sz="1000">
              <a:latin typeface="Arial"/>
              <a:cs typeface="Arial"/>
            </a:endParaRPr>
          </a:p>
          <a:p>
            <a:pPr marL="302260" indent="-289560">
              <a:lnSpc>
                <a:spcPct val="100000"/>
              </a:lnSpc>
              <a:spcBef>
                <a:spcPts val="225"/>
              </a:spcBef>
              <a:buSzPct val="80000"/>
              <a:buChar char="●"/>
              <a:tabLst>
                <a:tab pos="302260" algn="l"/>
                <a:tab pos="302895" algn="l"/>
              </a:tabLst>
            </a:pPr>
            <a:r>
              <a:rPr sz="1000" spc="5" dirty="0">
                <a:solidFill>
                  <a:srgbClr val="363740"/>
                </a:solidFill>
                <a:latin typeface="Arial"/>
                <a:cs typeface="Arial"/>
              </a:rPr>
              <a:t>Craft </a:t>
            </a:r>
            <a:r>
              <a:rPr sz="1000" spc="-15" dirty="0">
                <a:solidFill>
                  <a:srgbClr val="363740"/>
                </a:solidFill>
                <a:latin typeface="Arial"/>
                <a:cs typeface="Arial"/>
              </a:rPr>
              <a:t>Messages </a:t>
            </a:r>
            <a:r>
              <a:rPr sz="1000" spc="25" dirty="0">
                <a:solidFill>
                  <a:srgbClr val="363740"/>
                </a:solidFill>
                <a:latin typeface="Arial"/>
                <a:cs typeface="Arial"/>
              </a:rPr>
              <a:t>that</a:t>
            </a:r>
            <a:r>
              <a:rPr sz="1000" spc="-110" dirty="0">
                <a:solidFill>
                  <a:srgbClr val="363740"/>
                </a:solidFill>
                <a:latin typeface="Arial"/>
                <a:cs typeface="Arial"/>
              </a:rPr>
              <a:t> </a:t>
            </a:r>
            <a:r>
              <a:rPr sz="1000" spc="-10" dirty="0">
                <a:solidFill>
                  <a:srgbClr val="363740"/>
                </a:solidFill>
                <a:latin typeface="Arial"/>
                <a:cs typeface="Arial"/>
              </a:rPr>
              <a:t>Move</a:t>
            </a:r>
            <a:endParaRPr sz="1000">
              <a:latin typeface="Arial"/>
              <a:cs typeface="Arial"/>
            </a:endParaRPr>
          </a:p>
          <a:p>
            <a:pPr marL="302260" indent="-289560">
              <a:lnSpc>
                <a:spcPct val="100000"/>
              </a:lnSpc>
              <a:spcBef>
                <a:spcPts val="225"/>
              </a:spcBef>
              <a:buSzPct val="80000"/>
              <a:buChar char="●"/>
              <a:tabLst>
                <a:tab pos="302260" algn="l"/>
                <a:tab pos="302895" algn="l"/>
              </a:tabLst>
            </a:pPr>
            <a:r>
              <a:rPr sz="1000" spc="-15" dirty="0">
                <a:solidFill>
                  <a:srgbClr val="363740"/>
                </a:solidFill>
                <a:latin typeface="Arial"/>
                <a:cs typeface="Arial"/>
              </a:rPr>
              <a:t>Leverage </a:t>
            </a:r>
            <a:r>
              <a:rPr sz="1000" dirty="0">
                <a:solidFill>
                  <a:srgbClr val="363740"/>
                </a:solidFill>
                <a:latin typeface="Arial"/>
                <a:cs typeface="Arial"/>
              </a:rPr>
              <a:t>Questions </a:t>
            </a:r>
            <a:r>
              <a:rPr sz="1000" spc="30" dirty="0">
                <a:solidFill>
                  <a:srgbClr val="363740"/>
                </a:solidFill>
                <a:latin typeface="Arial"/>
                <a:cs typeface="Arial"/>
              </a:rPr>
              <a:t>to </a:t>
            </a:r>
            <a:r>
              <a:rPr sz="1000" spc="10" dirty="0">
                <a:solidFill>
                  <a:srgbClr val="363740"/>
                </a:solidFill>
                <a:latin typeface="Arial"/>
                <a:cs typeface="Arial"/>
              </a:rPr>
              <a:t>Build</a:t>
            </a:r>
            <a:r>
              <a:rPr sz="1000" spc="-110" dirty="0">
                <a:solidFill>
                  <a:srgbClr val="363740"/>
                </a:solidFill>
                <a:latin typeface="Arial"/>
                <a:cs typeface="Arial"/>
              </a:rPr>
              <a:t> </a:t>
            </a:r>
            <a:r>
              <a:rPr sz="1000" spc="5" dirty="0">
                <a:solidFill>
                  <a:srgbClr val="363740"/>
                </a:solidFill>
                <a:latin typeface="Arial"/>
                <a:cs typeface="Arial"/>
              </a:rPr>
              <a:t>Credibility</a:t>
            </a:r>
            <a:endParaRPr sz="1000">
              <a:latin typeface="Arial"/>
              <a:cs typeface="Arial"/>
            </a:endParaRPr>
          </a:p>
          <a:p>
            <a:pPr marL="302260" indent="-289560">
              <a:lnSpc>
                <a:spcPct val="100000"/>
              </a:lnSpc>
              <a:spcBef>
                <a:spcPts val="225"/>
              </a:spcBef>
              <a:buSzPct val="80000"/>
              <a:buChar char="●"/>
              <a:tabLst>
                <a:tab pos="302260" algn="l"/>
                <a:tab pos="302895" algn="l"/>
              </a:tabLst>
            </a:pPr>
            <a:r>
              <a:rPr sz="1000" spc="-10" dirty="0">
                <a:solidFill>
                  <a:srgbClr val="363740"/>
                </a:solidFill>
                <a:latin typeface="Arial"/>
                <a:cs typeface="Arial"/>
              </a:rPr>
              <a:t>Remain </a:t>
            </a:r>
            <a:r>
              <a:rPr sz="1000" spc="15" dirty="0">
                <a:solidFill>
                  <a:srgbClr val="363740"/>
                </a:solidFill>
                <a:latin typeface="Arial"/>
                <a:cs typeface="Arial"/>
              </a:rPr>
              <a:t>Authentic </a:t>
            </a:r>
            <a:r>
              <a:rPr sz="1000" spc="-5" dirty="0">
                <a:solidFill>
                  <a:srgbClr val="363740"/>
                </a:solidFill>
                <a:latin typeface="Arial"/>
                <a:cs typeface="Arial"/>
              </a:rPr>
              <a:t>In </a:t>
            </a:r>
            <a:r>
              <a:rPr sz="1000" spc="-35" dirty="0">
                <a:solidFill>
                  <a:srgbClr val="363740"/>
                </a:solidFill>
                <a:latin typeface="Arial"/>
                <a:cs typeface="Arial"/>
              </a:rPr>
              <a:t>Your </a:t>
            </a:r>
            <a:r>
              <a:rPr sz="1000" dirty="0">
                <a:solidFill>
                  <a:srgbClr val="363740"/>
                </a:solidFill>
                <a:latin typeface="Arial"/>
                <a:cs typeface="Arial"/>
              </a:rPr>
              <a:t>Communication</a:t>
            </a:r>
            <a:r>
              <a:rPr sz="1000" spc="-50" dirty="0">
                <a:solidFill>
                  <a:srgbClr val="363740"/>
                </a:solidFill>
                <a:latin typeface="Arial"/>
                <a:cs typeface="Arial"/>
              </a:rPr>
              <a:t> </a:t>
            </a:r>
            <a:r>
              <a:rPr sz="1000" dirty="0">
                <a:solidFill>
                  <a:srgbClr val="363740"/>
                </a:solidFill>
                <a:latin typeface="Arial"/>
                <a:cs typeface="Arial"/>
              </a:rPr>
              <a:t>Performance</a:t>
            </a:r>
            <a:endParaRPr sz="1000">
              <a:latin typeface="Arial"/>
              <a:cs typeface="Arial"/>
            </a:endParaRPr>
          </a:p>
          <a:p>
            <a:pPr marL="302260" indent="-289560">
              <a:lnSpc>
                <a:spcPct val="100000"/>
              </a:lnSpc>
              <a:spcBef>
                <a:spcPts val="225"/>
              </a:spcBef>
              <a:buSzPct val="80000"/>
              <a:buChar char="●"/>
              <a:tabLst>
                <a:tab pos="302260" algn="l"/>
                <a:tab pos="302895" algn="l"/>
              </a:tabLst>
            </a:pPr>
            <a:r>
              <a:rPr sz="1000" spc="-15" dirty="0">
                <a:solidFill>
                  <a:srgbClr val="363740"/>
                </a:solidFill>
                <a:latin typeface="Arial"/>
                <a:cs typeface="Arial"/>
              </a:rPr>
              <a:t>Leverage</a:t>
            </a:r>
            <a:r>
              <a:rPr sz="1000" spc="-100" dirty="0">
                <a:solidFill>
                  <a:srgbClr val="363740"/>
                </a:solidFill>
                <a:latin typeface="Arial"/>
                <a:cs typeface="Arial"/>
              </a:rPr>
              <a:t> </a:t>
            </a:r>
            <a:r>
              <a:rPr sz="1000" spc="15" dirty="0">
                <a:solidFill>
                  <a:srgbClr val="363740"/>
                </a:solidFill>
                <a:latin typeface="Arial"/>
                <a:cs typeface="Arial"/>
              </a:rPr>
              <a:t>Storytelling</a:t>
            </a:r>
            <a:endParaRPr sz="1000">
              <a:latin typeface="Arial"/>
              <a:cs typeface="Arial"/>
            </a:endParaRPr>
          </a:p>
          <a:p>
            <a:pPr marL="302260" indent="-289560">
              <a:lnSpc>
                <a:spcPct val="100000"/>
              </a:lnSpc>
              <a:spcBef>
                <a:spcPts val="225"/>
              </a:spcBef>
              <a:buSzPct val="80000"/>
              <a:buChar char="●"/>
              <a:tabLst>
                <a:tab pos="302260" algn="l"/>
                <a:tab pos="302895" algn="l"/>
              </a:tabLst>
            </a:pPr>
            <a:r>
              <a:rPr sz="1000" spc="5" dirty="0">
                <a:solidFill>
                  <a:srgbClr val="363740"/>
                </a:solidFill>
                <a:latin typeface="Arial"/>
                <a:cs typeface="Arial"/>
              </a:rPr>
              <a:t>Address </a:t>
            </a:r>
            <a:r>
              <a:rPr sz="1000" spc="15" dirty="0">
                <a:solidFill>
                  <a:srgbClr val="363740"/>
                </a:solidFill>
                <a:latin typeface="Arial"/>
                <a:cs typeface="Arial"/>
              </a:rPr>
              <a:t>Both </a:t>
            </a:r>
            <a:r>
              <a:rPr sz="1000" dirty="0">
                <a:solidFill>
                  <a:srgbClr val="363740"/>
                </a:solidFill>
                <a:latin typeface="Arial"/>
                <a:cs typeface="Arial"/>
              </a:rPr>
              <a:t>Daily </a:t>
            </a:r>
            <a:r>
              <a:rPr sz="1000" spc="5" dirty="0">
                <a:solidFill>
                  <a:srgbClr val="363740"/>
                </a:solidFill>
                <a:latin typeface="Arial"/>
                <a:cs typeface="Arial"/>
              </a:rPr>
              <a:t>Impact </a:t>
            </a:r>
            <a:r>
              <a:rPr sz="1000" dirty="0">
                <a:solidFill>
                  <a:srgbClr val="363740"/>
                </a:solidFill>
                <a:latin typeface="Arial"/>
                <a:cs typeface="Arial"/>
              </a:rPr>
              <a:t>and </a:t>
            </a:r>
            <a:r>
              <a:rPr sz="1000" spc="-25" dirty="0">
                <a:solidFill>
                  <a:srgbClr val="363740"/>
                </a:solidFill>
                <a:latin typeface="Arial"/>
                <a:cs typeface="Arial"/>
              </a:rPr>
              <a:t>Key</a:t>
            </a:r>
            <a:r>
              <a:rPr sz="1000" spc="-114" dirty="0">
                <a:solidFill>
                  <a:srgbClr val="363740"/>
                </a:solidFill>
                <a:latin typeface="Arial"/>
                <a:cs typeface="Arial"/>
              </a:rPr>
              <a:t> </a:t>
            </a:r>
            <a:r>
              <a:rPr sz="1000" spc="-5" dirty="0">
                <a:solidFill>
                  <a:srgbClr val="363740"/>
                </a:solidFill>
                <a:latin typeface="Arial"/>
                <a:cs typeface="Arial"/>
              </a:rPr>
              <a:t>Performances</a:t>
            </a:r>
            <a:endParaRPr sz="1000">
              <a:latin typeface="Arial"/>
              <a:cs typeface="Arial"/>
            </a:endParaRPr>
          </a:p>
        </p:txBody>
      </p:sp>
      <p:sp>
        <p:nvSpPr>
          <p:cNvPr id="5" name="object 5"/>
          <p:cNvSpPr txBox="1"/>
          <p:nvPr/>
        </p:nvSpPr>
        <p:spPr>
          <a:xfrm>
            <a:off x="1512075" y="3959529"/>
            <a:ext cx="3096260" cy="1127760"/>
          </a:xfrm>
          <a:prstGeom prst="rect">
            <a:avLst/>
          </a:prstGeom>
        </p:spPr>
        <p:txBody>
          <a:bodyPr vert="horz" wrap="square" lIns="0" tIns="0" rIns="0" bIns="0" rtlCol="0">
            <a:spAutoFit/>
          </a:bodyPr>
          <a:lstStyle/>
          <a:p>
            <a:pPr marL="207010">
              <a:lnSpc>
                <a:spcPct val="100000"/>
              </a:lnSpc>
            </a:pPr>
            <a:r>
              <a:rPr sz="1200" spc="15" dirty="0">
                <a:solidFill>
                  <a:srgbClr val="D4463E"/>
                </a:solidFill>
                <a:latin typeface="Arial"/>
                <a:cs typeface="Arial"/>
              </a:rPr>
              <a:t>Assignment </a:t>
            </a:r>
            <a:r>
              <a:rPr sz="1200" spc="-5" dirty="0">
                <a:solidFill>
                  <a:srgbClr val="D4463E"/>
                </a:solidFill>
                <a:latin typeface="Arial"/>
                <a:cs typeface="Arial"/>
              </a:rPr>
              <a:t>Details: </a:t>
            </a:r>
            <a:r>
              <a:rPr sz="1200" spc="-15" dirty="0">
                <a:solidFill>
                  <a:srgbClr val="D4463E"/>
                </a:solidFill>
                <a:latin typeface="Arial"/>
                <a:cs typeface="Arial"/>
              </a:rPr>
              <a:t>Create </a:t>
            </a:r>
            <a:r>
              <a:rPr sz="1200" spc="-10" dirty="0">
                <a:solidFill>
                  <a:srgbClr val="D4463E"/>
                </a:solidFill>
                <a:latin typeface="Arial"/>
                <a:cs typeface="Arial"/>
              </a:rPr>
              <a:t>an </a:t>
            </a:r>
            <a:r>
              <a:rPr sz="1200" spc="20" dirty="0">
                <a:solidFill>
                  <a:srgbClr val="D4463E"/>
                </a:solidFill>
                <a:latin typeface="Arial"/>
                <a:cs typeface="Arial"/>
              </a:rPr>
              <a:t>Action</a:t>
            </a:r>
            <a:r>
              <a:rPr sz="1200" spc="-150" dirty="0">
                <a:solidFill>
                  <a:srgbClr val="D4463E"/>
                </a:solidFill>
                <a:latin typeface="Arial"/>
                <a:cs typeface="Arial"/>
              </a:rPr>
              <a:t> </a:t>
            </a:r>
            <a:r>
              <a:rPr sz="1200" spc="-10" dirty="0">
                <a:solidFill>
                  <a:srgbClr val="D4463E"/>
                </a:solidFill>
                <a:latin typeface="Arial"/>
                <a:cs typeface="Arial"/>
              </a:rPr>
              <a:t>Plan</a:t>
            </a:r>
            <a:endParaRPr sz="1200">
              <a:latin typeface="Arial"/>
              <a:cs typeface="Arial"/>
            </a:endParaRPr>
          </a:p>
          <a:p>
            <a:pPr marL="664210" indent="-289560">
              <a:lnSpc>
                <a:spcPct val="100000"/>
              </a:lnSpc>
              <a:spcBef>
                <a:spcPts val="590"/>
              </a:spcBef>
              <a:buSzPct val="80000"/>
              <a:buChar char="●"/>
              <a:tabLst>
                <a:tab pos="664210" algn="l"/>
                <a:tab pos="664845" algn="l"/>
              </a:tabLst>
            </a:pPr>
            <a:r>
              <a:rPr sz="1000" spc="15" dirty="0">
                <a:solidFill>
                  <a:srgbClr val="363740"/>
                </a:solidFill>
                <a:latin typeface="Arial"/>
                <a:cs typeface="Arial"/>
              </a:rPr>
              <a:t>Start from </a:t>
            </a:r>
            <a:r>
              <a:rPr sz="1000" spc="-5" dirty="0">
                <a:solidFill>
                  <a:srgbClr val="363740"/>
                </a:solidFill>
                <a:latin typeface="Arial"/>
                <a:cs typeface="Arial"/>
              </a:rPr>
              <a:t>Common</a:t>
            </a:r>
            <a:r>
              <a:rPr sz="1000" spc="-100" dirty="0">
                <a:solidFill>
                  <a:srgbClr val="363740"/>
                </a:solidFill>
                <a:latin typeface="Arial"/>
                <a:cs typeface="Arial"/>
              </a:rPr>
              <a:t> </a:t>
            </a:r>
            <a:r>
              <a:rPr sz="1000" spc="-5" dirty="0">
                <a:solidFill>
                  <a:srgbClr val="363740"/>
                </a:solidFill>
                <a:latin typeface="Arial"/>
                <a:cs typeface="Arial"/>
              </a:rPr>
              <a:t>Ground</a:t>
            </a:r>
            <a:endParaRPr sz="1000">
              <a:latin typeface="Arial"/>
              <a:cs typeface="Arial"/>
            </a:endParaRPr>
          </a:p>
          <a:p>
            <a:pPr marL="664210" indent="-289560">
              <a:lnSpc>
                <a:spcPct val="100000"/>
              </a:lnSpc>
              <a:spcBef>
                <a:spcPts val="225"/>
              </a:spcBef>
              <a:buSzPct val="80000"/>
              <a:buChar char="●"/>
              <a:tabLst>
                <a:tab pos="664210" algn="l"/>
                <a:tab pos="664845" algn="l"/>
              </a:tabLst>
            </a:pPr>
            <a:r>
              <a:rPr sz="1000" spc="10" dirty="0">
                <a:solidFill>
                  <a:srgbClr val="363740"/>
                </a:solidFill>
                <a:latin typeface="Arial"/>
                <a:cs typeface="Arial"/>
              </a:rPr>
              <a:t>Simplify </a:t>
            </a:r>
            <a:r>
              <a:rPr sz="1000" spc="-35" dirty="0">
                <a:solidFill>
                  <a:srgbClr val="363740"/>
                </a:solidFill>
                <a:latin typeface="Arial"/>
                <a:cs typeface="Arial"/>
              </a:rPr>
              <a:t>Your</a:t>
            </a:r>
            <a:r>
              <a:rPr sz="1000" spc="-100" dirty="0">
                <a:solidFill>
                  <a:srgbClr val="363740"/>
                </a:solidFill>
                <a:latin typeface="Arial"/>
                <a:cs typeface="Arial"/>
              </a:rPr>
              <a:t> </a:t>
            </a:r>
            <a:r>
              <a:rPr sz="1000" spc="-15" dirty="0">
                <a:solidFill>
                  <a:srgbClr val="363740"/>
                </a:solidFill>
                <a:latin typeface="Arial"/>
                <a:cs typeface="Arial"/>
              </a:rPr>
              <a:t>Message</a:t>
            </a:r>
            <a:endParaRPr sz="1000">
              <a:latin typeface="Arial"/>
              <a:cs typeface="Arial"/>
            </a:endParaRPr>
          </a:p>
          <a:p>
            <a:pPr marL="664210" indent="-289560">
              <a:lnSpc>
                <a:spcPct val="100000"/>
              </a:lnSpc>
              <a:spcBef>
                <a:spcPts val="225"/>
              </a:spcBef>
              <a:buSzPct val="80000"/>
              <a:buChar char="●"/>
              <a:tabLst>
                <a:tab pos="664210" algn="l"/>
                <a:tab pos="664845" algn="l"/>
              </a:tabLst>
            </a:pPr>
            <a:r>
              <a:rPr sz="1000" spc="-30" dirty="0">
                <a:solidFill>
                  <a:srgbClr val="363740"/>
                </a:solidFill>
                <a:latin typeface="Arial"/>
                <a:cs typeface="Arial"/>
              </a:rPr>
              <a:t>Tell a</a:t>
            </a:r>
            <a:r>
              <a:rPr sz="1000" spc="-75" dirty="0">
                <a:solidFill>
                  <a:srgbClr val="363740"/>
                </a:solidFill>
                <a:latin typeface="Arial"/>
                <a:cs typeface="Arial"/>
              </a:rPr>
              <a:t> </a:t>
            </a:r>
            <a:r>
              <a:rPr sz="1000" spc="10" dirty="0">
                <a:solidFill>
                  <a:srgbClr val="363740"/>
                </a:solidFill>
                <a:latin typeface="Arial"/>
                <a:cs typeface="Arial"/>
              </a:rPr>
              <a:t>Story</a:t>
            </a:r>
            <a:endParaRPr sz="1000">
              <a:latin typeface="Arial"/>
              <a:cs typeface="Arial"/>
            </a:endParaRPr>
          </a:p>
          <a:p>
            <a:pPr marL="664210" indent="-289560">
              <a:lnSpc>
                <a:spcPct val="100000"/>
              </a:lnSpc>
              <a:spcBef>
                <a:spcPts val="225"/>
              </a:spcBef>
              <a:buSzPct val="80000"/>
              <a:buChar char="●"/>
              <a:tabLst>
                <a:tab pos="664210" algn="l"/>
                <a:tab pos="664845" algn="l"/>
              </a:tabLst>
            </a:pPr>
            <a:r>
              <a:rPr sz="1000" spc="-15" dirty="0">
                <a:solidFill>
                  <a:srgbClr val="363740"/>
                </a:solidFill>
                <a:latin typeface="Arial"/>
                <a:cs typeface="Arial"/>
              </a:rPr>
              <a:t>Leverage</a:t>
            </a:r>
            <a:r>
              <a:rPr sz="1000" spc="-100" dirty="0">
                <a:solidFill>
                  <a:srgbClr val="363740"/>
                </a:solidFill>
                <a:latin typeface="Arial"/>
                <a:cs typeface="Arial"/>
              </a:rPr>
              <a:t> </a:t>
            </a:r>
            <a:r>
              <a:rPr sz="1000" dirty="0">
                <a:solidFill>
                  <a:srgbClr val="363740"/>
                </a:solidFill>
                <a:latin typeface="Arial"/>
                <a:cs typeface="Arial"/>
              </a:rPr>
              <a:t>Questions</a:t>
            </a:r>
            <a:endParaRPr sz="1000">
              <a:latin typeface="Arial"/>
              <a:cs typeface="Arial"/>
            </a:endParaRPr>
          </a:p>
          <a:p>
            <a:pPr marL="12700">
              <a:lnSpc>
                <a:spcPct val="100000"/>
              </a:lnSpc>
              <a:spcBef>
                <a:spcPts val="459"/>
              </a:spcBef>
            </a:pPr>
            <a:r>
              <a:rPr sz="600" spc="5" dirty="0">
                <a:solidFill>
                  <a:srgbClr val="A9ABB6"/>
                </a:solidFill>
                <a:latin typeface="Arial"/>
                <a:cs typeface="Arial"/>
              </a:rPr>
              <a:t>Copyright</a:t>
            </a:r>
            <a:r>
              <a:rPr sz="600" spc="-20" dirty="0">
                <a:solidFill>
                  <a:srgbClr val="A9ABB6"/>
                </a:solidFill>
                <a:latin typeface="Arial"/>
                <a:cs typeface="Arial"/>
              </a:rPr>
              <a:t> </a:t>
            </a:r>
            <a:r>
              <a:rPr sz="600" spc="45" dirty="0">
                <a:solidFill>
                  <a:srgbClr val="A9ABB6"/>
                </a:solidFill>
                <a:latin typeface="Arial"/>
                <a:cs typeface="Arial"/>
              </a:rPr>
              <a:t>©</a:t>
            </a:r>
            <a:r>
              <a:rPr sz="600" spc="-20" dirty="0">
                <a:solidFill>
                  <a:srgbClr val="A9ABB6"/>
                </a:solidFill>
                <a:latin typeface="Arial"/>
                <a:cs typeface="Arial"/>
              </a:rPr>
              <a:t> </a:t>
            </a:r>
            <a:r>
              <a:rPr sz="600" spc="25" dirty="0">
                <a:solidFill>
                  <a:srgbClr val="A9ABB6"/>
                </a:solidFill>
                <a:latin typeface="Arial"/>
                <a:cs typeface="Arial"/>
              </a:rPr>
              <a:t>2020</a:t>
            </a:r>
            <a:r>
              <a:rPr sz="600" spc="-20" dirty="0">
                <a:solidFill>
                  <a:srgbClr val="A9ABB6"/>
                </a:solidFill>
                <a:latin typeface="Arial"/>
                <a:cs typeface="Arial"/>
              </a:rPr>
              <a:t> </a:t>
            </a:r>
            <a:r>
              <a:rPr sz="600" spc="-10" dirty="0">
                <a:solidFill>
                  <a:srgbClr val="A9ABB6"/>
                </a:solidFill>
                <a:latin typeface="Arial"/>
                <a:cs typeface="Arial"/>
              </a:rPr>
              <a:t>ExecOnline,</a:t>
            </a:r>
            <a:r>
              <a:rPr sz="600" spc="-20" dirty="0">
                <a:solidFill>
                  <a:srgbClr val="A9ABB6"/>
                </a:solidFill>
                <a:latin typeface="Arial"/>
                <a:cs typeface="Arial"/>
              </a:rPr>
              <a:t> </a:t>
            </a:r>
            <a:r>
              <a:rPr sz="600" spc="-15" dirty="0">
                <a:solidFill>
                  <a:srgbClr val="A9ABB6"/>
                </a:solidFill>
                <a:latin typeface="Arial"/>
                <a:cs typeface="Arial"/>
              </a:rPr>
              <a:t>Inc.</a:t>
            </a:r>
            <a:r>
              <a:rPr sz="600" spc="-20" dirty="0">
                <a:solidFill>
                  <a:srgbClr val="A9ABB6"/>
                </a:solidFill>
                <a:latin typeface="Arial"/>
                <a:cs typeface="Arial"/>
              </a:rPr>
              <a:t> </a:t>
            </a:r>
            <a:r>
              <a:rPr sz="600" spc="15" dirty="0">
                <a:solidFill>
                  <a:srgbClr val="A9ABB6"/>
                </a:solidFill>
                <a:latin typeface="Arial"/>
                <a:cs typeface="Arial"/>
              </a:rPr>
              <a:t>All</a:t>
            </a:r>
            <a:r>
              <a:rPr sz="600" spc="-20" dirty="0">
                <a:solidFill>
                  <a:srgbClr val="A9ABB6"/>
                </a:solidFill>
                <a:latin typeface="Arial"/>
                <a:cs typeface="Arial"/>
              </a:rPr>
              <a:t> </a:t>
            </a:r>
            <a:r>
              <a:rPr sz="600" spc="5" dirty="0">
                <a:solidFill>
                  <a:srgbClr val="A9ABB6"/>
                </a:solidFill>
                <a:latin typeface="Arial"/>
                <a:cs typeface="Arial"/>
              </a:rPr>
              <a:t>Rights</a:t>
            </a:r>
            <a:r>
              <a:rPr sz="600" spc="-20" dirty="0">
                <a:solidFill>
                  <a:srgbClr val="A9ABB6"/>
                </a:solidFill>
                <a:latin typeface="Arial"/>
                <a:cs typeface="Arial"/>
              </a:rPr>
              <a:t> </a:t>
            </a:r>
            <a:r>
              <a:rPr sz="600" spc="-10" dirty="0">
                <a:solidFill>
                  <a:srgbClr val="A9ABB6"/>
                </a:solidFill>
                <a:latin typeface="Arial"/>
                <a:cs typeface="Arial"/>
              </a:rPr>
              <a:t>Reserved.</a:t>
            </a:r>
            <a:endParaRPr sz="600">
              <a:latin typeface="Arial"/>
              <a:cs typeface="Arial"/>
            </a:endParaRPr>
          </a:p>
        </p:txBody>
      </p:sp>
      <p:sp>
        <p:nvSpPr>
          <p:cNvPr id="6" name="object 6"/>
          <p:cNvSpPr txBox="1"/>
          <p:nvPr/>
        </p:nvSpPr>
        <p:spPr>
          <a:xfrm>
            <a:off x="5188850" y="2454566"/>
            <a:ext cx="3289300" cy="1205230"/>
          </a:xfrm>
          <a:prstGeom prst="rect">
            <a:avLst/>
          </a:prstGeom>
        </p:spPr>
        <p:txBody>
          <a:bodyPr vert="horz" wrap="square" lIns="0" tIns="0" rIns="0" bIns="0" rtlCol="0">
            <a:spAutoFit/>
          </a:bodyPr>
          <a:lstStyle/>
          <a:p>
            <a:pPr marL="12700">
              <a:lnSpc>
                <a:spcPct val="100000"/>
              </a:lnSpc>
            </a:pPr>
            <a:r>
              <a:rPr sz="1200" spc="-10" dirty="0">
                <a:solidFill>
                  <a:srgbClr val="D4463E"/>
                </a:solidFill>
                <a:latin typeface="Arial"/>
                <a:cs typeface="Arial"/>
              </a:rPr>
              <a:t>Featured </a:t>
            </a:r>
            <a:r>
              <a:rPr sz="1200" dirty="0">
                <a:solidFill>
                  <a:srgbClr val="D4463E"/>
                </a:solidFill>
                <a:latin typeface="Arial"/>
                <a:cs typeface="Arial"/>
              </a:rPr>
              <a:t>Expert: </a:t>
            </a:r>
            <a:r>
              <a:rPr sz="1200" spc="10" dirty="0">
                <a:solidFill>
                  <a:srgbClr val="D4463E"/>
                </a:solidFill>
                <a:latin typeface="Arial"/>
                <a:cs typeface="Arial"/>
              </a:rPr>
              <a:t>Lindy</a:t>
            </a:r>
            <a:r>
              <a:rPr sz="1200" spc="-135" dirty="0">
                <a:solidFill>
                  <a:srgbClr val="D4463E"/>
                </a:solidFill>
                <a:latin typeface="Arial"/>
                <a:cs typeface="Arial"/>
              </a:rPr>
              <a:t> </a:t>
            </a:r>
            <a:r>
              <a:rPr sz="1200" spc="15" dirty="0">
                <a:solidFill>
                  <a:srgbClr val="D4463E"/>
                </a:solidFill>
                <a:latin typeface="Arial"/>
                <a:cs typeface="Arial"/>
              </a:rPr>
              <a:t>Amos</a:t>
            </a:r>
            <a:endParaRPr sz="1200">
              <a:latin typeface="Arial"/>
              <a:cs typeface="Arial"/>
            </a:endParaRPr>
          </a:p>
          <a:p>
            <a:pPr marL="1098550" marR="5080">
              <a:lnSpc>
                <a:spcPct val="118700"/>
              </a:lnSpc>
              <a:spcBef>
                <a:spcPts val="665"/>
              </a:spcBef>
            </a:pPr>
            <a:r>
              <a:rPr sz="1000" spc="5" dirty="0">
                <a:solidFill>
                  <a:srgbClr val="363740"/>
                </a:solidFill>
                <a:latin typeface="Arial"/>
                <a:cs typeface="Arial"/>
              </a:rPr>
              <a:t>Lindy </a:t>
            </a:r>
            <a:r>
              <a:rPr sz="1000" spc="10" dirty="0">
                <a:solidFill>
                  <a:srgbClr val="363740"/>
                </a:solidFill>
                <a:latin typeface="Arial"/>
                <a:cs typeface="Arial"/>
              </a:rPr>
              <a:t>Amos </a:t>
            </a:r>
            <a:r>
              <a:rPr sz="1000" spc="-5" dirty="0">
                <a:solidFill>
                  <a:srgbClr val="363740"/>
                </a:solidFill>
                <a:latin typeface="Arial"/>
                <a:cs typeface="Arial"/>
              </a:rPr>
              <a:t>is </a:t>
            </a:r>
            <a:r>
              <a:rPr sz="1000" spc="-30" dirty="0">
                <a:solidFill>
                  <a:srgbClr val="363740"/>
                </a:solidFill>
                <a:latin typeface="Arial"/>
                <a:cs typeface="Arial"/>
              </a:rPr>
              <a:t>a </a:t>
            </a:r>
            <a:r>
              <a:rPr sz="1000" spc="10" dirty="0">
                <a:solidFill>
                  <a:srgbClr val="363740"/>
                </a:solidFill>
                <a:latin typeface="Arial"/>
                <a:cs typeface="Arial"/>
              </a:rPr>
              <a:t>highly </a:t>
            </a:r>
            <a:r>
              <a:rPr sz="1000" spc="15" dirty="0">
                <a:solidFill>
                  <a:srgbClr val="363740"/>
                </a:solidFill>
                <a:latin typeface="Arial"/>
                <a:cs typeface="Arial"/>
              </a:rPr>
              <a:t>sought-after  </a:t>
            </a:r>
            <a:r>
              <a:rPr sz="1000" spc="-10" dirty="0">
                <a:solidFill>
                  <a:srgbClr val="363740"/>
                </a:solidFill>
                <a:latin typeface="Arial"/>
                <a:cs typeface="Arial"/>
              </a:rPr>
              <a:t>Executive </a:t>
            </a:r>
            <a:r>
              <a:rPr sz="1000" dirty="0">
                <a:solidFill>
                  <a:srgbClr val="363740"/>
                </a:solidFill>
                <a:latin typeface="Arial"/>
                <a:cs typeface="Arial"/>
              </a:rPr>
              <a:t>Communications</a:t>
            </a:r>
            <a:r>
              <a:rPr sz="1000" spc="-90" dirty="0">
                <a:solidFill>
                  <a:srgbClr val="363740"/>
                </a:solidFill>
                <a:latin typeface="Arial"/>
                <a:cs typeface="Arial"/>
              </a:rPr>
              <a:t> </a:t>
            </a:r>
            <a:r>
              <a:rPr sz="1000" spc="5" dirty="0">
                <a:solidFill>
                  <a:srgbClr val="363740"/>
                </a:solidFill>
                <a:latin typeface="Arial"/>
                <a:cs typeface="Arial"/>
              </a:rPr>
              <a:t>consultant.  </a:t>
            </a:r>
            <a:r>
              <a:rPr sz="1000" spc="-15" dirty="0">
                <a:solidFill>
                  <a:srgbClr val="363740"/>
                </a:solidFill>
                <a:latin typeface="Arial"/>
                <a:cs typeface="Arial"/>
              </a:rPr>
              <a:t>For </a:t>
            </a:r>
            <a:r>
              <a:rPr sz="1000" spc="-5" dirty="0">
                <a:solidFill>
                  <a:srgbClr val="363740"/>
                </a:solidFill>
                <a:latin typeface="Arial"/>
                <a:cs typeface="Arial"/>
              </a:rPr>
              <a:t>more </a:t>
            </a:r>
            <a:r>
              <a:rPr sz="1000" spc="15" dirty="0">
                <a:solidFill>
                  <a:srgbClr val="363740"/>
                </a:solidFill>
                <a:latin typeface="Arial"/>
                <a:cs typeface="Arial"/>
              </a:rPr>
              <a:t>than ﬁfteen </a:t>
            </a:r>
            <a:r>
              <a:rPr sz="1000" spc="-15" dirty="0">
                <a:solidFill>
                  <a:srgbClr val="363740"/>
                </a:solidFill>
                <a:latin typeface="Arial"/>
                <a:cs typeface="Arial"/>
              </a:rPr>
              <a:t>years she has  </a:t>
            </a:r>
            <a:r>
              <a:rPr sz="1000" dirty="0">
                <a:solidFill>
                  <a:srgbClr val="363740"/>
                </a:solidFill>
                <a:latin typeface="Arial"/>
                <a:cs typeface="Arial"/>
              </a:rPr>
              <a:t>collaborated </a:t>
            </a:r>
            <a:r>
              <a:rPr sz="1000" spc="50" dirty="0">
                <a:solidFill>
                  <a:srgbClr val="363740"/>
                </a:solidFill>
                <a:latin typeface="Arial"/>
                <a:cs typeface="Arial"/>
              </a:rPr>
              <a:t>with </a:t>
            </a:r>
            <a:r>
              <a:rPr sz="1000" dirty="0">
                <a:solidFill>
                  <a:srgbClr val="363740"/>
                </a:solidFill>
                <a:latin typeface="Arial"/>
                <a:cs typeface="Arial"/>
              </a:rPr>
              <a:t>senior-level  </a:t>
            </a:r>
            <a:r>
              <a:rPr sz="1000" spc="5" dirty="0">
                <a:solidFill>
                  <a:srgbClr val="363740"/>
                </a:solidFill>
                <a:latin typeface="Arial"/>
                <a:cs typeface="Arial"/>
              </a:rPr>
              <a:t>individuals </a:t>
            </a:r>
            <a:r>
              <a:rPr sz="1000" dirty="0">
                <a:solidFill>
                  <a:srgbClr val="363740"/>
                </a:solidFill>
                <a:latin typeface="Arial"/>
                <a:cs typeface="Arial"/>
              </a:rPr>
              <a:t>and teams</a:t>
            </a:r>
            <a:r>
              <a:rPr sz="1000" spc="-60" dirty="0">
                <a:solidFill>
                  <a:srgbClr val="363740"/>
                </a:solidFill>
                <a:latin typeface="Arial"/>
                <a:cs typeface="Arial"/>
              </a:rPr>
              <a:t> </a:t>
            </a:r>
            <a:r>
              <a:rPr sz="1000" dirty="0">
                <a:solidFill>
                  <a:srgbClr val="363740"/>
                </a:solidFill>
                <a:latin typeface="Arial"/>
                <a:cs typeface="Arial"/>
              </a:rPr>
              <a:t>internationally,</a:t>
            </a:r>
            <a:endParaRPr sz="1000">
              <a:latin typeface="Arial"/>
              <a:cs typeface="Arial"/>
            </a:endParaRPr>
          </a:p>
        </p:txBody>
      </p:sp>
      <p:sp>
        <p:nvSpPr>
          <p:cNvPr id="7" name="object 7"/>
          <p:cNvSpPr txBox="1"/>
          <p:nvPr/>
        </p:nvSpPr>
        <p:spPr>
          <a:xfrm>
            <a:off x="6274700" y="3627081"/>
            <a:ext cx="2139950" cy="394335"/>
          </a:xfrm>
          <a:prstGeom prst="rect">
            <a:avLst/>
          </a:prstGeom>
        </p:spPr>
        <p:txBody>
          <a:bodyPr vert="horz" wrap="square" lIns="0" tIns="0" rIns="0" bIns="0" rtlCol="0">
            <a:spAutoFit/>
          </a:bodyPr>
          <a:lstStyle/>
          <a:p>
            <a:pPr marL="12700" marR="5080">
              <a:lnSpc>
                <a:spcPct val="118800"/>
              </a:lnSpc>
            </a:pPr>
            <a:r>
              <a:rPr sz="1000" dirty="0">
                <a:solidFill>
                  <a:srgbClr val="363740"/>
                </a:solidFill>
                <a:latin typeface="Arial"/>
                <a:cs typeface="Arial"/>
              </a:rPr>
              <a:t>developing </a:t>
            </a:r>
            <a:r>
              <a:rPr sz="1000" spc="15" dirty="0">
                <a:solidFill>
                  <a:srgbClr val="363740"/>
                </a:solidFill>
                <a:latin typeface="Arial"/>
                <a:cs typeface="Arial"/>
              </a:rPr>
              <a:t>their </a:t>
            </a:r>
            <a:r>
              <a:rPr sz="1000" dirty="0">
                <a:solidFill>
                  <a:srgbClr val="363740"/>
                </a:solidFill>
                <a:latin typeface="Arial"/>
                <a:cs typeface="Arial"/>
              </a:rPr>
              <a:t>communications</a:t>
            </a:r>
            <a:r>
              <a:rPr sz="1000" spc="-60" dirty="0">
                <a:solidFill>
                  <a:srgbClr val="363740"/>
                </a:solidFill>
                <a:latin typeface="Arial"/>
                <a:cs typeface="Arial"/>
              </a:rPr>
              <a:t> </a:t>
            </a:r>
            <a:r>
              <a:rPr sz="1000" dirty="0">
                <a:solidFill>
                  <a:srgbClr val="363740"/>
                </a:solidFill>
                <a:latin typeface="Arial"/>
                <a:cs typeface="Arial"/>
              </a:rPr>
              <a:t>and  </a:t>
            </a:r>
            <a:r>
              <a:rPr sz="1000" spc="-5" dirty="0">
                <a:solidFill>
                  <a:srgbClr val="363740"/>
                </a:solidFill>
                <a:latin typeface="Arial"/>
                <a:cs typeface="Arial"/>
              </a:rPr>
              <a:t>leadership</a:t>
            </a:r>
            <a:r>
              <a:rPr sz="1000" spc="-30" dirty="0">
                <a:solidFill>
                  <a:srgbClr val="363740"/>
                </a:solidFill>
                <a:latin typeface="Arial"/>
                <a:cs typeface="Arial"/>
              </a:rPr>
              <a:t> </a:t>
            </a:r>
            <a:r>
              <a:rPr sz="1000" spc="-5" dirty="0">
                <a:solidFill>
                  <a:srgbClr val="363740"/>
                </a:solidFill>
                <a:latin typeface="Arial"/>
                <a:cs typeface="Arial"/>
              </a:rPr>
              <a:t>abilities.</a:t>
            </a:r>
            <a:endParaRPr sz="1000">
              <a:latin typeface="Arial"/>
              <a:cs typeface="Arial"/>
            </a:endParaRPr>
          </a:p>
        </p:txBody>
      </p:sp>
      <p:sp>
        <p:nvSpPr>
          <p:cNvPr id="8" name="object 8"/>
          <p:cNvSpPr txBox="1"/>
          <p:nvPr/>
        </p:nvSpPr>
        <p:spPr>
          <a:xfrm>
            <a:off x="1706900" y="823028"/>
            <a:ext cx="4161790" cy="877569"/>
          </a:xfrm>
          <a:prstGeom prst="rect">
            <a:avLst/>
          </a:prstGeom>
        </p:spPr>
        <p:txBody>
          <a:bodyPr vert="horz" wrap="square" lIns="0" tIns="0" rIns="0" bIns="0" rtlCol="0">
            <a:spAutoFit/>
          </a:bodyPr>
          <a:lstStyle/>
          <a:p>
            <a:pPr marL="12700" algn="just">
              <a:lnSpc>
                <a:spcPct val="100000"/>
              </a:lnSpc>
            </a:pPr>
            <a:r>
              <a:rPr sz="1200" spc="50" dirty="0">
                <a:solidFill>
                  <a:srgbClr val="D4463E"/>
                </a:solidFill>
                <a:latin typeface="Arial"/>
                <a:cs typeface="Arial"/>
              </a:rPr>
              <a:t>1 </a:t>
            </a:r>
            <a:r>
              <a:rPr sz="1200" spc="10" dirty="0">
                <a:solidFill>
                  <a:srgbClr val="D4463E"/>
                </a:solidFill>
                <a:latin typeface="Arial"/>
                <a:cs typeface="Arial"/>
              </a:rPr>
              <a:t>Week</a:t>
            </a:r>
            <a:r>
              <a:rPr sz="1200" spc="-170" dirty="0">
                <a:solidFill>
                  <a:srgbClr val="D4463E"/>
                </a:solidFill>
                <a:latin typeface="Arial"/>
                <a:cs typeface="Arial"/>
              </a:rPr>
              <a:t> </a:t>
            </a:r>
            <a:r>
              <a:rPr sz="1200" spc="-15" dirty="0">
                <a:solidFill>
                  <a:srgbClr val="D4463E"/>
                </a:solidFill>
                <a:latin typeface="Arial"/>
                <a:cs typeface="Arial"/>
              </a:rPr>
              <a:t>Experience</a:t>
            </a:r>
            <a:endParaRPr sz="1200">
              <a:latin typeface="Arial"/>
              <a:cs typeface="Arial"/>
            </a:endParaRPr>
          </a:p>
          <a:p>
            <a:pPr marL="25400" marR="5080" algn="just">
              <a:lnSpc>
                <a:spcPct val="118800"/>
              </a:lnSpc>
              <a:spcBef>
                <a:spcPts val="1190"/>
              </a:spcBef>
            </a:pPr>
            <a:r>
              <a:rPr sz="1000" dirty="0">
                <a:solidFill>
                  <a:srgbClr val="363740"/>
                </a:solidFill>
                <a:latin typeface="Arial"/>
                <a:cs typeface="Arial"/>
              </a:rPr>
              <a:t>Effective </a:t>
            </a:r>
            <a:r>
              <a:rPr sz="1000" spc="-5" dirty="0">
                <a:solidFill>
                  <a:srgbClr val="363740"/>
                </a:solidFill>
                <a:latin typeface="Arial"/>
                <a:cs typeface="Arial"/>
              </a:rPr>
              <a:t>managers </a:t>
            </a:r>
            <a:r>
              <a:rPr sz="1000" spc="-20" dirty="0">
                <a:solidFill>
                  <a:srgbClr val="363740"/>
                </a:solidFill>
                <a:latin typeface="Arial"/>
                <a:cs typeface="Arial"/>
              </a:rPr>
              <a:t>are </a:t>
            </a:r>
            <a:r>
              <a:rPr sz="1000" spc="5" dirty="0">
                <a:solidFill>
                  <a:srgbClr val="363740"/>
                </a:solidFill>
                <a:latin typeface="Arial"/>
                <a:cs typeface="Arial"/>
              </a:rPr>
              <a:t>constant </a:t>
            </a:r>
            <a:r>
              <a:rPr sz="1000" spc="-5" dirty="0">
                <a:solidFill>
                  <a:srgbClr val="363740"/>
                </a:solidFill>
                <a:latin typeface="Arial"/>
                <a:cs typeface="Arial"/>
              </a:rPr>
              <a:t>communicators. </a:t>
            </a:r>
            <a:r>
              <a:rPr sz="1000" dirty="0">
                <a:solidFill>
                  <a:srgbClr val="363740"/>
                </a:solidFill>
                <a:latin typeface="Arial"/>
                <a:cs typeface="Arial"/>
              </a:rPr>
              <a:t>However, </a:t>
            </a:r>
            <a:r>
              <a:rPr sz="1000" spc="5" dirty="0">
                <a:solidFill>
                  <a:srgbClr val="363740"/>
                </a:solidFill>
                <a:latin typeface="Arial"/>
                <a:cs typeface="Arial"/>
              </a:rPr>
              <a:t>it’s </a:t>
            </a:r>
            <a:r>
              <a:rPr sz="1000" spc="-5" dirty="0">
                <a:solidFill>
                  <a:srgbClr val="363740"/>
                </a:solidFill>
                <a:latin typeface="Arial"/>
                <a:cs typeface="Arial"/>
              </a:rPr>
              <a:t>all </a:t>
            </a:r>
            <a:r>
              <a:rPr sz="1000" spc="20" dirty="0">
                <a:solidFill>
                  <a:srgbClr val="363740"/>
                </a:solidFill>
                <a:latin typeface="Arial"/>
                <a:cs typeface="Arial"/>
              </a:rPr>
              <a:t>too  </a:t>
            </a:r>
            <a:r>
              <a:rPr sz="1000" spc="-20" dirty="0">
                <a:solidFill>
                  <a:srgbClr val="363740"/>
                </a:solidFill>
                <a:latin typeface="Arial"/>
                <a:cs typeface="Arial"/>
              </a:rPr>
              <a:t>easy </a:t>
            </a:r>
            <a:r>
              <a:rPr sz="1000" spc="20" dirty="0">
                <a:solidFill>
                  <a:srgbClr val="363740"/>
                </a:solidFill>
                <a:latin typeface="Arial"/>
                <a:cs typeface="Arial"/>
              </a:rPr>
              <a:t>for </a:t>
            </a:r>
            <a:r>
              <a:rPr sz="1000" spc="-5" dirty="0">
                <a:solidFill>
                  <a:srgbClr val="363740"/>
                </a:solidFill>
                <a:latin typeface="Arial"/>
                <a:cs typeface="Arial"/>
              </a:rPr>
              <a:t>managers </a:t>
            </a:r>
            <a:r>
              <a:rPr sz="1000" spc="30" dirty="0">
                <a:solidFill>
                  <a:srgbClr val="363740"/>
                </a:solidFill>
                <a:latin typeface="Arial"/>
                <a:cs typeface="Arial"/>
              </a:rPr>
              <a:t>to </a:t>
            </a:r>
            <a:r>
              <a:rPr sz="1000" spc="40" dirty="0">
                <a:solidFill>
                  <a:srgbClr val="363740"/>
                </a:solidFill>
                <a:latin typeface="Arial"/>
                <a:cs typeface="Arial"/>
              </a:rPr>
              <a:t>try </a:t>
            </a:r>
            <a:r>
              <a:rPr sz="1000" spc="30" dirty="0">
                <a:solidFill>
                  <a:srgbClr val="363740"/>
                </a:solidFill>
                <a:latin typeface="Arial"/>
                <a:cs typeface="Arial"/>
              </a:rPr>
              <a:t>to </a:t>
            </a:r>
            <a:r>
              <a:rPr sz="1000" dirty="0">
                <a:solidFill>
                  <a:srgbClr val="363740"/>
                </a:solidFill>
                <a:latin typeface="Arial"/>
                <a:cs typeface="Arial"/>
              </a:rPr>
              <a:t>rush </a:t>
            </a:r>
            <a:r>
              <a:rPr sz="1000" spc="30" dirty="0">
                <a:solidFill>
                  <a:srgbClr val="363740"/>
                </a:solidFill>
                <a:latin typeface="Arial"/>
                <a:cs typeface="Arial"/>
              </a:rPr>
              <a:t>to </a:t>
            </a:r>
            <a:r>
              <a:rPr sz="1000" spc="15" dirty="0">
                <a:solidFill>
                  <a:srgbClr val="363740"/>
                </a:solidFill>
                <a:latin typeface="Arial"/>
                <a:cs typeface="Arial"/>
              </a:rPr>
              <a:t>get </a:t>
            </a:r>
            <a:r>
              <a:rPr sz="1000" spc="-15" dirty="0">
                <a:solidFill>
                  <a:srgbClr val="363740"/>
                </a:solidFill>
                <a:latin typeface="Arial"/>
                <a:cs typeface="Arial"/>
              </a:rPr>
              <a:t>across </a:t>
            </a:r>
            <a:r>
              <a:rPr sz="1000" spc="-30" dirty="0">
                <a:solidFill>
                  <a:srgbClr val="363740"/>
                </a:solidFill>
                <a:latin typeface="Arial"/>
                <a:cs typeface="Arial"/>
              </a:rPr>
              <a:t>a </a:t>
            </a:r>
            <a:r>
              <a:rPr sz="1000" spc="-15" dirty="0">
                <a:solidFill>
                  <a:srgbClr val="363740"/>
                </a:solidFill>
                <a:latin typeface="Arial"/>
                <a:cs typeface="Arial"/>
              </a:rPr>
              <a:t>message </a:t>
            </a:r>
            <a:r>
              <a:rPr sz="1000" spc="5" dirty="0">
                <a:solidFill>
                  <a:srgbClr val="363740"/>
                </a:solidFill>
                <a:latin typeface="Arial"/>
                <a:cs typeface="Arial"/>
              </a:rPr>
              <a:t>or </a:t>
            </a:r>
            <a:r>
              <a:rPr sz="1000" spc="30" dirty="0">
                <a:solidFill>
                  <a:srgbClr val="363740"/>
                </a:solidFill>
                <a:latin typeface="Arial"/>
                <a:cs typeface="Arial"/>
              </a:rPr>
              <a:t>to </a:t>
            </a:r>
            <a:r>
              <a:rPr sz="1000" spc="-5" dirty="0">
                <a:solidFill>
                  <a:srgbClr val="363740"/>
                </a:solidFill>
                <a:latin typeface="Arial"/>
                <a:cs typeface="Arial"/>
              </a:rPr>
              <a:t>miss </a:t>
            </a:r>
            <a:r>
              <a:rPr sz="1000" spc="-10" dirty="0">
                <a:solidFill>
                  <a:srgbClr val="363740"/>
                </a:solidFill>
                <a:latin typeface="Arial"/>
                <a:cs typeface="Arial"/>
              </a:rPr>
              <a:t>an  </a:t>
            </a:r>
            <a:r>
              <a:rPr sz="1000" spc="25" dirty="0">
                <a:solidFill>
                  <a:srgbClr val="363740"/>
                </a:solidFill>
                <a:latin typeface="Arial"/>
                <a:cs typeface="Arial"/>
              </a:rPr>
              <a:t>opportunity </a:t>
            </a:r>
            <a:r>
              <a:rPr sz="1000" spc="30" dirty="0">
                <a:solidFill>
                  <a:srgbClr val="363740"/>
                </a:solidFill>
                <a:latin typeface="Arial"/>
                <a:cs typeface="Arial"/>
              </a:rPr>
              <a:t>to </a:t>
            </a:r>
            <a:r>
              <a:rPr sz="1000" spc="10" dirty="0">
                <a:solidFill>
                  <a:srgbClr val="363740"/>
                </a:solidFill>
                <a:latin typeface="Arial"/>
                <a:cs typeface="Arial"/>
              </a:rPr>
              <a:t>go </a:t>
            </a:r>
            <a:r>
              <a:rPr sz="1000" dirty="0">
                <a:solidFill>
                  <a:srgbClr val="363740"/>
                </a:solidFill>
                <a:latin typeface="Arial"/>
                <a:cs typeface="Arial"/>
              </a:rPr>
              <a:t>beyond </a:t>
            </a:r>
            <a:r>
              <a:rPr sz="1000" spc="5" dirty="0">
                <a:solidFill>
                  <a:srgbClr val="363740"/>
                </a:solidFill>
                <a:latin typeface="Arial"/>
                <a:cs typeface="Arial"/>
              </a:rPr>
              <a:t>delivering </a:t>
            </a:r>
            <a:r>
              <a:rPr sz="1000" spc="10" dirty="0">
                <a:solidFill>
                  <a:srgbClr val="363740"/>
                </a:solidFill>
                <a:latin typeface="Arial"/>
                <a:cs typeface="Arial"/>
              </a:rPr>
              <a:t>information </a:t>
            </a:r>
            <a:r>
              <a:rPr sz="1000" spc="30" dirty="0">
                <a:solidFill>
                  <a:srgbClr val="363740"/>
                </a:solidFill>
                <a:latin typeface="Arial"/>
                <a:cs typeface="Arial"/>
              </a:rPr>
              <a:t>to</a:t>
            </a:r>
            <a:r>
              <a:rPr sz="1000" spc="-185" dirty="0">
                <a:solidFill>
                  <a:srgbClr val="363740"/>
                </a:solidFill>
                <a:latin typeface="Arial"/>
                <a:cs typeface="Arial"/>
              </a:rPr>
              <a:t> </a:t>
            </a:r>
            <a:r>
              <a:rPr sz="1000" dirty="0">
                <a:solidFill>
                  <a:srgbClr val="363740"/>
                </a:solidFill>
                <a:latin typeface="Arial"/>
                <a:cs typeface="Arial"/>
              </a:rPr>
              <a:t>encouraging </a:t>
            </a:r>
            <a:r>
              <a:rPr sz="1000" spc="-5" dirty="0">
                <a:solidFill>
                  <a:srgbClr val="363740"/>
                </a:solidFill>
                <a:latin typeface="Arial"/>
                <a:cs typeface="Arial"/>
              </a:rPr>
              <a:t>action.</a:t>
            </a:r>
            <a:endParaRPr sz="1000">
              <a:latin typeface="Arial"/>
              <a:cs typeface="Arial"/>
            </a:endParaRPr>
          </a:p>
        </p:txBody>
      </p:sp>
      <p:sp>
        <p:nvSpPr>
          <p:cNvPr id="9" name="object 9"/>
          <p:cNvSpPr txBox="1"/>
          <p:nvPr/>
        </p:nvSpPr>
        <p:spPr>
          <a:xfrm>
            <a:off x="1719600" y="1881243"/>
            <a:ext cx="6936740" cy="394335"/>
          </a:xfrm>
          <a:prstGeom prst="rect">
            <a:avLst/>
          </a:prstGeom>
        </p:spPr>
        <p:txBody>
          <a:bodyPr vert="horz" wrap="square" lIns="0" tIns="0" rIns="0" bIns="0" rtlCol="0">
            <a:spAutoFit/>
          </a:bodyPr>
          <a:lstStyle/>
          <a:p>
            <a:pPr marL="12700" marR="5080">
              <a:lnSpc>
                <a:spcPct val="118800"/>
              </a:lnSpc>
            </a:pPr>
            <a:r>
              <a:rPr sz="1000" spc="-5" dirty="0">
                <a:solidFill>
                  <a:srgbClr val="363740"/>
                </a:solidFill>
                <a:latin typeface="Arial"/>
                <a:cs typeface="Arial"/>
              </a:rPr>
              <a:t>This </a:t>
            </a:r>
            <a:r>
              <a:rPr sz="1000" spc="15" dirty="0">
                <a:solidFill>
                  <a:srgbClr val="363740"/>
                </a:solidFill>
                <a:latin typeface="Arial"/>
                <a:cs typeface="Arial"/>
              </a:rPr>
              <a:t>one-week </a:t>
            </a:r>
            <a:r>
              <a:rPr sz="1000" spc="-10" dirty="0">
                <a:solidFill>
                  <a:srgbClr val="363740"/>
                </a:solidFill>
                <a:latin typeface="Arial"/>
                <a:cs typeface="Arial"/>
              </a:rPr>
              <a:t>experience enables </a:t>
            </a:r>
            <a:r>
              <a:rPr sz="1000" spc="-5" dirty="0">
                <a:solidFill>
                  <a:srgbClr val="363740"/>
                </a:solidFill>
                <a:latin typeface="Arial"/>
                <a:cs typeface="Arial"/>
              </a:rPr>
              <a:t>managers </a:t>
            </a:r>
            <a:r>
              <a:rPr sz="1000" spc="30" dirty="0">
                <a:solidFill>
                  <a:srgbClr val="363740"/>
                </a:solidFill>
                <a:latin typeface="Arial"/>
                <a:cs typeface="Arial"/>
              </a:rPr>
              <a:t>to </a:t>
            </a:r>
            <a:r>
              <a:rPr sz="1000" spc="15" dirty="0">
                <a:solidFill>
                  <a:srgbClr val="363740"/>
                </a:solidFill>
                <a:latin typeface="Arial"/>
                <a:cs typeface="Arial"/>
              </a:rPr>
              <a:t>build </a:t>
            </a:r>
            <a:r>
              <a:rPr sz="1000" spc="5" dirty="0">
                <a:solidFill>
                  <a:srgbClr val="363740"/>
                </a:solidFill>
                <a:latin typeface="Arial"/>
                <a:cs typeface="Arial"/>
              </a:rPr>
              <a:t>engagement </a:t>
            </a:r>
            <a:r>
              <a:rPr sz="1000" dirty="0">
                <a:solidFill>
                  <a:srgbClr val="363740"/>
                </a:solidFill>
                <a:latin typeface="Arial"/>
                <a:cs typeface="Arial"/>
              </a:rPr>
              <a:t>and </a:t>
            </a:r>
            <a:r>
              <a:rPr sz="1000" spc="5" dirty="0">
                <a:solidFill>
                  <a:srgbClr val="363740"/>
                </a:solidFill>
                <a:latin typeface="Arial"/>
                <a:cs typeface="Arial"/>
              </a:rPr>
              <a:t>drive </a:t>
            </a:r>
            <a:r>
              <a:rPr sz="1000" dirty="0">
                <a:solidFill>
                  <a:srgbClr val="363740"/>
                </a:solidFill>
                <a:latin typeface="Arial"/>
                <a:cs typeface="Arial"/>
              </a:rPr>
              <a:t>results </a:t>
            </a:r>
            <a:r>
              <a:rPr sz="1000" spc="15" dirty="0">
                <a:solidFill>
                  <a:srgbClr val="363740"/>
                </a:solidFill>
                <a:latin typeface="Arial"/>
                <a:cs typeface="Arial"/>
              </a:rPr>
              <a:t>through adopting </a:t>
            </a:r>
            <a:r>
              <a:rPr sz="1000" spc="-30" dirty="0">
                <a:solidFill>
                  <a:srgbClr val="363740"/>
                </a:solidFill>
                <a:latin typeface="Arial"/>
                <a:cs typeface="Arial"/>
              </a:rPr>
              <a:t>a </a:t>
            </a:r>
            <a:r>
              <a:rPr sz="1000" dirty="0">
                <a:solidFill>
                  <a:srgbClr val="363740"/>
                </a:solidFill>
                <a:latin typeface="Arial"/>
                <a:cs typeface="Arial"/>
              </a:rPr>
              <a:t>set </a:t>
            </a:r>
            <a:r>
              <a:rPr sz="1000" spc="20" dirty="0">
                <a:solidFill>
                  <a:srgbClr val="363740"/>
                </a:solidFill>
                <a:latin typeface="Arial"/>
                <a:cs typeface="Arial"/>
              </a:rPr>
              <a:t>of </a:t>
            </a:r>
            <a:r>
              <a:rPr sz="1000" dirty="0">
                <a:solidFill>
                  <a:srgbClr val="363740"/>
                </a:solidFill>
                <a:latin typeface="Arial"/>
                <a:cs typeface="Arial"/>
              </a:rPr>
              <a:t>simple and  practical </a:t>
            </a:r>
            <a:r>
              <a:rPr sz="1000" spc="10" dirty="0">
                <a:solidFill>
                  <a:srgbClr val="363740"/>
                </a:solidFill>
                <a:latin typeface="Arial"/>
                <a:cs typeface="Arial"/>
              </a:rPr>
              <a:t>frameworks </a:t>
            </a:r>
            <a:r>
              <a:rPr sz="1000" spc="25" dirty="0">
                <a:solidFill>
                  <a:srgbClr val="363740"/>
                </a:solidFill>
                <a:latin typeface="Arial"/>
                <a:cs typeface="Arial"/>
              </a:rPr>
              <a:t>that </a:t>
            </a:r>
            <a:r>
              <a:rPr sz="1000" spc="-5" dirty="0">
                <a:solidFill>
                  <a:srgbClr val="363740"/>
                </a:solidFill>
                <a:latin typeface="Arial"/>
                <a:cs typeface="Arial"/>
              </a:rPr>
              <a:t>lead </a:t>
            </a:r>
            <a:r>
              <a:rPr sz="1000" spc="30" dirty="0">
                <a:solidFill>
                  <a:srgbClr val="363740"/>
                </a:solidFill>
                <a:latin typeface="Arial"/>
                <a:cs typeface="Arial"/>
              </a:rPr>
              <a:t>to </a:t>
            </a:r>
            <a:r>
              <a:rPr sz="1000" spc="5" dirty="0">
                <a:solidFill>
                  <a:srgbClr val="363740"/>
                </a:solidFill>
                <a:latin typeface="Arial"/>
                <a:cs typeface="Arial"/>
              </a:rPr>
              <a:t>effective</a:t>
            </a:r>
            <a:r>
              <a:rPr sz="1000" spc="-185" dirty="0">
                <a:solidFill>
                  <a:srgbClr val="363740"/>
                </a:solidFill>
                <a:latin typeface="Arial"/>
                <a:cs typeface="Arial"/>
              </a:rPr>
              <a:t> </a:t>
            </a:r>
            <a:r>
              <a:rPr sz="1000" dirty="0">
                <a:solidFill>
                  <a:srgbClr val="363740"/>
                </a:solidFill>
                <a:latin typeface="Arial"/>
                <a:cs typeface="Arial"/>
              </a:rPr>
              <a:t>communication.</a:t>
            </a:r>
            <a:endParaRPr sz="1000">
              <a:latin typeface="Arial"/>
              <a:cs typeface="Arial"/>
            </a:endParaRPr>
          </a:p>
        </p:txBody>
      </p:sp>
      <p:sp>
        <p:nvSpPr>
          <p:cNvPr id="10" name="object 10"/>
          <p:cNvSpPr/>
          <p:nvPr/>
        </p:nvSpPr>
        <p:spPr>
          <a:xfrm>
            <a:off x="6103275" y="1062549"/>
            <a:ext cx="3041015" cy="699135"/>
          </a:xfrm>
          <a:custGeom>
            <a:avLst/>
            <a:gdLst/>
            <a:ahLst/>
            <a:cxnLst/>
            <a:rect l="l" t="t" r="r" b="b"/>
            <a:pathLst>
              <a:path w="3041015" h="699135">
                <a:moveTo>
                  <a:pt x="0" y="0"/>
                </a:moveTo>
                <a:lnTo>
                  <a:pt x="3040799" y="0"/>
                </a:lnTo>
                <a:lnTo>
                  <a:pt x="3040799" y="698699"/>
                </a:lnTo>
                <a:lnTo>
                  <a:pt x="0" y="698699"/>
                </a:lnTo>
                <a:lnTo>
                  <a:pt x="0" y="0"/>
                </a:lnTo>
                <a:close/>
              </a:path>
            </a:pathLst>
          </a:custGeom>
          <a:solidFill>
            <a:srgbClr val="D4463E"/>
          </a:solidFill>
        </p:spPr>
        <p:txBody>
          <a:bodyPr wrap="square" lIns="0" tIns="0" rIns="0" bIns="0" rtlCol="0"/>
          <a:lstStyle/>
          <a:p>
            <a:endParaRPr/>
          </a:p>
        </p:txBody>
      </p:sp>
      <p:sp>
        <p:nvSpPr>
          <p:cNvPr id="11" name="object 11"/>
          <p:cNvSpPr txBox="1"/>
          <p:nvPr/>
        </p:nvSpPr>
        <p:spPr>
          <a:xfrm>
            <a:off x="6176300" y="1131103"/>
            <a:ext cx="2228215" cy="570230"/>
          </a:xfrm>
          <a:prstGeom prst="rect">
            <a:avLst/>
          </a:prstGeom>
        </p:spPr>
        <p:txBody>
          <a:bodyPr vert="horz" wrap="square" lIns="0" tIns="0" rIns="0" bIns="0" rtlCol="0">
            <a:spAutoFit/>
          </a:bodyPr>
          <a:lstStyle/>
          <a:p>
            <a:pPr marL="12700">
              <a:lnSpc>
                <a:spcPct val="100000"/>
              </a:lnSpc>
            </a:pPr>
            <a:r>
              <a:rPr sz="900" b="1" spc="-95" dirty="0">
                <a:solidFill>
                  <a:srgbClr val="FFFFFF"/>
                </a:solidFill>
                <a:latin typeface="Arial Black"/>
                <a:cs typeface="Arial Black"/>
              </a:rPr>
              <a:t>Estimated </a:t>
            </a:r>
            <a:r>
              <a:rPr sz="900" b="1" spc="-105" dirty="0">
                <a:solidFill>
                  <a:srgbClr val="FFFFFF"/>
                </a:solidFill>
                <a:latin typeface="Arial Black"/>
                <a:cs typeface="Arial Black"/>
              </a:rPr>
              <a:t>Time </a:t>
            </a:r>
            <a:r>
              <a:rPr sz="900" b="1" spc="-95" dirty="0">
                <a:solidFill>
                  <a:srgbClr val="FFFFFF"/>
                </a:solidFill>
                <a:latin typeface="Arial Black"/>
                <a:cs typeface="Arial Black"/>
              </a:rPr>
              <a:t>Commitment: </a:t>
            </a:r>
            <a:r>
              <a:rPr sz="900" b="1" spc="-35" dirty="0">
                <a:solidFill>
                  <a:srgbClr val="FFFFFF"/>
                </a:solidFill>
                <a:latin typeface="Arial Black"/>
                <a:cs typeface="Arial Black"/>
              </a:rPr>
              <a:t>2.5-3</a:t>
            </a:r>
            <a:r>
              <a:rPr sz="900" b="1" spc="35" dirty="0">
                <a:solidFill>
                  <a:srgbClr val="FFFFFF"/>
                </a:solidFill>
                <a:latin typeface="Arial Black"/>
                <a:cs typeface="Arial Black"/>
              </a:rPr>
              <a:t> </a:t>
            </a:r>
            <a:r>
              <a:rPr sz="900" b="1" spc="-85" dirty="0">
                <a:solidFill>
                  <a:srgbClr val="FFFFFF"/>
                </a:solidFill>
                <a:latin typeface="Arial Black"/>
                <a:cs typeface="Arial Black"/>
              </a:rPr>
              <a:t>hours</a:t>
            </a:r>
            <a:endParaRPr sz="900">
              <a:latin typeface="Arial Black"/>
              <a:cs typeface="Arial Black"/>
            </a:endParaRPr>
          </a:p>
          <a:p>
            <a:pPr marL="12700" marR="567690">
              <a:lnSpc>
                <a:spcPct val="109400"/>
              </a:lnSpc>
              <a:spcBef>
                <a:spcPts val="30"/>
              </a:spcBef>
            </a:pPr>
            <a:r>
              <a:rPr sz="800" spc="-5" dirty="0">
                <a:solidFill>
                  <a:srgbClr val="FFFFFF"/>
                </a:solidFill>
                <a:latin typeface="Arial"/>
                <a:cs typeface="Arial"/>
              </a:rPr>
              <a:t>Faculty </a:t>
            </a:r>
            <a:r>
              <a:rPr sz="800" dirty="0">
                <a:solidFill>
                  <a:srgbClr val="FFFFFF"/>
                </a:solidFill>
                <a:latin typeface="Arial"/>
                <a:cs typeface="Arial"/>
              </a:rPr>
              <a:t>Video </a:t>
            </a:r>
            <a:r>
              <a:rPr sz="800" spc="-10" dirty="0">
                <a:solidFill>
                  <a:srgbClr val="FFFFFF"/>
                </a:solidFill>
                <a:latin typeface="Arial"/>
                <a:cs typeface="Arial"/>
              </a:rPr>
              <a:t>Lectures: </a:t>
            </a:r>
            <a:r>
              <a:rPr sz="800" spc="35" dirty="0">
                <a:solidFill>
                  <a:srgbClr val="FFFFFF"/>
                </a:solidFill>
                <a:latin typeface="Arial"/>
                <a:cs typeface="Arial"/>
              </a:rPr>
              <a:t>30 </a:t>
            </a:r>
            <a:r>
              <a:rPr sz="800" spc="5" dirty="0">
                <a:solidFill>
                  <a:srgbClr val="FFFFFF"/>
                </a:solidFill>
                <a:latin typeface="Arial"/>
                <a:cs typeface="Arial"/>
              </a:rPr>
              <a:t>Minutes  </a:t>
            </a:r>
            <a:r>
              <a:rPr sz="800" spc="-10" dirty="0">
                <a:solidFill>
                  <a:srgbClr val="FFFFFF"/>
                </a:solidFill>
                <a:latin typeface="Arial"/>
                <a:cs typeface="Arial"/>
              </a:rPr>
              <a:t>Create </a:t>
            </a:r>
            <a:r>
              <a:rPr sz="800" spc="15" dirty="0">
                <a:solidFill>
                  <a:srgbClr val="FFFFFF"/>
                </a:solidFill>
                <a:latin typeface="Arial"/>
                <a:cs typeface="Arial"/>
              </a:rPr>
              <a:t>Action </a:t>
            </a:r>
            <a:r>
              <a:rPr sz="800" spc="-15" dirty="0">
                <a:solidFill>
                  <a:srgbClr val="FFFFFF"/>
                </a:solidFill>
                <a:latin typeface="Arial"/>
                <a:cs typeface="Arial"/>
              </a:rPr>
              <a:t>Plan: </a:t>
            </a:r>
            <a:r>
              <a:rPr sz="800" spc="40" dirty="0">
                <a:solidFill>
                  <a:srgbClr val="FFFFFF"/>
                </a:solidFill>
                <a:latin typeface="Arial"/>
                <a:cs typeface="Arial"/>
              </a:rPr>
              <a:t>75-90 </a:t>
            </a:r>
            <a:r>
              <a:rPr sz="800" spc="5" dirty="0">
                <a:solidFill>
                  <a:srgbClr val="FFFFFF"/>
                </a:solidFill>
                <a:latin typeface="Arial"/>
                <a:cs typeface="Arial"/>
              </a:rPr>
              <a:t>Minutes  </a:t>
            </a:r>
            <a:r>
              <a:rPr sz="800" dirty="0">
                <a:solidFill>
                  <a:srgbClr val="FFFFFF"/>
                </a:solidFill>
                <a:latin typeface="Arial"/>
                <a:cs typeface="Arial"/>
              </a:rPr>
              <a:t>Interactive </a:t>
            </a:r>
            <a:r>
              <a:rPr sz="800" spc="5" dirty="0">
                <a:solidFill>
                  <a:srgbClr val="FFFFFF"/>
                </a:solidFill>
                <a:latin typeface="Arial"/>
                <a:cs typeface="Arial"/>
              </a:rPr>
              <a:t>Activities: </a:t>
            </a:r>
            <a:r>
              <a:rPr sz="800" spc="40" dirty="0">
                <a:solidFill>
                  <a:srgbClr val="FFFFFF"/>
                </a:solidFill>
                <a:latin typeface="Arial"/>
                <a:cs typeface="Arial"/>
              </a:rPr>
              <a:t>45-60</a:t>
            </a:r>
            <a:r>
              <a:rPr sz="800" spc="-85" dirty="0">
                <a:solidFill>
                  <a:srgbClr val="FFFFFF"/>
                </a:solidFill>
                <a:latin typeface="Arial"/>
                <a:cs typeface="Arial"/>
              </a:rPr>
              <a:t> </a:t>
            </a:r>
            <a:r>
              <a:rPr sz="800" spc="5" dirty="0">
                <a:solidFill>
                  <a:srgbClr val="FFFFFF"/>
                </a:solidFill>
                <a:latin typeface="Arial"/>
                <a:cs typeface="Arial"/>
              </a:rPr>
              <a:t>Minutes</a:t>
            </a:r>
            <a:endParaRPr sz="800">
              <a:latin typeface="Arial"/>
              <a:cs typeface="Arial"/>
            </a:endParaRPr>
          </a:p>
        </p:txBody>
      </p:sp>
      <p:sp>
        <p:nvSpPr>
          <p:cNvPr id="12" name="object 12"/>
          <p:cNvSpPr/>
          <p:nvPr/>
        </p:nvSpPr>
        <p:spPr>
          <a:xfrm>
            <a:off x="0" y="0"/>
            <a:ext cx="1420362" cy="5143499"/>
          </a:xfrm>
          <a:prstGeom prst="rect">
            <a:avLst/>
          </a:prstGeom>
          <a:blipFill>
            <a:blip r:embed="rId2" cstate="print"/>
            <a:stretch>
              <a:fillRect/>
            </a:stretch>
          </a:blipFill>
        </p:spPr>
        <p:txBody>
          <a:bodyPr wrap="square" lIns="0" tIns="0" rIns="0" bIns="0" rtlCol="0"/>
          <a:lstStyle/>
          <a:p>
            <a:endParaRPr/>
          </a:p>
        </p:txBody>
      </p:sp>
      <p:sp>
        <p:nvSpPr>
          <p:cNvPr id="13" name="object 13"/>
          <p:cNvSpPr/>
          <p:nvPr/>
        </p:nvSpPr>
        <p:spPr>
          <a:xfrm>
            <a:off x="7385162" y="333066"/>
            <a:ext cx="1380784" cy="300673"/>
          </a:xfrm>
          <a:prstGeom prst="rect">
            <a:avLst/>
          </a:prstGeom>
          <a:blipFill>
            <a:blip r:embed="rId3" cstate="print"/>
            <a:stretch>
              <a:fillRect/>
            </a:stretch>
          </a:blipFill>
        </p:spPr>
        <p:txBody>
          <a:bodyPr wrap="square" lIns="0" tIns="0" rIns="0" bIns="0" rtlCol="0"/>
          <a:lstStyle/>
          <a:p>
            <a:endParaRPr/>
          </a:p>
        </p:txBody>
      </p:sp>
      <p:sp>
        <p:nvSpPr>
          <p:cNvPr id="14" name="object 14"/>
          <p:cNvSpPr txBox="1"/>
          <p:nvPr/>
        </p:nvSpPr>
        <p:spPr>
          <a:xfrm>
            <a:off x="5486720" y="3586037"/>
            <a:ext cx="575945" cy="133350"/>
          </a:xfrm>
          <a:prstGeom prst="rect">
            <a:avLst/>
          </a:prstGeom>
        </p:spPr>
        <p:txBody>
          <a:bodyPr vert="horz" wrap="square" lIns="0" tIns="0" rIns="0" bIns="0" rtlCol="0">
            <a:spAutoFit/>
          </a:bodyPr>
          <a:lstStyle/>
          <a:p>
            <a:pPr marL="12700">
              <a:lnSpc>
                <a:spcPct val="100000"/>
              </a:lnSpc>
            </a:pPr>
            <a:r>
              <a:rPr sz="700" b="1" spc="-75" dirty="0">
                <a:solidFill>
                  <a:srgbClr val="D4463E"/>
                </a:solidFill>
                <a:latin typeface="Arial Black"/>
                <a:cs typeface="Arial Black"/>
              </a:rPr>
              <a:t>LINDY</a:t>
            </a:r>
            <a:r>
              <a:rPr sz="700" b="1" spc="-135" dirty="0">
                <a:solidFill>
                  <a:srgbClr val="D4463E"/>
                </a:solidFill>
                <a:latin typeface="Arial Black"/>
                <a:cs typeface="Arial Black"/>
              </a:rPr>
              <a:t> </a:t>
            </a:r>
            <a:r>
              <a:rPr sz="700" b="1" spc="-50" dirty="0">
                <a:solidFill>
                  <a:srgbClr val="D4463E"/>
                </a:solidFill>
                <a:latin typeface="Arial Black"/>
                <a:cs typeface="Arial Black"/>
              </a:rPr>
              <a:t>AMOS</a:t>
            </a:r>
            <a:endParaRPr sz="700">
              <a:latin typeface="Arial Black"/>
              <a:cs typeface="Arial Black"/>
            </a:endParaRPr>
          </a:p>
        </p:txBody>
      </p:sp>
      <p:sp>
        <p:nvSpPr>
          <p:cNvPr id="15" name="object 15"/>
          <p:cNvSpPr/>
          <p:nvPr/>
        </p:nvSpPr>
        <p:spPr>
          <a:xfrm>
            <a:off x="5432775" y="2812937"/>
            <a:ext cx="670499" cy="670499"/>
          </a:xfrm>
          <a:prstGeom prst="rect">
            <a:avLst/>
          </a:prstGeom>
          <a:blipFill>
            <a:blip r:embed="rId4" cstate="print"/>
            <a:stretch>
              <a:fillRect/>
            </a:stretch>
          </a:blipFill>
        </p:spPr>
        <p:txBody>
          <a:bodyPr wrap="square" lIns="0" tIns="0" rIns="0" bIns="0" rtlCol="0"/>
          <a:lstStyle/>
          <a:p>
            <a:endParaRPr/>
          </a:p>
        </p:txBody>
      </p:sp>
      <p:sp>
        <p:nvSpPr>
          <p:cNvPr id="16" name="object 16"/>
          <p:cNvSpPr/>
          <p:nvPr/>
        </p:nvSpPr>
        <p:spPr>
          <a:xfrm>
            <a:off x="5413724" y="2793887"/>
            <a:ext cx="708660" cy="708660"/>
          </a:xfrm>
          <a:custGeom>
            <a:avLst/>
            <a:gdLst/>
            <a:ahLst/>
            <a:cxnLst/>
            <a:rect l="l" t="t" r="r" b="b"/>
            <a:pathLst>
              <a:path w="708660" h="708660">
                <a:moveTo>
                  <a:pt x="0" y="354299"/>
                </a:moveTo>
                <a:lnTo>
                  <a:pt x="3234" y="306223"/>
                </a:lnTo>
                <a:lnTo>
                  <a:pt x="12655" y="260113"/>
                </a:lnTo>
                <a:lnTo>
                  <a:pt x="27842" y="216390"/>
                </a:lnTo>
                <a:lnTo>
                  <a:pt x="48372" y="175477"/>
                </a:lnTo>
                <a:lnTo>
                  <a:pt x="73822" y="137797"/>
                </a:lnTo>
                <a:lnTo>
                  <a:pt x="103772" y="103772"/>
                </a:lnTo>
                <a:lnTo>
                  <a:pt x="137797" y="73822"/>
                </a:lnTo>
                <a:lnTo>
                  <a:pt x="175477" y="48372"/>
                </a:lnTo>
                <a:lnTo>
                  <a:pt x="216390" y="27842"/>
                </a:lnTo>
                <a:lnTo>
                  <a:pt x="260113" y="12655"/>
                </a:lnTo>
                <a:lnTo>
                  <a:pt x="306223" y="3234"/>
                </a:lnTo>
                <a:lnTo>
                  <a:pt x="354299" y="0"/>
                </a:lnTo>
                <a:lnTo>
                  <a:pt x="400870" y="3072"/>
                </a:lnTo>
                <a:lnTo>
                  <a:pt x="446249" y="12138"/>
                </a:lnTo>
                <a:lnTo>
                  <a:pt x="489884" y="26969"/>
                </a:lnTo>
                <a:lnTo>
                  <a:pt x="531226" y="47337"/>
                </a:lnTo>
                <a:lnTo>
                  <a:pt x="569724" y="73014"/>
                </a:lnTo>
                <a:lnTo>
                  <a:pt x="604827" y="103771"/>
                </a:lnTo>
                <a:lnTo>
                  <a:pt x="635585" y="138875"/>
                </a:lnTo>
                <a:lnTo>
                  <a:pt x="661262" y="177373"/>
                </a:lnTo>
                <a:lnTo>
                  <a:pt x="681630" y="218715"/>
                </a:lnTo>
                <a:lnTo>
                  <a:pt x="696461" y="262350"/>
                </a:lnTo>
                <a:lnTo>
                  <a:pt x="705527" y="307729"/>
                </a:lnTo>
                <a:lnTo>
                  <a:pt x="708599" y="354299"/>
                </a:lnTo>
                <a:lnTo>
                  <a:pt x="705365" y="402376"/>
                </a:lnTo>
                <a:lnTo>
                  <a:pt x="695944" y="448486"/>
                </a:lnTo>
                <a:lnTo>
                  <a:pt x="680757" y="492209"/>
                </a:lnTo>
                <a:lnTo>
                  <a:pt x="660227" y="533121"/>
                </a:lnTo>
                <a:lnTo>
                  <a:pt x="634777" y="570802"/>
                </a:lnTo>
                <a:lnTo>
                  <a:pt x="604827" y="604827"/>
                </a:lnTo>
                <a:lnTo>
                  <a:pt x="570802" y="634777"/>
                </a:lnTo>
                <a:lnTo>
                  <a:pt x="533121" y="660227"/>
                </a:lnTo>
                <a:lnTo>
                  <a:pt x="492209" y="680757"/>
                </a:lnTo>
                <a:lnTo>
                  <a:pt x="448486" y="695944"/>
                </a:lnTo>
                <a:lnTo>
                  <a:pt x="402376" y="705365"/>
                </a:lnTo>
                <a:lnTo>
                  <a:pt x="354299" y="708599"/>
                </a:lnTo>
                <a:lnTo>
                  <a:pt x="306223" y="705365"/>
                </a:lnTo>
                <a:lnTo>
                  <a:pt x="260113" y="695944"/>
                </a:lnTo>
                <a:lnTo>
                  <a:pt x="216390" y="680757"/>
                </a:lnTo>
                <a:lnTo>
                  <a:pt x="175477" y="660227"/>
                </a:lnTo>
                <a:lnTo>
                  <a:pt x="137797" y="634777"/>
                </a:lnTo>
                <a:lnTo>
                  <a:pt x="103772" y="604827"/>
                </a:lnTo>
                <a:lnTo>
                  <a:pt x="73822" y="570802"/>
                </a:lnTo>
                <a:lnTo>
                  <a:pt x="48372" y="533121"/>
                </a:lnTo>
                <a:lnTo>
                  <a:pt x="27842" y="492209"/>
                </a:lnTo>
                <a:lnTo>
                  <a:pt x="12655" y="448486"/>
                </a:lnTo>
                <a:lnTo>
                  <a:pt x="3234" y="402376"/>
                </a:lnTo>
                <a:lnTo>
                  <a:pt x="0" y="354299"/>
                </a:lnTo>
                <a:close/>
              </a:path>
            </a:pathLst>
          </a:custGeom>
          <a:ln w="38099">
            <a:solidFill>
              <a:srgbClr val="CE4639"/>
            </a:solidFill>
          </a:ln>
        </p:spPr>
        <p:txBody>
          <a:bodyPr wrap="square" lIns="0" tIns="0" rIns="0" bIns="0" rtlCol="0"/>
          <a:lstStyle/>
          <a:p>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817360" y="4868482"/>
            <a:ext cx="162560" cy="167640"/>
          </a:xfrm>
          <a:prstGeom prst="rect">
            <a:avLst/>
          </a:prstGeom>
        </p:spPr>
        <p:txBody>
          <a:bodyPr vert="horz" wrap="square" lIns="0" tIns="0" rIns="0" bIns="0" rtlCol="0">
            <a:spAutoFit/>
          </a:bodyPr>
          <a:lstStyle/>
          <a:p>
            <a:pPr marL="12700">
              <a:lnSpc>
                <a:spcPct val="100000"/>
              </a:lnSpc>
            </a:pPr>
            <a:r>
              <a:rPr sz="900" spc="35" dirty="0">
                <a:solidFill>
                  <a:srgbClr val="575757"/>
                </a:solidFill>
                <a:latin typeface="Arial"/>
                <a:cs typeface="Arial"/>
              </a:rPr>
              <a:t>55</a:t>
            </a:r>
            <a:endParaRPr sz="900">
              <a:latin typeface="Arial"/>
              <a:cs typeface="Arial"/>
            </a:endParaRPr>
          </a:p>
        </p:txBody>
      </p:sp>
      <p:sp>
        <p:nvSpPr>
          <p:cNvPr id="3" name="object 3"/>
          <p:cNvSpPr txBox="1"/>
          <p:nvPr/>
        </p:nvSpPr>
        <p:spPr>
          <a:xfrm>
            <a:off x="831880" y="2690095"/>
            <a:ext cx="4056379" cy="487680"/>
          </a:xfrm>
          <a:prstGeom prst="rect">
            <a:avLst/>
          </a:prstGeom>
        </p:spPr>
        <p:txBody>
          <a:bodyPr vert="horz" wrap="square" lIns="0" tIns="0" rIns="0" bIns="0" rtlCol="0">
            <a:spAutoFit/>
          </a:bodyPr>
          <a:lstStyle/>
          <a:p>
            <a:pPr marL="12700">
              <a:lnSpc>
                <a:spcPct val="100000"/>
              </a:lnSpc>
            </a:pPr>
            <a:r>
              <a:rPr sz="3200" spc="15" dirty="0">
                <a:solidFill>
                  <a:srgbClr val="CE4638"/>
                </a:solidFill>
                <a:latin typeface="Arial"/>
                <a:cs typeface="Arial"/>
              </a:rPr>
              <a:t>Managing</a:t>
            </a:r>
            <a:r>
              <a:rPr sz="3200" spc="-114" dirty="0">
                <a:solidFill>
                  <a:srgbClr val="CE4638"/>
                </a:solidFill>
                <a:latin typeface="Arial"/>
                <a:cs typeface="Arial"/>
              </a:rPr>
              <a:t> </a:t>
            </a:r>
            <a:r>
              <a:rPr sz="3200" spc="45" dirty="0">
                <a:solidFill>
                  <a:srgbClr val="CE4638"/>
                </a:solidFill>
                <a:latin typeface="Arial"/>
                <a:cs typeface="Arial"/>
              </a:rPr>
              <a:t>Uncertainty</a:t>
            </a:r>
            <a:endParaRPr sz="3200">
              <a:latin typeface="Arial"/>
              <a:cs typeface="Arial"/>
            </a:endParaRPr>
          </a:p>
        </p:txBody>
      </p:sp>
      <p:sp>
        <p:nvSpPr>
          <p:cNvPr id="4" name="object 4"/>
          <p:cNvSpPr txBox="1"/>
          <p:nvPr/>
        </p:nvSpPr>
        <p:spPr>
          <a:xfrm>
            <a:off x="831880" y="3387408"/>
            <a:ext cx="2759710" cy="167640"/>
          </a:xfrm>
          <a:prstGeom prst="rect">
            <a:avLst/>
          </a:prstGeom>
        </p:spPr>
        <p:txBody>
          <a:bodyPr vert="horz" wrap="square" lIns="0" tIns="0" rIns="0" bIns="0" rtlCol="0">
            <a:spAutoFit/>
          </a:bodyPr>
          <a:lstStyle/>
          <a:p>
            <a:pPr marL="12700">
              <a:lnSpc>
                <a:spcPct val="100000"/>
              </a:lnSpc>
            </a:pPr>
            <a:r>
              <a:rPr sz="1100" spc="-15" dirty="0">
                <a:solidFill>
                  <a:srgbClr val="363740"/>
                </a:solidFill>
                <a:latin typeface="Arial"/>
                <a:cs typeface="Arial"/>
              </a:rPr>
              <a:t>ExecOnline </a:t>
            </a:r>
            <a:r>
              <a:rPr sz="1100" spc="-10" dirty="0">
                <a:solidFill>
                  <a:srgbClr val="363740"/>
                </a:solidFill>
                <a:latin typeface="Arial"/>
                <a:cs typeface="Arial"/>
              </a:rPr>
              <a:t>experience </a:t>
            </a:r>
            <a:r>
              <a:rPr sz="1100" spc="15" dirty="0">
                <a:solidFill>
                  <a:srgbClr val="363740"/>
                </a:solidFill>
                <a:latin typeface="Arial"/>
                <a:cs typeface="Arial"/>
              </a:rPr>
              <a:t>featuring </a:t>
            </a:r>
            <a:r>
              <a:rPr sz="1100" dirty="0">
                <a:solidFill>
                  <a:srgbClr val="363740"/>
                </a:solidFill>
                <a:latin typeface="Arial"/>
                <a:cs typeface="Arial"/>
              </a:rPr>
              <a:t>Dorie</a:t>
            </a:r>
            <a:r>
              <a:rPr sz="1100" spc="-130" dirty="0">
                <a:solidFill>
                  <a:srgbClr val="363740"/>
                </a:solidFill>
                <a:latin typeface="Arial"/>
                <a:cs typeface="Arial"/>
              </a:rPr>
              <a:t> </a:t>
            </a:r>
            <a:r>
              <a:rPr sz="1100" spc="-10" dirty="0">
                <a:solidFill>
                  <a:srgbClr val="363740"/>
                </a:solidFill>
                <a:latin typeface="Arial"/>
                <a:cs typeface="Arial"/>
              </a:rPr>
              <a:t>Clark</a:t>
            </a:r>
            <a:endParaRPr sz="1100">
              <a:latin typeface="Arial"/>
              <a:cs typeface="Aria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817474" y="4868482"/>
            <a:ext cx="162560" cy="167640"/>
          </a:xfrm>
          <a:prstGeom prst="rect">
            <a:avLst/>
          </a:prstGeom>
        </p:spPr>
        <p:txBody>
          <a:bodyPr vert="horz" wrap="square" lIns="0" tIns="0" rIns="0" bIns="0" rtlCol="0">
            <a:spAutoFit/>
          </a:bodyPr>
          <a:lstStyle/>
          <a:p>
            <a:pPr marL="12700">
              <a:lnSpc>
                <a:spcPct val="100000"/>
              </a:lnSpc>
            </a:pPr>
            <a:r>
              <a:rPr sz="900" spc="35" dirty="0">
                <a:solidFill>
                  <a:srgbClr val="575757"/>
                </a:solidFill>
                <a:latin typeface="Arial"/>
                <a:cs typeface="Arial"/>
              </a:rPr>
              <a:t>56</a:t>
            </a:r>
            <a:endParaRPr sz="900">
              <a:latin typeface="Arial"/>
              <a:cs typeface="Arial"/>
            </a:endParaRPr>
          </a:p>
        </p:txBody>
      </p:sp>
      <p:sp>
        <p:nvSpPr>
          <p:cNvPr id="3" name="object 3"/>
          <p:cNvSpPr txBox="1"/>
          <p:nvPr/>
        </p:nvSpPr>
        <p:spPr>
          <a:xfrm>
            <a:off x="1691333" y="2629616"/>
            <a:ext cx="2870835" cy="1235710"/>
          </a:xfrm>
          <a:prstGeom prst="rect">
            <a:avLst/>
          </a:prstGeom>
        </p:spPr>
        <p:txBody>
          <a:bodyPr vert="horz" wrap="square" lIns="0" tIns="0" rIns="0" bIns="0" rtlCol="0">
            <a:spAutoFit/>
          </a:bodyPr>
          <a:lstStyle/>
          <a:p>
            <a:pPr marL="27940">
              <a:lnSpc>
                <a:spcPct val="100000"/>
              </a:lnSpc>
            </a:pPr>
            <a:r>
              <a:rPr sz="1200" spc="-30" dirty="0">
                <a:solidFill>
                  <a:srgbClr val="D4463E"/>
                </a:solidFill>
                <a:latin typeface="Arial"/>
                <a:cs typeface="Arial"/>
              </a:rPr>
              <a:t>Key</a:t>
            </a:r>
            <a:r>
              <a:rPr sz="1200" spc="-90" dirty="0">
                <a:solidFill>
                  <a:srgbClr val="D4463E"/>
                </a:solidFill>
                <a:latin typeface="Arial"/>
                <a:cs typeface="Arial"/>
              </a:rPr>
              <a:t> </a:t>
            </a:r>
            <a:r>
              <a:rPr sz="1200" spc="-5" dirty="0">
                <a:solidFill>
                  <a:srgbClr val="D4463E"/>
                </a:solidFill>
                <a:latin typeface="Arial"/>
                <a:cs typeface="Arial"/>
              </a:rPr>
              <a:t>Learnings</a:t>
            </a:r>
            <a:endParaRPr sz="1200">
              <a:latin typeface="Arial"/>
              <a:cs typeface="Arial"/>
            </a:endParaRPr>
          </a:p>
          <a:p>
            <a:pPr marL="193040" indent="-180340">
              <a:lnSpc>
                <a:spcPct val="100000"/>
              </a:lnSpc>
              <a:spcBef>
                <a:spcPts val="595"/>
              </a:spcBef>
              <a:buSzPct val="77777"/>
              <a:buChar char="●"/>
              <a:tabLst>
                <a:tab pos="193675" algn="l"/>
              </a:tabLst>
            </a:pPr>
            <a:r>
              <a:rPr sz="900" spc="-5" dirty="0">
                <a:solidFill>
                  <a:srgbClr val="363740"/>
                </a:solidFill>
                <a:latin typeface="Arial"/>
                <a:cs typeface="Arial"/>
              </a:rPr>
              <a:t>Assessing </a:t>
            </a:r>
            <a:r>
              <a:rPr sz="900" spc="-30" dirty="0">
                <a:solidFill>
                  <a:srgbClr val="363740"/>
                </a:solidFill>
                <a:latin typeface="Arial"/>
                <a:cs typeface="Arial"/>
              </a:rPr>
              <a:t>Your</a:t>
            </a:r>
            <a:r>
              <a:rPr sz="900" spc="-55" dirty="0">
                <a:solidFill>
                  <a:srgbClr val="363740"/>
                </a:solidFill>
                <a:latin typeface="Arial"/>
                <a:cs typeface="Arial"/>
              </a:rPr>
              <a:t> </a:t>
            </a:r>
            <a:r>
              <a:rPr sz="900" dirty="0">
                <a:solidFill>
                  <a:srgbClr val="363740"/>
                </a:solidFill>
                <a:latin typeface="Arial"/>
                <a:cs typeface="Arial"/>
              </a:rPr>
              <a:t>Environment</a:t>
            </a:r>
            <a:endParaRPr sz="900">
              <a:latin typeface="Arial"/>
              <a:cs typeface="Arial"/>
            </a:endParaRPr>
          </a:p>
          <a:p>
            <a:pPr marL="193040" indent="-180340">
              <a:lnSpc>
                <a:spcPct val="100000"/>
              </a:lnSpc>
              <a:spcBef>
                <a:spcPts val="195"/>
              </a:spcBef>
              <a:buSzPct val="77777"/>
              <a:buChar char="●"/>
              <a:tabLst>
                <a:tab pos="193675" algn="l"/>
              </a:tabLst>
            </a:pPr>
            <a:r>
              <a:rPr sz="900" spc="10" dirty="0">
                <a:solidFill>
                  <a:srgbClr val="363740"/>
                </a:solidFill>
                <a:latin typeface="Arial"/>
                <a:cs typeface="Arial"/>
              </a:rPr>
              <a:t>Monitoring the</a:t>
            </a:r>
            <a:r>
              <a:rPr sz="900" spc="-95" dirty="0">
                <a:solidFill>
                  <a:srgbClr val="363740"/>
                </a:solidFill>
                <a:latin typeface="Arial"/>
                <a:cs typeface="Arial"/>
              </a:rPr>
              <a:t> </a:t>
            </a:r>
            <a:r>
              <a:rPr sz="900" spc="-5" dirty="0">
                <a:solidFill>
                  <a:srgbClr val="363740"/>
                </a:solidFill>
                <a:latin typeface="Arial"/>
                <a:cs typeface="Arial"/>
              </a:rPr>
              <a:t>Signals</a:t>
            </a:r>
            <a:endParaRPr sz="900">
              <a:latin typeface="Arial"/>
              <a:cs typeface="Arial"/>
            </a:endParaRPr>
          </a:p>
          <a:p>
            <a:pPr marL="193040" indent="-180340">
              <a:lnSpc>
                <a:spcPct val="100000"/>
              </a:lnSpc>
              <a:spcBef>
                <a:spcPts val="195"/>
              </a:spcBef>
              <a:buSzPct val="77777"/>
              <a:buChar char="●"/>
              <a:tabLst>
                <a:tab pos="193675" algn="l"/>
              </a:tabLst>
            </a:pPr>
            <a:r>
              <a:rPr sz="900" dirty="0">
                <a:solidFill>
                  <a:srgbClr val="363740"/>
                </a:solidFill>
                <a:latin typeface="Arial"/>
                <a:cs typeface="Arial"/>
              </a:rPr>
              <a:t>Remaining </a:t>
            </a:r>
            <a:r>
              <a:rPr sz="900" spc="10" dirty="0">
                <a:solidFill>
                  <a:srgbClr val="363740"/>
                </a:solidFill>
                <a:latin typeface="Arial"/>
                <a:cs typeface="Arial"/>
              </a:rPr>
              <a:t>Agile </a:t>
            </a:r>
            <a:r>
              <a:rPr sz="900" dirty="0">
                <a:solidFill>
                  <a:srgbClr val="363740"/>
                </a:solidFill>
                <a:latin typeface="Arial"/>
                <a:cs typeface="Arial"/>
              </a:rPr>
              <a:t>and </a:t>
            </a:r>
            <a:r>
              <a:rPr sz="900" spc="5" dirty="0">
                <a:solidFill>
                  <a:srgbClr val="363740"/>
                </a:solidFill>
                <a:latin typeface="Arial"/>
                <a:cs typeface="Arial"/>
              </a:rPr>
              <a:t>Questioning </a:t>
            </a:r>
            <a:r>
              <a:rPr sz="900" spc="-30" dirty="0">
                <a:solidFill>
                  <a:srgbClr val="363740"/>
                </a:solidFill>
                <a:latin typeface="Arial"/>
                <a:cs typeface="Arial"/>
              </a:rPr>
              <a:t>Your</a:t>
            </a:r>
            <a:r>
              <a:rPr sz="900" spc="-165" dirty="0">
                <a:solidFill>
                  <a:srgbClr val="363740"/>
                </a:solidFill>
                <a:latin typeface="Arial"/>
                <a:cs typeface="Arial"/>
              </a:rPr>
              <a:t> </a:t>
            </a:r>
            <a:r>
              <a:rPr sz="900" spc="10" dirty="0">
                <a:solidFill>
                  <a:srgbClr val="363740"/>
                </a:solidFill>
                <a:latin typeface="Arial"/>
                <a:cs typeface="Arial"/>
              </a:rPr>
              <a:t>Assumptions</a:t>
            </a:r>
            <a:endParaRPr sz="900">
              <a:latin typeface="Arial"/>
              <a:cs typeface="Arial"/>
            </a:endParaRPr>
          </a:p>
          <a:p>
            <a:pPr marL="193040" indent="-180340">
              <a:lnSpc>
                <a:spcPct val="100000"/>
              </a:lnSpc>
              <a:spcBef>
                <a:spcPts val="195"/>
              </a:spcBef>
              <a:buSzPct val="77777"/>
              <a:buChar char="●"/>
              <a:tabLst>
                <a:tab pos="193675" algn="l"/>
              </a:tabLst>
            </a:pPr>
            <a:r>
              <a:rPr sz="900" spc="40" dirty="0">
                <a:solidFill>
                  <a:srgbClr val="363740"/>
                </a:solidFill>
                <a:latin typeface="Arial"/>
                <a:cs typeface="Arial"/>
              </a:rPr>
              <a:t>How </a:t>
            </a:r>
            <a:r>
              <a:rPr sz="900" spc="25" dirty="0">
                <a:solidFill>
                  <a:srgbClr val="363740"/>
                </a:solidFill>
                <a:latin typeface="Arial"/>
                <a:cs typeface="Arial"/>
              </a:rPr>
              <a:t>to </a:t>
            </a:r>
            <a:r>
              <a:rPr sz="900" spc="-15" dirty="0">
                <a:solidFill>
                  <a:srgbClr val="363740"/>
                </a:solidFill>
                <a:latin typeface="Arial"/>
                <a:cs typeface="Arial"/>
              </a:rPr>
              <a:t>Lead </a:t>
            </a:r>
            <a:r>
              <a:rPr sz="900" spc="30" dirty="0">
                <a:solidFill>
                  <a:srgbClr val="363740"/>
                </a:solidFill>
                <a:latin typeface="Arial"/>
                <a:cs typeface="Arial"/>
              </a:rPr>
              <a:t>When</a:t>
            </a:r>
            <a:r>
              <a:rPr sz="900" spc="-170" dirty="0">
                <a:solidFill>
                  <a:srgbClr val="363740"/>
                </a:solidFill>
                <a:latin typeface="Arial"/>
                <a:cs typeface="Arial"/>
              </a:rPr>
              <a:t> </a:t>
            </a:r>
            <a:r>
              <a:rPr sz="900" spc="-45" dirty="0">
                <a:solidFill>
                  <a:srgbClr val="363740"/>
                </a:solidFill>
                <a:latin typeface="Arial"/>
                <a:cs typeface="Arial"/>
              </a:rPr>
              <a:t>You </a:t>
            </a:r>
            <a:r>
              <a:rPr sz="900" spc="10" dirty="0">
                <a:solidFill>
                  <a:srgbClr val="363740"/>
                </a:solidFill>
                <a:latin typeface="Arial"/>
                <a:cs typeface="Arial"/>
              </a:rPr>
              <a:t>Don’t </a:t>
            </a:r>
            <a:r>
              <a:rPr sz="900" spc="15" dirty="0">
                <a:solidFill>
                  <a:srgbClr val="363740"/>
                </a:solidFill>
                <a:latin typeface="Arial"/>
                <a:cs typeface="Arial"/>
              </a:rPr>
              <a:t>Know </a:t>
            </a:r>
            <a:r>
              <a:rPr sz="900" spc="10" dirty="0">
                <a:solidFill>
                  <a:srgbClr val="363740"/>
                </a:solidFill>
                <a:latin typeface="Arial"/>
                <a:cs typeface="Arial"/>
              </a:rPr>
              <a:t>the Answers</a:t>
            </a:r>
            <a:endParaRPr sz="900">
              <a:latin typeface="Arial"/>
              <a:cs typeface="Arial"/>
            </a:endParaRPr>
          </a:p>
          <a:p>
            <a:pPr marL="193040" indent="-180340">
              <a:lnSpc>
                <a:spcPct val="100000"/>
              </a:lnSpc>
              <a:spcBef>
                <a:spcPts val="195"/>
              </a:spcBef>
              <a:buSzPct val="77777"/>
              <a:buChar char="●"/>
              <a:tabLst>
                <a:tab pos="193675" algn="l"/>
              </a:tabLst>
            </a:pPr>
            <a:r>
              <a:rPr sz="900" spc="10" dirty="0">
                <a:solidFill>
                  <a:srgbClr val="363740"/>
                </a:solidFill>
                <a:latin typeface="Arial"/>
                <a:cs typeface="Arial"/>
              </a:rPr>
              <a:t>Building </a:t>
            </a:r>
            <a:r>
              <a:rPr sz="900" spc="-30" dirty="0">
                <a:solidFill>
                  <a:srgbClr val="363740"/>
                </a:solidFill>
                <a:latin typeface="Arial"/>
                <a:cs typeface="Arial"/>
              </a:rPr>
              <a:t>Team </a:t>
            </a:r>
            <a:r>
              <a:rPr sz="900" spc="-10" dirty="0">
                <a:solidFill>
                  <a:srgbClr val="363740"/>
                </a:solidFill>
                <a:latin typeface="Arial"/>
                <a:cs typeface="Arial"/>
              </a:rPr>
              <a:t>Cohesion </a:t>
            </a:r>
            <a:r>
              <a:rPr sz="900" spc="10" dirty="0">
                <a:solidFill>
                  <a:srgbClr val="363740"/>
                </a:solidFill>
                <a:latin typeface="Arial"/>
                <a:cs typeface="Arial"/>
              </a:rPr>
              <a:t>During </a:t>
            </a:r>
            <a:r>
              <a:rPr sz="900" dirty="0">
                <a:solidFill>
                  <a:srgbClr val="363740"/>
                </a:solidFill>
                <a:latin typeface="Arial"/>
                <a:cs typeface="Arial"/>
              </a:rPr>
              <a:t>Challenging</a:t>
            </a:r>
            <a:r>
              <a:rPr sz="900" spc="-80" dirty="0">
                <a:solidFill>
                  <a:srgbClr val="363740"/>
                </a:solidFill>
                <a:latin typeface="Arial"/>
                <a:cs typeface="Arial"/>
              </a:rPr>
              <a:t> </a:t>
            </a:r>
            <a:r>
              <a:rPr sz="900" spc="-10" dirty="0">
                <a:solidFill>
                  <a:srgbClr val="363740"/>
                </a:solidFill>
                <a:latin typeface="Arial"/>
                <a:cs typeface="Arial"/>
              </a:rPr>
              <a:t>Times</a:t>
            </a:r>
            <a:endParaRPr sz="900">
              <a:latin typeface="Arial"/>
              <a:cs typeface="Arial"/>
            </a:endParaRPr>
          </a:p>
          <a:p>
            <a:pPr marL="193040" indent="-180340">
              <a:lnSpc>
                <a:spcPct val="100000"/>
              </a:lnSpc>
              <a:spcBef>
                <a:spcPts val="195"/>
              </a:spcBef>
              <a:buSzPct val="77777"/>
              <a:buChar char="●"/>
              <a:tabLst>
                <a:tab pos="193675" algn="l"/>
              </a:tabLst>
            </a:pPr>
            <a:r>
              <a:rPr sz="900" spc="-20" dirty="0">
                <a:solidFill>
                  <a:srgbClr val="363740"/>
                </a:solidFill>
                <a:latin typeface="Arial"/>
                <a:cs typeface="Arial"/>
              </a:rPr>
              <a:t>Goal </a:t>
            </a:r>
            <a:r>
              <a:rPr sz="900" spc="10" dirty="0">
                <a:solidFill>
                  <a:srgbClr val="363740"/>
                </a:solidFill>
                <a:latin typeface="Arial"/>
                <a:cs typeface="Arial"/>
              </a:rPr>
              <a:t>Setting </a:t>
            </a:r>
            <a:r>
              <a:rPr sz="900" dirty="0">
                <a:solidFill>
                  <a:srgbClr val="363740"/>
                </a:solidFill>
                <a:latin typeface="Arial"/>
                <a:cs typeface="Arial"/>
              </a:rPr>
              <a:t>and </a:t>
            </a:r>
            <a:r>
              <a:rPr sz="900" spc="10" dirty="0">
                <a:solidFill>
                  <a:srgbClr val="363740"/>
                </a:solidFill>
                <a:latin typeface="Arial"/>
                <a:cs typeface="Arial"/>
              </a:rPr>
              <a:t>Negotiating</a:t>
            </a:r>
            <a:r>
              <a:rPr sz="900" spc="-70" dirty="0">
                <a:solidFill>
                  <a:srgbClr val="363740"/>
                </a:solidFill>
                <a:latin typeface="Arial"/>
                <a:cs typeface="Arial"/>
              </a:rPr>
              <a:t> </a:t>
            </a:r>
            <a:r>
              <a:rPr sz="900" spc="-20" dirty="0">
                <a:solidFill>
                  <a:srgbClr val="363740"/>
                </a:solidFill>
                <a:latin typeface="Arial"/>
                <a:cs typeface="Arial"/>
              </a:rPr>
              <a:t>Goals</a:t>
            </a:r>
            <a:endParaRPr sz="900">
              <a:latin typeface="Arial"/>
              <a:cs typeface="Arial"/>
            </a:endParaRPr>
          </a:p>
        </p:txBody>
      </p:sp>
      <p:sp>
        <p:nvSpPr>
          <p:cNvPr id="4" name="object 4"/>
          <p:cNvSpPr txBox="1"/>
          <p:nvPr/>
        </p:nvSpPr>
        <p:spPr>
          <a:xfrm>
            <a:off x="1512075" y="4020266"/>
            <a:ext cx="3492500" cy="1067435"/>
          </a:xfrm>
          <a:prstGeom prst="rect">
            <a:avLst/>
          </a:prstGeom>
        </p:spPr>
        <p:txBody>
          <a:bodyPr vert="horz" wrap="square" lIns="0" tIns="0" rIns="0" bIns="0" rtlCol="0">
            <a:spAutoFit/>
          </a:bodyPr>
          <a:lstStyle/>
          <a:p>
            <a:pPr marL="207010">
              <a:lnSpc>
                <a:spcPct val="100000"/>
              </a:lnSpc>
            </a:pPr>
            <a:r>
              <a:rPr sz="1200" spc="15" dirty="0">
                <a:solidFill>
                  <a:srgbClr val="D4463E"/>
                </a:solidFill>
                <a:latin typeface="Arial"/>
                <a:cs typeface="Arial"/>
              </a:rPr>
              <a:t>Assignment </a:t>
            </a:r>
            <a:r>
              <a:rPr sz="1200" spc="-5" dirty="0">
                <a:solidFill>
                  <a:srgbClr val="D4463E"/>
                </a:solidFill>
                <a:latin typeface="Arial"/>
                <a:cs typeface="Arial"/>
              </a:rPr>
              <a:t>Details: </a:t>
            </a:r>
            <a:r>
              <a:rPr sz="1200" spc="-15" dirty="0">
                <a:solidFill>
                  <a:srgbClr val="D4463E"/>
                </a:solidFill>
                <a:latin typeface="Arial"/>
                <a:cs typeface="Arial"/>
              </a:rPr>
              <a:t>Create </a:t>
            </a:r>
            <a:r>
              <a:rPr sz="1200" spc="-10" dirty="0">
                <a:solidFill>
                  <a:srgbClr val="D4463E"/>
                </a:solidFill>
                <a:latin typeface="Arial"/>
                <a:cs typeface="Arial"/>
              </a:rPr>
              <a:t>an </a:t>
            </a:r>
            <a:r>
              <a:rPr sz="1200" spc="20" dirty="0">
                <a:solidFill>
                  <a:srgbClr val="D4463E"/>
                </a:solidFill>
                <a:latin typeface="Arial"/>
                <a:cs typeface="Arial"/>
              </a:rPr>
              <a:t>Action</a:t>
            </a:r>
            <a:r>
              <a:rPr sz="1200" spc="-150" dirty="0">
                <a:solidFill>
                  <a:srgbClr val="D4463E"/>
                </a:solidFill>
                <a:latin typeface="Arial"/>
                <a:cs typeface="Arial"/>
              </a:rPr>
              <a:t> </a:t>
            </a:r>
            <a:r>
              <a:rPr sz="1200" spc="-10" dirty="0">
                <a:solidFill>
                  <a:srgbClr val="D4463E"/>
                </a:solidFill>
                <a:latin typeface="Arial"/>
                <a:cs typeface="Arial"/>
              </a:rPr>
              <a:t>Plan</a:t>
            </a:r>
            <a:endParaRPr sz="1200">
              <a:latin typeface="Arial"/>
              <a:cs typeface="Arial"/>
            </a:endParaRPr>
          </a:p>
          <a:p>
            <a:pPr marL="372110" marR="5080" indent="-180340">
              <a:lnSpc>
                <a:spcPts val="1050"/>
              </a:lnSpc>
              <a:spcBef>
                <a:spcPts val="655"/>
              </a:spcBef>
              <a:buSzPct val="77777"/>
              <a:buChar char="●"/>
              <a:tabLst>
                <a:tab pos="372745" algn="l"/>
              </a:tabLst>
            </a:pPr>
            <a:r>
              <a:rPr sz="900" spc="-5" dirty="0">
                <a:solidFill>
                  <a:srgbClr val="363740"/>
                </a:solidFill>
                <a:latin typeface="Arial"/>
                <a:cs typeface="Arial"/>
              </a:rPr>
              <a:t>Describe</a:t>
            </a:r>
            <a:r>
              <a:rPr sz="900" spc="-20" dirty="0">
                <a:solidFill>
                  <a:srgbClr val="363740"/>
                </a:solidFill>
                <a:latin typeface="Arial"/>
                <a:cs typeface="Arial"/>
              </a:rPr>
              <a:t> </a:t>
            </a:r>
            <a:r>
              <a:rPr sz="900" spc="5" dirty="0">
                <a:solidFill>
                  <a:srgbClr val="363740"/>
                </a:solidFill>
                <a:latin typeface="Arial"/>
                <a:cs typeface="Arial"/>
              </a:rPr>
              <a:t>your</a:t>
            </a:r>
            <a:r>
              <a:rPr sz="900" spc="-20" dirty="0">
                <a:solidFill>
                  <a:srgbClr val="363740"/>
                </a:solidFill>
                <a:latin typeface="Arial"/>
                <a:cs typeface="Arial"/>
              </a:rPr>
              <a:t> </a:t>
            </a:r>
            <a:r>
              <a:rPr sz="900" spc="5" dirty="0">
                <a:solidFill>
                  <a:srgbClr val="363740"/>
                </a:solidFill>
                <a:latin typeface="Arial"/>
                <a:cs typeface="Arial"/>
              </a:rPr>
              <a:t>disruptor,</a:t>
            </a:r>
            <a:r>
              <a:rPr sz="900" spc="-20" dirty="0">
                <a:solidFill>
                  <a:srgbClr val="363740"/>
                </a:solidFill>
                <a:latin typeface="Arial"/>
                <a:cs typeface="Arial"/>
              </a:rPr>
              <a:t> </a:t>
            </a:r>
            <a:r>
              <a:rPr sz="900" spc="10" dirty="0">
                <a:solidFill>
                  <a:srgbClr val="363740"/>
                </a:solidFill>
                <a:latin typeface="Arial"/>
                <a:cs typeface="Arial"/>
              </a:rPr>
              <a:t>list</a:t>
            </a:r>
            <a:r>
              <a:rPr sz="900" spc="-20" dirty="0">
                <a:solidFill>
                  <a:srgbClr val="363740"/>
                </a:solidFill>
                <a:latin typeface="Arial"/>
                <a:cs typeface="Arial"/>
              </a:rPr>
              <a:t> </a:t>
            </a:r>
            <a:r>
              <a:rPr sz="900" spc="15" dirty="0">
                <a:solidFill>
                  <a:srgbClr val="363740"/>
                </a:solidFill>
                <a:latin typeface="Arial"/>
                <a:cs typeface="Arial"/>
              </a:rPr>
              <a:t>knowns</a:t>
            </a:r>
            <a:r>
              <a:rPr sz="900" spc="-20" dirty="0">
                <a:solidFill>
                  <a:srgbClr val="363740"/>
                </a:solidFill>
                <a:latin typeface="Arial"/>
                <a:cs typeface="Arial"/>
              </a:rPr>
              <a:t> </a:t>
            </a:r>
            <a:r>
              <a:rPr sz="900" dirty="0">
                <a:solidFill>
                  <a:srgbClr val="363740"/>
                </a:solidFill>
                <a:latin typeface="Arial"/>
                <a:cs typeface="Arial"/>
              </a:rPr>
              <a:t>and</a:t>
            </a:r>
            <a:r>
              <a:rPr sz="900" spc="-20" dirty="0">
                <a:solidFill>
                  <a:srgbClr val="363740"/>
                </a:solidFill>
                <a:latin typeface="Arial"/>
                <a:cs typeface="Arial"/>
              </a:rPr>
              <a:t> </a:t>
            </a:r>
            <a:r>
              <a:rPr sz="900" spc="5" dirty="0">
                <a:solidFill>
                  <a:srgbClr val="363740"/>
                </a:solidFill>
                <a:latin typeface="Arial"/>
                <a:cs typeface="Arial"/>
              </a:rPr>
              <a:t>unknowns,</a:t>
            </a:r>
            <a:r>
              <a:rPr sz="900" spc="-20" dirty="0">
                <a:solidFill>
                  <a:srgbClr val="363740"/>
                </a:solidFill>
                <a:latin typeface="Arial"/>
                <a:cs typeface="Arial"/>
              </a:rPr>
              <a:t> </a:t>
            </a:r>
            <a:r>
              <a:rPr sz="900" dirty="0">
                <a:solidFill>
                  <a:srgbClr val="363740"/>
                </a:solidFill>
                <a:latin typeface="Arial"/>
                <a:cs typeface="Arial"/>
              </a:rPr>
              <a:t>and</a:t>
            </a:r>
            <a:r>
              <a:rPr sz="900" spc="-20" dirty="0">
                <a:solidFill>
                  <a:srgbClr val="363740"/>
                </a:solidFill>
                <a:latin typeface="Arial"/>
                <a:cs typeface="Arial"/>
              </a:rPr>
              <a:t> </a:t>
            </a:r>
            <a:r>
              <a:rPr sz="900" spc="5" dirty="0">
                <a:solidFill>
                  <a:srgbClr val="363740"/>
                </a:solidFill>
                <a:latin typeface="Arial"/>
                <a:cs typeface="Arial"/>
              </a:rPr>
              <a:t>map  </a:t>
            </a:r>
            <a:r>
              <a:rPr sz="900" spc="15" dirty="0">
                <a:solidFill>
                  <a:srgbClr val="363740"/>
                </a:solidFill>
                <a:latin typeface="Arial"/>
                <a:cs typeface="Arial"/>
              </a:rPr>
              <a:t>out future</a:t>
            </a:r>
            <a:r>
              <a:rPr sz="900" spc="-120" dirty="0">
                <a:solidFill>
                  <a:srgbClr val="363740"/>
                </a:solidFill>
                <a:latin typeface="Arial"/>
                <a:cs typeface="Arial"/>
              </a:rPr>
              <a:t> </a:t>
            </a:r>
            <a:r>
              <a:rPr sz="900" spc="-10" dirty="0">
                <a:solidFill>
                  <a:srgbClr val="363740"/>
                </a:solidFill>
                <a:latin typeface="Arial"/>
                <a:cs typeface="Arial"/>
              </a:rPr>
              <a:t>scenarios</a:t>
            </a:r>
            <a:endParaRPr sz="900">
              <a:latin typeface="Arial"/>
              <a:cs typeface="Arial"/>
            </a:endParaRPr>
          </a:p>
          <a:p>
            <a:pPr marL="372110" indent="-180340">
              <a:lnSpc>
                <a:spcPct val="100000"/>
              </a:lnSpc>
              <a:spcBef>
                <a:spcPts val="165"/>
              </a:spcBef>
              <a:buSzPct val="77777"/>
              <a:buChar char="●"/>
              <a:tabLst>
                <a:tab pos="372745" algn="l"/>
              </a:tabLst>
            </a:pPr>
            <a:r>
              <a:rPr sz="900" dirty="0">
                <a:solidFill>
                  <a:srgbClr val="363740"/>
                </a:solidFill>
                <a:latin typeface="Arial"/>
                <a:cs typeface="Arial"/>
              </a:rPr>
              <a:t>Review </a:t>
            </a:r>
            <a:r>
              <a:rPr sz="900" spc="5" dirty="0">
                <a:solidFill>
                  <a:srgbClr val="363740"/>
                </a:solidFill>
                <a:latin typeface="Arial"/>
                <a:cs typeface="Arial"/>
              </a:rPr>
              <a:t>existing </a:t>
            </a:r>
            <a:r>
              <a:rPr sz="900" spc="10" dirty="0">
                <a:solidFill>
                  <a:srgbClr val="363740"/>
                </a:solidFill>
                <a:latin typeface="Arial"/>
                <a:cs typeface="Arial"/>
              </a:rPr>
              <a:t>information </a:t>
            </a:r>
            <a:r>
              <a:rPr sz="900" spc="-10" dirty="0">
                <a:solidFill>
                  <a:srgbClr val="363740"/>
                </a:solidFill>
                <a:latin typeface="Arial"/>
                <a:cs typeface="Arial"/>
              </a:rPr>
              <a:t>channels </a:t>
            </a:r>
            <a:r>
              <a:rPr sz="900" dirty="0">
                <a:solidFill>
                  <a:srgbClr val="363740"/>
                </a:solidFill>
                <a:latin typeface="Arial"/>
                <a:cs typeface="Arial"/>
              </a:rPr>
              <a:t>and </a:t>
            </a:r>
            <a:r>
              <a:rPr sz="900" spc="5" dirty="0">
                <a:solidFill>
                  <a:srgbClr val="363740"/>
                </a:solidFill>
                <a:latin typeface="Arial"/>
                <a:cs typeface="Arial"/>
              </a:rPr>
              <a:t>deﬁne </a:t>
            </a:r>
            <a:r>
              <a:rPr sz="900" spc="-25" dirty="0">
                <a:solidFill>
                  <a:srgbClr val="363740"/>
                </a:solidFill>
                <a:latin typeface="Arial"/>
                <a:cs typeface="Arial"/>
              </a:rPr>
              <a:t>a </a:t>
            </a:r>
            <a:r>
              <a:rPr sz="900" spc="25" dirty="0">
                <a:solidFill>
                  <a:srgbClr val="363740"/>
                </a:solidFill>
                <a:latin typeface="Arial"/>
                <a:cs typeface="Arial"/>
              </a:rPr>
              <a:t>new</a:t>
            </a:r>
            <a:r>
              <a:rPr sz="900" spc="-80" dirty="0">
                <a:solidFill>
                  <a:srgbClr val="363740"/>
                </a:solidFill>
                <a:latin typeface="Arial"/>
                <a:cs typeface="Arial"/>
              </a:rPr>
              <a:t> </a:t>
            </a:r>
            <a:r>
              <a:rPr sz="900" spc="-10" dirty="0">
                <a:solidFill>
                  <a:srgbClr val="363740"/>
                </a:solidFill>
                <a:latin typeface="Arial"/>
                <a:cs typeface="Arial"/>
              </a:rPr>
              <a:t>one</a:t>
            </a:r>
            <a:endParaRPr sz="900">
              <a:latin typeface="Arial"/>
              <a:cs typeface="Arial"/>
            </a:endParaRPr>
          </a:p>
          <a:p>
            <a:pPr marL="372110" indent="-180340">
              <a:lnSpc>
                <a:spcPct val="100000"/>
              </a:lnSpc>
              <a:spcBef>
                <a:spcPts val="195"/>
              </a:spcBef>
              <a:buSzPct val="77777"/>
              <a:buChar char="●"/>
              <a:tabLst>
                <a:tab pos="372745" algn="l"/>
              </a:tabLst>
            </a:pPr>
            <a:r>
              <a:rPr sz="900" spc="5" dirty="0">
                <a:solidFill>
                  <a:srgbClr val="363740"/>
                </a:solidFill>
                <a:latin typeface="Arial"/>
                <a:cs typeface="Arial"/>
              </a:rPr>
              <a:t>Outline </a:t>
            </a:r>
            <a:r>
              <a:rPr sz="900" dirty="0">
                <a:solidFill>
                  <a:srgbClr val="363740"/>
                </a:solidFill>
                <a:latin typeface="Arial"/>
                <a:cs typeface="Arial"/>
              </a:rPr>
              <a:t>tactic(s) </a:t>
            </a:r>
            <a:r>
              <a:rPr sz="900" spc="15" dirty="0">
                <a:solidFill>
                  <a:srgbClr val="363740"/>
                </a:solidFill>
                <a:latin typeface="Arial"/>
                <a:cs typeface="Arial"/>
              </a:rPr>
              <a:t>for </a:t>
            </a:r>
            <a:r>
              <a:rPr sz="900" spc="5" dirty="0">
                <a:solidFill>
                  <a:srgbClr val="363740"/>
                </a:solidFill>
                <a:latin typeface="Arial"/>
                <a:cs typeface="Arial"/>
              </a:rPr>
              <a:t>steadying your</a:t>
            </a:r>
            <a:r>
              <a:rPr sz="900" spc="-165" dirty="0">
                <a:solidFill>
                  <a:srgbClr val="363740"/>
                </a:solidFill>
                <a:latin typeface="Arial"/>
                <a:cs typeface="Arial"/>
              </a:rPr>
              <a:t> </a:t>
            </a:r>
            <a:r>
              <a:rPr sz="900" spc="5" dirty="0">
                <a:solidFill>
                  <a:srgbClr val="363740"/>
                </a:solidFill>
                <a:latin typeface="Arial"/>
                <a:cs typeface="Arial"/>
              </a:rPr>
              <a:t>team</a:t>
            </a:r>
            <a:endParaRPr sz="900">
              <a:latin typeface="Arial"/>
              <a:cs typeface="Arial"/>
            </a:endParaRPr>
          </a:p>
          <a:p>
            <a:pPr marL="12700">
              <a:lnSpc>
                <a:spcPct val="100000"/>
              </a:lnSpc>
              <a:spcBef>
                <a:spcPts val="770"/>
              </a:spcBef>
            </a:pPr>
            <a:r>
              <a:rPr sz="600" spc="5" dirty="0">
                <a:solidFill>
                  <a:srgbClr val="A9ABB6"/>
                </a:solidFill>
                <a:latin typeface="Arial"/>
                <a:cs typeface="Arial"/>
              </a:rPr>
              <a:t>Copyright</a:t>
            </a:r>
            <a:r>
              <a:rPr sz="600" spc="-20" dirty="0">
                <a:solidFill>
                  <a:srgbClr val="A9ABB6"/>
                </a:solidFill>
                <a:latin typeface="Arial"/>
                <a:cs typeface="Arial"/>
              </a:rPr>
              <a:t> </a:t>
            </a:r>
            <a:r>
              <a:rPr sz="600" spc="45" dirty="0">
                <a:solidFill>
                  <a:srgbClr val="A9ABB6"/>
                </a:solidFill>
                <a:latin typeface="Arial"/>
                <a:cs typeface="Arial"/>
              </a:rPr>
              <a:t>©</a:t>
            </a:r>
            <a:r>
              <a:rPr sz="600" spc="-20" dirty="0">
                <a:solidFill>
                  <a:srgbClr val="A9ABB6"/>
                </a:solidFill>
                <a:latin typeface="Arial"/>
                <a:cs typeface="Arial"/>
              </a:rPr>
              <a:t> </a:t>
            </a:r>
            <a:r>
              <a:rPr sz="600" spc="25" dirty="0">
                <a:solidFill>
                  <a:srgbClr val="A9ABB6"/>
                </a:solidFill>
                <a:latin typeface="Arial"/>
                <a:cs typeface="Arial"/>
              </a:rPr>
              <a:t>2020</a:t>
            </a:r>
            <a:r>
              <a:rPr sz="600" spc="-20" dirty="0">
                <a:solidFill>
                  <a:srgbClr val="A9ABB6"/>
                </a:solidFill>
                <a:latin typeface="Arial"/>
                <a:cs typeface="Arial"/>
              </a:rPr>
              <a:t> </a:t>
            </a:r>
            <a:r>
              <a:rPr sz="600" spc="-10" dirty="0">
                <a:solidFill>
                  <a:srgbClr val="A9ABB6"/>
                </a:solidFill>
                <a:latin typeface="Arial"/>
                <a:cs typeface="Arial"/>
              </a:rPr>
              <a:t>ExecOnline,</a:t>
            </a:r>
            <a:r>
              <a:rPr sz="600" spc="-20" dirty="0">
                <a:solidFill>
                  <a:srgbClr val="A9ABB6"/>
                </a:solidFill>
                <a:latin typeface="Arial"/>
                <a:cs typeface="Arial"/>
              </a:rPr>
              <a:t> </a:t>
            </a:r>
            <a:r>
              <a:rPr sz="600" spc="-15" dirty="0">
                <a:solidFill>
                  <a:srgbClr val="A9ABB6"/>
                </a:solidFill>
                <a:latin typeface="Arial"/>
                <a:cs typeface="Arial"/>
              </a:rPr>
              <a:t>Inc.</a:t>
            </a:r>
            <a:r>
              <a:rPr sz="600" spc="-20" dirty="0">
                <a:solidFill>
                  <a:srgbClr val="A9ABB6"/>
                </a:solidFill>
                <a:latin typeface="Arial"/>
                <a:cs typeface="Arial"/>
              </a:rPr>
              <a:t> </a:t>
            </a:r>
            <a:r>
              <a:rPr sz="600" spc="15" dirty="0">
                <a:solidFill>
                  <a:srgbClr val="A9ABB6"/>
                </a:solidFill>
                <a:latin typeface="Arial"/>
                <a:cs typeface="Arial"/>
              </a:rPr>
              <a:t>All</a:t>
            </a:r>
            <a:r>
              <a:rPr sz="600" spc="-20" dirty="0">
                <a:solidFill>
                  <a:srgbClr val="A9ABB6"/>
                </a:solidFill>
                <a:latin typeface="Arial"/>
                <a:cs typeface="Arial"/>
              </a:rPr>
              <a:t> </a:t>
            </a:r>
            <a:r>
              <a:rPr sz="600" spc="5" dirty="0">
                <a:solidFill>
                  <a:srgbClr val="A9ABB6"/>
                </a:solidFill>
                <a:latin typeface="Arial"/>
                <a:cs typeface="Arial"/>
              </a:rPr>
              <a:t>Rights</a:t>
            </a:r>
            <a:r>
              <a:rPr sz="600" spc="-20" dirty="0">
                <a:solidFill>
                  <a:srgbClr val="A9ABB6"/>
                </a:solidFill>
                <a:latin typeface="Arial"/>
                <a:cs typeface="Arial"/>
              </a:rPr>
              <a:t> </a:t>
            </a:r>
            <a:r>
              <a:rPr sz="600" spc="-10" dirty="0">
                <a:solidFill>
                  <a:srgbClr val="A9ABB6"/>
                </a:solidFill>
                <a:latin typeface="Arial"/>
                <a:cs typeface="Arial"/>
              </a:rPr>
              <a:t>Reserved.</a:t>
            </a:r>
            <a:endParaRPr sz="600">
              <a:latin typeface="Arial"/>
              <a:cs typeface="Arial"/>
            </a:endParaRPr>
          </a:p>
        </p:txBody>
      </p:sp>
      <p:sp>
        <p:nvSpPr>
          <p:cNvPr id="5" name="object 5"/>
          <p:cNvSpPr txBox="1"/>
          <p:nvPr/>
        </p:nvSpPr>
        <p:spPr>
          <a:xfrm>
            <a:off x="5188975" y="2629616"/>
            <a:ext cx="3248025" cy="1235710"/>
          </a:xfrm>
          <a:prstGeom prst="rect">
            <a:avLst/>
          </a:prstGeom>
        </p:spPr>
        <p:txBody>
          <a:bodyPr vert="horz" wrap="square" lIns="0" tIns="0" rIns="0" bIns="0" rtlCol="0">
            <a:spAutoFit/>
          </a:bodyPr>
          <a:lstStyle/>
          <a:p>
            <a:pPr marL="12700">
              <a:lnSpc>
                <a:spcPct val="100000"/>
              </a:lnSpc>
            </a:pPr>
            <a:r>
              <a:rPr sz="1200" spc="-10" dirty="0">
                <a:solidFill>
                  <a:srgbClr val="CE4638"/>
                </a:solidFill>
                <a:latin typeface="Arial"/>
                <a:cs typeface="Arial"/>
              </a:rPr>
              <a:t>Featured </a:t>
            </a:r>
            <a:r>
              <a:rPr sz="1200" spc="-5" dirty="0">
                <a:solidFill>
                  <a:srgbClr val="CE4638"/>
                </a:solidFill>
                <a:latin typeface="Arial"/>
                <a:cs typeface="Arial"/>
              </a:rPr>
              <a:t>Leadership </a:t>
            </a:r>
            <a:r>
              <a:rPr sz="1200" dirty="0">
                <a:solidFill>
                  <a:srgbClr val="CE4638"/>
                </a:solidFill>
                <a:latin typeface="Arial"/>
                <a:cs typeface="Arial"/>
              </a:rPr>
              <a:t>Expert: Dorie</a:t>
            </a:r>
            <a:r>
              <a:rPr sz="1200" spc="-145" dirty="0">
                <a:solidFill>
                  <a:srgbClr val="CE4638"/>
                </a:solidFill>
                <a:latin typeface="Arial"/>
                <a:cs typeface="Arial"/>
              </a:rPr>
              <a:t> </a:t>
            </a:r>
            <a:r>
              <a:rPr sz="1200" spc="-10" dirty="0">
                <a:solidFill>
                  <a:srgbClr val="CE4638"/>
                </a:solidFill>
                <a:latin typeface="Arial"/>
                <a:cs typeface="Arial"/>
              </a:rPr>
              <a:t>Clark</a:t>
            </a:r>
            <a:endParaRPr sz="1200">
              <a:latin typeface="Arial"/>
              <a:cs typeface="Arial"/>
            </a:endParaRPr>
          </a:p>
          <a:p>
            <a:pPr marL="1041400" marR="5080">
              <a:lnSpc>
                <a:spcPct val="118100"/>
              </a:lnSpc>
              <a:spcBef>
                <a:spcPts val="400"/>
              </a:spcBef>
            </a:pPr>
            <a:r>
              <a:rPr sz="900" dirty="0">
                <a:solidFill>
                  <a:srgbClr val="363740"/>
                </a:solidFill>
                <a:latin typeface="Arial"/>
                <a:cs typeface="Arial"/>
              </a:rPr>
              <a:t>Dorie </a:t>
            </a:r>
            <a:r>
              <a:rPr sz="900" spc="-10" dirty="0">
                <a:solidFill>
                  <a:srgbClr val="363740"/>
                </a:solidFill>
                <a:latin typeface="Arial"/>
                <a:cs typeface="Arial"/>
              </a:rPr>
              <a:t>Clark </a:t>
            </a:r>
            <a:r>
              <a:rPr sz="900" spc="-5" dirty="0">
                <a:solidFill>
                  <a:srgbClr val="363740"/>
                </a:solidFill>
                <a:latin typeface="Arial"/>
                <a:cs typeface="Arial"/>
              </a:rPr>
              <a:t>is </a:t>
            </a:r>
            <a:r>
              <a:rPr sz="900" spc="-25" dirty="0">
                <a:solidFill>
                  <a:srgbClr val="363740"/>
                </a:solidFill>
                <a:latin typeface="Arial"/>
                <a:cs typeface="Arial"/>
              </a:rPr>
              <a:t>a </a:t>
            </a:r>
            <a:r>
              <a:rPr sz="900" spc="10" dirty="0">
                <a:solidFill>
                  <a:srgbClr val="363740"/>
                </a:solidFill>
                <a:latin typeface="Arial"/>
                <a:cs typeface="Arial"/>
              </a:rPr>
              <a:t>noted </a:t>
            </a:r>
            <a:r>
              <a:rPr sz="900" spc="20" dirty="0">
                <a:solidFill>
                  <a:srgbClr val="363740"/>
                </a:solidFill>
                <a:latin typeface="Arial"/>
                <a:cs typeface="Arial"/>
              </a:rPr>
              <a:t>thought </a:t>
            </a:r>
            <a:r>
              <a:rPr sz="900" spc="-5" dirty="0">
                <a:solidFill>
                  <a:srgbClr val="363740"/>
                </a:solidFill>
                <a:latin typeface="Arial"/>
                <a:cs typeface="Arial"/>
              </a:rPr>
              <a:t>leader </a:t>
            </a:r>
            <a:r>
              <a:rPr sz="900" dirty="0">
                <a:solidFill>
                  <a:srgbClr val="363740"/>
                </a:solidFill>
                <a:latin typeface="Arial"/>
                <a:cs typeface="Arial"/>
              </a:rPr>
              <a:t>and  </a:t>
            </a:r>
            <a:r>
              <a:rPr sz="900" spc="15" dirty="0">
                <a:solidFill>
                  <a:srgbClr val="363740"/>
                </a:solidFill>
                <a:latin typeface="Arial"/>
                <a:cs typeface="Arial"/>
              </a:rPr>
              <a:t>trusted </a:t>
            </a:r>
            <a:r>
              <a:rPr sz="900" spc="-5" dirty="0">
                <a:solidFill>
                  <a:srgbClr val="363740"/>
                </a:solidFill>
                <a:latin typeface="Arial"/>
                <a:cs typeface="Arial"/>
              </a:rPr>
              <a:t>business </a:t>
            </a:r>
            <a:r>
              <a:rPr sz="900" spc="-10" dirty="0">
                <a:solidFill>
                  <a:srgbClr val="363740"/>
                </a:solidFill>
                <a:latin typeface="Arial"/>
                <a:cs typeface="Arial"/>
              </a:rPr>
              <a:t>advisor, </a:t>
            </a:r>
            <a:r>
              <a:rPr sz="900" spc="5" dirty="0">
                <a:solidFill>
                  <a:srgbClr val="363740"/>
                </a:solidFill>
                <a:latin typeface="Arial"/>
                <a:cs typeface="Arial"/>
              </a:rPr>
              <a:t>having</a:t>
            </a:r>
            <a:r>
              <a:rPr sz="900" spc="-85" dirty="0">
                <a:solidFill>
                  <a:srgbClr val="363740"/>
                </a:solidFill>
                <a:latin typeface="Arial"/>
                <a:cs typeface="Arial"/>
              </a:rPr>
              <a:t> </a:t>
            </a:r>
            <a:r>
              <a:rPr sz="900" spc="-5" dirty="0">
                <a:solidFill>
                  <a:srgbClr val="363740"/>
                </a:solidFill>
                <a:latin typeface="Arial"/>
                <a:cs typeface="Arial"/>
              </a:rPr>
              <a:t>developed  managers </a:t>
            </a:r>
            <a:r>
              <a:rPr sz="900" dirty="0">
                <a:solidFill>
                  <a:srgbClr val="363740"/>
                </a:solidFill>
                <a:latin typeface="Arial"/>
                <a:cs typeface="Arial"/>
              </a:rPr>
              <a:t>and </a:t>
            </a:r>
            <a:r>
              <a:rPr sz="900" spc="20" dirty="0">
                <a:solidFill>
                  <a:srgbClr val="363740"/>
                </a:solidFill>
                <a:latin typeface="Arial"/>
                <a:cs typeface="Arial"/>
              </a:rPr>
              <a:t>working </a:t>
            </a:r>
            <a:r>
              <a:rPr sz="900" spc="5" dirty="0">
                <a:solidFill>
                  <a:srgbClr val="363740"/>
                </a:solidFill>
                <a:latin typeface="Arial"/>
                <a:cs typeface="Arial"/>
              </a:rPr>
              <a:t>environments </a:t>
            </a:r>
            <a:r>
              <a:rPr sz="900" spc="15" dirty="0">
                <a:solidFill>
                  <a:srgbClr val="363740"/>
                </a:solidFill>
                <a:latin typeface="Arial"/>
                <a:cs typeface="Arial"/>
              </a:rPr>
              <a:t>for  </a:t>
            </a:r>
            <a:r>
              <a:rPr sz="900" spc="-5" dirty="0">
                <a:solidFill>
                  <a:srgbClr val="363740"/>
                </a:solidFill>
                <a:latin typeface="Arial"/>
                <a:cs typeface="Arial"/>
              </a:rPr>
              <a:t>dozens </a:t>
            </a:r>
            <a:r>
              <a:rPr sz="900" spc="20" dirty="0">
                <a:solidFill>
                  <a:srgbClr val="363740"/>
                </a:solidFill>
                <a:latin typeface="Arial"/>
                <a:cs typeface="Arial"/>
              </a:rPr>
              <a:t>of </a:t>
            </a:r>
            <a:r>
              <a:rPr sz="900" spc="-5" dirty="0">
                <a:solidFill>
                  <a:srgbClr val="363740"/>
                </a:solidFill>
                <a:latin typeface="Arial"/>
                <a:cs typeface="Arial"/>
              </a:rPr>
              <a:t>companies </a:t>
            </a:r>
            <a:r>
              <a:rPr sz="900" spc="5" dirty="0">
                <a:solidFill>
                  <a:srgbClr val="363740"/>
                </a:solidFill>
                <a:latin typeface="Arial"/>
                <a:cs typeface="Arial"/>
              </a:rPr>
              <a:t>including </a:t>
            </a:r>
            <a:r>
              <a:rPr sz="900" spc="-15" dirty="0">
                <a:solidFill>
                  <a:srgbClr val="363740"/>
                </a:solidFill>
                <a:latin typeface="Arial"/>
                <a:cs typeface="Arial"/>
              </a:rPr>
              <a:t>Google,  </a:t>
            </a:r>
            <a:r>
              <a:rPr sz="900" spc="5" dirty="0">
                <a:solidFill>
                  <a:srgbClr val="363740"/>
                </a:solidFill>
                <a:latin typeface="Arial"/>
                <a:cs typeface="Arial"/>
              </a:rPr>
              <a:t>Deloitte, </a:t>
            </a:r>
            <a:r>
              <a:rPr sz="900" spc="-30" dirty="0">
                <a:solidFill>
                  <a:srgbClr val="363740"/>
                </a:solidFill>
                <a:latin typeface="Arial"/>
                <a:cs typeface="Arial"/>
              </a:rPr>
              <a:t>FedEx, </a:t>
            </a:r>
            <a:r>
              <a:rPr sz="900" spc="-25" dirty="0">
                <a:solidFill>
                  <a:srgbClr val="363740"/>
                </a:solidFill>
                <a:latin typeface="Arial"/>
                <a:cs typeface="Arial"/>
              </a:rPr>
              <a:t>Sony, </a:t>
            </a:r>
            <a:r>
              <a:rPr sz="900" spc="25" dirty="0">
                <a:solidFill>
                  <a:srgbClr val="363740"/>
                </a:solidFill>
                <a:latin typeface="Arial"/>
                <a:cs typeface="Arial"/>
              </a:rPr>
              <a:t>World </a:t>
            </a:r>
            <a:r>
              <a:rPr sz="900" spc="-10" dirty="0">
                <a:solidFill>
                  <a:srgbClr val="363740"/>
                </a:solidFill>
                <a:latin typeface="Arial"/>
                <a:cs typeface="Arial"/>
              </a:rPr>
              <a:t>Bank, </a:t>
            </a:r>
            <a:r>
              <a:rPr sz="900" dirty="0">
                <a:solidFill>
                  <a:srgbClr val="363740"/>
                </a:solidFill>
                <a:latin typeface="Arial"/>
                <a:cs typeface="Arial"/>
              </a:rPr>
              <a:t>and </a:t>
            </a:r>
            <a:r>
              <a:rPr sz="900" spc="10" dirty="0">
                <a:solidFill>
                  <a:srgbClr val="363740"/>
                </a:solidFill>
                <a:latin typeface="Arial"/>
                <a:cs typeface="Arial"/>
              </a:rPr>
              <a:t>the  </a:t>
            </a:r>
            <a:r>
              <a:rPr sz="900" spc="5" dirty="0">
                <a:solidFill>
                  <a:srgbClr val="363740"/>
                </a:solidFill>
                <a:latin typeface="Arial"/>
                <a:cs typeface="Arial"/>
              </a:rPr>
              <a:t>Bill </a:t>
            </a:r>
            <a:r>
              <a:rPr sz="900" spc="-5" dirty="0">
                <a:solidFill>
                  <a:srgbClr val="363740"/>
                </a:solidFill>
                <a:latin typeface="Arial"/>
                <a:cs typeface="Arial"/>
              </a:rPr>
              <a:t>&amp; </a:t>
            </a:r>
            <a:r>
              <a:rPr sz="900" dirty="0">
                <a:solidFill>
                  <a:srgbClr val="363740"/>
                </a:solidFill>
                <a:latin typeface="Arial"/>
                <a:cs typeface="Arial"/>
              </a:rPr>
              <a:t>Melinda </a:t>
            </a:r>
            <a:r>
              <a:rPr sz="900" spc="-15" dirty="0">
                <a:solidFill>
                  <a:srgbClr val="363740"/>
                </a:solidFill>
                <a:latin typeface="Arial"/>
                <a:cs typeface="Arial"/>
              </a:rPr>
              <a:t>Gates </a:t>
            </a:r>
            <a:r>
              <a:rPr sz="900" spc="-5" dirty="0">
                <a:solidFill>
                  <a:srgbClr val="363740"/>
                </a:solidFill>
                <a:latin typeface="Arial"/>
                <a:cs typeface="Arial"/>
              </a:rPr>
              <a:t>Foundation. </a:t>
            </a:r>
            <a:r>
              <a:rPr sz="900" spc="-25" dirty="0">
                <a:solidFill>
                  <a:srgbClr val="363740"/>
                </a:solidFill>
                <a:latin typeface="Arial"/>
                <a:cs typeface="Arial"/>
              </a:rPr>
              <a:t>She </a:t>
            </a:r>
            <a:r>
              <a:rPr sz="900" spc="-5" dirty="0">
                <a:solidFill>
                  <a:srgbClr val="363740"/>
                </a:solidFill>
                <a:latin typeface="Arial"/>
                <a:cs typeface="Arial"/>
              </a:rPr>
              <a:t>is</a:t>
            </a:r>
            <a:r>
              <a:rPr sz="900" spc="-100" dirty="0">
                <a:solidFill>
                  <a:srgbClr val="363740"/>
                </a:solidFill>
                <a:latin typeface="Arial"/>
                <a:cs typeface="Arial"/>
              </a:rPr>
              <a:t> </a:t>
            </a:r>
            <a:r>
              <a:rPr sz="900" spc="-25" dirty="0">
                <a:solidFill>
                  <a:srgbClr val="363740"/>
                </a:solidFill>
                <a:latin typeface="Arial"/>
                <a:cs typeface="Arial"/>
              </a:rPr>
              <a:t>a</a:t>
            </a:r>
            <a:endParaRPr sz="900">
              <a:latin typeface="Arial"/>
              <a:cs typeface="Arial"/>
            </a:endParaRPr>
          </a:p>
        </p:txBody>
      </p:sp>
      <p:sp>
        <p:nvSpPr>
          <p:cNvPr id="6" name="object 6"/>
          <p:cNvSpPr txBox="1"/>
          <p:nvPr/>
        </p:nvSpPr>
        <p:spPr>
          <a:xfrm>
            <a:off x="6217675" y="3835039"/>
            <a:ext cx="2327275" cy="678180"/>
          </a:xfrm>
          <a:prstGeom prst="rect">
            <a:avLst/>
          </a:prstGeom>
        </p:spPr>
        <p:txBody>
          <a:bodyPr vert="horz" wrap="square" lIns="0" tIns="0" rIns="0" bIns="0" rtlCol="0">
            <a:spAutoFit/>
          </a:bodyPr>
          <a:lstStyle/>
          <a:p>
            <a:pPr marL="12700" marR="5080">
              <a:lnSpc>
                <a:spcPct val="118100"/>
              </a:lnSpc>
            </a:pPr>
            <a:r>
              <a:rPr sz="900" spc="10" dirty="0">
                <a:solidFill>
                  <a:srgbClr val="363740"/>
                </a:solidFill>
                <a:latin typeface="Arial"/>
                <a:cs typeface="Arial"/>
              </a:rPr>
              <a:t>frequent </a:t>
            </a:r>
            <a:r>
              <a:rPr sz="900" spc="15" dirty="0">
                <a:solidFill>
                  <a:srgbClr val="363740"/>
                </a:solidFill>
                <a:latin typeface="Arial"/>
                <a:cs typeface="Arial"/>
              </a:rPr>
              <a:t>contributor </a:t>
            </a:r>
            <a:r>
              <a:rPr sz="900" spc="25" dirty="0">
                <a:solidFill>
                  <a:srgbClr val="363740"/>
                </a:solidFill>
                <a:latin typeface="Arial"/>
                <a:cs typeface="Arial"/>
              </a:rPr>
              <a:t>to </a:t>
            </a:r>
            <a:r>
              <a:rPr sz="900" spc="10" dirty="0">
                <a:solidFill>
                  <a:srgbClr val="363740"/>
                </a:solidFill>
                <a:latin typeface="Arial"/>
                <a:cs typeface="Arial"/>
              </a:rPr>
              <a:t>the </a:t>
            </a:r>
            <a:r>
              <a:rPr sz="900" spc="5" dirty="0">
                <a:solidFill>
                  <a:srgbClr val="363740"/>
                </a:solidFill>
                <a:latin typeface="Arial"/>
                <a:cs typeface="Arial"/>
              </a:rPr>
              <a:t>Harvard </a:t>
            </a:r>
            <a:r>
              <a:rPr sz="900" spc="-10" dirty="0">
                <a:solidFill>
                  <a:srgbClr val="363740"/>
                </a:solidFill>
                <a:latin typeface="Arial"/>
                <a:cs typeface="Arial"/>
              </a:rPr>
              <a:t>Business  Review, </a:t>
            </a:r>
            <a:r>
              <a:rPr sz="900" spc="-25" dirty="0">
                <a:solidFill>
                  <a:srgbClr val="363740"/>
                </a:solidFill>
                <a:latin typeface="Arial"/>
                <a:cs typeface="Arial"/>
              </a:rPr>
              <a:t>a </a:t>
            </a:r>
            <a:r>
              <a:rPr sz="900" spc="25" dirty="0">
                <a:solidFill>
                  <a:srgbClr val="363740"/>
                </a:solidFill>
                <a:latin typeface="Arial"/>
                <a:cs typeface="Arial"/>
              </a:rPr>
              <a:t>New </a:t>
            </a:r>
            <a:r>
              <a:rPr sz="900" spc="-30" dirty="0">
                <a:solidFill>
                  <a:srgbClr val="363740"/>
                </a:solidFill>
                <a:latin typeface="Arial"/>
                <a:cs typeface="Arial"/>
              </a:rPr>
              <a:t>York </a:t>
            </a:r>
            <a:r>
              <a:rPr sz="900" spc="-10" dirty="0">
                <a:solidFill>
                  <a:srgbClr val="363740"/>
                </a:solidFill>
                <a:latin typeface="Arial"/>
                <a:cs typeface="Arial"/>
              </a:rPr>
              <a:t>Times </a:t>
            </a:r>
            <a:r>
              <a:rPr sz="900" dirty="0">
                <a:solidFill>
                  <a:srgbClr val="363740"/>
                </a:solidFill>
                <a:latin typeface="Arial"/>
                <a:cs typeface="Arial"/>
              </a:rPr>
              <a:t>bestselling  author, and </a:t>
            </a:r>
            <a:r>
              <a:rPr sz="900" spc="15" dirty="0">
                <a:solidFill>
                  <a:srgbClr val="363740"/>
                </a:solidFill>
                <a:latin typeface="Arial"/>
                <a:cs typeface="Arial"/>
              </a:rPr>
              <a:t>was </a:t>
            </a:r>
            <a:r>
              <a:rPr sz="900" dirty="0">
                <a:solidFill>
                  <a:srgbClr val="363740"/>
                </a:solidFill>
                <a:latin typeface="Arial"/>
                <a:cs typeface="Arial"/>
              </a:rPr>
              <a:t>named </a:t>
            </a:r>
            <a:r>
              <a:rPr sz="900" spc="-10" dirty="0">
                <a:solidFill>
                  <a:srgbClr val="363740"/>
                </a:solidFill>
                <a:latin typeface="Arial"/>
                <a:cs typeface="Arial"/>
              </a:rPr>
              <a:t>one </a:t>
            </a:r>
            <a:r>
              <a:rPr sz="900" spc="20" dirty="0">
                <a:solidFill>
                  <a:srgbClr val="363740"/>
                </a:solidFill>
                <a:latin typeface="Arial"/>
                <a:cs typeface="Arial"/>
              </a:rPr>
              <a:t>of </a:t>
            </a:r>
            <a:r>
              <a:rPr sz="900" spc="10" dirty="0">
                <a:solidFill>
                  <a:srgbClr val="363740"/>
                </a:solidFill>
                <a:latin typeface="Arial"/>
                <a:cs typeface="Arial"/>
              </a:rPr>
              <a:t>the </a:t>
            </a:r>
            <a:r>
              <a:rPr sz="900" spc="25" dirty="0">
                <a:solidFill>
                  <a:srgbClr val="363740"/>
                </a:solidFill>
                <a:latin typeface="Arial"/>
                <a:cs typeface="Arial"/>
              </a:rPr>
              <a:t>top </a:t>
            </a:r>
            <a:r>
              <a:rPr sz="900" spc="35" dirty="0">
                <a:solidFill>
                  <a:srgbClr val="363740"/>
                </a:solidFill>
                <a:latin typeface="Arial"/>
                <a:cs typeface="Arial"/>
              </a:rPr>
              <a:t>50  </a:t>
            </a:r>
            <a:r>
              <a:rPr sz="900" spc="-5" dirty="0">
                <a:solidFill>
                  <a:srgbClr val="363740"/>
                </a:solidFill>
                <a:latin typeface="Arial"/>
                <a:cs typeface="Arial"/>
              </a:rPr>
              <a:t>business </a:t>
            </a:r>
            <a:r>
              <a:rPr sz="900" spc="5" dirty="0">
                <a:solidFill>
                  <a:srgbClr val="363740"/>
                </a:solidFill>
                <a:latin typeface="Arial"/>
                <a:cs typeface="Arial"/>
              </a:rPr>
              <a:t>thinkers in </a:t>
            </a:r>
            <a:r>
              <a:rPr sz="900" spc="10" dirty="0">
                <a:solidFill>
                  <a:srgbClr val="363740"/>
                </a:solidFill>
                <a:latin typeface="Arial"/>
                <a:cs typeface="Arial"/>
              </a:rPr>
              <a:t>the </a:t>
            </a:r>
            <a:r>
              <a:rPr sz="900" spc="25" dirty="0">
                <a:solidFill>
                  <a:srgbClr val="363740"/>
                </a:solidFill>
                <a:latin typeface="Arial"/>
                <a:cs typeface="Arial"/>
              </a:rPr>
              <a:t>world</a:t>
            </a:r>
            <a:r>
              <a:rPr sz="900" spc="-175" dirty="0">
                <a:solidFill>
                  <a:srgbClr val="363740"/>
                </a:solidFill>
                <a:latin typeface="Arial"/>
                <a:cs typeface="Arial"/>
              </a:rPr>
              <a:t> </a:t>
            </a:r>
            <a:r>
              <a:rPr sz="900" spc="10" dirty="0">
                <a:solidFill>
                  <a:srgbClr val="363740"/>
                </a:solidFill>
                <a:latin typeface="Arial"/>
                <a:cs typeface="Arial"/>
              </a:rPr>
              <a:t>by </a:t>
            </a:r>
            <a:r>
              <a:rPr sz="900" dirty="0">
                <a:solidFill>
                  <a:srgbClr val="363740"/>
                </a:solidFill>
                <a:latin typeface="Arial"/>
                <a:cs typeface="Arial"/>
              </a:rPr>
              <a:t>Thinkers50.</a:t>
            </a:r>
            <a:endParaRPr sz="900">
              <a:latin typeface="Arial"/>
              <a:cs typeface="Arial"/>
            </a:endParaRPr>
          </a:p>
        </p:txBody>
      </p:sp>
      <p:sp>
        <p:nvSpPr>
          <p:cNvPr id="7" name="object 7"/>
          <p:cNvSpPr txBox="1"/>
          <p:nvPr/>
        </p:nvSpPr>
        <p:spPr>
          <a:xfrm>
            <a:off x="1706900" y="823028"/>
            <a:ext cx="4163695" cy="824865"/>
          </a:xfrm>
          <a:prstGeom prst="rect">
            <a:avLst/>
          </a:prstGeom>
        </p:spPr>
        <p:txBody>
          <a:bodyPr vert="horz" wrap="square" lIns="0" tIns="0" rIns="0" bIns="0" rtlCol="0">
            <a:spAutoFit/>
          </a:bodyPr>
          <a:lstStyle/>
          <a:p>
            <a:pPr marL="12700" algn="just">
              <a:lnSpc>
                <a:spcPct val="100000"/>
              </a:lnSpc>
            </a:pPr>
            <a:r>
              <a:rPr sz="1200" spc="50" dirty="0">
                <a:solidFill>
                  <a:srgbClr val="D4463E"/>
                </a:solidFill>
                <a:latin typeface="Arial"/>
                <a:cs typeface="Arial"/>
              </a:rPr>
              <a:t>1 </a:t>
            </a:r>
            <a:r>
              <a:rPr sz="1200" spc="10" dirty="0">
                <a:solidFill>
                  <a:srgbClr val="D4463E"/>
                </a:solidFill>
                <a:latin typeface="Arial"/>
                <a:cs typeface="Arial"/>
              </a:rPr>
              <a:t>Week</a:t>
            </a:r>
            <a:r>
              <a:rPr sz="1200" spc="-170" dirty="0">
                <a:solidFill>
                  <a:srgbClr val="D4463E"/>
                </a:solidFill>
                <a:latin typeface="Arial"/>
                <a:cs typeface="Arial"/>
              </a:rPr>
              <a:t> </a:t>
            </a:r>
            <a:r>
              <a:rPr sz="1200" spc="-15" dirty="0">
                <a:solidFill>
                  <a:srgbClr val="D4463E"/>
                </a:solidFill>
                <a:latin typeface="Arial"/>
                <a:cs typeface="Arial"/>
              </a:rPr>
              <a:t>Experience</a:t>
            </a:r>
            <a:endParaRPr sz="1200">
              <a:latin typeface="Arial"/>
              <a:cs typeface="Arial"/>
            </a:endParaRPr>
          </a:p>
          <a:p>
            <a:pPr marL="25400" marR="5080" algn="just">
              <a:lnSpc>
                <a:spcPct val="118100"/>
              </a:lnSpc>
              <a:spcBef>
                <a:spcPts val="1225"/>
              </a:spcBef>
            </a:pPr>
            <a:r>
              <a:rPr sz="900" spc="-10" dirty="0">
                <a:solidFill>
                  <a:srgbClr val="363740"/>
                </a:solidFill>
                <a:latin typeface="Arial"/>
                <a:cs typeface="Arial"/>
              </a:rPr>
              <a:t>Business </a:t>
            </a:r>
            <a:r>
              <a:rPr sz="900" spc="5" dirty="0">
                <a:solidFill>
                  <a:srgbClr val="363740"/>
                </a:solidFill>
                <a:latin typeface="Arial"/>
                <a:cs typeface="Arial"/>
              </a:rPr>
              <a:t>environments </a:t>
            </a:r>
            <a:r>
              <a:rPr sz="900" spc="-15" dirty="0">
                <a:solidFill>
                  <a:srgbClr val="363740"/>
                </a:solidFill>
                <a:latin typeface="Arial"/>
                <a:cs typeface="Arial"/>
              </a:rPr>
              <a:t>are </a:t>
            </a:r>
            <a:r>
              <a:rPr sz="900" spc="5" dirty="0">
                <a:solidFill>
                  <a:srgbClr val="363740"/>
                </a:solidFill>
                <a:latin typeface="Arial"/>
                <a:cs typeface="Arial"/>
              </a:rPr>
              <a:t>becoming </a:t>
            </a:r>
            <a:r>
              <a:rPr sz="900" dirty="0">
                <a:solidFill>
                  <a:srgbClr val="363740"/>
                </a:solidFill>
                <a:latin typeface="Arial"/>
                <a:cs typeface="Arial"/>
              </a:rPr>
              <a:t>increasingly volatile and </a:t>
            </a:r>
            <a:r>
              <a:rPr sz="900" spc="-5" dirty="0">
                <a:solidFill>
                  <a:srgbClr val="363740"/>
                </a:solidFill>
                <a:latin typeface="Arial"/>
                <a:cs typeface="Arial"/>
              </a:rPr>
              <a:t>complex, </a:t>
            </a:r>
            <a:r>
              <a:rPr sz="900" spc="25" dirty="0">
                <a:solidFill>
                  <a:srgbClr val="363740"/>
                </a:solidFill>
                <a:latin typeface="Arial"/>
                <a:cs typeface="Arial"/>
              </a:rPr>
              <a:t>but </a:t>
            </a:r>
            <a:r>
              <a:rPr sz="900" spc="10" dirty="0">
                <a:solidFill>
                  <a:srgbClr val="363740"/>
                </a:solidFill>
                <a:latin typeface="Arial"/>
                <a:cs typeface="Arial"/>
              </a:rPr>
              <a:t>the  uncertainty </a:t>
            </a:r>
            <a:r>
              <a:rPr sz="900" spc="-5" dirty="0">
                <a:solidFill>
                  <a:srgbClr val="363740"/>
                </a:solidFill>
                <a:latin typeface="Arial"/>
                <a:cs typeface="Arial"/>
              </a:rPr>
              <a:t>is </a:t>
            </a:r>
            <a:r>
              <a:rPr sz="900" dirty="0">
                <a:solidFill>
                  <a:srgbClr val="363740"/>
                </a:solidFill>
                <a:latin typeface="Arial"/>
                <a:cs typeface="Arial"/>
              </a:rPr>
              <a:t>sometimes </a:t>
            </a:r>
            <a:r>
              <a:rPr sz="900" spc="5" dirty="0">
                <a:solidFill>
                  <a:srgbClr val="363740"/>
                </a:solidFill>
                <a:latin typeface="Arial"/>
                <a:cs typeface="Arial"/>
              </a:rPr>
              <a:t>compounded </a:t>
            </a:r>
            <a:r>
              <a:rPr sz="900" spc="10" dirty="0">
                <a:solidFill>
                  <a:srgbClr val="363740"/>
                </a:solidFill>
                <a:latin typeface="Arial"/>
                <a:cs typeface="Arial"/>
              </a:rPr>
              <a:t>by </a:t>
            </a:r>
            <a:r>
              <a:rPr sz="900" spc="-5" dirty="0">
                <a:solidFill>
                  <a:srgbClr val="363740"/>
                </a:solidFill>
                <a:latin typeface="Arial"/>
                <a:cs typeface="Arial"/>
              </a:rPr>
              <a:t>events over </a:t>
            </a:r>
            <a:r>
              <a:rPr sz="900" spc="20" dirty="0">
                <a:solidFill>
                  <a:srgbClr val="363740"/>
                </a:solidFill>
                <a:latin typeface="Arial"/>
                <a:cs typeface="Arial"/>
              </a:rPr>
              <a:t>which </a:t>
            </a:r>
            <a:r>
              <a:rPr sz="900" spc="10" dirty="0">
                <a:solidFill>
                  <a:srgbClr val="363740"/>
                </a:solidFill>
                <a:latin typeface="Arial"/>
                <a:cs typeface="Arial"/>
              </a:rPr>
              <a:t>the </a:t>
            </a:r>
            <a:r>
              <a:rPr sz="900" spc="-5" dirty="0">
                <a:solidFill>
                  <a:srgbClr val="363740"/>
                </a:solidFill>
                <a:latin typeface="Arial"/>
                <a:cs typeface="Arial"/>
              </a:rPr>
              <a:t>manager </a:t>
            </a:r>
            <a:r>
              <a:rPr sz="900" spc="-15" dirty="0">
                <a:solidFill>
                  <a:srgbClr val="363740"/>
                </a:solidFill>
                <a:latin typeface="Arial"/>
                <a:cs typeface="Arial"/>
              </a:rPr>
              <a:t>has</a:t>
            </a:r>
            <a:r>
              <a:rPr sz="900" spc="-135" dirty="0">
                <a:solidFill>
                  <a:srgbClr val="363740"/>
                </a:solidFill>
                <a:latin typeface="Arial"/>
                <a:cs typeface="Arial"/>
              </a:rPr>
              <a:t> </a:t>
            </a:r>
            <a:r>
              <a:rPr sz="900" dirty="0">
                <a:solidFill>
                  <a:srgbClr val="363740"/>
                </a:solidFill>
                <a:latin typeface="Arial"/>
                <a:cs typeface="Arial"/>
              </a:rPr>
              <a:t>no  control. </a:t>
            </a:r>
            <a:r>
              <a:rPr sz="900" spc="10" dirty="0">
                <a:solidFill>
                  <a:srgbClr val="363740"/>
                </a:solidFill>
                <a:latin typeface="Arial"/>
                <a:cs typeface="Arial"/>
              </a:rPr>
              <a:t>Navigating </a:t>
            </a:r>
            <a:r>
              <a:rPr sz="900" spc="-10" dirty="0">
                <a:solidFill>
                  <a:srgbClr val="363740"/>
                </a:solidFill>
                <a:latin typeface="Arial"/>
                <a:cs typeface="Arial"/>
              </a:rPr>
              <a:t>such </a:t>
            </a:r>
            <a:r>
              <a:rPr sz="900" spc="5" dirty="0">
                <a:solidFill>
                  <a:srgbClr val="363740"/>
                </a:solidFill>
                <a:latin typeface="Arial"/>
                <a:cs typeface="Arial"/>
              </a:rPr>
              <a:t>situations </a:t>
            </a:r>
            <a:r>
              <a:rPr sz="900" spc="-5" dirty="0">
                <a:solidFill>
                  <a:srgbClr val="363740"/>
                </a:solidFill>
                <a:latin typeface="Arial"/>
                <a:cs typeface="Arial"/>
              </a:rPr>
              <a:t>requires </a:t>
            </a:r>
            <a:r>
              <a:rPr sz="900" dirty="0">
                <a:solidFill>
                  <a:srgbClr val="363740"/>
                </a:solidFill>
                <a:latin typeface="Arial"/>
                <a:cs typeface="Arial"/>
              </a:rPr>
              <a:t>agility, </a:t>
            </a:r>
            <a:r>
              <a:rPr sz="900" spc="-10" dirty="0">
                <a:solidFill>
                  <a:srgbClr val="363740"/>
                </a:solidFill>
                <a:latin typeface="Arial"/>
                <a:cs typeface="Arial"/>
              </a:rPr>
              <a:t>skill, </a:t>
            </a:r>
            <a:r>
              <a:rPr sz="900" dirty="0">
                <a:solidFill>
                  <a:srgbClr val="363740"/>
                </a:solidFill>
                <a:latin typeface="Arial"/>
                <a:cs typeface="Arial"/>
              </a:rPr>
              <a:t>and</a:t>
            </a:r>
            <a:r>
              <a:rPr sz="900" spc="-75" dirty="0">
                <a:solidFill>
                  <a:srgbClr val="363740"/>
                </a:solidFill>
                <a:latin typeface="Arial"/>
                <a:cs typeface="Arial"/>
              </a:rPr>
              <a:t> </a:t>
            </a:r>
            <a:r>
              <a:rPr sz="900" spc="5" dirty="0">
                <a:solidFill>
                  <a:srgbClr val="363740"/>
                </a:solidFill>
                <a:latin typeface="Arial"/>
                <a:cs typeface="Arial"/>
              </a:rPr>
              <a:t>proactivity.</a:t>
            </a:r>
            <a:endParaRPr sz="900">
              <a:latin typeface="Arial"/>
              <a:cs typeface="Arial"/>
            </a:endParaRPr>
          </a:p>
        </p:txBody>
      </p:sp>
      <p:sp>
        <p:nvSpPr>
          <p:cNvPr id="8" name="object 8"/>
          <p:cNvSpPr txBox="1"/>
          <p:nvPr/>
        </p:nvSpPr>
        <p:spPr>
          <a:xfrm>
            <a:off x="1719600" y="1809376"/>
            <a:ext cx="6878955" cy="678180"/>
          </a:xfrm>
          <a:prstGeom prst="rect">
            <a:avLst/>
          </a:prstGeom>
        </p:spPr>
        <p:txBody>
          <a:bodyPr vert="horz" wrap="square" lIns="0" tIns="0" rIns="0" bIns="0" rtlCol="0">
            <a:spAutoFit/>
          </a:bodyPr>
          <a:lstStyle/>
          <a:p>
            <a:pPr marL="12700" marR="5080" algn="just">
              <a:lnSpc>
                <a:spcPct val="118100"/>
              </a:lnSpc>
            </a:pPr>
            <a:r>
              <a:rPr sz="900" spc="-5" dirty="0">
                <a:solidFill>
                  <a:srgbClr val="363740"/>
                </a:solidFill>
                <a:latin typeface="Arial"/>
                <a:cs typeface="Arial"/>
              </a:rPr>
              <a:t>This </a:t>
            </a:r>
            <a:r>
              <a:rPr sz="900" spc="25" dirty="0">
                <a:solidFill>
                  <a:srgbClr val="363740"/>
                </a:solidFill>
                <a:latin typeface="Arial"/>
                <a:cs typeface="Arial"/>
              </a:rPr>
              <a:t>1-week </a:t>
            </a:r>
            <a:r>
              <a:rPr sz="900" spc="-10" dirty="0">
                <a:solidFill>
                  <a:srgbClr val="363740"/>
                </a:solidFill>
                <a:latin typeface="Arial"/>
                <a:cs typeface="Arial"/>
              </a:rPr>
              <a:t>experience </a:t>
            </a:r>
            <a:r>
              <a:rPr sz="900" spc="10" dirty="0">
                <a:solidFill>
                  <a:srgbClr val="363740"/>
                </a:solidFill>
                <a:latin typeface="Arial"/>
                <a:cs typeface="Arial"/>
              </a:rPr>
              <a:t>featuring </a:t>
            </a:r>
            <a:r>
              <a:rPr sz="900" dirty="0">
                <a:solidFill>
                  <a:srgbClr val="363740"/>
                </a:solidFill>
                <a:latin typeface="Arial"/>
                <a:cs typeface="Arial"/>
              </a:rPr>
              <a:t>Dorie </a:t>
            </a:r>
            <a:r>
              <a:rPr sz="900" spc="-10" dirty="0">
                <a:solidFill>
                  <a:srgbClr val="363740"/>
                </a:solidFill>
                <a:latin typeface="Arial"/>
                <a:cs typeface="Arial"/>
              </a:rPr>
              <a:t>Clark </a:t>
            </a:r>
            <a:r>
              <a:rPr sz="900" dirty="0">
                <a:solidFill>
                  <a:srgbClr val="363740"/>
                </a:solidFill>
                <a:latin typeface="Arial"/>
                <a:cs typeface="Arial"/>
              </a:rPr>
              <a:t>provides </a:t>
            </a:r>
            <a:r>
              <a:rPr sz="900" spc="10" dirty="0">
                <a:solidFill>
                  <a:srgbClr val="363740"/>
                </a:solidFill>
                <a:latin typeface="Arial"/>
                <a:cs typeface="Arial"/>
              </a:rPr>
              <a:t>insights </a:t>
            </a:r>
            <a:r>
              <a:rPr sz="900" dirty="0">
                <a:solidFill>
                  <a:srgbClr val="363740"/>
                </a:solidFill>
                <a:latin typeface="Arial"/>
                <a:cs typeface="Arial"/>
              </a:rPr>
              <a:t>and </a:t>
            </a:r>
            <a:r>
              <a:rPr sz="900" spc="5" dirty="0">
                <a:solidFill>
                  <a:srgbClr val="363740"/>
                </a:solidFill>
                <a:latin typeface="Arial"/>
                <a:cs typeface="Arial"/>
              </a:rPr>
              <a:t>tactics </a:t>
            </a:r>
            <a:r>
              <a:rPr sz="900" spc="15" dirty="0">
                <a:solidFill>
                  <a:srgbClr val="363740"/>
                </a:solidFill>
                <a:latin typeface="Arial"/>
                <a:cs typeface="Arial"/>
              </a:rPr>
              <a:t>for </a:t>
            </a:r>
            <a:r>
              <a:rPr sz="900" dirty="0">
                <a:solidFill>
                  <a:srgbClr val="363740"/>
                </a:solidFill>
                <a:latin typeface="Arial"/>
                <a:cs typeface="Arial"/>
              </a:rPr>
              <a:t>dealing </a:t>
            </a:r>
            <a:r>
              <a:rPr sz="900" spc="45" dirty="0">
                <a:solidFill>
                  <a:srgbClr val="363740"/>
                </a:solidFill>
                <a:latin typeface="Arial"/>
                <a:cs typeface="Arial"/>
              </a:rPr>
              <a:t>with </a:t>
            </a:r>
            <a:r>
              <a:rPr sz="900" spc="5" dirty="0">
                <a:solidFill>
                  <a:srgbClr val="363740"/>
                </a:solidFill>
                <a:latin typeface="Arial"/>
                <a:cs typeface="Arial"/>
              </a:rPr>
              <a:t>situations </a:t>
            </a:r>
            <a:r>
              <a:rPr sz="900" spc="20" dirty="0">
                <a:solidFill>
                  <a:srgbClr val="363740"/>
                </a:solidFill>
                <a:latin typeface="Arial"/>
                <a:cs typeface="Arial"/>
              </a:rPr>
              <a:t>of </a:t>
            </a:r>
            <a:r>
              <a:rPr sz="900" spc="5" dirty="0">
                <a:solidFill>
                  <a:srgbClr val="363740"/>
                </a:solidFill>
                <a:latin typeface="Arial"/>
                <a:cs typeface="Arial"/>
              </a:rPr>
              <a:t>great uncertainty. </a:t>
            </a:r>
            <a:r>
              <a:rPr sz="900" dirty="0">
                <a:solidFill>
                  <a:srgbClr val="363740"/>
                </a:solidFill>
                <a:latin typeface="Arial"/>
                <a:cs typeface="Arial"/>
              </a:rPr>
              <a:t>Much </a:t>
            </a:r>
            <a:r>
              <a:rPr sz="900" spc="20" dirty="0">
                <a:solidFill>
                  <a:srgbClr val="363740"/>
                </a:solidFill>
                <a:latin typeface="Arial"/>
                <a:cs typeface="Arial"/>
              </a:rPr>
              <a:t>of </a:t>
            </a:r>
            <a:r>
              <a:rPr sz="900" spc="30" dirty="0">
                <a:solidFill>
                  <a:srgbClr val="363740"/>
                </a:solidFill>
                <a:latin typeface="Arial"/>
                <a:cs typeface="Arial"/>
              </a:rPr>
              <a:t>it </a:t>
            </a:r>
            <a:r>
              <a:rPr sz="900" spc="310" dirty="0">
                <a:solidFill>
                  <a:srgbClr val="363740"/>
                </a:solidFill>
                <a:latin typeface="Arial"/>
                <a:cs typeface="Arial"/>
              </a:rPr>
              <a:t> </a:t>
            </a:r>
            <a:r>
              <a:rPr sz="900" spc="-5" dirty="0">
                <a:solidFill>
                  <a:srgbClr val="363740"/>
                </a:solidFill>
                <a:latin typeface="Arial"/>
                <a:cs typeface="Arial"/>
              </a:rPr>
              <a:t>involves </a:t>
            </a:r>
            <a:r>
              <a:rPr sz="900" spc="10" dirty="0">
                <a:solidFill>
                  <a:srgbClr val="363740"/>
                </a:solidFill>
                <a:latin typeface="Arial"/>
                <a:cs typeface="Arial"/>
              </a:rPr>
              <a:t>obtaining the </a:t>
            </a:r>
            <a:r>
              <a:rPr sz="900" spc="20" dirty="0">
                <a:solidFill>
                  <a:srgbClr val="363740"/>
                </a:solidFill>
                <a:latin typeface="Arial"/>
                <a:cs typeface="Arial"/>
              </a:rPr>
              <a:t>right </a:t>
            </a:r>
            <a:r>
              <a:rPr sz="900" spc="10" dirty="0">
                <a:solidFill>
                  <a:srgbClr val="363740"/>
                </a:solidFill>
                <a:latin typeface="Arial"/>
                <a:cs typeface="Arial"/>
              </a:rPr>
              <a:t>information </a:t>
            </a:r>
            <a:r>
              <a:rPr sz="900" dirty="0">
                <a:solidFill>
                  <a:srgbClr val="363740"/>
                </a:solidFill>
                <a:latin typeface="Arial"/>
                <a:cs typeface="Arial"/>
              </a:rPr>
              <a:t>and ensuring </a:t>
            </a:r>
            <a:r>
              <a:rPr sz="900" spc="20" dirty="0">
                <a:solidFill>
                  <a:srgbClr val="363740"/>
                </a:solidFill>
                <a:latin typeface="Arial"/>
                <a:cs typeface="Arial"/>
              </a:rPr>
              <a:t>that </a:t>
            </a:r>
            <a:r>
              <a:rPr sz="900" spc="-15" dirty="0">
                <a:solidFill>
                  <a:srgbClr val="363740"/>
                </a:solidFill>
                <a:latin typeface="Arial"/>
                <a:cs typeface="Arial"/>
              </a:rPr>
              <a:t>key </a:t>
            </a:r>
            <a:r>
              <a:rPr sz="900" spc="5" dirty="0">
                <a:solidFill>
                  <a:srgbClr val="363740"/>
                </a:solidFill>
                <a:latin typeface="Arial"/>
                <a:cs typeface="Arial"/>
              </a:rPr>
              <a:t>communication </a:t>
            </a:r>
            <a:r>
              <a:rPr sz="900" spc="-10" dirty="0">
                <a:solidFill>
                  <a:srgbClr val="363740"/>
                </a:solidFill>
                <a:latin typeface="Arial"/>
                <a:cs typeface="Arial"/>
              </a:rPr>
              <a:t>channels </a:t>
            </a:r>
            <a:r>
              <a:rPr sz="900" spc="-15" dirty="0">
                <a:solidFill>
                  <a:srgbClr val="363740"/>
                </a:solidFill>
                <a:latin typeface="Arial"/>
                <a:cs typeface="Arial"/>
              </a:rPr>
              <a:t>are </a:t>
            </a:r>
            <a:r>
              <a:rPr sz="900" dirty="0">
                <a:solidFill>
                  <a:srgbClr val="363740"/>
                </a:solidFill>
                <a:latin typeface="Arial"/>
                <a:cs typeface="Arial"/>
              </a:rPr>
              <a:t>set </a:t>
            </a:r>
            <a:r>
              <a:rPr sz="900" spc="-15" dirty="0">
                <a:solidFill>
                  <a:srgbClr val="363740"/>
                </a:solidFill>
                <a:latin typeface="Arial"/>
                <a:cs typeface="Arial"/>
              </a:rPr>
              <a:t>up, </a:t>
            </a:r>
            <a:r>
              <a:rPr sz="900" spc="25" dirty="0">
                <a:solidFill>
                  <a:srgbClr val="363740"/>
                </a:solidFill>
                <a:latin typeface="Arial"/>
                <a:cs typeface="Arial"/>
              </a:rPr>
              <a:t>but </a:t>
            </a:r>
            <a:r>
              <a:rPr sz="900" spc="30" dirty="0">
                <a:solidFill>
                  <a:srgbClr val="363740"/>
                </a:solidFill>
                <a:latin typeface="Arial"/>
                <a:cs typeface="Arial"/>
              </a:rPr>
              <a:t>it </a:t>
            </a:r>
            <a:r>
              <a:rPr sz="900" spc="-10" dirty="0">
                <a:solidFill>
                  <a:srgbClr val="363740"/>
                </a:solidFill>
                <a:latin typeface="Arial"/>
                <a:cs typeface="Arial"/>
              </a:rPr>
              <a:t>also </a:t>
            </a:r>
            <a:r>
              <a:rPr sz="900" spc="-5" dirty="0">
                <a:solidFill>
                  <a:srgbClr val="363740"/>
                </a:solidFill>
                <a:latin typeface="Arial"/>
                <a:cs typeface="Arial"/>
              </a:rPr>
              <a:t>requires </a:t>
            </a:r>
            <a:r>
              <a:rPr sz="900" spc="20" dirty="0">
                <a:solidFill>
                  <a:srgbClr val="363740"/>
                </a:solidFill>
                <a:latin typeface="Arial"/>
                <a:cs typeface="Arial"/>
              </a:rPr>
              <a:t>working </a:t>
            </a:r>
            <a:r>
              <a:rPr sz="900" spc="45" dirty="0">
                <a:solidFill>
                  <a:srgbClr val="363740"/>
                </a:solidFill>
                <a:latin typeface="Arial"/>
                <a:cs typeface="Arial"/>
              </a:rPr>
              <a:t>with  </a:t>
            </a:r>
            <a:r>
              <a:rPr sz="900" spc="5" dirty="0">
                <a:solidFill>
                  <a:srgbClr val="363740"/>
                </a:solidFill>
                <a:latin typeface="Arial"/>
                <a:cs typeface="Arial"/>
              </a:rPr>
              <a:t>team </a:t>
            </a:r>
            <a:r>
              <a:rPr sz="900" dirty="0">
                <a:solidFill>
                  <a:srgbClr val="363740"/>
                </a:solidFill>
                <a:latin typeface="Arial"/>
                <a:cs typeface="Arial"/>
              </a:rPr>
              <a:t>members </a:t>
            </a:r>
            <a:r>
              <a:rPr sz="900" spc="5" dirty="0">
                <a:solidFill>
                  <a:srgbClr val="363740"/>
                </a:solidFill>
                <a:latin typeface="Arial"/>
                <a:cs typeface="Arial"/>
              </a:rPr>
              <a:t>in </a:t>
            </a:r>
            <a:r>
              <a:rPr sz="900" spc="10" dirty="0">
                <a:solidFill>
                  <a:srgbClr val="363740"/>
                </a:solidFill>
                <a:latin typeface="Arial"/>
                <a:cs typeface="Arial"/>
              </a:rPr>
              <a:t>ways </a:t>
            </a:r>
            <a:r>
              <a:rPr sz="900" spc="20" dirty="0">
                <a:solidFill>
                  <a:srgbClr val="363740"/>
                </a:solidFill>
                <a:latin typeface="Arial"/>
                <a:cs typeface="Arial"/>
              </a:rPr>
              <a:t>that </a:t>
            </a:r>
            <a:r>
              <a:rPr sz="900" spc="-5" dirty="0">
                <a:solidFill>
                  <a:srgbClr val="363740"/>
                </a:solidFill>
                <a:latin typeface="Arial"/>
                <a:cs typeface="Arial"/>
              </a:rPr>
              <a:t>address </a:t>
            </a:r>
            <a:r>
              <a:rPr sz="900" spc="10" dirty="0">
                <a:solidFill>
                  <a:srgbClr val="363740"/>
                </a:solidFill>
                <a:latin typeface="Arial"/>
                <a:cs typeface="Arial"/>
              </a:rPr>
              <a:t>their doubts </a:t>
            </a:r>
            <a:r>
              <a:rPr sz="900" dirty="0">
                <a:solidFill>
                  <a:srgbClr val="363740"/>
                </a:solidFill>
                <a:latin typeface="Arial"/>
                <a:cs typeface="Arial"/>
              </a:rPr>
              <a:t>and </a:t>
            </a:r>
            <a:r>
              <a:rPr sz="900" spc="-15" dirty="0">
                <a:solidFill>
                  <a:srgbClr val="363740"/>
                </a:solidFill>
                <a:latin typeface="Arial"/>
                <a:cs typeface="Arial"/>
              </a:rPr>
              <a:t>fears. </a:t>
            </a:r>
            <a:r>
              <a:rPr sz="900" dirty="0">
                <a:solidFill>
                  <a:srgbClr val="363740"/>
                </a:solidFill>
                <a:latin typeface="Arial"/>
                <a:cs typeface="Arial"/>
              </a:rPr>
              <a:t>Leading teams </a:t>
            </a:r>
            <a:r>
              <a:rPr sz="900" spc="15" dirty="0">
                <a:solidFill>
                  <a:srgbClr val="363740"/>
                </a:solidFill>
                <a:latin typeface="Arial"/>
                <a:cs typeface="Arial"/>
              </a:rPr>
              <a:t>through </a:t>
            </a:r>
            <a:r>
              <a:rPr sz="900" spc="5" dirty="0">
                <a:solidFill>
                  <a:srgbClr val="363740"/>
                </a:solidFill>
                <a:latin typeface="Arial"/>
                <a:cs typeface="Arial"/>
              </a:rPr>
              <a:t>times </a:t>
            </a:r>
            <a:r>
              <a:rPr sz="900" spc="20" dirty="0">
                <a:solidFill>
                  <a:srgbClr val="363740"/>
                </a:solidFill>
                <a:latin typeface="Arial"/>
                <a:cs typeface="Arial"/>
              </a:rPr>
              <a:t>of </a:t>
            </a:r>
            <a:r>
              <a:rPr sz="900" spc="5" dirty="0">
                <a:solidFill>
                  <a:srgbClr val="363740"/>
                </a:solidFill>
                <a:latin typeface="Arial"/>
                <a:cs typeface="Arial"/>
              </a:rPr>
              <a:t>great </a:t>
            </a:r>
            <a:r>
              <a:rPr sz="900" spc="10" dirty="0">
                <a:solidFill>
                  <a:srgbClr val="363740"/>
                </a:solidFill>
                <a:latin typeface="Arial"/>
                <a:cs typeface="Arial"/>
              </a:rPr>
              <a:t>uncertainty </a:t>
            </a:r>
            <a:r>
              <a:rPr sz="900" spc="-5" dirty="0">
                <a:solidFill>
                  <a:srgbClr val="363740"/>
                </a:solidFill>
                <a:latin typeface="Arial"/>
                <a:cs typeface="Arial"/>
              </a:rPr>
              <a:t>is </a:t>
            </a:r>
            <a:r>
              <a:rPr sz="900" spc="-25" dirty="0">
                <a:solidFill>
                  <a:srgbClr val="363740"/>
                </a:solidFill>
                <a:latin typeface="Arial"/>
                <a:cs typeface="Arial"/>
              </a:rPr>
              <a:t>a </a:t>
            </a:r>
            <a:r>
              <a:rPr sz="900" dirty="0">
                <a:solidFill>
                  <a:srgbClr val="363740"/>
                </a:solidFill>
                <a:latin typeface="Arial"/>
                <a:cs typeface="Arial"/>
              </a:rPr>
              <a:t>critical</a:t>
            </a:r>
            <a:r>
              <a:rPr sz="900" spc="-60" dirty="0">
                <a:solidFill>
                  <a:srgbClr val="363740"/>
                </a:solidFill>
                <a:latin typeface="Arial"/>
                <a:cs typeface="Arial"/>
              </a:rPr>
              <a:t> </a:t>
            </a:r>
            <a:r>
              <a:rPr sz="900" dirty="0">
                <a:solidFill>
                  <a:srgbClr val="363740"/>
                </a:solidFill>
                <a:latin typeface="Arial"/>
                <a:cs typeface="Arial"/>
              </a:rPr>
              <a:t>management  </a:t>
            </a:r>
            <a:r>
              <a:rPr sz="900" spc="-5" dirty="0">
                <a:solidFill>
                  <a:srgbClr val="363740"/>
                </a:solidFill>
                <a:latin typeface="Arial"/>
                <a:cs typeface="Arial"/>
              </a:rPr>
              <a:t>competency.</a:t>
            </a:r>
            <a:endParaRPr sz="900">
              <a:latin typeface="Arial"/>
              <a:cs typeface="Arial"/>
            </a:endParaRPr>
          </a:p>
        </p:txBody>
      </p:sp>
      <p:sp>
        <p:nvSpPr>
          <p:cNvPr id="9" name="object 9"/>
          <p:cNvSpPr/>
          <p:nvPr/>
        </p:nvSpPr>
        <p:spPr>
          <a:xfrm>
            <a:off x="6103275" y="1062549"/>
            <a:ext cx="3041015" cy="699135"/>
          </a:xfrm>
          <a:custGeom>
            <a:avLst/>
            <a:gdLst/>
            <a:ahLst/>
            <a:cxnLst/>
            <a:rect l="l" t="t" r="r" b="b"/>
            <a:pathLst>
              <a:path w="3041015" h="699135">
                <a:moveTo>
                  <a:pt x="0" y="0"/>
                </a:moveTo>
                <a:lnTo>
                  <a:pt x="3040799" y="0"/>
                </a:lnTo>
                <a:lnTo>
                  <a:pt x="3040799" y="698699"/>
                </a:lnTo>
                <a:lnTo>
                  <a:pt x="0" y="698699"/>
                </a:lnTo>
                <a:lnTo>
                  <a:pt x="0" y="0"/>
                </a:lnTo>
                <a:close/>
              </a:path>
            </a:pathLst>
          </a:custGeom>
          <a:solidFill>
            <a:srgbClr val="D4463E"/>
          </a:solidFill>
        </p:spPr>
        <p:txBody>
          <a:bodyPr wrap="square" lIns="0" tIns="0" rIns="0" bIns="0" rtlCol="0"/>
          <a:lstStyle/>
          <a:p>
            <a:endParaRPr/>
          </a:p>
        </p:txBody>
      </p:sp>
      <p:sp>
        <p:nvSpPr>
          <p:cNvPr id="10" name="object 10"/>
          <p:cNvSpPr txBox="1"/>
          <p:nvPr/>
        </p:nvSpPr>
        <p:spPr>
          <a:xfrm>
            <a:off x="6176300" y="1131103"/>
            <a:ext cx="2228215" cy="570230"/>
          </a:xfrm>
          <a:prstGeom prst="rect">
            <a:avLst/>
          </a:prstGeom>
        </p:spPr>
        <p:txBody>
          <a:bodyPr vert="horz" wrap="square" lIns="0" tIns="0" rIns="0" bIns="0" rtlCol="0">
            <a:spAutoFit/>
          </a:bodyPr>
          <a:lstStyle/>
          <a:p>
            <a:pPr marL="12700">
              <a:lnSpc>
                <a:spcPct val="100000"/>
              </a:lnSpc>
            </a:pPr>
            <a:r>
              <a:rPr sz="900" b="1" spc="-95" dirty="0">
                <a:solidFill>
                  <a:srgbClr val="FFFFFF"/>
                </a:solidFill>
                <a:latin typeface="Arial Black"/>
                <a:cs typeface="Arial Black"/>
              </a:rPr>
              <a:t>Estimated </a:t>
            </a:r>
            <a:r>
              <a:rPr sz="900" b="1" spc="-105" dirty="0">
                <a:solidFill>
                  <a:srgbClr val="FFFFFF"/>
                </a:solidFill>
                <a:latin typeface="Arial Black"/>
                <a:cs typeface="Arial Black"/>
              </a:rPr>
              <a:t>Time </a:t>
            </a:r>
            <a:r>
              <a:rPr sz="900" b="1" spc="-95" dirty="0">
                <a:solidFill>
                  <a:srgbClr val="FFFFFF"/>
                </a:solidFill>
                <a:latin typeface="Arial Black"/>
                <a:cs typeface="Arial Black"/>
              </a:rPr>
              <a:t>Commitment: </a:t>
            </a:r>
            <a:r>
              <a:rPr sz="900" b="1" spc="-35" dirty="0">
                <a:solidFill>
                  <a:srgbClr val="FFFFFF"/>
                </a:solidFill>
                <a:latin typeface="Arial Black"/>
                <a:cs typeface="Arial Black"/>
              </a:rPr>
              <a:t>2.5-3</a:t>
            </a:r>
            <a:r>
              <a:rPr sz="900" b="1" spc="35" dirty="0">
                <a:solidFill>
                  <a:srgbClr val="FFFFFF"/>
                </a:solidFill>
                <a:latin typeface="Arial Black"/>
                <a:cs typeface="Arial Black"/>
              </a:rPr>
              <a:t> </a:t>
            </a:r>
            <a:r>
              <a:rPr sz="900" b="1" spc="-85" dirty="0">
                <a:solidFill>
                  <a:srgbClr val="FFFFFF"/>
                </a:solidFill>
                <a:latin typeface="Arial Black"/>
                <a:cs typeface="Arial Black"/>
              </a:rPr>
              <a:t>hours</a:t>
            </a:r>
            <a:endParaRPr sz="900">
              <a:latin typeface="Arial Black"/>
              <a:cs typeface="Arial Black"/>
            </a:endParaRPr>
          </a:p>
          <a:p>
            <a:pPr marL="12700" marR="567690">
              <a:lnSpc>
                <a:spcPct val="109400"/>
              </a:lnSpc>
              <a:spcBef>
                <a:spcPts val="30"/>
              </a:spcBef>
            </a:pPr>
            <a:r>
              <a:rPr sz="800" spc="-5" dirty="0">
                <a:solidFill>
                  <a:srgbClr val="FFFFFF"/>
                </a:solidFill>
                <a:latin typeface="Arial"/>
                <a:cs typeface="Arial"/>
              </a:rPr>
              <a:t>Faculty </a:t>
            </a:r>
            <a:r>
              <a:rPr sz="800" dirty="0">
                <a:solidFill>
                  <a:srgbClr val="FFFFFF"/>
                </a:solidFill>
                <a:latin typeface="Arial"/>
                <a:cs typeface="Arial"/>
              </a:rPr>
              <a:t>Video </a:t>
            </a:r>
            <a:r>
              <a:rPr sz="800" spc="-10" dirty="0">
                <a:solidFill>
                  <a:srgbClr val="FFFFFF"/>
                </a:solidFill>
                <a:latin typeface="Arial"/>
                <a:cs typeface="Arial"/>
              </a:rPr>
              <a:t>Lectures: </a:t>
            </a:r>
            <a:r>
              <a:rPr sz="800" spc="35" dirty="0">
                <a:solidFill>
                  <a:srgbClr val="FFFFFF"/>
                </a:solidFill>
                <a:latin typeface="Arial"/>
                <a:cs typeface="Arial"/>
              </a:rPr>
              <a:t>30 </a:t>
            </a:r>
            <a:r>
              <a:rPr sz="800" spc="5" dirty="0">
                <a:solidFill>
                  <a:srgbClr val="FFFFFF"/>
                </a:solidFill>
                <a:latin typeface="Arial"/>
                <a:cs typeface="Arial"/>
              </a:rPr>
              <a:t>Minutes  </a:t>
            </a:r>
            <a:r>
              <a:rPr sz="800" spc="-10" dirty="0">
                <a:solidFill>
                  <a:srgbClr val="FFFFFF"/>
                </a:solidFill>
                <a:latin typeface="Arial"/>
                <a:cs typeface="Arial"/>
              </a:rPr>
              <a:t>Create </a:t>
            </a:r>
            <a:r>
              <a:rPr sz="800" spc="15" dirty="0">
                <a:solidFill>
                  <a:srgbClr val="FFFFFF"/>
                </a:solidFill>
                <a:latin typeface="Arial"/>
                <a:cs typeface="Arial"/>
              </a:rPr>
              <a:t>Action </a:t>
            </a:r>
            <a:r>
              <a:rPr sz="800" spc="-15" dirty="0">
                <a:solidFill>
                  <a:srgbClr val="FFFFFF"/>
                </a:solidFill>
                <a:latin typeface="Arial"/>
                <a:cs typeface="Arial"/>
              </a:rPr>
              <a:t>Plan: </a:t>
            </a:r>
            <a:r>
              <a:rPr sz="800" spc="40" dirty="0">
                <a:solidFill>
                  <a:srgbClr val="FFFFFF"/>
                </a:solidFill>
                <a:latin typeface="Arial"/>
                <a:cs typeface="Arial"/>
              </a:rPr>
              <a:t>75-90 </a:t>
            </a:r>
            <a:r>
              <a:rPr sz="800" spc="5" dirty="0">
                <a:solidFill>
                  <a:srgbClr val="FFFFFF"/>
                </a:solidFill>
                <a:latin typeface="Arial"/>
                <a:cs typeface="Arial"/>
              </a:rPr>
              <a:t>Minutes  </a:t>
            </a:r>
            <a:r>
              <a:rPr sz="800" dirty="0">
                <a:solidFill>
                  <a:srgbClr val="FFFFFF"/>
                </a:solidFill>
                <a:latin typeface="Arial"/>
                <a:cs typeface="Arial"/>
              </a:rPr>
              <a:t>Interactive </a:t>
            </a:r>
            <a:r>
              <a:rPr sz="800" spc="5" dirty="0">
                <a:solidFill>
                  <a:srgbClr val="FFFFFF"/>
                </a:solidFill>
                <a:latin typeface="Arial"/>
                <a:cs typeface="Arial"/>
              </a:rPr>
              <a:t>Activities: </a:t>
            </a:r>
            <a:r>
              <a:rPr sz="800" spc="40" dirty="0">
                <a:solidFill>
                  <a:srgbClr val="FFFFFF"/>
                </a:solidFill>
                <a:latin typeface="Arial"/>
                <a:cs typeface="Arial"/>
              </a:rPr>
              <a:t>45-60</a:t>
            </a:r>
            <a:r>
              <a:rPr sz="800" spc="-85" dirty="0">
                <a:solidFill>
                  <a:srgbClr val="FFFFFF"/>
                </a:solidFill>
                <a:latin typeface="Arial"/>
                <a:cs typeface="Arial"/>
              </a:rPr>
              <a:t> </a:t>
            </a:r>
            <a:r>
              <a:rPr sz="800" spc="5" dirty="0">
                <a:solidFill>
                  <a:srgbClr val="FFFFFF"/>
                </a:solidFill>
                <a:latin typeface="Arial"/>
                <a:cs typeface="Arial"/>
              </a:rPr>
              <a:t>Minutes</a:t>
            </a:r>
            <a:endParaRPr sz="800">
              <a:latin typeface="Arial"/>
              <a:cs typeface="Arial"/>
            </a:endParaRPr>
          </a:p>
        </p:txBody>
      </p:sp>
      <p:sp>
        <p:nvSpPr>
          <p:cNvPr id="11" name="object 11"/>
          <p:cNvSpPr txBox="1">
            <a:spLocks noGrp="1"/>
          </p:cNvSpPr>
          <p:nvPr>
            <p:ph type="title"/>
          </p:nvPr>
        </p:nvSpPr>
        <p:spPr>
          <a:xfrm>
            <a:off x="1706899" y="341965"/>
            <a:ext cx="2545080" cy="304800"/>
          </a:xfrm>
          <a:prstGeom prst="rect">
            <a:avLst/>
          </a:prstGeom>
        </p:spPr>
        <p:txBody>
          <a:bodyPr vert="horz" wrap="square" lIns="0" tIns="0" rIns="0" bIns="0" rtlCol="0">
            <a:spAutoFit/>
          </a:bodyPr>
          <a:lstStyle/>
          <a:p>
            <a:pPr marL="12700">
              <a:lnSpc>
                <a:spcPct val="100000"/>
              </a:lnSpc>
            </a:pPr>
            <a:r>
              <a:rPr b="0" spc="10" dirty="0">
                <a:solidFill>
                  <a:srgbClr val="D4463E"/>
                </a:solidFill>
                <a:latin typeface="Arial"/>
                <a:cs typeface="Arial"/>
              </a:rPr>
              <a:t>Managing</a:t>
            </a:r>
            <a:r>
              <a:rPr b="0" spc="-80" dirty="0">
                <a:solidFill>
                  <a:srgbClr val="D4463E"/>
                </a:solidFill>
                <a:latin typeface="Arial"/>
                <a:cs typeface="Arial"/>
              </a:rPr>
              <a:t> </a:t>
            </a:r>
            <a:r>
              <a:rPr b="0" spc="25" dirty="0">
                <a:solidFill>
                  <a:srgbClr val="D4463E"/>
                </a:solidFill>
                <a:latin typeface="Arial"/>
                <a:cs typeface="Arial"/>
              </a:rPr>
              <a:t>Uncertainty</a:t>
            </a:r>
          </a:p>
        </p:txBody>
      </p:sp>
      <p:sp>
        <p:nvSpPr>
          <p:cNvPr id="12" name="object 12"/>
          <p:cNvSpPr/>
          <p:nvPr/>
        </p:nvSpPr>
        <p:spPr>
          <a:xfrm>
            <a:off x="0" y="0"/>
            <a:ext cx="1412652" cy="5143499"/>
          </a:xfrm>
          <a:prstGeom prst="rect">
            <a:avLst/>
          </a:prstGeom>
          <a:blipFill>
            <a:blip r:embed="rId2" cstate="print"/>
            <a:stretch>
              <a:fillRect/>
            </a:stretch>
          </a:blipFill>
        </p:spPr>
        <p:txBody>
          <a:bodyPr wrap="square" lIns="0" tIns="0" rIns="0" bIns="0" rtlCol="0"/>
          <a:lstStyle/>
          <a:p>
            <a:endParaRPr/>
          </a:p>
        </p:txBody>
      </p:sp>
      <p:sp>
        <p:nvSpPr>
          <p:cNvPr id="13" name="object 13"/>
          <p:cNvSpPr/>
          <p:nvPr/>
        </p:nvSpPr>
        <p:spPr>
          <a:xfrm>
            <a:off x="7385162" y="333066"/>
            <a:ext cx="1380784" cy="300673"/>
          </a:xfrm>
          <a:prstGeom prst="rect">
            <a:avLst/>
          </a:prstGeom>
          <a:blipFill>
            <a:blip r:embed="rId3" cstate="print"/>
            <a:stretch>
              <a:fillRect/>
            </a:stretch>
          </a:blipFill>
        </p:spPr>
        <p:txBody>
          <a:bodyPr wrap="square" lIns="0" tIns="0" rIns="0" bIns="0" rtlCol="0"/>
          <a:lstStyle/>
          <a:p>
            <a:endParaRPr/>
          </a:p>
        </p:txBody>
      </p:sp>
      <p:sp>
        <p:nvSpPr>
          <p:cNvPr id="14" name="object 14"/>
          <p:cNvSpPr txBox="1"/>
          <p:nvPr/>
        </p:nvSpPr>
        <p:spPr>
          <a:xfrm>
            <a:off x="5398103" y="3865324"/>
            <a:ext cx="621030" cy="133350"/>
          </a:xfrm>
          <a:prstGeom prst="rect">
            <a:avLst/>
          </a:prstGeom>
        </p:spPr>
        <p:txBody>
          <a:bodyPr vert="horz" wrap="square" lIns="0" tIns="0" rIns="0" bIns="0" rtlCol="0">
            <a:spAutoFit/>
          </a:bodyPr>
          <a:lstStyle/>
          <a:p>
            <a:pPr marL="12700">
              <a:lnSpc>
                <a:spcPct val="100000"/>
              </a:lnSpc>
            </a:pPr>
            <a:r>
              <a:rPr sz="700" b="1" spc="-60" dirty="0">
                <a:solidFill>
                  <a:srgbClr val="D4463E"/>
                </a:solidFill>
                <a:latin typeface="Arial Black"/>
                <a:cs typeface="Arial Black"/>
              </a:rPr>
              <a:t>DORIE</a:t>
            </a:r>
            <a:r>
              <a:rPr sz="700" b="1" spc="-110" dirty="0">
                <a:solidFill>
                  <a:srgbClr val="D4463E"/>
                </a:solidFill>
                <a:latin typeface="Arial Black"/>
                <a:cs typeface="Arial Black"/>
              </a:rPr>
              <a:t> </a:t>
            </a:r>
            <a:r>
              <a:rPr sz="700" b="1" spc="-75" dirty="0">
                <a:solidFill>
                  <a:srgbClr val="D4463E"/>
                </a:solidFill>
                <a:latin typeface="Arial Black"/>
                <a:cs typeface="Arial Black"/>
              </a:rPr>
              <a:t>CLARK</a:t>
            </a:r>
            <a:endParaRPr sz="700">
              <a:latin typeface="Arial Black"/>
              <a:cs typeface="Arial Black"/>
            </a:endParaRPr>
          </a:p>
        </p:txBody>
      </p:sp>
      <p:sp>
        <p:nvSpPr>
          <p:cNvPr id="15" name="object 15"/>
          <p:cNvSpPr/>
          <p:nvPr/>
        </p:nvSpPr>
        <p:spPr>
          <a:xfrm>
            <a:off x="5386705" y="3117674"/>
            <a:ext cx="656953" cy="656953"/>
          </a:xfrm>
          <a:prstGeom prst="rect">
            <a:avLst/>
          </a:prstGeom>
          <a:blipFill>
            <a:blip r:embed="rId4" cstate="print"/>
            <a:stretch>
              <a:fillRect/>
            </a:stretch>
          </a:blipFill>
        </p:spPr>
        <p:txBody>
          <a:bodyPr wrap="square" lIns="0" tIns="0" rIns="0" bIns="0" rtlCol="0"/>
          <a:lstStyle/>
          <a:p>
            <a:endParaRPr/>
          </a:p>
        </p:txBody>
      </p:sp>
      <p:sp>
        <p:nvSpPr>
          <p:cNvPr id="16" name="object 16"/>
          <p:cNvSpPr/>
          <p:nvPr/>
        </p:nvSpPr>
        <p:spPr>
          <a:xfrm>
            <a:off x="5367654" y="3098624"/>
            <a:ext cx="695325" cy="695325"/>
          </a:xfrm>
          <a:custGeom>
            <a:avLst/>
            <a:gdLst/>
            <a:ahLst/>
            <a:cxnLst/>
            <a:rect l="l" t="t" r="r" b="b"/>
            <a:pathLst>
              <a:path w="695325" h="695325">
                <a:moveTo>
                  <a:pt x="0" y="347526"/>
                </a:moveTo>
                <a:lnTo>
                  <a:pt x="3172" y="300369"/>
                </a:lnTo>
                <a:lnTo>
                  <a:pt x="12413" y="255140"/>
                </a:lnTo>
                <a:lnTo>
                  <a:pt x="27310" y="212253"/>
                </a:lnTo>
                <a:lnTo>
                  <a:pt x="47447" y="172123"/>
                </a:lnTo>
                <a:lnTo>
                  <a:pt x="72411" y="135163"/>
                </a:lnTo>
                <a:lnTo>
                  <a:pt x="101788" y="101788"/>
                </a:lnTo>
                <a:lnTo>
                  <a:pt x="135163" y="72411"/>
                </a:lnTo>
                <a:lnTo>
                  <a:pt x="172123" y="47447"/>
                </a:lnTo>
                <a:lnTo>
                  <a:pt x="212253" y="27310"/>
                </a:lnTo>
                <a:lnTo>
                  <a:pt x="255140" y="12413"/>
                </a:lnTo>
                <a:lnTo>
                  <a:pt x="300369" y="3172"/>
                </a:lnTo>
                <a:lnTo>
                  <a:pt x="347526" y="0"/>
                </a:lnTo>
                <a:lnTo>
                  <a:pt x="393206" y="3013"/>
                </a:lnTo>
                <a:lnTo>
                  <a:pt x="437717" y="11906"/>
                </a:lnTo>
                <a:lnTo>
                  <a:pt x="480519" y="26453"/>
                </a:lnTo>
                <a:lnTo>
                  <a:pt x="521071" y="46432"/>
                </a:lnTo>
                <a:lnTo>
                  <a:pt x="558833" y="71618"/>
                </a:lnTo>
                <a:lnTo>
                  <a:pt x="593265" y="101788"/>
                </a:lnTo>
                <a:lnTo>
                  <a:pt x="623434" y="136220"/>
                </a:lnTo>
                <a:lnTo>
                  <a:pt x="648620" y="173982"/>
                </a:lnTo>
                <a:lnTo>
                  <a:pt x="668599" y="214533"/>
                </a:lnTo>
                <a:lnTo>
                  <a:pt x="683146" y="257335"/>
                </a:lnTo>
                <a:lnTo>
                  <a:pt x="692039" y="301846"/>
                </a:lnTo>
                <a:lnTo>
                  <a:pt x="695053" y="347526"/>
                </a:lnTo>
                <a:lnTo>
                  <a:pt x="691880" y="394684"/>
                </a:lnTo>
                <a:lnTo>
                  <a:pt x="682639" y="439913"/>
                </a:lnTo>
                <a:lnTo>
                  <a:pt x="667742" y="482799"/>
                </a:lnTo>
                <a:lnTo>
                  <a:pt x="647605" y="522930"/>
                </a:lnTo>
                <a:lnTo>
                  <a:pt x="622641" y="559889"/>
                </a:lnTo>
                <a:lnTo>
                  <a:pt x="593265" y="593265"/>
                </a:lnTo>
                <a:lnTo>
                  <a:pt x="559889" y="622641"/>
                </a:lnTo>
                <a:lnTo>
                  <a:pt x="522929" y="647605"/>
                </a:lnTo>
                <a:lnTo>
                  <a:pt x="482799" y="667743"/>
                </a:lnTo>
                <a:lnTo>
                  <a:pt x="439913" y="682639"/>
                </a:lnTo>
                <a:lnTo>
                  <a:pt x="394684" y="691880"/>
                </a:lnTo>
                <a:lnTo>
                  <a:pt x="347526" y="695053"/>
                </a:lnTo>
                <a:lnTo>
                  <a:pt x="300369" y="691880"/>
                </a:lnTo>
                <a:lnTo>
                  <a:pt x="255140" y="682639"/>
                </a:lnTo>
                <a:lnTo>
                  <a:pt x="212253" y="667743"/>
                </a:lnTo>
                <a:lnTo>
                  <a:pt x="172123" y="647605"/>
                </a:lnTo>
                <a:lnTo>
                  <a:pt x="135163" y="622641"/>
                </a:lnTo>
                <a:lnTo>
                  <a:pt x="101788" y="593265"/>
                </a:lnTo>
                <a:lnTo>
                  <a:pt x="72411" y="559889"/>
                </a:lnTo>
                <a:lnTo>
                  <a:pt x="47447" y="522930"/>
                </a:lnTo>
                <a:lnTo>
                  <a:pt x="27310" y="482799"/>
                </a:lnTo>
                <a:lnTo>
                  <a:pt x="12413" y="439913"/>
                </a:lnTo>
                <a:lnTo>
                  <a:pt x="3172" y="394684"/>
                </a:lnTo>
                <a:lnTo>
                  <a:pt x="0" y="347526"/>
                </a:lnTo>
                <a:close/>
              </a:path>
            </a:pathLst>
          </a:custGeom>
          <a:ln w="38099">
            <a:solidFill>
              <a:srgbClr val="CE4639"/>
            </a:solidFill>
          </a:ln>
        </p:spPr>
        <p:txBody>
          <a:bodyPr wrap="square" lIns="0" tIns="0" rIns="0" bIns="0" rtlCol="0"/>
          <a:lstStyle/>
          <a:p>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817360" y="4868482"/>
            <a:ext cx="162560" cy="167640"/>
          </a:xfrm>
          <a:prstGeom prst="rect">
            <a:avLst/>
          </a:prstGeom>
        </p:spPr>
        <p:txBody>
          <a:bodyPr vert="horz" wrap="square" lIns="0" tIns="0" rIns="0" bIns="0" rtlCol="0">
            <a:spAutoFit/>
          </a:bodyPr>
          <a:lstStyle/>
          <a:p>
            <a:pPr marL="12700">
              <a:lnSpc>
                <a:spcPct val="100000"/>
              </a:lnSpc>
            </a:pPr>
            <a:r>
              <a:rPr sz="900" spc="35" dirty="0">
                <a:solidFill>
                  <a:srgbClr val="575757"/>
                </a:solidFill>
                <a:latin typeface="Arial"/>
                <a:cs typeface="Arial"/>
              </a:rPr>
              <a:t>57</a:t>
            </a:r>
            <a:endParaRPr sz="900">
              <a:latin typeface="Arial"/>
              <a:cs typeface="Arial"/>
            </a:endParaRPr>
          </a:p>
        </p:txBody>
      </p:sp>
      <p:sp>
        <p:nvSpPr>
          <p:cNvPr id="3" name="object 3"/>
          <p:cNvSpPr txBox="1"/>
          <p:nvPr/>
        </p:nvSpPr>
        <p:spPr>
          <a:xfrm>
            <a:off x="831880" y="2690095"/>
            <a:ext cx="3448685" cy="487680"/>
          </a:xfrm>
          <a:prstGeom prst="rect">
            <a:avLst/>
          </a:prstGeom>
        </p:spPr>
        <p:txBody>
          <a:bodyPr vert="horz" wrap="square" lIns="0" tIns="0" rIns="0" bIns="0" rtlCol="0">
            <a:spAutoFit/>
          </a:bodyPr>
          <a:lstStyle/>
          <a:p>
            <a:pPr marL="12700">
              <a:lnSpc>
                <a:spcPct val="100000"/>
              </a:lnSpc>
            </a:pPr>
            <a:r>
              <a:rPr sz="3200" spc="15" dirty="0">
                <a:solidFill>
                  <a:srgbClr val="CE4638"/>
                </a:solidFill>
                <a:latin typeface="Arial"/>
                <a:cs typeface="Arial"/>
              </a:rPr>
              <a:t>Managing</a:t>
            </a:r>
            <a:r>
              <a:rPr sz="3200" spc="-95" dirty="0">
                <a:solidFill>
                  <a:srgbClr val="CE4638"/>
                </a:solidFill>
                <a:latin typeface="Arial"/>
                <a:cs typeface="Arial"/>
              </a:rPr>
              <a:t> </a:t>
            </a:r>
            <a:r>
              <a:rPr sz="3200" spc="55" dirty="0">
                <a:solidFill>
                  <a:srgbClr val="CE4638"/>
                </a:solidFill>
                <a:latin typeface="Arial"/>
                <a:cs typeface="Arial"/>
              </a:rPr>
              <a:t>Virtually</a:t>
            </a:r>
            <a:endParaRPr sz="3200">
              <a:latin typeface="Arial"/>
              <a:cs typeface="Arial"/>
            </a:endParaRPr>
          </a:p>
        </p:txBody>
      </p:sp>
      <p:sp>
        <p:nvSpPr>
          <p:cNvPr id="4" name="object 4"/>
          <p:cNvSpPr txBox="1"/>
          <p:nvPr/>
        </p:nvSpPr>
        <p:spPr>
          <a:xfrm>
            <a:off x="831880" y="3387408"/>
            <a:ext cx="2759710" cy="167640"/>
          </a:xfrm>
          <a:prstGeom prst="rect">
            <a:avLst/>
          </a:prstGeom>
        </p:spPr>
        <p:txBody>
          <a:bodyPr vert="horz" wrap="square" lIns="0" tIns="0" rIns="0" bIns="0" rtlCol="0">
            <a:spAutoFit/>
          </a:bodyPr>
          <a:lstStyle/>
          <a:p>
            <a:pPr marL="12700">
              <a:lnSpc>
                <a:spcPct val="100000"/>
              </a:lnSpc>
            </a:pPr>
            <a:r>
              <a:rPr sz="1100" spc="-15" dirty="0">
                <a:solidFill>
                  <a:srgbClr val="363740"/>
                </a:solidFill>
                <a:latin typeface="Arial"/>
                <a:cs typeface="Arial"/>
              </a:rPr>
              <a:t>ExecOnline </a:t>
            </a:r>
            <a:r>
              <a:rPr sz="1100" spc="-10" dirty="0">
                <a:solidFill>
                  <a:srgbClr val="363740"/>
                </a:solidFill>
                <a:latin typeface="Arial"/>
                <a:cs typeface="Arial"/>
              </a:rPr>
              <a:t>experience </a:t>
            </a:r>
            <a:r>
              <a:rPr sz="1100" spc="15" dirty="0">
                <a:solidFill>
                  <a:srgbClr val="363740"/>
                </a:solidFill>
                <a:latin typeface="Arial"/>
                <a:cs typeface="Arial"/>
              </a:rPr>
              <a:t>featuring </a:t>
            </a:r>
            <a:r>
              <a:rPr sz="1100" dirty="0">
                <a:solidFill>
                  <a:srgbClr val="363740"/>
                </a:solidFill>
                <a:latin typeface="Arial"/>
                <a:cs typeface="Arial"/>
              </a:rPr>
              <a:t>Dorie</a:t>
            </a:r>
            <a:r>
              <a:rPr sz="1100" spc="-130" dirty="0">
                <a:solidFill>
                  <a:srgbClr val="363740"/>
                </a:solidFill>
                <a:latin typeface="Arial"/>
                <a:cs typeface="Arial"/>
              </a:rPr>
              <a:t> </a:t>
            </a:r>
            <a:r>
              <a:rPr sz="1100" spc="-10" dirty="0">
                <a:solidFill>
                  <a:srgbClr val="363740"/>
                </a:solidFill>
                <a:latin typeface="Arial"/>
                <a:cs typeface="Arial"/>
              </a:rPr>
              <a:t>Clark</a:t>
            </a:r>
            <a:endParaRPr sz="1100">
              <a:latin typeface="Arial"/>
              <a:cs typeface="Aria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817360" y="4868482"/>
            <a:ext cx="162560" cy="167640"/>
          </a:xfrm>
          <a:prstGeom prst="rect">
            <a:avLst/>
          </a:prstGeom>
        </p:spPr>
        <p:txBody>
          <a:bodyPr vert="horz" wrap="square" lIns="0" tIns="0" rIns="0" bIns="0" rtlCol="0">
            <a:spAutoFit/>
          </a:bodyPr>
          <a:lstStyle/>
          <a:p>
            <a:pPr marL="12700">
              <a:lnSpc>
                <a:spcPct val="100000"/>
              </a:lnSpc>
            </a:pPr>
            <a:r>
              <a:rPr sz="900" spc="35" dirty="0">
                <a:solidFill>
                  <a:srgbClr val="575757"/>
                </a:solidFill>
                <a:latin typeface="Arial"/>
                <a:cs typeface="Arial"/>
              </a:rPr>
              <a:t>58</a:t>
            </a:r>
            <a:endParaRPr sz="900">
              <a:latin typeface="Arial"/>
              <a:cs typeface="Arial"/>
            </a:endParaRPr>
          </a:p>
        </p:txBody>
      </p:sp>
      <p:sp>
        <p:nvSpPr>
          <p:cNvPr id="3" name="object 3"/>
          <p:cNvSpPr txBox="1"/>
          <p:nvPr/>
        </p:nvSpPr>
        <p:spPr>
          <a:xfrm>
            <a:off x="1512075" y="4971477"/>
            <a:ext cx="1908175" cy="116205"/>
          </a:xfrm>
          <a:prstGeom prst="rect">
            <a:avLst/>
          </a:prstGeom>
        </p:spPr>
        <p:txBody>
          <a:bodyPr vert="horz" wrap="square" lIns="0" tIns="0" rIns="0" bIns="0" rtlCol="0">
            <a:spAutoFit/>
          </a:bodyPr>
          <a:lstStyle/>
          <a:p>
            <a:pPr marL="12700">
              <a:lnSpc>
                <a:spcPct val="100000"/>
              </a:lnSpc>
            </a:pPr>
            <a:r>
              <a:rPr sz="600" spc="5" dirty="0">
                <a:solidFill>
                  <a:srgbClr val="A9ABB6"/>
                </a:solidFill>
                <a:latin typeface="Arial"/>
                <a:cs typeface="Arial"/>
              </a:rPr>
              <a:t>Copyright</a:t>
            </a:r>
            <a:r>
              <a:rPr sz="600" spc="-20" dirty="0">
                <a:solidFill>
                  <a:srgbClr val="A9ABB6"/>
                </a:solidFill>
                <a:latin typeface="Arial"/>
                <a:cs typeface="Arial"/>
              </a:rPr>
              <a:t> </a:t>
            </a:r>
            <a:r>
              <a:rPr sz="600" spc="45" dirty="0">
                <a:solidFill>
                  <a:srgbClr val="A9ABB6"/>
                </a:solidFill>
                <a:latin typeface="Arial"/>
                <a:cs typeface="Arial"/>
              </a:rPr>
              <a:t>©</a:t>
            </a:r>
            <a:r>
              <a:rPr sz="600" spc="-20" dirty="0">
                <a:solidFill>
                  <a:srgbClr val="A9ABB6"/>
                </a:solidFill>
                <a:latin typeface="Arial"/>
                <a:cs typeface="Arial"/>
              </a:rPr>
              <a:t> </a:t>
            </a:r>
            <a:r>
              <a:rPr sz="600" spc="25" dirty="0">
                <a:solidFill>
                  <a:srgbClr val="A9ABB6"/>
                </a:solidFill>
                <a:latin typeface="Arial"/>
                <a:cs typeface="Arial"/>
              </a:rPr>
              <a:t>2020</a:t>
            </a:r>
            <a:r>
              <a:rPr sz="600" spc="-20" dirty="0">
                <a:solidFill>
                  <a:srgbClr val="A9ABB6"/>
                </a:solidFill>
                <a:latin typeface="Arial"/>
                <a:cs typeface="Arial"/>
              </a:rPr>
              <a:t> </a:t>
            </a:r>
            <a:r>
              <a:rPr sz="600" spc="-10" dirty="0">
                <a:solidFill>
                  <a:srgbClr val="A9ABB6"/>
                </a:solidFill>
                <a:latin typeface="Arial"/>
                <a:cs typeface="Arial"/>
              </a:rPr>
              <a:t>ExecOnline,</a:t>
            </a:r>
            <a:r>
              <a:rPr sz="600" spc="-20" dirty="0">
                <a:solidFill>
                  <a:srgbClr val="A9ABB6"/>
                </a:solidFill>
                <a:latin typeface="Arial"/>
                <a:cs typeface="Arial"/>
              </a:rPr>
              <a:t> </a:t>
            </a:r>
            <a:r>
              <a:rPr sz="600" spc="-15" dirty="0">
                <a:solidFill>
                  <a:srgbClr val="A9ABB6"/>
                </a:solidFill>
                <a:latin typeface="Arial"/>
                <a:cs typeface="Arial"/>
              </a:rPr>
              <a:t>Inc.</a:t>
            </a:r>
            <a:r>
              <a:rPr sz="600" spc="-20" dirty="0">
                <a:solidFill>
                  <a:srgbClr val="A9ABB6"/>
                </a:solidFill>
                <a:latin typeface="Arial"/>
                <a:cs typeface="Arial"/>
              </a:rPr>
              <a:t> </a:t>
            </a:r>
            <a:r>
              <a:rPr sz="600" spc="15" dirty="0">
                <a:solidFill>
                  <a:srgbClr val="A9ABB6"/>
                </a:solidFill>
                <a:latin typeface="Arial"/>
                <a:cs typeface="Arial"/>
              </a:rPr>
              <a:t>All</a:t>
            </a:r>
            <a:r>
              <a:rPr sz="600" spc="-20" dirty="0">
                <a:solidFill>
                  <a:srgbClr val="A9ABB6"/>
                </a:solidFill>
                <a:latin typeface="Arial"/>
                <a:cs typeface="Arial"/>
              </a:rPr>
              <a:t> </a:t>
            </a:r>
            <a:r>
              <a:rPr sz="600" spc="5" dirty="0">
                <a:solidFill>
                  <a:srgbClr val="A9ABB6"/>
                </a:solidFill>
                <a:latin typeface="Arial"/>
                <a:cs typeface="Arial"/>
              </a:rPr>
              <a:t>Rights</a:t>
            </a:r>
            <a:r>
              <a:rPr sz="600" spc="-20" dirty="0">
                <a:solidFill>
                  <a:srgbClr val="A9ABB6"/>
                </a:solidFill>
                <a:latin typeface="Arial"/>
                <a:cs typeface="Arial"/>
              </a:rPr>
              <a:t> </a:t>
            </a:r>
            <a:r>
              <a:rPr sz="600" spc="-10" dirty="0">
                <a:solidFill>
                  <a:srgbClr val="A9ABB6"/>
                </a:solidFill>
                <a:latin typeface="Arial"/>
                <a:cs typeface="Arial"/>
              </a:rPr>
              <a:t>Reserved.</a:t>
            </a:r>
            <a:endParaRPr sz="600">
              <a:latin typeface="Arial"/>
              <a:cs typeface="Arial"/>
            </a:endParaRPr>
          </a:p>
        </p:txBody>
      </p:sp>
      <p:sp>
        <p:nvSpPr>
          <p:cNvPr id="4" name="object 4"/>
          <p:cNvSpPr txBox="1"/>
          <p:nvPr/>
        </p:nvSpPr>
        <p:spPr>
          <a:xfrm>
            <a:off x="1691333" y="2629629"/>
            <a:ext cx="3493135" cy="1235710"/>
          </a:xfrm>
          <a:prstGeom prst="rect">
            <a:avLst/>
          </a:prstGeom>
        </p:spPr>
        <p:txBody>
          <a:bodyPr vert="horz" wrap="square" lIns="0" tIns="0" rIns="0" bIns="0" rtlCol="0">
            <a:spAutoFit/>
          </a:bodyPr>
          <a:lstStyle/>
          <a:p>
            <a:pPr marL="27940">
              <a:lnSpc>
                <a:spcPct val="100000"/>
              </a:lnSpc>
            </a:pPr>
            <a:r>
              <a:rPr sz="1200" spc="-30" dirty="0">
                <a:solidFill>
                  <a:srgbClr val="D4463E"/>
                </a:solidFill>
                <a:latin typeface="Arial"/>
                <a:cs typeface="Arial"/>
              </a:rPr>
              <a:t>Key</a:t>
            </a:r>
            <a:r>
              <a:rPr sz="1200" spc="-90" dirty="0">
                <a:solidFill>
                  <a:srgbClr val="D4463E"/>
                </a:solidFill>
                <a:latin typeface="Arial"/>
                <a:cs typeface="Arial"/>
              </a:rPr>
              <a:t> </a:t>
            </a:r>
            <a:r>
              <a:rPr sz="1200" spc="-5" dirty="0">
                <a:solidFill>
                  <a:srgbClr val="D4463E"/>
                </a:solidFill>
                <a:latin typeface="Arial"/>
                <a:cs typeface="Arial"/>
              </a:rPr>
              <a:t>Learnings</a:t>
            </a:r>
            <a:endParaRPr sz="1200">
              <a:latin typeface="Arial"/>
              <a:cs typeface="Arial"/>
            </a:endParaRPr>
          </a:p>
          <a:p>
            <a:pPr marL="193040" indent="-180340">
              <a:lnSpc>
                <a:spcPct val="100000"/>
              </a:lnSpc>
              <a:spcBef>
                <a:spcPts val="595"/>
              </a:spcBef>
              <a:buSzPct val="77777"/>
              <a:buChar char="●"/>
              <a:tabLst>
                <a:tab pos="193675" algn="l"/>
              </a:tabLst>
            </a:pPr>
            <a:r>
              <a:rPr sz="900" spc="5" dirty="0">
                <a:solidFill>
                  <a:srgbClr val="363740"/>
                </a:solidFill>
                <a:latin typeface="Arial"/>
                <a:cs typeface="Arial"/>
              </a:rPr>
              <a:t>Being </a:t>
            </a:r>
            <a:r>
              <a:rPr sz="900" spc="-10" dirty="0">
                <a:solidFill>
                  <a:srgbClr val="363740"/>
                </a:solidFill>
                <a:latin typeface="Arial"/>
                <a:cs typeface="Arial"/>
              </a:rPr>
              <a:t>an </a:t>
            </a:r>
            <a:r>
              <a:rPr sz="900" dirty="0">
                <a:solidFill>
                  <a:srgbClr val="363740"/>
                </a:solidFill>
                <a:latin typeface="Arial"/>
                <a:cs typeface="Arial"/>
              </a:rPr>
              <a:t>Emotionally </a:t>
            </a:r>
            <a:r>
              <a:rPr sz="900" spc="10" dirty="0">
                <a:solidFill>
                  <a:srgbClr val="363740"/>
                </a:solidFill>
                <a:latin typeface="Arial"/>
                <a:cs typeface="Arial"/>
              </a:rPr>
              <a:t>Intelligent </a:t>
            </a:r>
            <a:r>
              <a:rPr sz="900" spc="-10" dirty="0">
                <a:solidFill>
                  <a:srgbClr val="363740"/>
                </a:solidFill>
                <a:latin typeface="Arial"/>
                <a:cs typeface="Arial"/>
              </a:rPr>
              <a:t>Leader </a:t>
            </a:r>
            <a:r>
              <a:rPr sz="900" spc="15" dirty="0">
                <a:solidFill>
                  <a:srgbClr val="363740"/>
                </a:solidFill>
                <a:latin typeface="Arial"/>
                <a:cs typeface="Arial"/>
              </a:rPr>
              <a:t>from</a:t>
            </a:r>
            <a:r>
              <a:rPr sz="900" spc="-150" dirty="0">
                <a:solidFill>
                  <a:srgbClr val="363740"/>
                </a:solidFill>
                <a:latin typeface="Arial"/>
                <a:cs typeface="Arial"/>
              </a:rPr>
              <a:t> </a:t>
            </a:r>
            <a:r>
              <a:rPr sz="900" spc="-5" dirty="0">
                <a:solidFill>
                  <a:srgbClr val="363740"/>
                </a:solidFill>
                <a:latin typeface="Arial"/>
                <a:cs typeface="Arial"/>
              </a:rPr>
              <a:t>Remote</a:t>
            </a:r>
            <a:endParaRPr sz="900">
              <a:latin typeface="Arial"/>
              <a:cs typeface="Arial"/>
            </a:endParaRPr>
          </a:p>
          <a:p>
            <a:pPr marL="193040" indent="-180340">
              <a:lnSpc>
                <a:spcPct val="100000"/>
              </a:lnSpc>
              <a:spcBef>
                <a:spcPts val="195"/>
              </a:spcBef>
              <a:buSzPct val="77777"/>
              <a:buChar char="●"/>
              <a:tabLst>
                <a:tab pos="193675" algn="l"/>
              </a:tabLst>
            </a:pPr>
            <a:r>
              <a:rPr sz="900" spc="10" dirty="0">
                <a:solidFill>
                  <a:srgbClr val="363740"/>
                </a:solidFill>
                <a:latin typeface="Arial"/>
                <a:cs typeface="Arial"/>
              </a:rPr>
              <a:t>Getting </a:t>
            </a:r>
            <a:r>
              <a:rPr sz="900" dirty="0">
                <a:solidFill>
                  <a:srgbClr val="363740"/>
                </a:solidFill>
                <a:latin typeface="Arial"/>
                <a:cs typeface="Arial"/>
              </a:rPr>
              <a:t>Mindshare </a:t>
            </a:r>
            <a:r>
              <a:rPr sz="900" spc="15" dirty="0">
                <a:solidFill>
                  <a:srgbClr val="363740"/>
                </a:solidFill>
                <a:latin typeface="Arial"/>
                <a:cs typeface="Arial"/>
              </a:rPr>
              <a:t>from </a:t>
            </a:r>
            <a:r>
              <a:rPr sz="900" spc="-10" dirty="0">
                <a:solidFill>
                  <a:srgbClr val="363740"/>
                </a:solidFill>
                <a:latin typeface="Arial"/>
                <a:cs typeface="Arial"/>
              </a:rPr>
              <a:t>Senior</a:t>
            </a:r>
            <a:r>
              <a:rPr sz="900" spc="-130" dirty="0">
                <a:solidFill>
                  <a:srgbClr val="363740"/>
                </a:solidFill>
                <a:latin typeface="Arial"/>
                <a:cs typeface="Arial"/>
              </a:rPr>
              <a:t> </a:t>
            </a:r>
            <a:r>
              <a:rPr sz="900" spc="-15" dirty="0">
                <a:solidFill>
                  <a:srgbClr val="363740"/>
                </a:solidFill>
                <a:latin typeface="Arial"/>
                <a:cs typeface="Arial"/>
              </a:rPr>
              <a:t>Leaders</a:t>
            </a:r>
            <a:endParaRPr sz="900">
              <a:latin typeface="Arial"/>
              <a:cs typeface="Arial"/>
            </a:endParaRPr>
          </a:p>
          <a:p>
            <a:pPr marL="193040" indent="-180340">
              <a:lnSpc>
                <a:spcPct val="100000"/>
              </a:lnSpc>
              <a:spcBef>
                <a:spcPts val="195"/>
              </a:spcBef>
              <a:buSzPct val="77777"/>
              <a:buChar char="●"/>
              <a:tabLst>
                <a:tab pos="193675" algn="l"/>
              </a:tabLst>
            </a:pPr>
            <a:r>
              <a:rPr sz="900" spc="40" dirty="0">
                <a:solidFill>
                  <a:srgbClr val="363740"/>
                </a:solidFill>
                <a:latin typeface="Arial"/>
                <a:cs typeface="Arial"/>
              </a:rPr>
              <a:t>How </a:t>
            </a:r>
            <a:r>
              <a:rPr sz="900" spc="25" dirty="0">
                <a:solidFill>
                  <a:srgbClr val="363740"/>
                </a:solidFill>
                <a:latin typeface="Arial"/>
                <a:cs typeface="Arial"/>
              </a:rPr>
              <a:t>to </a:t>
            </a:r>
            <a:r>
              <a:rPr sz="900" spc="-5" dirty="0">
                <a:solidFill>
                  <a:srgbClr val="363740"/>
                </a:solidFill>
                <a:latin typeface="Arial"/>
                <a:cs typeface="Arial"/>
              </a:rPr>
              <a:t>Communicate </a:t>
            </a:r>
            <a:r>
              <a:rPr sz="900" dirty="0">
                <a:solidFill>
                  <a:srgbClr val="363740"/>
                </a:solidFill>
                <a:latin typeface="Arial"/>
                <a:cs typeface="Arial"/>
              </a:rPr>
              <a:t>Consistently </a:t>
            </a:r>
            <a:r>
              <a:rPr sz="900" spc="45" dirty="0">
                <a:solidFill>
                  <a:srgbClr val="363740"/>
                </a:solidFill>
                <a:latin typeface="Arial"/>
                <a:cs typeface="Arial"/>
              </a:rPr>
              <a:t>with</a:t>
            </a:r>
            <a:r>
              <a:rPr sz="900" spc="-125" dirty="0">
                <a:solidFill>
                  <a:srgbClr val="363740"/>
                </a:solidFill>
                <a:latin typeface="Arial"/>
                <a:cs typeface="Arial"/>
              </a:rPr>
              <a:t> </a:t>
            </a:r>
            <a:r>
              <a:rPr sz="900" spc="-30" dirty="0">
                <a:solidFill>
                  <a:srgbClr val="363740"/>
                </a:solidFill>
                <a:latin typeface="Arial"/>
                <a:cs typeface="Arial"/>
              </a:rPr>
              <a:t>Your Team</a:t>
            </a:r>
            <a:endParaRPr sz="900">
              <a:latin typeface="Arial"/>
              <a:cs typeface="Arial"/>
            </a:endParaRPr>
          </a:p>
          <a:p>
            <a:pPr marL="193040" indent="-180340">
              <a:lnSpc>
                <a:spcPct val="100000"/>
              </a:lnSpc>
              <a:spcBef>
                <a:spcPts val="195"/>
              </a:spcBef>
              <a:buSzPct val="77777"/>
              <a:buChar char="●"/>
              <a:tabLst>
                <a:tab pos="193675" algn="l"/>
              </a:tabLst>
            </a:pPr>
            <a:r>
              <a:rPr sz="900" spc="10" dirty="0">
                <a:solidFill>
                  <a:srgbClr val="363740"/>
                </a:solidFill>
                <a:latin typeface="Arial"/>
                <a:cs typeface="Arial"/>
              </a:rPr>
              <a:t>Helping </a:t>
            </a:r>
            <a:r>
              <a:rPr sz="900" spc="-30" dirty="0">
                <a:solidFill>
                  <a:srgbClr val="363740"/>
                </a:solidFill>
                <a:latin typeface="Arial"/>
                <a:cs typeface="Arial"/>
              </a:rPr>
              <a:t>Your Team </a:t>
            </a:r>
            <a:r>
              <a:rPr sz="900" spc="-15" dirty="0">
                <a:solidFill>
                  <a:srgbClr val="363740"/>
                </a:solidFill>
                <a:latin typeface="Arial"/>
                <a:cs typeface="Arial"/>
              </a:rPr>
              <a:t>Cope </a:t>
            </a:r>
            <a:r>
              <a:rPr sz="900" spc="45" dirty="0">
                <a:solidFill>
                  <a:srgbClr val="363740"/>
                </a:solidFill>
                <a:latin typeface="Arial"/>
                <a:cs typeface="Arial"/>
              </a:rPr>
              <a:t>with </a:t>
            </a:r>
            <a:r>
              <a:rPr sz="900" spc="10" dirty="0">
                <a:solidFill>
                  <a:srgbClr val="363740"/>
                </a:solidFill>
                <a:latin typeface="Arial"/>
                <a:cs typeface="Arial"/>
              </a:rPr>
              <a:t>the </a:t>
            </a:r>
            <a:r>
              <a:rPr sz="900" spc="-15" dirty="0">
                <a:solidFill>
                  <a:srgbClr val="363740"/>
                </a:solidFill>
                <a:latin typeface="Arial"/>
                <a:cs typeface="Arial"/>
              </a:rPr>
              <a:t>Pressures </a:t>
            </a:r>
            <a:r>
              <a:rPr sz="900" spc="20" dirty="0">
                <a:solidFill>
                  <a:srgbClr val="363740"/>
                </a:solidFill>
                <a:latin typeface="Arial"/>
                <a:cs typeface="Arial"/>
              </a:rPr>
              <a:t>of</a:t>
            </a:r>
            <a:r>
              <a:rPr sz="900" spc="-145" dirty="0">
                <a:solidFill>
                  <a:srgbClr val="363740"/>
                </a:solidFill>
                <a:latin typeface="Arial"/>
                <a:cs typeface="Arial"/>
              </a:rPr>
              <a:t> </a:t>
            </a:r>
            <a:r>
              <a:rPr sz="900" spc="-10" dirty="0">
                <a:solidFill>
                  <a:srgbClr val="363740"/>
                </a:solidFill>
                <a:latin typeface="Arial"/>
                <a:cs typeface="Arial"/>
              </a:rPr>
              <a:t>Responsiveness</a:t>
            </a:r>
            <a:endParaRPr sz="900">
              <a:latin typeface="Arial"/>
              <a:cs typeface="Arial"/>
            </a:endParaRPr>
          </a:p>
          <a:p>
            <a:pPr marL="193040" indent="-180340">
              <a:lnSpc>
                <a:spcPct val="100000"/>
              </a:lnSpc>
              <a:spcBef>
                <a:spcPts val="195"/>
              </a:spcBef>
              <a:buSzPct val="77777"/>
              <a:buChar char="●"/>
              <a:tabLst>
                <a:tab pos="193675" algn="l"/>
              </a:tabLst>
            </a:pPr>
            <a:r>
              <a:rPr sz="900" spc="10" dirty="0">
                <a:solidFill>
                  <a:srgbClr val="363740"/>
                </a:solidFill>
                <a:latin typeface="Arial"/>
                <a:cs typeface="Arial"/>
              </a:rPr>
              <a:t>Handling </a:t>
            </a:r>
            <a:r>
              <a:rPr sz="900" spc="20" dirty="0">
                <a:solidFill>
                  <a:srgbClr val="363740"/>
                </a:solidFill>
                <a:latin typeface="Arial"/>
                <a:cs typeface="Arial"/>
              </a:rPr>
              <a:t>Difﬁcult </a:t>
            </a:r>
            <a:r>
              <a:rPr sz="900" spc="-5" dirty="0">
                <a:solidFill>
                  <a:srgbClr val="363740"/>
                </a:solidFill>
                <a:latin typeface="Arial"/>
                <a:cs typeface="Arial"/>
              </a:rPr>
              <a:t>Conversations </a:t>
            </a:r>
            <a:r>
              <a:rPr sz="900" spc="30" dirty="0">
                <a:solidFill>
                  <a:srgbClr val="363740"/>
                </a:solidFill>
                <a:latin typeface="Arial"/>
                <a:cs typeface="Arial"/>
              </a:rPr>
              <a:t>When </a:t>
            </a:r>
            <a:r>
              <a:rPr sz="900" spc="-45" dirty="0">
                <a:solidFill>
                  <a:srgbClr val="363740"/>
                </a:solidFill>
                <a:latin typeface="Arial"/>
                <a:cs typeface="Arial"/>
              </a:rPr>
              <a:t>You </a:t>
            </a:r>
            <a:r>
              <a:rPr sz="900" spc="-5" dirty="0">
                <a:solidFill>
                  <a:srgbClr val="363740"/>
                </a:solidFill>
                <a:latin typeface="Arial"/>
                <a:cs typeface="Arial"/>
              </a:rPr>
              <a:t>Can’t </a:t>
            </a:r>
            <a:r>
              <a:rPr sz="900" spc="-25" dirty="0">
                <a:solidFill>
                  <a:srgbClr val="363740"/>
                </a:solidFill>
                <a:latin typeface="Arial"/>
                <a:cs typeface="Arial"/>
              </a:rPr>
              <a:t>Talk </a:t>
            </a:r>
            <a:r>
              <a:rPr sz="900" spc="5" dirty="0">
                <a:solidFill>
                  <a:srgbClr val="363740"/>
                </a:solidFill>
                <a:latin typeface="Arial"/>
                <a:cs typeface="Arial"/>
              </a:rPr>
              <a:t>in</a:t>
            </a:r>
            <a:r>
              <a:rPr sz="900" spc="-135" dirty="0">
                <a:solidFill>
                  <a:srgbClr val="363740"/>
                </a:solidFill>
                <a:latin typeface="Arial"/>
                <a:cs typeface="Arial"/>
              </a:rPr>
              <a:t> </a:t>
            </a:r>
            <a:r>
              <a:rPr sz="900" spc="-10" dirty="0">
                <a:solidFill>
                  <a:srgbClr val="363740"/>
                </a:solidFill>
                <a:latin typeface="Arial"/>
                <a:cs typeface="Arial"/>
              </a:rPr>
              <a:t>Person</a:t>
            </a:r>
            <a:endParaRPr sz="900">
              <a:latin typeface="Arial"/>
              <a:cs typeface="Arial"/>
            </a:endParaRPr>
          </a:p>
          <a:p>
            <a:pPr marL="193040" indent="-180340">
              <a:lnSpc>
                <a:spcPct val="100000"/>
              </a:lnSpc>
              <a:spcBef>
                <a:spcPts val="195"/>
              </a:spcBef>
              <a:buSzPct val="77777"/>
              <a:buChar char="●"/>
              <a:tabLst>
                <a:tab pos="193675" algn="l"/>
              </a:tabLst>
            </a:pPr>
            <a:r>
              <a:rPr sz="900" spc="10" dirty="0">
                <a:solidFill>
                  <a:srgbClr val="363740"/>
                </a:solidFill>
                <a:latin typeface="Arial"/>
                <a:cs typeface="Arial"/>
              </a:rPr>
              <a:t>Helping </a:t>
            </a:r>
            <a:r>
              <a:rPr sz="900" spc="-30" dirty="0">
                <a:solidFill>
                  <a:srgbClr val="363740"/>
                </a:solidFill>
                <a:latin typeface="Arial"/>
                <a:cs typeface="Arial"/>
              </a:rPr>
              <a:t>Your Team </a:t>
            </a:r>
            <a:r>
              <a:rPr sz="900" spc="10" dirty="0">
                <a:solidFill>
                  <a:srgbClr val="363740"/>
                </a:solidFill>
                <a:latin typeface="Arial"/>
                <a:cs typeface="Arial"/>
              </a:rPr>
              <a:t>Build </a:t>
            </a:r>
            <a:r>
              <a:rPr sz="900" spc="5" dirty="0">
                <a:solidFill>
                  <a:srgbClr val="363740"/>
                </a:solidFill>
                <a:latin typeface="Arial"/>
                <a:cs typeface="Arial"/>
              </a:rPr>
              <a:t>Strong </a:t>
            </a:r>
            <a:r>
              <a:rPr sz="900" dirty="0">
                <a:solidFill>
                  <a:srgbClr val="363740"/>
                </a:solidFill>
                <a:latin typeface="Arial"/>
                <a:cs typeface="Arial"/>
              </a:rPr>
              <a:t>Relationships </a:t>
            </a:r>
            <a:r>
              <a:rPr sz="900" spc="45" dirty="0">
                <a:solidFill>
                  <a:srgbClr val="363740"/>
                </a:solidFill>
                <a:latin typeface="Arial"/>
                <a:cs typeface="Arial"/>
              </a:rPr>
              <a:t>with</a:t>
            </a:r>
            <a:r>
              <a:rPr sz="900" spc="-130" dirty="0">
                <a:solidFill>
                  <a:srgbClr val="363740"/>
                </a:solidFill>
                <a:latin typeface="Arial"/>
                <a:cs typeface="Arial"/>
              </a:rPr>
              <a:t> </a:t>
            </a:r>
            <a:r>
              <a:rPr sz="900" spc="-10" dirty="0">
                <a:solidFill>
                  <a:srgbClr val="363740"/>
                </a:solidFill>
                <a:latin typeface="Arial"/>
                <a:cs typeface="Arial"/>
              </a:rPr>
              <a:t>One </a:t>
            </a:r>
            <a:r>
              <a:rPr sz="900" spc="15" dirty="0">
                <a:solidFill>
                  <a:srgbClr val="363740"/>
                </a:solidFill>
                <a:latin typeface="Arial"/>
                <a:cs typeface="Arial"/>
              </a:rPr>
              <a:t>Another</a:t>
            </a:r>
            <a:endParaRPr sz="900">
              <a:latin typeface="Arial"/>
              <a:cs typeface="Arial"/>
            </a:endParaRPr>
          </a:p>
        </p:txBody>
      </p:sp>
      <p:sp>
        <p:nvSpPr>
          <p:cNvPr id="5" name="object 5"/>
          <p:cNvSpPr txBox="1"/>
          <p:nvPr/>
        </p:nvSpPr>
        <p:spPr>
          <a:xfrm>
            <a:off x="1691333" y="4020279"/>
            <a:ext cx="2917190" cy="749935"/>
          </a:xfrm>
          <a:prstGeom prst="rect">
            <a:avLst/>
          </a:prstGeom>
        </p:spPr>
        <p:txBody>
          <a:bodyPr vert="horz" wrap="square" lIns="0" tIns="0" rIns="0" bIns="0" rtlCol="0">
            <a:spAutoFit/>
          </a:bodyPr>
          <a:lstStyle/>
          <a:p>
            <a:pPr marL="27940">
              <a:lnSpc>
                <a:spcPct val="100000"/>
              </a:lnSpc>
            </a:pPr>
            <a:r>
              <a:rPr sz="1200" spc="15" dirty="0">
                <a:solidFill>
                  <a:srgbClr val="D4463E"/>
                </a:solidFill>
                <a:latin typeface="Arial"/>
                <a:cs typeface="Arial"/>
              </a:rPr>
              <a:t>Assignment </a:t>
            </a:r>
            <a:r>
              <a:rPr sz="1200" spc="-5" dirty="0">
                <a:solidFill>
                  <a:srgbClr val="D4463E"/>
                </a:solidFill>
                <a:latin typeface="Arial"/>
                <a:cs typeface="Arial"/>
              </a:rPr>
              <a:t>Details: </a:t>
            </a:r>
            <a:r>
              <a:rPr sz="1200" spc="-15" dirty="0">
                <a:solidFill>
                  <a:srgbClr val="D4463E"/>
                </a:solidFill>
                <a:latin typeface="Arial"/>
                <a:cs typeface="Arial"/>
              </a:rPr>
              <a:t>Create </a:t>
            </a:r>
            <a:r>
              <a:rPr sz="1200" spc="-10" dirty="0">
                <a:solidFill>
                  <a:srgbClr val="D4463E"/>
                </a:solidFill>
                <a:latin typeface="Arial"/>
                <a:cs typeface="Arial"/>
              </a:rPr>
              <a:t>an </a:t>
            </a:r>
            <a:r>
              <a:rPr sz="1200" spc="20" dirty="0">
                <a:solidFill>
                  <a:srgbClr val="D4463E"/>
                </a:solidFill>
                <a:latin typeface="Arial"/>
                <a:cs typeface="Arial"/>
              </a:rPr>
              <a:t>Action</a:t>
            </a:r>
            <a:r>
              <a:rPr sz="1200" spc="-150" dirty="0">
                <a:solidFill>
                  <a:srgbClr val="D4463E"/>
                </a:solidFill>
                <a:latin typeface="Arial"/>
                <a:cs typeface="Arial"/>
              </a:rPr>
              <a:t> </a:t>
            </a:r>
            <a:r>
              <a:rPr sz="1200" spc="-10" dirty="0">
                <a:solidFill>
                  <a:srgbClr val="D4463E"/>
                </a:solidFill>
                <a:latin typeface="Arial"/>
                <a:cs typeface="Arial"/>
              </a:rPr>
              <a:t>Plan</a:t>
            </a:r>
            <a:endParaRPr sz="1200">
              <a:latin typeface="Arial"/>
              <a:cs typeface="Arial"/>
            </a:endParaRPr>
          </a:p>
          <a:p>
            <a:pPr marL="193040" indent="-180340">
              <a:lnSpc>
                <a:spcPct val="100000"/>
              </a:lnSpc>
              <a:spcBef>
                <a:spcPts val="595"/>
              </a:spcBef>
              <a:buSzPct val="77777"/>
              <a:buChar char="●"/>
              <a:tabLst>
                <a:tab pos="193675" algn="l"/>
              </a:tabLst>
            </a:pPr>
            <a:r>
              <a:rPr sz="900" spc="-5" dirty="0">
                <a:solidFill>
                  <a:srgbClr val="363740"/>
                </a:solidFill>
                <a:latin typeface="Arial"/>
                <a:cs typeface="Arial"/>
              </a:rPr>
              <a:t>Connect </a:t>
            </a:r>
            <a:r>
              <a:rPr sz="900" spc="45" dirty="0">
                <a:solidFill>
                  <a:srgbClr val="363740"/>
                </a:solidFill>
                <a:latin typeface="Arial"/>
                <a:cs typeface="Arial"/>
              </a:rPr>
              <a:t>with </a:t>
            </a:r>
            <a:r>
              <a:rPr sz="900" spc="-25" dirty="0">
                <a:solidFill>
                  <a:srgbClr val="363740"/>
                </a:solidFill>
                <a:latin typeface="Arial"/>
                <a:cs typeface="Arial"/>
              </a:rPr>
              <a:t>a </a:t>
            </a:r>
            <a:r>
              <a:rPr sz="900" spc="-10" dirty="0">
                <a:solidFill>
                  <a:srgbClr val="363740"/>
                </a:solidFill>
                <a:latin typeface="Arial"/>
                <a:cs typeface="Arial"/>
              </a:rPr>
              <a:t>Senior</a:t>
            </a:r>
            <a:r>
              <a:rPr sz="900" spc="-140" dirty="0">
                <a:solidFill>
                  <a:srgbClr val="363740"/>
                </a:solidFill>
                <a:latin typeface="Arial"/>
                <a:cs typeface="Arial"/>
              </a:rPr>
              <a:t> </a:t>
            </a:r>
            <a:r>
              <a:rPr sz="900" spc="-10" dirty="0">
                <a:solidFill>
                  <a:srgbClr val="363740"/>
                </a:solidFill>
                <a:latin typeface="Arial"/>
                <a:cs typeface="Arial"/>
              </a:rPr>
              <a:t>Leader</a:t>
            </a:r>
            <a:endParaRPr sz="900">
              <a:latin typeface="Arial"/>
              <a:cs typeface="Arial"/>
            </a:endParaRPr>
          </a:p>
          <a:p>
            <a:pPr marL="193040" indent="-180340">
              <a:lnSpc>
                <a:spcPct val="100000"/>
              </a:lnSpc>
              <a:spcBef>
                <a:spcPts val="195"/>
              </a:spcBef>
              <a:buSzPct val="77777"/>
              <a:buChar char="●"/>
              <a:tabLst>
                <a:tab pos="193675" algn="l"/>
              </a:tabLst>
            </a:pPr>
            <a:r>
              <a:rPr sz="900" dirty="0">
                <a:solidFill>
                  <a:srgbClr val="363740"/>
                </a:solidFill>
                <a:latin typeface="Arial"/>
                <a:cs typeface="Arial"/>
              </a:rPr>
              <a:t>Introduce </a:t>
            </a:r>
            <a:r>
              <a:rPr sz="900" spc="-25" dirty="0">
                <a:solidFill>
                  <a:srgbClr val="363740"/>
                </a:solidFill>
                <a:latin typeface="Arial"/>
                <a:cs typeface="Arial"/>
              </a:rPr>
              <a:t>a </a:t>
            </a:r>
            <a:r>
              <a:rPr sz="900" spc="25" dirty="0">
                <a:solidFill>
                  <a:srgbClr val="363740"/>
                </a:solidFill>
                <a:latin typeface="Arial"/>
                <a:cs typeface="Arial"/>
              </a:rPr>
              <a:t>New </a:t>
            </a:r>
            <a:r>
              <a:rPr sz="900" dirty="0">
                <a:solidFill>
                  <a:srgbClr val="363740"/>
                </a:solidFill>
                <a:latin typeface="Arial"/>
                <a:cs typeface="Arial"/>
              </a:rPr>
              <a:t>Communication</a:t>
            </a:r>
            <a:r>
              <a:rPr sz="900" spc="-95" dirty="0">
                <a:solidFill>
                  <a:srgbClr val="363740"/>
                </a:solidFill>
                <a:latin typeface="Arial"/>
                <a:cs typeface="Arial"/>
              </a:rPr>
              <a:t> </a:t>
            </a:r>
            <a:r>
              <a:rPr sz="900" spc="-5" dirty="0">
                <a:solidFill>
                  <a:srgbClr val="363740"/>
                </a:solidFill>
                <a:latin typeface="Arial"/>
                <a:cs typeface="Arial"/>
              </a:rPr>
              <a:t>Practice</a:t>
            </a:r>
            <a:endParaRPr sz="900">
              <a:latin typeface="Arial"/>
              <a:cs typeface="Arial"/>
            </a:endParaRPr>
          </a:p>
          <a:p>
            <a:pPr marL="193040" indent="-180340">
              <a:lnSpc>
                <a:spcPct val="100000"/>
              </a:lnSpc>
              <a:spcBef>
                <a:spcPts val="195"/>
              </a:spcBef>
              <a:buSzPct val="77777"/>
              <a:buChar char="●"/>
              <a:tabLst>
                <a:tab pos="193675" algn="l"/>
              </a:tabLst>
            </a:pPr>
            <a:r>
              <a:rPr sz="900" spc="10" dirty="0">
                <a:solidFill>
                  <a:srgbClr val="363740"/>
                </a:solidFill>
                <a:latin typeface="Arial"/>
                <a:cs typeface="Arial"/>
              </a:rPr>
              <a:t>Build </a:t>
            </a:r>
            <a:r>
              <a:rPr sz="900" spc="-25" dirty="0">
                <a:solidFill>
                  <a:srgbClr val="363740"/>
                </a:solidFill>
                <a:latin typeface="Arial"/>
                <a:cs typeface="Arial"/>
              </a:rPr>
              <a:t>a </a:t>
            </a:r>
            <a:r>
              <a:rPr sz="900" dirty="0">
                <a:solidFill>
                  <a:srgbClr val="363740"/>
                </a:solidFill>
                <a:latin typeface="Arial"/>
                <a:cs typeface="Arial"/>
              </a:rPr>
              <a:t>Relationship </a:t>
            </a:r>
            <a:r>
              <a:rPr sz="900" spc="30" dirty="0">
                <a:solidFill>
                  <a:srgbClr val="363740"/>
                </a:solidFill>
                <a:latin typeface="Arial"/>
                <a:cs typeface="Arial"/>
              </a:rPr>
              <a:t>within </a:t>
            </a:r>
            <a:r>
              <a:rPr sz="900" spc="-30" dirty="0">
                <a:solidFill>
                  <a:srgbClr val="363740"/>
                </a:solidFill>
                <a:latin typeface="Arial"/>
                <a:cs typeface="Arial"/>
              </a:rPr>
              <a:t>Your</a:t>
            </a:r>
            <a:r>
              <a:rPr sz="900" spc="-150" dirty="0">
                <a:solidFill>
                  <a:srgbClr val="363740"/>
                </a:solidFill>
                <a:latin typeface="Arial"/>
                <a:cs typeface="Arial"/>
              </a:rPr>
              <a:t> </a:t>
            </a:r>
            <a:r>
              <a:rPr sz="900" spc="-30" dirty="0">
                <a:solidFill>
                  <a:srgbClr val="363740"/>
                </a:solidFill>
                <a:latin typeface="Arial"/>
                <a:cs typeface="Arial"/>
              </a:rPr>
              <a:t>Team</a:t>
            </a:r>
            <a:endParaRPr sz="900">
              <a:latin typeface="Arial"/>
              <a:cs typeface="Arial"/>
            </a:endParaRPr>
          </a:p>
        </p:txBody>
      </p:sp>
      <p:sp>
        <p:nvSpPr>
          <p:cNvPr id="6" name="object 6"/>
          <p:cNvSpPr txBox="1"/>
          <p:nvPr/>
        </p:nvSpPr>
        <p:spPr>
          <a:xfrm>
            <a:off x="5188975" y="2629616"/>
            <a:ext cx="3248025" cy="1235710"/>
          </a:xfrm>
          <a:prstGeom prst="rect">
            <a:avLst/>
          </a:prstGeom>
        </p:spPr>
        <p:txBody>
          <a:bodyPr vert="horz" wrap="square" lIns="0" tIns="0" rIns="0" bIns="0" rtlCol="0">
            <a:spAutoFit/>
          </a:bodyPr>
          <a:lstStyle/>
          <a:p>
            <a:pPr marL="12700">
              <a:lnSpc>
                <a:spcPct val="100000"/>
              </a:lnSpc>
            </a:pPr>
            <a:r>
              <a:rPr sz="1200" spc="-10" dirty="0">
                <a:solidFill>
                  <a:srgbClr val="CE4638"/>
                </a:solidFill>
                <a:latin typeface="Arial"/>
                <a:cs typeface="Arial"/>
              </a:rPr>
              <a:t>Featured </a:t>
            </a:r>
            <a:r>
              <a:rPr sz="1200" spc="-5" dirty="0">
                <a:solidFill>
                  <a:srgbClr val="CE4638"/>
                </a:solidFill>
                <a:latin typeface="Arial"/>
                <a:cs typeface="Arial"/>
              </a:rPr>
              <a:t>Leadership </a:t>
            </a:r>
            <a:r>
              <a:rPr sz="1200" dirty="0">
                <a:solidFill>
                  <a:srgbClr val="CE4638"/>
                </a:solidFill>
                <a:latin typeface="Arial"/>
                <a:cs typeface="Arial"/>
              </a:rPr>
              <a:t>Expert: Dorie</a:t>
            </a:r>
            <a:r>
              <a:rPr sz="1200" spc="-145" dirty="0">
                <a:solidFill>
                  <a:srgbClr val="CE4638"/>
                </a:solidFill>
                <a:latin typeface="Arial"/>
                <a:cs typeface="Arial"/>
              </a:rPr>
              <a:t> </a:t>
            </a:r>
            <a:r>
              <a:rPr sz="1200" spc="-10" dirty="0">
                <a:solidFill>
                  <a:srgbClr val="CE4638"/>
                </a:solidFill>
                <a:latin typeface="Arial"/>
                <a:cs typeface="Arial"/>
              </a:rPr>
              <a:t>Clark</a:t>
            </a:r>
            <a:endParaRPr sz="1200">
              <a:latin typeface="Arial"/>
              <a:cs typeface="Arial"/>
            </a:endParaRPr>
          </a:p>
          <a:p>
            <a:pPr marL="1041400" marR="5080">
              <a:lnSpc>
                <a:spcPct val="118100"/>
              </a:lnSpc>
              <a:spcBef>
                <a:spcPts val="400"/>
              </a:spcBef>
            </a:pPr>
            <a:r>
              <a:rPr sz="900" dirty="0">
                <a:solidFill>
                  <a:srgbClr val="363740"/>
                </a:solidFill>
                <a:latin typeface="Arial"/>
                <a:cs typeface="Arial"/>
              </a:rPr>
              <a:t>Dorie </a:t>
            </a:r>
            <a:r>
              <a:rPr sz="900" spc="-10" dirty="0">
                <a:solidFill>
                  <a:srgbClr val="363740"/>
                </a:solidFill>
                <a:latin typeface="Arial"/>
                <a:cs typeface="Arial"/>
              </a:rPr>
              <a:t>Clark </a:t>
            </a:r>
            <a:r>
              <a:rPr sz="900" spc="-5" dirty="0">
                <a:solidFill>
                  <a:srgbClr val="363740"/>
                </a:solidFill>
                <a:latin typeface="Arial"/>
                <a:cs typeface="Arial"/>
              </a:rPr>
              <a:t>is </a:t>
            </a:r>
            <a:r>
              <a:rPr sz="900" spc="-25" dirty="0">
                <a:solidFill>
                  <a:srgbClr val="363740"/>
                </a:solidFill>
                <a:latin typeface="Arial"/>
                <a:cs typeface="Arial"/>
              </a:rPr>
              <a:t>a </a:t>
            </a:r>
            <a:r>
              <a:rPr sz="900" spc="10" dirty="0">
                <a:solidFill>
                  <a:srgbClr val="363740"/>
                </a:solidFill>
                <a:latin typeface="Arial"/>
                <a:cs typeface="Arial"/>
              </a:rPr>
              <a:t>noted </a:t>
            </a:r>
            <a:r>
              <a:rPr sz="900" spc="20" dirty="0">
                <a:solidFill>
                  <a:srgbClr val="363740"/>
                </a:solidFill>
                <a:latin typeface="Arial"/>
                <a:cs typeface="Arial"/>
              </a:rPr>
              <a:t>thought </a:t>
            </a:r>
            <a:r>
              <a:rPr sz="900" spc="-5" dirty="0">
                <a:solidFill>
                  <a:srgbClr val="363740"/>
                </a:solidFill>
                <a:latin typeface="Arial"/>
                <a:cs typeface="Arial"/>
              </a:rPr>
              <a:t>leader </a:t>
            </a:r>
            <a:r>
              <a:rPr sz="900" dirty="0">
                <a:solidFill>
                  <a:srgbClr val="363740"/>
                </a:solidFill>
                <a:latin typeface="Arial"/>
                <a:cs typeface="Arial"/>
              </a:rPr>
              <a:t>and  </a:t>
            </a:r>
            <a:r>
              <a:rPr sz="900" spc="15" dirty="0">
                <a:solidFill>
                  <a:srgbClr val="363740"/>
                </a:solidFill>
                <a:latin typeface="Arial"/>
                <a:cs typeface="Arial"/>
              </a:rPr>
              <a:t>trusted </a:t>
            </a:r>
            <a:r>
              <a:rPr sz="900" spc="-5" dirty="0">
                <a:solidFill>
                  <a:srgbClr val="363740"/>
                </a:solidFill>
                <a:latin typeface="Arial"/>
                <a:cs typeface="Arial"/>
              </a:rPr>
              <a:t>business </a:t>
            </a:r>
            <a:r>
              <a:rPr sz="900" spc="-10" dirty="0">
                <a:solidFill>
                  <a:srgbClr val="363740"/>
                </a:solidFill>
                <a:latin typeface="Arial"/>
                <a:cs typeface="Arial"/>
              </a:rPr>
              <a:t>advisor, </a:t>
            </a:r>
            <a:r>
              <a:rPr sz="900" spc="5" dirty="0">
                <a:solidFill>
                  <a:srgbClr val="363740"/>
                </a:solidFill>
                <a:latin typeface="Arial"/>
                <a:cs typeface="Arial"/>
              </a:rPr>
              <a:t>having</a:t>
            </a:r>
            <a:r>
              <a:rPr sz="900" spc="-85" dirty="0">
                <a:solidFill>
                  <a:srgbClr val="363740"/>
                </a:solidFill>
                <a:latin typeface="Arial"/>
                <a:cs typeface="Arial"/>
              </a:rPr>
              <a:t> </a:t>
            </a:r>
            <a:r>
              <a:rPr sz="900" spc="-5" dirty="0">
                <a:solidFill>
                  <a:srgbClr val="363740"/>
                </a:solidFill>
                <a:latin typeface="Arial"/>
                <a:cs typeface="Arial"/>
              </a:rPr>
              <a:t>developed  managers </a:t>
            </a:r>
            <a:r>
              <a:rPr sz="900" dirty="0">
                <a:solidFill>
                  <a:srgbClr val="363740"/>
                </a:solidFill>
                <a:latin typeface="Arial"/>
                <a:cs typeface="Arial"/>
              </a:rPr>
              <a:t>and </a:t>
            </a:r>
            <a:r>
              <a:rPr sz="900" spc="20" dirty="0">
                <a:solidFill>
                  <a:srgbClr val="363740"/>
                </a:solidFill>
                <a:latin typeface="Arial"/>
                <a:cs typeface="Arial"/>
              </a:rPr>
              <a:t>working </a:t>
            </a:r>
            <a:r>
              <a:rPr sz="900" spc="5" dirty="0">
                <a:solidFill>
                  <a:srgbClr val="363740"/>
                </a:solidFill>
                <a:latin typeface="Arial"/>
                <a:cs typeface="Arial"/>
              </a:rPr>
              <a:t>environments </a:t>
            </a:r>
            <a:r>
              <a:rPr sz="900" spc="15" dirty="0">
                <a:solidFill>
                  <a:srgbClr val="363740"/>
                </a:solidFill>
                <a:latin typeface="Arial"/>
                <a:cs typeface="Arial"/>
              </a:rPr>
              <a:t>for  </a:t>
            </a:r>
            <a:r>
              <a:rPr sz="900" spc="-5" dirty="0">
                <a:solidFill>
                  <a:srgbClr val="363740"/>
                </a:solidFill>
                <a:latin typeface="Arial"/>
                <a:cs typeface="Arial"/>
              </a:rPr>
              <a:t>dozens </a:t>
            </a:r>
            <a:r>
              <a:rPr sz="900" spc="20" dirty="0">
                <a:solidFill>
                  <a:srgbClr val="363740"/>
                </a:solidFill>
                <a:latin typeface="Arial"/>
                <a:cs typeface="Arial"/>
              </a:rPr>
              <a:t>of </a:t>
            </a:r>
            <a:r>
              <a:rPr sz="900" spc="-5" dirty="0">
                <a:solidFill>
                  <a:srgbClr val="363740"/>
                </a:solidFill>
                <a:latin typeface="Arial"/>
                <a:cs typeface="Arial"/>
              </a:rPr>
              <a:t>companies </a:t>
            </a:r>
            <a:r>
              <a:rPr sz="900" spc="5" dirty="0">
                <a:solidFill>
                  <a:srgbClr val="363740"/>
                </a:solidFill>
                <a:latin typeface="Arial"/>
                <a:cs typeface="Arial"/>
              </a:rPr>
              <a:t>including </a:t>
            </a:r>
            <a:r>
              <a:rPr sz="900" spc="-15" dirty="0">
                <a:solidFill>
                  <a:srgbClr val="363740"/>
                </a:solidFill>
                <a:latin typeface="Arial"/>
                <a:cs typeface="Arial"/>
              </a:rPr>
              <a:t>Google,  </a:t>
            </a:r>
            <a:r>
              <a:rPr sz="900" spc="5" dirty="0">
                <a:solidFill>
                  <a:srgbClr val="363740"/>
                </a:solidFill>
                <a:latin typeface="Arial"/>
                <a:cs typeface="Arial"/>
              </a:rPr>
              <a:t>Deloitte, </a:t>
            </a:r>
            <a:r>
              <a:rPr sz="900" spc="-30" dirty="0">
                <a:solidFill>
                  <a:srgbClr val="363740"/>
                </a:solidFill>
                <a:latin typeface="Arial"/>
                <a:cs typeface="Arial"/>
              </a:rPr>
              <a:t>FedEx, </a:t>
            </a:r>
            <a:r>
              <a:rPr sz="900" spc="-25" dirty="0">
                <a:solidFill>
                  <a:srgbClr val="363740"/>
                </a:solidFill>
                <a:latin typeface="Arial"/>
                <a:cs typeface="Arial"/>
              </a:rPr>
              <a:t>Sony, </a:t>
            </a:r>
            <a:r>
              <a:rPr sz="900" spc="25" dirty="0">
                <a:solidFill>
                  <a:srgbClr val="363740"/>
                </a:solidFill>
                <a:latin typeface="Arial"/>
                <a:cs typeface="Arial"/>
              </a:rPr>
              <a:t>World </a:t>
            </a:r>
            <a:r>
              <a:rPr sz="900" spc="-10" dirty="0">
                <a:solidFill>
                  <a:srgbClr val="363740"/>
                </a:solidFill>
                <a:latin typeface="Arial"/>
                <a:cs typeface="Arial"/>
              </a:rPr>
              <a:t>Bank, </a:t>
            </a:r>
            <a:r>
              <a:rPr sz="900" dirty="0">
                <a:solidFill>
                  <a:srgbClr val="363740"/>
                </a:solidFill>
                <a:latin typeface="Arial"/>
                <a:cs typeface="Arial"/>
              </a:rPr>
              <a:t>and </a:t>
            </a:r>
            <a:r>
              <a:rPr sz="900" spc="10" dirty="0">
                <a:solidFill>
                  <a:srgbClr val="363740"/>
                </a:solidFill>
                <a:latin typeface="Arial"/>
                <a:cs typeface="Arial"/>
              </a:rPr>
              <a:t>the  </a:t>
            </a:r>
            <a:r>
              <a:rPr sz="900" spc="5" dirty="0">
                <a:solidFill>
                  <a:srgbClr val="363740"/>
                </a:solidFill>
                <a:latin typeface="Arial"/>
                <a:cs typeface="Arial"/>
              </a:rPr>
              <a:t>Bill </a:t>
            </a:r>
            <a:r>
              <a:rPr sz="900" spc="-5" dirty="0">
                <a:solidFill>
                  <a:srgbClr val="363740"/>
                </a:solidFill>
                <a:latin typeface="Arial"/>
                <a:cs typeface="Arial"/>
              </a:rPr>
              <a:t>&amp; </a:t>
            </a:r>
            <a:r>
              <a:rPr sz="900" dirty="0">
                <a:solidFill>
                  <a:srgbClr val="363740"/>
                </a:solidFill>
                <a:latin typeface="Arial"/>
                <a:cs typeface="Arial"/>
              </a:rPr>
              <a:t>Melinda </a:t>
            </a:r>
            <a:r>
              <a:rPr sz="900" spc="-15" dirty="0">
                <a:solidFill>
                  <a:srgbClr val="363740"/>
                </a:solidFill>
                <a:latin typeface="Arial"/>
                <a:cs typeface="Arial"/>
              </a:rPr>
              <a:t>Gates </a:t>
            </a:r>
            <a:r>
              <a:rPr sz="900" spc="-5" dirty="0">
                <a:solidFill>
                  <a:srgbClr val="363740"/>
                </a:solidFill>
                <a:latin typeface="Arial"/>
                <a:cs typeface="Arial"/>
              </a:rPr>
              <a:t>Foundation. </a:t>
            </a:r>
            <a:r>
              <a:rPr sz="900" spc="-25" dirty="0">
                <a:solidFill>
                  <a:srgbClr val="363740"/>
                </a:solidFill>
                <a:latin typeface="Arial"/>
                <a:cs typeface="Arial"/>
              </a:rPr>
              <a:t>She </a:t>
            </a:r>
            <a:r>
              <a:rPr sz="900" spc="-5" dirty="0">
                <a:solidFill>
                  <a:srgbClr val="363740"/>
                </a:solidFill>
                <a:latin typeface="Arial"/>
                <a:cs typeface="Arial"/>
              </a:rPr>
              <a:t>is</a:t>
            </a:r>
            <a:r>
              <a:rPr sz="900" spc="-100" dirty="0">
                <a:solidFill>
                  <a:srgbClr val="363740"/>
                </a:solidFill>
                <a:latin typeface="Arial"/>
                <a:cs typeface="Arial"/>
              </a:rPr>
              <a:t> </a:t>
            </a:r>
            <a:r>
              <a:rPr sz="900" spc="-25" dirty="0">
                <a:solidFill>
                  <a:srgbClr val="363740"/>
                </a:solidFill>
                <a:latin typeface="Arial"/>
                <a:cs typeface="Arial"/>
              </a:rPr>
              <a:t>a</a:t>
            </a:r>
            <a:endParaRPr sz="900">
              <a:latin typeface="Arial"/>
              <a:cs typeface="Arial"/>
            </a:endParaRPr>
          </a:p>
        </p:txBody>
      </p:sp>
      <p:sp>
        <p:nvSpPr>
          <p:cNvPr id="7" name="object 7"/>
          <p:cNvSpPr txBox="1"/>
          <p:nvPr/>
        </p:nvSpPr>
        <p:spPr>
          <a:xfrm>
            <a:off x="6217675" y="3835039"/>
            <a:ext cx="2327275" cy="678180"/>
          </a:xfrm>
          <a:prstGeom prst="rect">
            <a:avLst/>
          </a:prstGeom>
        </p:spPr>
        <p:txBody>
          <a:bodyPr vert="horz" wrap="square" lIns="0" tIns="0" rIns="0" bIns="0" rtlCol="0">
            <a:spAutoFit/>
          </a:bodyPr>
          <a:lstStyle/>
          <a:p>
            <a:pPr marL="12700" marR="5080">
              <a:lnSpc>
                <a:spcPct val="118100"/>
              </a:lnSpc>
            </a:pPr>
            <a:r>
              <a:rPr sz="900" spc="10" dirty="0">
                <a:solidFill>
                  <a:srgbClr val="363740"/>
                </a:solidFill>
                <a:latin typeface="Arial"/>
                <a:cs typeface="Arial"/>
              </a:rPr>
              <a:t>frequent </a:t>
            </a:r>
            <a:r>
              <a:rPr sz="900" spc="15" dirty="0">
                <a:solidFill>
                  <a:srgbClr val="363740"/>
                </a:solidFill>
                <a:latin typeface="Arial"/>
                <a:cs typeface="Arial"/>
              </a:rPr>
              <a:t>contributor </a:t>
            </a:r>
            <a:r>
              <a:rPr sz="900" spc="25" dirty="0">
                <a:solidFill>
                  <a:srgbClr val="363740"/>
                </a:solidFill>
                <a:latin typeface="Arial"/>
                <a:cs typeface="Arial"/>
              </a:rPr>
              <a:t>to </a:t>
            </a:r>
            <a:r>
              <a:rPr sz="900" spc="10" dirty="0">
                <a:solidFill>
                  <a:srgbClr val="363740"/>
                </a:solidFill>
                <a:latin typeface="Arial"/>
                <a:cs typeface="Arial"/>
              </a:rPr>
              <a:t>the </a:t>
            </a:r>
            <a:r>
              <a:rPr sz="900" spc="5" dirty="0">
                <a:solidFill>
                  <a:srgbClr val="363740"/>
                </a:solidFill>
                <a:latin typeface="Arial"/>
                <a:cs typeface="Arial"/>
              </a:rPr>
              <a:t>Harvard </a:t>
            </a:r>
            <a:r>
              <a:rPr sz="900" spc="-10" dirty="0">
                <a:solidFill>
                  <a:srgbClr val="363740"/>
                </a:solidFill>
                <a:latin typeface="Arial"/>
                <a:cs typeface="Arial"/>
              </a:rPr>
              <a:t>Business  Review, </a:t>
            </a:r>
            <a:r>
              <a:rPr sz="900" spc="-25" dirty="0">
                <a:solidFill>
                  <a:srgbClr val="363740"/>
                </a:solidFill>
                <a:latin typeface="Arial"/>
                <a:cs typeface="Arial"/>
              </a:rPr>
              <a:t>a </a:t>
            </a:r>
            <a:r>
              <a:rPr sz="900" spc="25" dirty="0">
                <a:solidFill>
                  <a:srgbClr val="363740"/>
                </a:solidFill>
                <a:latin typeface="Arial"/>
                <a:cs typeface="Arial"/>
              </a:rPr>
              <a:t>New </a:t>
            </a:r>
            <a:r>
              <a:rPr sz="900" spc="-30" dirty="0">
                <a:solidFill>
                  <a:srgbClr val="363740"/>
                </a:solidFill>
                <a:latin typeface="Arial"/>
                <a:cs typeface="Arial"/>
              </a:rPr>
              <a:t>York </a:t>
            </a:r>
            <a:r>
              <a:rPr sz="900" spc="-10" dirty="0">
                <a:solidFill>
                  <a:srgbClr val="363740"/>
                </a:solidFill>
                <a:latin typeface="Arial"/>
                <a:cs typeface="Arial"/>
              </a:rPr>
              <a:t>Times </a:t>
            </a:r>
            <a:r>
              <a:rPr sz="900" dirty="0">
                <a:solidFill>
                  <a:srgbClr val="363740"/>
                </a:solidFill>
                <a:latin typeface="Arial"/>
                <a:cs typeface="Arial"/>
              </a:rPr>
              <a:t>bestselling  author, and </a:t>
            </a:r>
            <a:r>
              <a:rPr sz="900" spc="15" dirty="0">
                <a:solidFill>
                  <a:srgbClr val="363740"/>
                </a:solidFill>
                <a:latin typeface="Arial"/>
                <a:cs typeface="Arial"/>
              </a:rPr>
              <a:t>was </a:t>
            </a:r>
            <a:r>
              <a:rPr sz="900" dirty="0">
                <a:solidFill>
                  <a:srgbClr val="363740"/>
                </a:solidFill>
                <a:latin typeface="Arial"/>
                <a:cs typeface="Arial"/>
              </a:rPr>
              <a:t>named </a:t>
            </a:r>
            <a:r>
              <a:rPr sz="900" spc="-10" dirty="0">
                <a:solidFill>
                  <a:srgbClr val="363740"/>
                </a:solidFill>
                <a:latin typeface="Arial"/>
                <a:cs typeface="Arial"/>
              </a:rPr>
              <a:t>one </a:t>
            </a:r>
            <a:r>
              <a:rPr sz="900" spc="20" dirty="0">
                <a:solidFill>
                  <a:srgbClr val="363740"/>
                </a:solidFill>
                <a:latin typeface="Arial"/>
                <a:cs typeface="Arial"/>
              </a:rPr>
              <a:t>of </a:t>
            </a:r>
            <a:r>
              <a:rPr sz="900" spc="10" dirty="0">
                <a:solidFill>
                  <a:srgbClr val="363740"/>
                </a:solidFill>
                <a:latin typeface="Arial"/>
                <a:cs typeface="Arial"/>
              </a:rPr>
              <a:t>the </a:t>
            </a:r>
            <a:r>
              <a:rPr sz="900" spc="25" dirty="0">
                <a:solidFill>
                  <a:srgbClr val="363740"/>
                </a:solidFill>
                <a:latin typeface="Arial"/>
                <a:cs typeface="Arial"/>
              </a:rPr>
              <a:t>top </a:t>
            </a:r>
            <a:r>
              <a:rPr sz="900" spc="35" dirty="0">
                <a:solidFill>
                  <a:srgbClr val="363740"/>
                </a:solidFill>
                <a:latin typeface="Arial"/>
                <a:cs typeface="Arial"/>
              </a:rPr>
              <a:t>50  </a:t>
            </a:r>
            <a:r>
              <a:rPr sz="900" spc="-5" dirty="0">
                <a:solidFill>
                  <a:srgbClr val="363740"/>
                </a:solidFill>
                <a:latin typeface="Arial"/>
                <a:cs typeface="Arial"/>
              </a:rPr>
              <a:t>business </a:t>
            </a:r>
            <a:r>
              <a:rPr sz="900" spc="5" dirty="0">
                <a:solidFill>
                  <a:srgbClr val="363740"/>
                </a:solidFill>
                <a:latin typeface="Arial"/>
                <a:cs typeface="Arial"/>
              </a:rPr>
              <a:t>thinkers in </a:t>
            </a:r>
            <a:r>
              <a:rPr sz="900" spc="10" dirty="0">
                <a:solidFill>
                  <a:srgbClr val="363740"/>
                </a:solidFill>
                <a:latin typeface="Arial"/>
                <a:cs typeface="Arial"/>
              </a:rPr>
              <a:t>the </a:t>
            </a:r>
            <a:r>
              <a:rPr sz="900" spc="25" dirty="0">
                <a:solidFill>
                  <a:srgbClr val="363740"/>
                </a:solidFill>
                <a:latin typeface="Arial"/>
                <a:cs typeface="Arial"/>
              </a:rPr>
              <a:t>world</a:t>
            </a:r>
            <a:r>
              <a:rPr sz="900" spc="-175" dirty="0">
                <a:solidFill>
                  <a:srgbClr val="363740"/>
                </a:solidFill>
                <a:latin typeface="Arial"/>
                <a:cs typeface="Arial"/>
              </a:rPr>
              <a:t> </a:t>
            </a:r>
            <a:r>
              <a:rPr sz="900" spc="10" dirty="0">
                <a:solidFill>
                  <a:srgbClr val="363740"/>
                </a:solidFill>
                <a:latin typeface="Arial"/>
                <a:cs typeface="Arial"/>
              </a:rPr>
              <a:t>by </a:t>
            </a:r>
            <a:r>
              <a:rPr sz="900" dirty="0">
                <a:solidFill>
                  <a:srgbClr val="363740"/>
                </a:solidFill>
                <a:latin typeface="Arial"/>
                <a:cs typeface="Arial"/>
              </a:rPr>
              <a:t>Thinkers50.</a:t>
            </a:r>
            <a:endParaRPr sz="900">
              <a:latin typeface="Arial"/>
              <a:cs typeface="Arial"/>
            </a:endParaRPr>
          </a:p>
        </p:txBody>
      </p:sp>
      <p:sp>
        <p:nvSpPr>
          <p:cNvPr id="8" name="object 8"/>
          <p:cNvSpPr txBox="1"/>
          <p:nvPr/>
        </p:nvSpPr>
        <p:spPr>
          <a:xfrm>
            <a:off x="1706900" y="823028"/>
            <a:ext cx="4158615" cy="986790"/>
          </a:xfrm>
          <a:prstGeom prst="rect">
            <a:avLst/>
          </a:prstGeom>
        </p:spPr>
        <p:txBody>
          <a:bodyPr vert="horz" wrap="square" lIns="0" tIns="0" rIns="0" bIns="0" rtlCol="0">
            <a:spAutoFit/>
          </a:bodyPr>
          <a:lstStyle/>
          <a:p>
            <a:pPr marL="12700" algn="just">
              <a:lnSpc>
                <a:spcPct val="100000"/>
              </a:lnSpc>
            </a:pPr>
            <a:r>
              <a:rPr sz="1200" spc="50" dirty="0">
                <a:solidFill>
                  <a:srgbClr val="D4463E"/>
                </a:solidFill>
                <a:latin typeface="Arial"/>
                <a:cs typeface="Arial"/>
              </a:rPr>
              <a:t>1 </a:t>
            </a:r>
            <a:r>
              <a:rPr sz="1200" spc="10" dirty="0">
                <a:solidFill>
                  <a:srgbClr val="D4463E"/>
                </a:solidFill>
                <a:latin typeface="Arial"/>
                <a:cs typeface="Arial"/>
              </a:rPr>
              <a:t>Week</a:t>
            </a:r>
            <a:r>
              <a:rPr sz="1200" spc="-170" dirty="0">
                <a:solidFill>
                  <a:srgbClr val="D4463E"/>
                </a:solidFill>
                <a:latin typeface="Arial"/>
                <a:cs typeface="Arial"/>
              </a:rPr>
              <a:t> </a:t>
            </a:r>
            <a:r>
              <a:rPr sz="1200" spc="-15" dirty="0">
                <a:solidFill>
                  <a:srgbClr val="D4463E"/>
                </a:solidFill>
                <a:latin typeface="Arial"/>
                <a:cs typeface="Arial"/>
              </a:rPr>
              <a:t>Experience</a:t>
            </a:r>
            <a:endParaRPr sz="1200">
              <a:latin typeface="Arial"/>
              <a:cs typeface="Arial"/>
            </a:endParaRPr>
          </a:p>
          <a:p>
            <a:pPr marL="25400" marR="5080" algn="just">
              <a:lnSpc>
                <a:spcPct val="118100"/>
              </a:lnSpc>
              <a:spcBef>
                <a:spcPts val="1225"/>
              </a:spcBef>
            </a:pPr>
            <a:r>
              <a:rPr sz="900" spc="-30" dirty="0">
                <a:solidFill>
                  <a:srgbClr val="363740"/>
                </a:solidFill>
                <a:latin typeface="Arial"/>
                <a:cs typeface="Arial"/>
              </a:rPr>
              <a:t>Teams </a:t>
            </a:r>
            <a:r>
              <a:rPr sz="900" spc="-15" dirty="0">
                <a:solidFill>
                  <a:srgbClr val="363740"/>
                </a:solidFill>
                <a:latin typeface="Arial"/>
                <a:cs typeface="Arial"/>
              </a:rPr>
              <a:t>are </a:t>
            </a:r>
            <a:r>
              <a:rPr sz="900" spc="5" dirty="0">
                <a:solidFill>
                  <a:srgbClr val="363740"/>
                </a:solidFill>
                <a:latin typeface="Arial"/>
                <a:cs typeface="Arial"/>
              </a:rPr>
              <a:t>rapidly </a:t>
            </a:r>
            <a:r>
              <a:rPr sz="900" spc="15" dirty="0">
                <a:solidFill>
                  <a:srgbClr val="363740"/>
                </a:solidFill>
                <a:latin typeface="Arial"/>
                <a:cs typeface="Arial"/>
              </a:rPr>
              <a:t>adopting </a:t>
            </a:r>
            <a:r>
              <a:rPr sz="900" dirty="0">
                <a:solidFill>
                  <a:srgbClr val="363740"/>
                </a:solidFill>
                <a:latin typeface="Arial"/>
                <a:cs typeface="Arial"/>
              </a:rPr>
              <a:t>new, </a:t>
            </a:r>
            <a:r>
              <a:rPr sz="900" spc="15" dirty="0">
                <a:solidFill>
                  <a:srgbClr val="363740"/>
                </a:solidFill>
                <a:latin typeface="Arial"/>
                <a:cs typeface="Arial"/>
              </a:rPr>
              <a:t>virtual </a:t>
            </a:r>
            <a:r>
              <a:rPr sz="900" spc="20" dirty="0">
                <a:solidFill>
                  <a:srgbClr val="363740"/>
                </a:solidFill>
                <a:latin typeface="Arial"/>
                <a:cs typeface="Arial"/>
              </a:rPr>
              <a:t>working </a:t>
            </a:r>
            <a:r>
              <a:rPr sz="900" spc="5" dirty="0">
                <a:solidFill>
                  <a:srgbClr val="363740"/>
                </a:solidFill>
                <a:latin typeface="Arial"/>
                <a:cs typeface="Arial"/>
              </a:rPr>
              <a:t>environments </a:t>
            </a:r>
            <a:r>
              <a:rPr sz="900" spc="20" dirty="0">
                <a:solidFill>
                  <a:srgbClr val="363740"/>
                </a:solidFill>
                <a:latin typeface="Arial"/>
                <a:cs typeface="Arial"/>
              </a:rPr>
              <a:t>that </a:t>
            </a:r>
            <a:r>
              <a:rPr sz="900" dirty="0">
                <a:solidFill>
                  <a:srgbClr val="363740"/>
                </a:solidFill>
                <a:latin typeface="Arial"/>
                <a:cs typeface="Arial"/>
              </a:rPr>
              <a:t>present  unique management </a:t>
            </a:r>
            <a:r>
              <a:rPr sz="900" spc="-5" dirty="0">
                <a:solidFill>
                  <a:srgbClr val="363740"/>
                </a:solidFill>
                <a:latin typeface="Arial"/>
                <a:cs typeface="Arial"/>
              </a:rPr>
              <a:t>dynamics. Managers </a:t>
            </a:r>
            <a:r>
              <a:rPr sz="900" spc="20" dirty="0">
                <a:solidFill>
                  <a:srgbClr val="363740"/>
                </a:solidFill>
                <a:latin typeface="Arial"/>
                <a:cs typeface="Arial"/>
              </a:rPr>
              <a:t>of </a:t>
            </a:r>
            <a:r>
              <a:rPr sz="900" dirty="0">
                <a:solidFill>
                  <a:srgbClr val="363740"/>
                </a:solidFill>
                <a:latin typeface="Arial"/>
                <a:cs typeface="Arial"/>
              </a:rPr>
              <a:t>remote </a:t>
            </a:r>
            <a:r>
              <a:rPr sz="900" spc="-10" dirty="0">
                <a:solidFill>
                  <a:srgbClr val="363740"/>
                </a:solidFill>
                <a:latin typeface="Arial"/>
                <a:cs typeface="Arial"/>
              </a:rPr>
              <a:t>employees </a:t>
            </a:r>
            <a:r>
              <a:rPr sz="900" dirty="0">
                <a:solidFill>
                  <a:srgbClr val="363740"/>
                </a:solidFill>
                <a:latin typeface="Arial"/>
                <a:cs typeface="Arial"/>
              </a:rPr>
              <a:t>may </a:t>
            </a:r>
            <a:r>
              <a:rPr sz="900" spc="25" dirty="0">
                <a:solidFill>
                  <a:srgbClr val="363740"/>
                </a:solidFill>
                <a:latin typeface="Arial"/>
                <a:cs typeface="Arial"/>
              </a:rPr>
              <a:t>ﬁnd </a:t>
            </a:r>
            <a:r>
              <a:rPr sz="900" spc="10" dirty="0">
                <a:solidFill>
                  <a:srgbClr val="363740"/>
                </a:solidFill>
                <a:latin typeface="Arial"/>
                <a:cs typeface="Arial"/>
              </a:rPr>
              <a:t>their  </a:t>
            </a:r>
            <a:r>
              <a:rPr sz="900" dirty="0">
                <a:solidFill>
                  <a:srgbClr val="363740"/>
                </a:solidFill>
                <a:latin typeface="Arial"/>
                <a:cs typeface="Arial"/>
              </a:rPr>
              <a:t>teams </a:t>
            </a:r>
            <a:r>
              <a:rPr sz="900" spc="-15" dirty="0">
                <a:solidFill>
                  <a:srgbClr val="363740"/>
                </a:solidFill>
                <a:latin typeface="Arial"/>
                <a:cs typeface="Arial"/>
              </a:rPr>
              <a:t>are </a:t>
            </a:r>
            <a:r>
              <a:rPr sz="900" dirty="0">
                <a:solidFill>
                  <a:srgbClr val="363740"/>
                </a:solidFill>
                <a:latin typeface="Arial"/>
                <a:cs typeface="Arial"/>
              </a:rPr>
              <a:t>prone </a:t>
            </a:r>
            <a:r>
              <a:rPr sz="900" spc="25" dirty="0">
                <a:solidFill>
                  <a:srgbClr val="363740"/>
                </a:solidFill>
                <a:latin typeface="Arial"/>
                <a:cs typeface="Arial"/>
              </a:rPr>
              <a:t>to </a:t>
            </a:r>
            <a:r>
              <a:rPr sz="900" spc="5" dirty="0">
                <a:solidFill>
                  <a:srgbClr val="363740"/>
                </a:solidFill>
                <a:latin typeface="Arial"/>
                <a:cs typeface="Arial"/>
              </a:rPr>
              <a:t>feeling </a:t>
            </a:r>
            <a:r>
              <a:rPr sz="900" dirty="0">
                <a:solidFill>
                  <a:srgbClr val="363740"/>
                </a:solidFill>
                <a:latin typeface="Arial"/>
                <a:cs typeface="Arial"/>
              </a:rPr>
              <a:t>disengaged and subject </a:t>
            </a:r>
            <a:r>
              <a:rPr sz="900" spc="25" dirty="0">
                <a:solidFill>
                  <a:srgbClr val="363740"/>
                </a:solidFill>
                <a:latin typeface="Arial"/>
                <a:cs typeface="Arial"/>
              </a:rPr>
              <a:t>to </a:t>
            </a:r>
            <a:r>
              <a:rPr sz="900" spc="15" dirty="0">
                <a:solidFill>
                  <a:srgbClr val="363740"/>
                </a:solidFill>
                <a:latin typeface="Arial"/>
                <a:cs typeface="Arial"/>
              </a:rPr>
              <a:t>priority </a:t>
            </a:r>
            <a:r>
              <a:rPr sz="900" spc="-5" dirty="0">
                <a:solidFill>
                  <a:srgbClr val="363740"/>
                </a:solidFill>
                <a:latin typeface="Arial"/>
                <a:cs typeface="Arial"/>
              </a:rPr>
              <a:t>confusion. </a:t>
            </a:r>
            <a:r>
              <a:rPr sz="900" spc="-10" dirty="0">
                <a:solidFill>
                  <a:srgbClr val="363740"/>
                </a:solidFill>
                <a:latin typeface="Arial"/>
                <a:cs typeface="Arial"/>
              </a:rPr>
              <a:t>They  </a:t>
            </a:r>
            <a:r>
              <a:rPr sz="900" dirty="0">
                <a:solidFill>
                  <a:srgbClr val="363740"/>
                </a:solidFill>
                <a:latin typeface="Arial"/>
                <a:cs typeface="Arial"/>
              </a:rPr>
              <a:t>may </a:t>
            </a:r>
            <a:r>
              <a:rPr sz="900" spc="-10" dirty="0">
                <a:solidFill>
                  <a:srgbClr val="363740"/>
                </a:solidFill>
                <a:latin typeface="Arial"/>
                <a:cs typeface="Arial"/>
              </a:rPr>
              <a:t>experience </a:t>
            </a:r>
            <a:r>
              <a:rPr sz="900" spc="-25" dirty="0">
                <a:solidFill>
                  <a:srgbClr val="363740"/>
                </a:solidFill>
                <a:latin typeface="Arial"/>
                <a:cs typeface="Arial"/>
              </a:rPr>
              <a:t>a </a:t>
            </a:r>
            <a:r>
              <a:rPr sz="900" spc="5" dirty="0">
                <a:solidFill>
                  <a:srgbClr val="363740"/>
                </a:solidFill>
                <a:latin typeface="Arial"/>
                <a:cs typeface="Arial"/>
              </a:rPr>
              <a:t>misalignment </a:t>
            </a:r>
            <a:r>
              <a:rPr sz="900" spc="20" dirty="0">
                <a:solidFill>
                  <a:srgbClr val="363740"/>
                </a:solidFill>
                <a:latin typeface="Arial"/>
                <a:cs typeface="Arial"/>
              </a:rPr>
              <a:t>of </a:t>
            </a:r>
            <a:r>
              <a:rPr sz="900" spc="15" dirty="0">
                <a:solidFill>
                  <a:srgbClr val="363740"/>
                </a:solidFill>
                <a:latin typeface="Arial"/>
                <a:cs typeface="Arial"/>
              </a:rPr>
              <a:t>work, </a:t>
            </a:r>
            <a:r>
              <a:rPr sz="900" spc="-5" dirty="0">
                <a:solidFill>
                  <a:srgbClr val="363740"/>
                </a:solidFill>
                <a:latin typeface="Arial"/>
                <a:cs typeface="Arial"/>
              </a:rPr>
              <a:t>feel isolated, </a:t>
            </a:r>
            <a:r>
              <a:rPr sz="900" spc="5" dirty="0">
                <a:solidFill>
                  <a:srgbClr val="363740"/>
                </a:solidFill>
                <a:latin typeface="Arial"/>
                <a:cs typeface="Arial"/>
              </a:rPr>
              <a:t>or </a:t>
            </a:r>
            <a:r>
              <a:rPr sz="900" spc="-10" dirty="0">
                <a:solidFill>
                  <a:srgbClr val="363740"/>
                </a:solidFill>
                <a:latin typeface="Arial"/>
                <a:cs typeface="Arial"/>
              </a:rPr>
              <a:t>experience</a:t>
            </a:r>
            <a:r>
              <a:rPr sz="900" spc="-105" dirty="0">
                <a:solidFill>
                  <a:srgbClr val="363740"/>
                </a:solidFill>
                <a:latin typeface="Arial"/>
                <a:cs typeface="Arial"/>
              </a:rPr>
              <a:t> </a:t>
            </a:r>
            <a:r>
              <a:rPr sz="900" spc="10" dirty="0">
                <a:solidFill>
                  <a:srgbClr val="363740"/>
                </a:solidFill>
                <a:latin typeface="Arial"/>
                <a:cs typeface="Arial"/>
              </a:rPr>
              <a:t>burnout.</a:t>
            </a:r>
            <a:endParaRPr sz="900">
              <a:latin typeface="Arial"/>
              <a:cs typeface="Arial"/>
            </a:endParaRPr>
          </a:p>
        </p:txBody>
      </p:sp>
      <p:sp>
        <p:nvSpPr>
          <p:cNvPr id="9" name="object 9"/>
          <p:cNvSpPr txBox="1"/>
          <p:nvPr/>
        </p:nvSpPr>
        <p:spPr>
          <a:xfrm>
            <a:off x="1719600" y="1904626"/>
            <a:ext cx="6879590" cy="516255"/>
          </a:xfrm>
          <a:prstGeom prst="rect">
            <a:avLst/>
          </a:prstGeom>
        </p:spPr>
        <p:txBody>
          <a:bodyPr vert="horz" wrap="square" lIns="0" tIns="0" rIns="0" bIns="0" rtlCol="0">
            <a:spAutoFit/>
          </a:bodyPr>
          <a:lstStyle/>
          <a:p>
            <a:pPr marL="12700" marR="5080" algn="just">
              <a:lnSpc>
                <a:spcPct val="118100"/>
              </a:lnSpc>
            </a:pPr>
            <a:r>
              <a:rPr sz="900" spc="-5" dirty="0">
                <a:solidFill>
                  <a:srgbClr val="363740"/>
                </a:solidFill>
                <a:latin typeface="Arial"/>
                <a:cs typeface="Arial"/>
              </a:rPr>
              <a:t>This </a:t>
            </a:r>
            <a:r>
              <a:rPr sz="900" spc="25" dirty="0">
                <a:solidFill>
                  <a:srgbClr val="363740"/>
                </a:solidFill>
                <a:latin typeface="Arial"/>
                <a:cs typeface="Arial"/>
              </a:rPr>
              <a:t>1-week </a:t>
            </a:r>
            <a:r>
              <a:rPr sz="900" spc="-10" dirty="0">
                <a:solidFill>
                  <a:srgbClr val="363740"/>
                </a:solidFill>
                <a:latin typeface="Arial"/>
                <a:cs typeface="Arial"/>
              </a:rPr>
              <a:t>experience </a:t>
            </a:r>
            <a:r>
              <a:rPr sz="900" spc="10" dirty="0">
                <a:solidFill>
                  <a:srgbClr val="363740"/>
                </a:solidFill>
                <a:latin typeface="Arial"/>
                <a:cs typeface="Arial"/>
              </a:rPr>
              <a:t>featuring </a:t>
            </a:r>
            <a:r>
              <a:rPr sz="900" dirty="0">
                <a:solidFill>
                  <a:srgbClr val="363740"/>
                </a:solidFill>
                <a:latin typeface="Arial"/>
                <a:cs typeface="Arial"/>
              </a:rPr>
              <a:t>Dorie </a:t>
            </a:r>
            <a:r>
              <a:rPr sz="900" spc="-10" dirty="0">
                <a:solidFill>
                  <a:srgbClr val="363740"/>
                </a:solidFill>
                <a:latin typeface="Arial"/>
                <a:cs typeface="Arial"/>
              </a:rPr>
              <a:t>Clark </a:t>
            </a:r>
            <a:r>
              <a:rPr sz="900" dirty="0">
                <a:solidFill>
                  <a:srgbClr val="363740"/>
                </a:solidFill>
                <a:latin typeface="Arial"/>
                <a:cs typeface="Arial"/>
              </a:rPr>
              <a:t>introduces </a:t>
            </a:r>
            <a:r>
              <a:rPr sz="900" spc="-5" dirty="0">
                <a:solidFill>
                  <a:srgbClr val="363740"/>
                </a:solidFill>
                <a:latin typeface="Arial"/>
                <a:cs typeface="Arial"/>
              </a:rPr>
              <a:t>valuable </a:t>
            </a:r>
            <a:r>
              <a:rPr sz="900" spc="10" dirty="0">
                <a:solidFill>
                  <a:srgbClr val="363740"/>
                </a:solidFill>
                <a:latin typeface="Arial"/>
                <a:cs typeface="Arial"/>
              </a:rPr>
              <a:t>insights </a:t>
            </a:r>
            <a:r>
              <a:rPr sz="900" dirty="0">
                <a:solidFill>
                  <a:srgbClr val="363740"/>
                </a:solidFill>
                <a:latin typeface="Arial"/>
                <a:cs typeface="Arial"/>
              </a:rPr>
              <a:t>and practical </a:t>
            </a:r>
            <a:r>
              <a:rPr sz="900" spc="5" dirty="0">
                <a:solidFill>
                  <a:srgbClr val="363740"/>
                </a:solidFill>
                <a:latin typeface="Arial"/>
                <a:cs typeface="Arial"/>
              </a:rPr>
              <a:t>tools </a:t>
            </a:r>
            <a:r>
              <a:rPr sz="900" spc="25" dirty="0">
                <a:solidFill>
                  <a:srgbClr val="363740"/>
                </a:solidFill>
                <a:latin typeface="Arial"/>
                <a:cs typeface="Arial"/>
              </a:rPr>
              <a:t>to </a:t>
            </a:r>
            <a:r>
              <a:rPr sz="900" dirty="0">
                <a:solidFill>
                  <a:srgbClr val="363740"/>
                </a:solidFill>
                <a:latin typeface="Arial"/>
                <a:cs typeface="Arial"/>
              </a:rPr>
              <a:t>develop </a:t>
            </a:r>
            <a:r>
              <a:rPr sz="900" spc="10" dirty="0">
                <a:solidFill>
                  <a:srgbClr val="363740"/>
                </a:solidFill>
                <a:latin typeface="Arial"/>
                <a:cs typeface="Arial"/>
              </a:rPr>
              <a:t>the </a:t>
            </a:r>
            <a:r>
              <a:rPr sz="900" spc="-10" dirty="0">
                <a:solidFill>
                  <a:srgbClr val="363740"/>
                </a:solidFill>
                <a:latin typeface="Arial"/>
                <a:cs typeface="Arial"/>
              </a:rPr>
              <a:t>leader’s </a:t>
            </a:r>
            <a:r>
              <a:rPr sz="900" dirty="0">
                <a:solidFill>
                  <a:srgbClr val="363740"/>
                </a:solidFill>
                <a:latin typeface="Arial"/>
                <a:cs typeface="Arial"/>
              </a:rPr>
              <a:t>organizations  </a:t>
            </a:r>
            <a:r>
              <a:rPr sz="900" spc="-5" dirty="0">
                <a:solidFill>
                  <a:srgbClr val="363740"/>
                </a:solidFill>
                <a:latin typeface="Arial"/>
                <a:cs typeface="Arial"/>
              </a:rPr>
              <a:t>need </a:t>
            </a:r>
            <a:r>
              <a:rPr sz="900" spc="25" dirty="0">
                <a:solidFill>
                  <a:srgbClr val="363740"/>
                </a:solidFill>
                <a:latin typeface="Arial"/>
                <a:cs typeface="Arial"/>
              </a:rPr>
              <a:t>to </a:t>
            </a:r>
            <a:r>
              <a:rPr sz="900" spc="-5" dirty="0">
                <a:solidFill>
                  <a:srgbClr val="363740"/>
                </a:solidFill>
                <a:latin typeface="Arial"/>
                <a:cs typeface="Arial"/>
              </a:rPr>
              <a:t>lead </a:t>
            </a:r>
            <a:r>
              <a:rPr sz="900" spc="5" dirty="0">
                <a:solidFill>
                  <a:srgbClr val="363740"/>
                </a:solidFill>
                <a:latin typeface="Arial"/>
                <a:cs typeface="Arial"/>
              </a:rPr>
              <a:t>productive </a:t>
            </a:r>
            <a:r>
              <a:rPr sz="900" spc="15" dirty="0">
                <a:solidFill>
                  <a:srgbClr val="363740"/>
                </a:solidFill>
                <a:latin typeface="Arial"/>
                <a:cs typeface="Arial"/>
              </a:rPr>
              <a:t>virtual </a:t>
            </a:r>
            <a:r>
              <a:rPr sz="900" spc="-10" dirty="0">
                <a:solidFill>
                  <a:srgbClr val="363740"/>
                </a:solidFill>
                <a:latin typeface="Arial"/>
                <a:cs typeface="Arial"/>
              </a:rPr>
              <a:t>teams. </a:t>
            </a:r>
            <a:r>
              <a:rPr sz="900" spc="-5" dirty="0">
                <a:solidFill>
                  <a:srgbClr val="363740"/>
                </a:solidFill>
                <a:latin typeface="Arial"/>
                <a:cs typeface="Arial"/>
              </a:rPr>
              <a:t>Managers </a:t>
            </a:r>
            <a:r>
              <a:rPr sz="900" spc="30" dirty="0">
                <a:solidFill>
                  <a:srgbClr val="363740"/>
                </a:solidFill>
                <a:latin typeface="Arial"/>
                <a:cs typeface="Arial"/>
              </a:rPr>
              <a:t>will </a:t>
            </a:r>
            <a:r>
              <a:rPr sz="900" spc="-5" dirty="0">
                <a:solidFill>
                  <a:srgbClr val="363740"/>
                </a:solidFill>
                <a:latin typeface="Arial"/>
                <a:cs typeface="Arial"/>
              </a:rPr>
              <a:t>be </a:t>
            </a:r>
            <a:r>
              <a:rPr sz="900" spc="5" dirty="0">
                <a:solidFill>
                  <a:srgbClr val="363740"/>
                </a:solidFill>
                <a:latin typeface="Arial"/>
                <a:cs typeface="Arial"/>
              </a:rPr>
              <a:t>equipped </a:t>
            </a:r>
            <a:r>
              <a:rPr sz="900" spc="25" dirty="0">
                <a:solidFill>
                  <a:srgbClr val="363740"/>
                </a:solidFill>
                <a:latin typeface="Arial"/>
                <a:cs typeface="Arial"/>
              </a:rPr>
              <a:t>to </a:t>
            </a:r>
            <a:r>
              <a:rPr sz="900" spc="10" dirty="0">
                <a:solidFill>
                  <a:srgbClr val="363740"/>
                </a:solidFill>
                <a:latin typeface="Arial"/>
                <a:cs typeface="Arial"/>
              </a:rPr>
              <a:t>build </a:t>
            </a:r>
            <a:r>
              <a:rPr sz="900" dirty="0">
                <a:solidFill>
                  <a:srgbClr val="363740"/>
                </a:solidFill>
                <a:latin typeface="Arial"/>
                <a:cs typeface="Arial"/>
              </a:rPr>
              <a:t>connections </a:t>
            </a:r>
            <a:r>
              <a:rPr sz="900" spc="-15" dirty="0">
                <a:solidFill>
                  <a:srgbClr val="363740"/>
                </a:solidFill>
                <a:latin typeface="Arial"/>
                <a:cs typeface="Arial"/>
              </a:rPr>
              <a:t>across </a:t>
            </a:r>
            <a:r>
              <a:rPr sz="900" spc="10" dirty="0">
                <a:solidFill>
                  <a:srgbClr val="363740"/>
                </a:solidFill>
                <a:latin typeface="Arial"/>
                <a:cs typeface="Arial"/>
              </a:rPr>
              <a:t>the </a:t>
            </a:r>
            <a:r>
              <a:rPr sz="900" dirty="0">
                <a:solidFill>
                  <a:srgbClr val="363740"/>
                </a:solidFill>
                <a:latin typeface="Arial"/>
                <a:cs typeface="Arial"/>
              </a:rPr>
              <a:t>organization, communicate  </a:t>
            </a:r>
            <a:r>
              <a:rPr sz="900" spc="5" dirty="0">
                <a:solidFill>
                  <a:srgbClr val="363740"/>
                </a:solidFill>
                <a:latin typeface="Arial"/>
                <a:cs typeface="Arial"/>
              </a:rPr>
              <a:t>effectively</a:t>
            </a:r>
            <a:r>
              <a:rPr sz="900" spc="-10" dirty="0">
                <a:solidFill>
                  <a:srgbClr val="363740"/>
                </a:solidFill>
                <a:latin typeface="Arial"/>
                <a:cs typeface="Arial"/>
              </a:rPr>
              <a:t> </a:t>
            </a:r>
            <a:r>
              <a:rPr sz="900" spc="45" dirty="0">
                <a:solidFill>
                  <a:srgbClr val="363740"/>
                </a:solidFill>
                <a:latin typeface="Arial"/>
                <a:cs typeface="Arial"/>
              </a:rPr>
              <a:t>with</a:t>
            </a:r>
            <a:r>
              <a:rPr sz="900" spc="-10" dirty="0">
                <a:solidFill>
                  <a:srgbClr val="363740"/>
                </a:solidFill>
                <a:latin typeface="Arial"/>
                <a:cs typeface="Arial"/>
              </a:rPr>
              <a:t> </a:t>
            </a:r>
            <a:r>
              <a:rPr sz="900" spc="10" dirty="0">
                <a:solidFill>
                  <a:srgbClr val="363740"/>
                </a:solidFill>
                <a:latin typeface="Arial"/>
                <a:cs typeface="Arial"/>
              </a:rPr>
              <a:t>their</a:t>
            </a:r>
            <a:r>
              <a:rPr sz="900" spc="-10" dirty="0">
                <a:solidFill>
                  <a:srgbClr val="363740"/>
                </a:solidFill>
                <a:latin typeface="Arial"/>
                <a:cs typeface="Arial"/>
              </a:rPr>
              <a:t> </a:t>
            </a:r>
            <a:r>
              <a:rPr sz="900" spc="-5" dirty="0">
                <a:solidFill>
                  <a:srgbClr val="363740"/>
                </a:solidFill>
                <a:latin typeface="Arial"/>
                <a:cs typeface="Arial"/>
              </a:rPr>
              <a:t>team,</a:t>
            </a:r>
            <a:r>
              <a:rPr sz="900" spc="-10" dirty="0">
                <a:solidFill>
                  <a:srgbClr val="363740"/>
                </a:solidFill>
                <a:latin typeface="Arial"/>
                <a:cs typeface="Arial"/>
              </a:rPr>
              <a:t> </a:t>
            </a:r>
            <a:r>
              <a:rPr sz="900" dirty="0">
                <a:solidFill>
                  <a:srgbClr val="363740"/>
                </a:solidFill>
                <a:latin typeface="Arial"/>
                <a:cs typeface="Arial"/>
              </a:rPr>
              <a:t>and</a:t>
            </a:r>
            <a:r>
              <a:rPr sz="900" spc="-10" dirty="0">
                <a:solidFill>
                  <a:srgbClr val="363740"/>
                </a:solidFill>
                <a:latin typeface="Arial"/>
                <a:cs typeface="Arial"/>
              </a:rPr>
              <a:t> </a:t>
            </a:r>
            <a:r>
              <a:rPr sz="900" spc="10" dirty="0">
                <a:solidFill>
                  <a:srgbClr val="363740"/>
                </a:solidFill>
                <a:latin typeface="Arial"/>
                <a:cs typeface="Arial"/>
              </a:rPr>
              <a:t>foster</a:t>
            </a:r>
            <a:r>
              <a:rPr sz="900" spc="-10" dirty="0">
                <a:solidFill>
                  <a:srgbClr val="363740"/>
                </a:solidFill>
                <a:latin typeface="Arial"/>
                <a:cs typeface="Arial"/>
              </a:rPr>
              <a:t> </a:t>
            </a:r>
            <a:r>
              <a:rPr sz="900" spc="5" dirty="0">
                <a:solidFill>
                  <a:srgbClr val="363740"/>
                </a:solidFill>
                <a:latin typeface="Arial"/>
                <a:cs typeface="Arial"/>
              </a:rPr>
              <a:t>positive</a:t>
            </a:r>
            <a:r>
              <a:rPr sz="900" spc="-10" dirty="0">
                <a:solidFill>
                  <a:srgbClr val="363740"/>
                </a:solidFill>
                <a:latin typeface="Arial"/>
                <a:cs typeface="Arial"/>
              </a:rPr>
              <a:t> </a:t>
            </a:r>
            <a:r>
              <a:rPr sz="900" spc="20" dirty="0">
                <a:solidFill>
                  <a:srgbClr val="363740"/>
                </a:solidFill>
                <a:latin typeface="Arial"/>
                <a:cs typeface="Arial"/>
              </a:rPr>
              <a:t>working</a:t>
            </a:r>
            <a:r>
              <a:rPr sz="900" spc="-10" dirty="0">
                <a:solidFill>
                  <a:srgbClr val="363740"/>
                </a:solidFill>
                <a:latin typeface="Arial"/>
                <a:cs typeface="Arial"/>
              </a:rPr>
              <a:t> </a:t>
            </a:r>
            <a:r>
              <a:rPr sz="900" dirty="0">
                <a:solidFill>
                  <a:srgbClr val="363740"/>
                </a:solidFill>
                <a:latin typeface="Arial"/>
                <a:cs typeface="Arial"/>
              </a:rPr>
              <a:t>relationships</a:t>
            </a:r>
            <a:r>
              <a:rPr sz="900" spc="-10" dirty="0">
                <a:solidFill>
                  <a:srgbClr val="363740"/>
                </a:solidFill>
                <a:latin typeface="Arial"/>
                <a:cs typeface="Arial"/>
              </a:rPr>
              <a:t> </a:t>
            </a:r>
            <a:r>
              <a:rPr sz="900" spc="20" dirty="0">
                <a:solidFill>
                  <a:srgbClr val="363740"/>
                </a:solidFill>
                <a:latin typeface="Arial"/>
                <a:cs typeface="Arial"/>
              </a:rPr>
              <a:t>that</a:t>
            </a:r>
            <a:r>
              <a:rPr sz="900" spc="-10" dirty="0">
                <a:solidFill>
                  <a:srgbClr val="363740"/>
                </a:solidFill>
                <a:latin typeface="Arial"/>
                <a:cs typeface="Arial"/>
              </a:rPr>
              <a:t> </a:t>
            </a:r>
            <a:r>
              <a:rPr sz="900" spc="30" dirty="0">
                <a:solidFill>
                  <a:srgbClr val="363740"/>
                </a:solidFill>
                <a:latin typeface="Arial"/>
                <a:cs typeface="Arial"/>
              </a:rPr>
              <a:t>will</a:t>
            </a:r>
            <a:r>
              <a:rPr sz="900" spc="-10" dirty="0">
                <a:solidFill>
                  <a:srgbClr val="363740"/>
                </a:solidFill>
                <a:latin typeface="Arial"/>
                <a:cs typeface="Arial"/>
              </a:rPr>
              <a:t> enable </a:t>
            </a:r>
            <a:r>
              <a:rPr sz="900" spc="10" dirty="0">
                <a:solidFill>
                  <a:srgbClr val="363740"/>
                </a:solidFill>
                <a:latin typeface="Arial"/>
                <a:cs typeface="Arial"/>
              </a:rPr>
              <a:t>them</a:t>
            </a:r>
            <a:r>
              <a:rPr sz="900" spc="-10" dirty="0">
                <a:solidFill>
                  <a:srgbClr val="363740"/>
                </a:solidFill>
                <a:latin typeface="Arial"/>
                <a:cs typeface="Arial"/>
              </a:rPr>
              <a:t> </a:t>
            </a:r>
            <a:r>
              <a:rPr sz="900" spc="25" dirty="0">
                <a:solidFill>
                  <a:srgbClr val="363740"/>
                </a:solidFill>
                <a:latin typeface="Arial"/>
                <a:cs typeface="Arial"/>
              </a:rPr>
              <a:t>to</a:t>
            </a:r>
            <a:r>
              <a:rPr sz="900" spc="-10" dirty="0">
                <a:solidFill>
                  <a:srgbClr val="363740"/>
                </a:solidFill>
                <a:latin typeface="Arial"/>
                <a:cs typeface="Arial"/>
              </a:rPr>
              <a:t> </a:t>
            </a:r>
            <a:r>
              <a:rPr sz="900" spc="10" dirty="0">
                <a:solidFill>
                  <a:srgbClr val="363740"/>
                </a:solidFill>
                <a:latin typeface="Arial"/>
                <a:cs typeface="Arial"/>
              </a:rPr>
              <a:t>thrive</a:t>
            </a:r>
            <a:r>
              <a:rPr sz="900" spc="-10" dirty="0">
                <a:solidFill>
                  <a:srgbClr val="363740"/>
                </a:solidFill>
                <a:latin typeface="Arial"/>
                <a:cs typeface="Arial"/>
              </a:rPr>
              <a:t> </a:t>
            </a:r>
            <a:r>
              <a:rPr sz="900" spc="5" dirty="0">
                <a:solidFill>
                  <a:srgbClr val="363740"/>
                </a:solidFill>
                <a:latin typeface="Arial"/>
                <a:cs typeface="Arial"/>
              </a:rPr>
              <a:t>in</a:t>
            </a:r>
            <a:r>
              <a:rPr sz="900" spc="-10" dirty="0">
                <a:solidFill>
                  <a:srgbClr val="363740"/>
                </a:solidFill>
                <a:latin typeface="Arial"/>
                <a:cs typeface="Arial"/>
              </a:rPr>
              <a:t> </a:t>
            </a:r>
            <a:r>
              <a:rPr sz="900" spc="-25" dirty="0">
                <a:solidFill>
                  <a:srgbClr val="363740"/>
                </a:solidFill>
                <a:latin typeface="Arial"/>
                <a:cs typeface="Arial"/>
              </a:rPr>
              <a:t>a</a:t>
            </a:r>
            <a:r>
              <a:rPr sz="900" spc="-10" dirty="0">
                <a:solidFill>
                  <a:srgbClr val="363740"/>
                </a:solidFill>
                <a:latin typeface="Arial"/>
                <a:cs typeface="Arial"/>
              </a:rPr>
              <a:t> </a:t>
            </a:r>
            <a:r>
              <a:rPr sz="900" spc="15" dirty="0">
                <a:solidFill>
                  <a:srgbClr val="363740"/>
                </a:solidFill>
                <a:latin typeface="Arial"/>
                <a:cs typeface="Arial"/>
              </a:rPr>
              <a:t>virtual</a:t>
            </a:r>
            <a:r>
              <a:rPr sz="900" spc="-10" dirty="0">
                <a:solidFill>
                  <a:srgbClr val="363740"/>
                </a:solidFill>
                <a:latin typeface="Arial"/>
                <a:cs typeface="Arial"/>
              </a:rPr>
              <a:t> </a:t>
            </a:r>
            <a:r>
              <a:rPr sz="900" dirty="0">
                <a:solidFill>
                  <a:srgbClr val="363740"/>
                </a:solidFill>
                <a:latin typeface="Arial"/>
                <a:cs typeface="Arial"/>
              </a:rPr>
              <a:t>environment.</a:t>
            </a:r>
            <a:endParaRPr sz="900">
              <a:latin typeface="Arial"/>
              <a:cs typeface="Arial"/>
            </a:endParaRPr>
          </a:p>
        </p:txBody>
      </p:sp>
      <p:sp>
        <p:nvSpPr>
          <p:cNvPr id="10" name="object 10"/>
          <p:cNvSpPr/>
          <p:nvPr/>
        </p:nvSpPr>
        <p:spPr>
          <a:xfrm>
            <a:off x="6103275" y="1062549"/>
            <a:ext cx="3041015" cy="699135"/>
          </a:xfrm>
          <a:custGeom>
            <a:avLst/>
            <a:gdLst/>
            <a:ahLst/>
            <a:cxnLst/>
            <a:rect l="l" t="t" r="r" b="b"/>
            <a:pathLst>
              <a:path w="3041015" h="699135">
                <a:moveTo>
                  <a:pt x="0" y="0"/>
                </a:moveTo>
                <a:lnTo>
                  <a:pt x="3040799" y="0"/>
                </a:lnTo>
                <a:lnTo>
                  <a:pt x="3040799" y="698699"/>
                </a:lnTo>
                <a:lnTo>
                  <a:pt x="0" y="698699"/>
                </a:lnTo>
                <a:lnTo>
                  <a:pt x="0" y="0"/>
                </a:lnTo>
                <a:close/>
              </a:path>
            </a:pathLst>
          </a:custGeom>
          <a:solidFill>
            <a:srgbClr val="D4463E"/>
          </a:solidFill>
        </p:spPr>
        <p:txBody>
          <a:bodyPr wrap="square" lIns="0" tIns="0" rIns="0" bIns="0" rtlCol="0"/>
          <a:lstStyle/>
          <a:p>
            <a:endParaRPr/>
          </a:p>
        </p:txBody>
      </p:sp>
      <p:sp>
        <p:nvSpPr>
          <p:cNvPr id="11" name="object 11"/>
          <p:cNvSpPr txBox="1"/>
          <p:nvPr/>
        </p:nvSpPr>
        <p:spPr>
          <a:xfrm>
            <a:off x="6176300" y="1131103"/>
            <a:ext cx="2228215" cy="570230"/>
          </a:xfrm>
          <a:prstGeom prst="rect">
            <a:avLst/>
          </a:prstGeom>
        </p:spPr>
        <p:txBody>
          <a:bodyPr vert="horz" wrap="square" lIns="0" tIns="0" rIns="0" bIns="0" rtlCol="0">
            <a:spAutoFit/>
          </a:bodyPr>
          <a:lstStyle/>
          <a:p>
            <a:pPr marL="12700">
              <a:lnSpc>
                <a:spcPct val="100000"/>
              </a:lnSpc>
            </a:pPr>
            <a:r>
              <a:rPr sz="900" b="1" spc="-95" dirty="0">
                <a:solidFill>
                  <a:srgbClr val="FFFFFF"/>
                </a:solidFill>
                <a:latin typeface="Arial Black"/>
                <a:cs typeface="Arial Black"/>
              </a:rPr>
              <a:t>Estimated </a:t>
            </a:r>
            <a:r>
              <a:rPr sz="900" b="1" spc="-105" dirty="0">
                <a:solidFill>
                  <a:srgbClr val="FFFFFF"/>
                </a:solidFill>
                <a:latin typeface="Arial Black"/>
                <a:cs typeface="Arial Black"/>
              </a:rPr>
              <a:t>Time </a:t>
            </a:r>
            <a:r>
              <a:rPr sz="900" b="1" spc="-95" dirty="0">
                <a:solidFill>
                  <a:srgbClr val="FFFFFF"/>
                </a:solidFill>
                <a:latin typeface="Arial Black"/>
                <a:cs typeface="Arial Black"/>
              </a:rPr>
              <a:t>Commitment: </a:t>
            </a:r>
            <a:r>
              <a:rPr sz="900" b="1" spc="-35" dirty="0">
                <a:solidFill>
                  <a:srgbClr val="FFFFFF"/>
                </a:solidFill>
                <a:latin typeface="Arial Black"/>
                <a:cs typeface="Arial Black"/>
              </a:rPr>
              <a:t>2.5-3</a:t>
            </a:r>
            <a:r>
              <a:rPr sz="900" b="1" spc="35" dirty="0">
                <a:solidFill>
                  <a:srgbClr val="FFFFFF"/>
                </a:solidFill>
                <a:latin typeface="Arial Black"/>
                <a:cs typeface="Arial Black"/>
              </a:rPr>
              <a:t> </a:t>
            </a:r>
            <a:r>
              <a:rPr sz="900" b="1" spc="-85" dirty="0">
                <a:solidFill>
                  <a:srgbClr val="FFFFFF"/>
                </a:solidFill>
                <a:latin typeface="Arial Black"/>
                <a:cs typeface="Arial Black"/>
              </a:rPr>
              <a:t>hours</a:t>
            </a:r>
            <a:endParaRPr sz="900">
              <a:latin typeface="Arial Black"/>
              <a:cs typeface="Arial Black"/>
            </a:endParaRPr>
          </a:p>
          <a:p>
            <a:pPr marL="12700" marR="567690">
              <a:lnSpc>
                <a:spcPct val="109400"/>
              </a:lnSpc>
              <a:spcBef>
                <a:spcPts val="30"/>
              </a:spcBef>
            </a:pPr>
            <a:r>
              <a:rPr sz="800" spc="-5" dirty="0">
                <a:solidFill>
                  <a:srgbClr val="FFFFFF"/>
                </a:solidFill>
                <a:latin typeface="Arial"/>
                <a:cs typeface="Arial"/>
              </a:rPr>
              <a:t>Faculty </a:t>
            </a:r>
            <a:r>
              <a:rPr sz="800" dirty="0">
                <a:solidFill>
                  <a:srgbClr val="FFFFFF"/>
                </a:solidFill>
                <a:latin typeface="Arial"/>
                <a:cs typeface="Arial"/>
              </a:rPr>
              <a:t>Video </a:t>
            </a:r>
            <a:r>
              <a:rPr sz="800" spc="-10" dirty="0">
                <a:solidFill>
                  <a:srgbClr val="FFFFFF"/>
                </a:solidFill>
                <a:latin typeface="Arial"/>
                <a:cs typeface="Arial"/>
              </a:rPr>
              <a:t>Lectures: </a:t>
            </a:r>
            <a:r>
              <a:rPr sz="800" spc="35" dirty="0">
                <a:solidFill>
                  <a:srgbClr val="FFFFFF"/>
                </a:solidFill>
                <a:latin typeface="Arial"/>
                <a:cs typeface="Arial"/>
              </a:rPr>
              <a:t>30 </a:t>
            </a:r>
            <a:r>
              <a:rPr sz="800" spc="5" dirty="0">
                <a:solidFill>
                  <a:srgbClr val="FFFFFF"/>
                </a:solidFill>
                <a:latin typeface="Arial"/>
                <a:cs typeface="Arial"/>
              </a:rPr>
              <a:t>Minutes  </a:t>
            </a:r>
            <a:r>
              <a:rPr sz="800" spc="-10" dirty="0">
                <a:solidFill>
                  <a:srgbClr val="FFFFFF"/>
                </a:solidFill>
                <a:latin typeface="Arial"/>
                <a:cs typeface="Arial"/>
              </a:rPr>
              <a:t>Create </a:t>
            </a:r>
            <a:r>
              <a:rPr sz="800" spc="15" dirty="0">
                <a:solidFill>
                  <a:srgbClr val="FFFFFF"/>
                </a:solidFill>
                <a:latin typeface="Arial"/>
                <a:cs typeface="Arial"/>
              </a:rPr>
              <a:t>Action </a:t>
            </a:r>
            <a:r>
              <a:rPr sz="800" spc="-15" dirty="0">
                <a:solidFill>
                  <a:srgbClr val="FFFFFF"/>
                </a:solidFill>
                <a:latin typeface="Arial"/>
                <a:cs typeface="Arial"/>
              </a:rPr>
              <a:t>Plan: </a:t>
            </a:r>
            <a:r>
              <a:rPr sz="800" spc="40" dirty="0">
                <a:solidFill>
                  <a:srgbClr val="FFFFFF"/>
                </a:solidFill>
                <a:latin typeface="Arial"/>
                <a:cs typeface="Arial"/>
              </a:rPr>
              <a:t>75-90 </a:t>
            </a:r>
            <a:r>
              <a:rPr sz="800" spc="5" dirty="0">
                <a:solidFill>
                  <a:srgbClr val="FFFFFF"/>
                </a:solidFill>
                <a:latin typeface="Arial"/>
                <a:cs typeface="Arial"/>
              </a:rPr>
              <a:t>Minutes  </a:t>
            </a:r>
            <a:r>
              <a:rPr sz="800" dirty="0">
                <a:solidFill>
                  <a:srgbClr val="FFFFFF"/>
                </a:solidFill>
                <a:latin typeface="Arial"/>
                <a:cs typeface="Arial"/>
              </a:rPr>
              <a:t>Interactive </a:t>
            </a:r>
            <a:r>
              <a:rPr sz="800" spc="5" dirty="0">
                <a:solidFill>
                  <a:srgbClr val="FFFFFF"/>
                </a:solidFill>
                <a:latin typeface="Arial"/>
                <a:cs typeface="Arial"/>
              </a:rPr>
              <a:t>Activities: </a:t>
            </a:r>
            <a:r>
              <a:rPr sz="800" spc="40" dirty="0">
                <a:solidFill>
                  <a:srgbClr val="FFFFFF"/>
                </a:solidFill>
                <a:latin typeface="Arial"/>
                <a:cs typeface="Arial"/>
              </a:rPr>
              <a:t>45-60</a:t>
            </a:r>
            <a:r>
              <a:rPr sz="800" spc="-85" dirty="0">
                <a:solidFill>
                  <a:srgbClr val="FFFFFF"/>
                </a:solidFill>
                <a:latin typeface="Arial"/>
                <a:cs typeface="Arial"/>
              </a:rPr>
              <a:t> </a:t>
            </a:r>
            <a:r>
              <a:rPr sz="800" spc="5" dirty="0">
                <a:solidFill>
                  <a:srgbClr val="FFFFFF"/>
                </a:solidFill>
                <a:latin typeface="Arial"/>
                <a:cs typeface="Arial"/>
              </a:rPr>
              <a:t>Minutes</a:t>
            </a:r>
            <a:endParaRPr sz="800">
              <a:latin typeface="Arial"/>
              <a:cs typeface="Arial"/>
            </a:endParaRPr>
          </a:p>
        </p:txBody>
      </p:sp>
      <p:sp>
        <p:nvSpPr>
          <p:cNvPr id="12" name="object 12"/>
          <p:cNvSpPr txBox="1">
            <a:spLocks noGrp="1"/>
          </p:cNvSpPr>
          <p:nvPr>
            <p:ph type="title"/>
          </p:nvPr>
        </p:nvSpPr>
        <p:spPr>
          <a:xfrm>
            <a:off x="1706899" y="341965"/>
            <a:ext cx="2164715" cy="304800"/>
          </a:xfrm>
          <a:prstGeom prst="rect">
            <a:avLst/>
          </a:prstGeom>
        </p:spPr>
        <p:txBody>
          <a:bodyPr vert="horz" wrap="square" lIns="0" tIns="0" rIns="0" bIns="0" rtlCol="0">
            <a:spAutoFit/>
          </a:bodyPr>
          <a:lstStyle/>
          <a:p>
            <a:pPr marL="12700">
              <a:lnSpc>
                <a:spcPct val="100000"/>
              </a:lnSpc>
            </a:pPr>
            <a:r>
              <a:rPr b="0" spc="10" dirty="0">
                <a:solidFill>
                  <a:srgbClr val="D4463E"/>
                </a:solidFill>
                <a:latin typeface="Arial"/>
                <a:cs typeface="Arial"/>
              </a:rPr>
              <a:t>Managing</a:t>
            </a:r>
            <a:r>
              <a:rPr b="0" spc="-110" dirty="0">
                <a:solidFill>
                  <a:srgbClr val="D4463E"/>
                </a:solidFill>
                <a:latin typeface="Arial"/>
                <a:cs typeface="Arial"/>
              </a:rPr>
              <a:t> </a:t>
            </a:r>
            <a:r>
              <a:rPr b="0" spc="35" dirty="0">
                <a:solidFill>
                  <a:srgbClr val="D4463E"/>
                </a:solidFill>
                <a:latin typeface="Arial"/>
                <a:cs typeface="Arial"/>
              </a:rPr>
              <a:t>Virtually</a:t>
            </a:r>
          </a:p>
        </p:txBody>
      </p:sp>
      <p:sp>
        <p:nvSpPr>
          <p:cNvPr id="13" name="object 13"/>
          <p:cNvSpPr/>
          <p:nvPr/>
        </p:nvSpPr>
        <p:spPr>
          <a:xfrm>
            <a:off x="0" y="0"/>
            <a:ext cx="1412652" cy="5143499"/>
          </a:xfrm>
          <a:prstGeom prst="rect">
            <a:avLst/>
          </a:prstGeom>
          <a:blipFill>
            <a:blip r:embed="rId2" cstate="print"/>
            <a:stretch>
              <a:fillRect/>
            </a:stretch>
          </a:blipFill>
        </p:spPr>
        <p:txBody>
          <a:bodyPr wrap="square" lIns="0" tIns="0" rIns="0" bIns="0" rtlCol="0"/>
          <a:lstStyle/>
          <a:p>
            <a:endParaRPr/>
          </a:p>
        </p:txBody>
      </p:sp>
      <p:sp>
        <p:nvSpPr>
          <p:cNvPr id="14" name="object 14"/>
          <p:cNvSpPr/>
          <p:nvPr/>
        </p:nvSpPr>
        <p:spPr>
          <a:xfrm>
            <a:off x="7385162" y="333066"/>
            <a:ext cx="1380784" cy="300673"/>
          </a:xfrm>
          <a:prstGeom prst="rect">
            <a:avLst/>
          </a:prstGeom>
          <a:blipFill>
            <a:blip r:embed="rId3" cstate="print"/>
            <a:stretch>
              <a:fillRect/>
            </a:stretch>
          </a:blipFill>
        </p:spPr>
        <p:txBody>
          <a:bodyPr wrap="square" lIns="0" tIns="0" rIns="0" bIns="0" rtlCol="0"/>
          <a:lstStyle/>
          <a:p>
            <a:endParaRPr/>
          </a:p>
        </p:txBody>
      </p:sp>
      <p:sp>
        <p:nvSpPr>
          <p:cNvPr id="15" name="object 15"/>
          <p:cNvSpPr txBox="1"/>
          <p:nvPr/>
        </p:nvSpPr>
        <p:spPr>
          <a:xfrm>
            <a:off x="5398103" y="3865324"/>
            <a:ext cx="621030" cy="133350"/>
          </a:xfrm>
          <a:prstGeom prst="rect">
            <a:avLst/>
          </a:prstGeom>
        </p:spPr>
        <p:txBody>
          <a:bodyPr vert="horz" wrap="square" lIns="0" tIns="0" rIns="0" bIns="0" rtlCol="0">
            <a:spAutoFit/>
          </a:bodyPr>
          <a:lstStyle/>
          <a:p>
            <a:pPr marL="12700">
              <a:lnSpc>
                <a:spcPct val="100000"/>
              </a:lnSpc>
            </a:pPr>
            <a:r>
              <a:rPr sz="700" b="1" spc="-60" dirty="0">
                <a:solidFill>
                  <a:srgbClr val="D4463E"/>
                </a:solidFill>
                <a:latin typeface="Arial Black"/>
                <a:cs typeface="Arial Black"/>
              </a:rPr>
              <a:t>DORIE</a:t>
            </a:r>
            <a:r>
              <a:rPr sz="700" b="1" spc="-110" dirty="0">
                <a:solidFill>
                  <a:srgbClr val="D4463E"/>
                </a:solidFill>
                <a:latin typeface="Arial Black"/>
                <a:cs typeface="Arial Black"/>
              </a:rPr>
              <a:t> </a:t>
            </a:r>
            <a:r>
              <a:rPr sz="700" b="1" spc="-75" dirty="0">
                <a:solidFill>
                  <a:srgbClr val="D4463E"/>
                </a:solidFill>
                <a:latin typeface="Arial Black"/>
                <a:cs typeface="Arial Black"/>
              </a:rPr>
              <a:t>CLARK</a:t>
            </a:r>
            <a:endParaRPr sz="700">
              <a:latin typeface="Arial Black"/>
              <a:cs typeface="Arial Black"/>
            </a:endParaRPr>
          </a:p>
        </p:txBody>
      </p:sp>
      <p:sp>
        <p:nvSpPr>
          <p:cNvPr id="16" name="object 16"/>
          <p:cNvSpPr/>
          <p:nvPr/>
        </p:nvSpPr>
        <p:spPr>
          <a:xfrm>
            <a:off x="5386705" y="3117674"/>
            <a:ext cx="656953" cy="656953"/>
          </a:xfrm>
          <a:prstGeom prst="rect">
            <a:avLst/>
          </a:prstGeom>
          <a:blipFill>
            <a:blip r:embed="rId4" cstate="print"/>
            <a:stretch>
              <a:fillRect/>
            </a:stretch>
          </a:blipFill>
        </p:spPr>
        <p:txBody>
          <a:bodyPr wrap="square" lIns="0" tIns="0" rIns="0" bIns="0" rtlCol="0"/>
          <a:lstStyle/>
          <a:p>
            <a:endParaRPr/>
          </a:p>
        </p:txBody>
      </p:sp>
      <p:sp>
        <p:nvSpPr>
          <p:cNvPr id="17" name="object 17"/>
          <p:cNvSpPr/>
          <p:nvPr/>
        </p:nvSpPr>
        <p:spPr>
          <a:xfrm>
            <a:off x="5367654" y="3098624"/>
            <a:ext cx="695325" cy="695325"/>
          </a:xfrm>
          <a:custGeom>
            <a:avLst/>
            <a:gdLst/>
            <a:ahLst/>
            <a:cxnLst/>
            <a:rect l="l" t="t" r="r" b="b"/>
            <a:pathLst>
              <a:path w="695325" h="695325">
                <a:moveTo>
                  <a:pt x="0" y="347526"/>
                </a:moveTo>
                <a:lnTo>
                  <a:pt x="3172" y="300369"/>
                </a:lnTo>
                <a:lnTo>
                  <a:pt x="12413" y="255140"/>
                </a:lnTo>
                <a:lnTo>
                  <a:pt x="27310" y="212253"/>
                </a:lnTo>
                <a:lnTo>
                  <a:pt x="47447" y="172123"/>
                </a:lnTo>
                <a:lnTo>
                  <a:pt x="72411" y="135163"/>
                </a:lnTo>
                <a:lnTo>
                  <a:pt x="101788" y="101788"/>
                </a:lnTo>
                <a:lnTo>
                  <a:pt x="135163" y="72411"/>
                </a:lnTo>
                <a:lnTo>
                  <a:pt x="172123" y="47447"/>
                </a:lnTo>
                <a:lnTo>
                  <a:pt x="212253" y="27310"/>
                </a:lnTo>
                <a:lnTo>
                  <a:pt x="255140" y="12413"/>
                </a:lnTo>
                <a:lnTo>
                  <a:pt x="300369" y="3172"/>
                </a:lnTo>
                <a:lnTo>
                  <a:pt x="347526" y="0"/>
                </a:lnTo>
                <a:lnTo>
                  <a:pt x="393206" y="3013"/>
                </a:lnTo>
                <a:lnTo>
                  <a:pt x="437717" y="11906"/>
                </a:lnTo>
                <a:lnTo>
                  <a:pt x="480519" y="26453"/>
                </a:lnTo>
                <a:lnTo>
                  <a:pt x="521071" y="46432"/>
                </a:lnTo>
                <a:lnTo>
                  <a:pt x="558833" y="71618"/>
                </a:lnTo>
                <a:lnTo>
                  <a:pt x="593265" y="101788"/>
                </a:lnTo>
                <a:lnTo>
                  <a:pt x="623434" y="136220"/>
                </a:lnTo>
                <a:lnTo>
                  <a:pt x="648620" y="173982"/>
                </a:lnTo>
                <a:lnTo>
                  <a:pt x="668599" y="214533"/>
                </a:lnTo>
                <a:lnTo>
                  <a:pt x="683146" y="257335"/>
                </a:lnTo>
                <a:lnTo>
                  <a:pt x="692039" y="301846"/>
                </a:lnTo>
                <a:lnTo>
                  <a:pt x="695053" y="347526"/>
                </a:lnTo>
                <a:lnTo>
                  <a:pt x="691880" y="394684"/>
                </a:lnTo>
                <a:lnTo>
                  <a:pt x="682639" y="439913"/>
                </a:lnTo>
                <a:lnTo>
                  <a:pt x="667742" y="482799"/>
                </a:lnTo>
                <a:lnTo>
                  <a:pt x="647605" y="522930"/>
                </a:lnTo>
                <a:lnTo>
                  <a:pt x="622641" y="559889"/>
                </a:lnTo>
                <a:lnTo>
                  <a:pt x="593265" y="593265"/>
                </a:lnTo>
                <a:lnTo>
                  <a:pt x="559889" y="622641"/>
                </a:lnTo>
                <a:lnTo>
                  <a:pt x="522929" y="647605"/>
                </a:lnTo>
                <a:lnTo>
                  <a:pt x="482799" y="667743"/>
                </a:lnTo>
                <a:lnTo>
                  <a:pt x="439913" y="682639"/>
                </a:lnTo>
                <a:lnTo>
                  <a:pt x="394684" y="691880"/>
                </a:lnTo>
                <a:lnTo>
                  <a:pt x="347526" y="695053"/>
                </a:lnTo>
                <a:lnTo>
                  <a:pt x="300369" y="691880"/>
                </a:lnTo>
                <a:lnTo>
                  <a:pt x="255140" y="682639"/>
                </a:lnTo>
                <a:lnTo>
                  <a:pt x="212253" y="667743"/>
                </a:lnTo>
                <a:lnTo>
                  <a:pt x="172123" y="647605"/>
                </a:lnTo>
                <a:lnTo>
                  <a:pt x="135163" y="622641"/>
                </a:lnTo>
                <a:lnTo>
                  <a:pt x="101788" y="593265"/>
                </a:lnTo>
                <a:lnTo>
                  <a:pt x="72411" y="559889"/>
                </a:lnTo>
                <a:lnTo>
                  <a:pt x="47447" y="522930"/>
                </a:lnTo>
                <a:lnTo>
                  <a:pt x="27310" y="482799"/>
                </a:lnTo>
                <a:lnTo>
                  <a:pt x="12413" y="439913"/>
                </a:lnTo>
                <a:lnTo>
                  <a:pt x="3172" y="394684"/>
                </a:lnTo>
                <a:lnTo>
                  <a:pt x="0" y="347526"/>
                </a:lnTo>
                <a:close/>
              </a:path>
            </a:pathLst>
          </a:custGeom>
          <a:ln w="38099">
            <a:solidFill>
              <a:srgbClr val="CE4639"/>
            </a:solidFill>
          </a:ln>
        </p:spPr>
        <p:txBody>
          <a:bodyPr wrap="square" lIns="0" tIns="0" rIns="0" bIns="0" rtlCol="0"/>
          <a:lstStyle/>
          <a:p>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31880" y="2447208"/>
            <a:ext cx="6596380" cy="487680"/>
          </a:xfrm>
          <a:prstGeom prst="rect">
            <a:avLst/>
          </a:prstGeom>
        </p:spPr>
        <p:txBody>
          <a:bodyPr vert="horz" wrap="square" lIns="0" tIns="0" rIns="0" bIns="0" rtlCol="0">
            <a:spAutoFit/>
          </a:bodyPr>
          <a:lstStyle/>
          <a:p>
            <a:pPr marL="12700">
              <a:lnSpc>
                <a:spcPct val="100000"/>
              </a:lnSpc>
            </a:pPr>
            <a:r>
              <a:rPr sz="3200" spc="15" dirty="0">
                <a:solidFill>
                  <a:srgbClr val="CE4638"/>
                </a:solidFill>
                <a:latin typeface="Arial"/>
                <a:cs typeface="Arial"/>
              </a:rPr>
              <a:t>Accelerating </a:t>
            </a:r>
            <a:r>
              <a:rPr sz="3200" spc="65" dirty="0">
                <a:solidFill>
                  <a:srgbClr val="CE4638"/>
                </a:solidFill>
                <a:latin typeface="Arial"/>
                <a:cs typeface="Arial"/>
              </a:rPr>
              <a:t>Women </a:t>
            </a:r>
            <a:r>
              <a:rPr sz="3200" spc="-40" dirty="0">
                <a:solidFill>
                  <a:srgbClr val="CE4638"/>
                </a:solidFill>
                <a:latin typeface="Arial"/>
                <a:cs typeface="Arial"/>
              </a:rPr>
              <a:t>Leaders</a:t>
            </a:r>
            <a:r>
              <a:rPr sz="3200" spc="-285" dirty="0">
                <a:solidFill>
                  <a:srgbClr val="CE4638"/>
                </a:solidFill>
                <a:latin typeface="Arial"/>
                <a:cs typeface="Arial"/>
              </a:rPr>
              <a:t> </a:t>
            </a:r>
            <a:r>
              <a:rPr sz="3200" spc="-55" dirty="0">
                <a:solidFill>
                  <a:srgbClr val="CE4638"/>
                </a:solidFill>
                <a:latin typeface="Arial"/>
                <a:cs typeface="Arial"/>
              </a:rPr>
              <a:t>Series</a:t>
            </a:r>
            <a:endParaRPr sz="3200">
              <a:latin typeface="Arial"/>
              <a:cs typeface="Arial"/>
            </a:endParaRPr>
          </a:p>
        </p:txBody>
      </p:sp>
      <p:sp>
        <p:nvSpPr>
          <p:cNvPr id="3" name="object 3"/>
          <p:cNvSpPr txBox="1"/>
          <p:nvPr/>
        </p:nvSpPr>
        <p:spPr>
          <a:xfrm>
            <a:off x="831880" y="3034583"/>
            <a:ext cx="3376295" cy="654050"/>
          </a:xfrm>
          <a:prstGeom prst="rect">
            <a:avLst/>
          </a:prstGeom>
        </p:spPr>
        <p:txBody>
          <a:bodyPr vert="horz" wrap="square" lIns="0" tIns="0" rIns="0" bIns="0" rtlCol="0">
            <a:spAutoFit/>
          </a:bodyPr>
          <a:lstStyle/>
          <a:p>
            <a:pPr marL="12700">
              <a:lnSpc>
                <a:spcPct val="100000"/>
              </a:lnSpc>
            </a:pPr>
            <a:r>
              <a:rPr sz="2400" spc="-5" dirty="0">
                <a:solidFill>
                  <a:srgbClr val="CE4638"/>
                </a:solidFill>
                <a:latin typeface="Arial"/>
                <a:cs typeface="Arial"/>
              </a:rPr>
              <a:t>(Coming February</a:t>
            </a:r>
            <a:r>
              <a:rPr sz="2400" spc="-170" dirty="0">
                <a:solidFill>
                  <a:srgbClr val="CE4638"/>
                </a:solidFill>
                <a:latin typeface="Arial"/>
                <a:cs typeface="Arial"/>
              </a:rPr>
              <a:t> </a:t>
            </a:r>
            <a:r>
              <a:rPr sz="2400" spc="75" dirty="0">
                <a:solidFill>
                  <a:srgbClr val="CE4638"/>
                </a:solidFill>
                <a:latin typeface="Arial"/>
                <a:cs typeface="Arial"/>
              </a:rPr>
              <a:t>2021)</a:t>
            </a:r>
            <a:endParaRPr sz="2400">
              <a:latin typeface="Arial"/>
              <a:cs typeface="Arial"/>
            </a:endParaRPr>
          </a:p>
          <a:p>
            <a:pPr marL="12700">
              <a:lnSpc>
                <a:spcPct val="100000"/>
              </a:lnSpc>
              <a:spcBef>
                <a:spcPts val="950"/>
              </a:spcBef>
            </a:pPr>
            <a:r>
              <a:rPr sz="1100" spc="-25" dirty="0">
                <a:solidFill>
                  <a:srgbClr val="363740"/>
                </a:solidFill>
                <a:latin typeface="Arial"/>
                <a:cs typeface="Arial"/>
              </a:rPr>
              <a:t>UC </a:t>
            </a:r>
            <a:r>
              <a:rPr sz="1100" spc="-10" dirty="0">
                <a:solidFill>
                  <a:srgbClr val="363740"/>
                </a:solidFill>
                <a:latin typeface="Arial"/>
                <a:cs typeface="Arial"/>
              </a:rPr>
              <a:t>Berkeley </a:t>
            </a:r>
            <a:r>
              <a:rPr sz="1100" spc="-5" dirty="0">
                <a:solidFill>
                  <a:srgbClr val="363740"/>
                </a:solidFill>
                <a:latin typeface="Arial"/>
                <a:cs typeface="Arial"/>
              </a:rPr>
              <a:t>Center </a:t>
            </a:r>
            <a:r>
              <a:rPr sz="1100" spc="20" dirty="0">
                <a:solidFill>
                  <a:srgbClr val="363740"/>
                </a:solidFill>
                <a:latin typeface="Arial"/>
                <a:cs typeface="Arial"/>
              </a:rPr>
              <a:t>for </a:t>
            </a:r>
            <a:r>
              <a:rPr sz="1100" spc="-10" dirty="0">
                <a:solidFill>
                  <a:srgbClr val="363740"/>
                </a:solidFill>
                <a:latin typeface="Arial"/>
                <a:cs typeface="Arial"/>
              </a:rPr>
              <a:t>Executive</a:t>
            </a:r>
            <a:r>
              <a:rPr sz="1100" spc="-145" dirty="0">
                <a:solidFill>
                  <a:srgbClr val="363740"/>
                </a:solidFill>
                <a:latin typeface="Arial"/>
                <a:cs typeface="Arial"/>
              </a:rPr>
              <a:t> </a:t>
            </a:r>
            <a:r>
              <a:rPr sz="1100" spc="-5" dirty="0">
                <a:solidFill>
                  <a:srgbClr val="363740"/>
                </a:solidFill>
                <a:latin typeface="Arial"/>
                <a:cs typeface="Arial"/>
              </a:rPr>
              <a:t>Education</a:t>
            </a:r>
            <a:endParaRPr sz="1100">
              <a:latin typeface="Arial"/>
              <a:cs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06902" y="341956"/>
            <a:ext cx="3449320" cy="304800"/>
          </a:xfrm>
          <a:prstGeom prst="rect">
            <a:avLst/>
          </a:prstGeom>
        </p:spPr>
        <p:txBody>
          <a:bodyPr vert="horz" wrap="square" lIns="0" tIns="0" rIns="0" bIns="0" rtlCol="0">
            <a:spAutoFit/>
          </a:bodyPr>
          <a:lstStyle/>
          <a:p>
            <a:pPr marL="12700">
              <a:lnSpc>
                <a:spcPct val="100000"/>
              </a:lnSpc>
            </a:pPr>
            <a:r>
              <a:rPr b="0" dirty="0">
                <a:solidFill>
                  <a:srgbClr val="79A7C6"/>
                </a:solidFill>
                <a:latin typeface="Arial"/>
                <a:cs typeface="Arial"/>
              </a:rPr>
              <a:t>Fostering </a:t>
            </a:r>
            <a:r>
              <a:rPr b="0" spc="-5" dirty="0">
                <a:solidFill>
                  <a:srgbClr val="79A7C6"/>
                </a:solidFill>
                <a:latin typeface="Arial"/>
                <a:cs typeface="Arial"/>
              </a:rPr>
              <a:t>Inclusion </a:t>
            </a:r>
            <a:r>
              <a:rPr b="0" spc="-10" dirty="0">
                <a:solidFill>
                  <a:srgbClr val="79A7C6"/>
                </a:solidFill>
                <a:latin typeface="Arial"/>
                <a:cs typeface="Arial"/>
              </a:rPr>
              <a:t>&amp;</a:t>
            </a:r>
            <a:r>
              <a:rPr b="0" spc="-170" dirty="0">
                <a:solidFill>
                  <a:srgbClr val="79A7C6"/>
                </a:solidFill>
                <a:latin typeface="Arial"/>
                <a:cs typeface="Arial"/>
              </a:rPr>
              <a:t> </a:t>
            </a:r>
            <a:r>
              <a:rPr b="0" spc="20" dirty="0">
                <a:solidFill>
                  <a:srgbClr val="79A7C6"/>
                </a:solidFill>
                <a:latin typeface="Arial"/>
                <a:cs typeface="Arial"/>
              </a:rPr>
              <a:t>Diversity</a:t>
            </a:r>
          </a:p>
        </p:txBody>
      </p:sp>
      <p:sp>
        <p:nvSpPr>
          <p:cNvPr id="3" name="object 3"/>
          <p:cNvSpPr txBox="1"/>
          <p:nvPr/>
        </p:nvSpPr>
        <p:spPr>
          <a:xfrm>
            <a:off x="8886055" y="4868482"/>
            <a:ext cx="93980" cy="167640"/>
          </a:xfrm>
          <a:prstGeom prst="rect">
            <a:avLst/>
          </a:prstGeom>
        </p:spPr>
        <p:txBody>
          <a:bodyPr vert="horz" wrap="square" lIns="0" tIns="0" rIns="0" bIns="0" rtlCol="0">
            <a:spAutoFit/>
          </a:bodyPr>
          <a:lstStyle/>
          <a:p>
            <a:pPr marL="12700">
              <a:lnSpc>
                <a:spcPct val="100000"/>
              </a:lnSpc>
            </a:pPr>
            <a:r>
              <a:rPr sz="900" spc="35" dirty="0">
                <a:solidFill>
                  <a:srgbClr val="575757"/>
                </a:solidFill>
                <a:latin typeface="Arial"/>
                <a:cs typeface="Arial"/>
              </a:rPr>
              <a:t>6</a:t>
            </a:r>
            <a:endParaRPr sz="900">
              <a:latin typeface="Arial"/>
              <a:cs typeface="Arial"/>
            </a:endParaRPr>
          </a:p>
        </p:txBody>
      </p:sp>
      <p:sp>
        <p:nvSpPr>
          <p:cNvPr id="4" name="object 4"/>
          <p:cNvSpPr/>
          <p:nvPr/>
        </p:nvSpPr>
        <p:spPr>
          <a:xfrm>
            <a:off x="0" y="0"/>
            <a:ext cx="1367862" cy="5143499"/>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7591572" y="257022"/>
            <a:ext cx="1245012" cy="641143"/>
          </a:xfrm>
          <a:prstGeom prst="rect">
            <a:avLst/>
          </a:prstGeom>
          <a:blipFill>
            <a:blip r:embed="rId3" cstate="print"/>
            <a:stretch>
              <a:fillRect/>
            </a:stretch>
          </a:blipFill>
        </p:spPr>
        <p:txBody>
          <a:bodyPr wrap="square" lIns="0" tIns="0" rIns="0" bIns="0" rtlCol="0"/>
          <a:lstStyle/>
          <a:p>
            <a:endParaRPr/>
          </a:p>
        </p:txBody>
      </p:sp>
      <p:sp>
        <p:nvSpPr>
          <p:cNvPr id="6" name="object 6"/>
          <p:cNvSpPr txBox="1"/>
          <p:nvPr/>
        </p:nvSpPr>
        <p:spPr>
          <a:xfrm>
            <a:off x="1695830" y="787229"/>
            <a:ext cx="2966720" cy="2811780"/>
          </a:xfrm>
          <a:prstGeom prst="rect">
            <a:avLst/>
          </a:prstGeom>
        </p:spPr>
        <p:txBody>
          <a:bodyPr vert="horz" wrap="square" lIns="0" tIns="0" rIns="0" bIns="0" rtlCol="0">
            <a:spAutoFit/>
          </a:bodyPr>
          <a:lstStyle/>
          <a:p>
            <a:pPr marL="23495">
              <a:lnSpc>
                <a:spcPct val="100000"/>
              </a:lnSpc>
            </a:pPr>
            <a:r>
              <a:rPr sz="1200" spc="-30" dirty="0">
                <a:solidFill>
                  <a:srgbClr val="79A7C6"/>
                </a:solidFill>
                <a:latin typeface="Arial"/>
                <a:cs typeface="Arial"/>
              </a:rPr>
              <a:t>Key </a:t>
            </a:r>
            <a:r>
              <a:rPr sz="1200" spc="-5" dirty="0">
                <a:solidFill>
                  <a:srgbClr val="79A7C6"/>
                </a:solidFill>
                <a:latin typeface="Arial"/>
                <a:cs typeface="Arial"/>
              </a:rPr>
              <a:t>Conceptual</a:t>
            </a:r>
            <a:r>
              <a:rPr sz="1200" spc="-75" dirty="0">
                <a:solidFill>
                  <a:srgbClr val="79A7C6"/>
                </a:solidFill>
                <a:latin typeface="Arial"/>
                <a:cs typeface="Arial"/>
              </a:rPr>
              <a:t> </a:t>
            </a:r>
            <a:r>
              <a:rPr sz="1200" spc="-5" dirty="0">
                <a:solidFill>
                  <a:srgbClr val="79A7C6"/>
                </a:solidFill>
                <a:latin typeface="Arial"/>
                <a:cs typeface="Arial"/>
              </a:rPr>
              <a:t>Models</a:t>
            </a:r>
            <a:endParaRPr sz="1200">
              <a:latin typeface="Arial"/>
              <a:cs typeface="Arial"/>
            </a:endParaRPr>
          </a:p>
          <a:p>
            <a:pPr marL="271145" marR="55244" indent="-259079">
              <a:lnSpc>
                <a:spcPct val="118100"/>
              </a:lnSpc>
              <a:spcBef>
                <a:spcPts val="1335"/>
              </a:spcBef>
              <a:tabLst>
                <a:tab pos="271145" algn="l"/>
              </a:tabLst>
            </a:pPr>
            <a:r>
              <a:rPr sz="900" spc="-400" dirty="0">
                <a:solidFill>
                  <a:srgbClr val="79A7C6"/>
                </a:solidFill>
                <a:latin typeface="Segoe UI Emoji"/>
                <a:cs typeface="Segoe UI Emoji"/>
              </a:rPr>
              <a:t>✔	</a:t>
            </a:r>
            <a:r>
              <a:rPr sz="900" b="1" spc="-80" dirty="0">
                <a:solidFill>
                  <a:srgbClr val="79A7C6"/>
                </a:solidFill>
                <a:latin typeface="Arial Black"/>
                <a:cs typeface="Arial Black"/>
              </a:rPr>
              <a:t>Redeﬁning </a:t>
            </a:r>
            <a:r>
              <a:rPr sz="900" b="1" spc="-90" dirty="0">
                <a:solidFill>
                  <a:srgbClr val="79A7C6"/>
                </a:solidFill>
                <a:latin typeface="Arial Black"/>
                <a:cs typeface="Arial Black"/>
              </a:rPr>
              <a:t>"Leadership”: </a:t>
            </a:r>
            <a:r>
              <a:rPr sz="900" spc="-10" dirty="0">
                <a:solidFill>
                  <a:srgbClr val="363740"/>
                </a:solidFill>
                <a:latin typeface="Arial"/>
                <a:cs typeface="Arial"/>
              </a:rPr>
              <a:t>Generate</a:t>
            </a:r>
            <a:r>
              <a:rPr sz="900" spc="10" dirty="0">
                <a:solidFill>
                  <a:srgbClr val="363740"/>
                </a:solidFill>
                <a:latin typeface="Arial"/>
                <a:cs typeface="Arial"/>
              </a:rPr>
              <a:t> </a:t>
            </a:r>
            <a:r>
              <a:rPr sz="900" spc="-25" dirty="0">
                <a:solidFill>
                  <a:srgbClr val="363740"/>
                </a:solidFill>
                <a:latin typeface="Arial"/>
                <a:cs typeface="Arial"/>
              </a:rPr>
              <a:t>a</a:t>
            </a:r>
            <a:r>
              <a:rPr sz="900" spc="-30" dirty="0">
                <a:solidFill>
                  <a:srgbClr val="363740"/>
                </a:solidFill>
                <a:latin typeface="Arial"/>
                <a:cs typeface="Arial"/>
              </a:rPr>
              <a:t> </a:t>
            </a:r>
            <a:r>
              <a:rPr sz="900" spc="15" dirty="0">
                <a:solidFill>
                  <a:srgbClr val="363740"/>
                </a:solidFill>
                <a:latin typeface="Arial"/>
                <a:cs typeface="Arial"/>
              </a:rPr>
              <a:t>different </a:t>
            </a:r>
            <a:r>
              <a:rPr sz="900" spc="5" dirty="0">
                <a:solidFill>
                  <a:srgbClr val="363740"/>
                </a:solidFill>
                <a:latin typeface="Arial"/>
                <a:cs typeface="Arial"/>
              </a:rPr>
              <a:t> </a:t>
            </a:r>
            <a:r>
              <a:rPr sz="900" dirty="0">
                <a:solidFill>
                  <a:srgbClr val="363740"/>
                </a:solidFill>
                <a:latin typeface="Arial"/>
                <a:cs typeface="Arial"/>
              </a:rPr>
              <a:t>perspective </a:t>
            </a:r>
            <a:r>
              <a:rPr sz="900" spc="5" dirty="0">
                <a:solidFill>
                  <a:srgbClr val="363740"/>
                </a:solidFill>
                <a:latin typeface="Arial"/>
                <a:cs typeface="Arial"/>
              </a:rPr>
              <a:t>regarding </a:t>
            </a:r>
            <a:r>
              <a:rPr sz="900" spc="10" dirty="0">
                <a:solidFill>
                  <a:srgbClr val="363740"/>
                </a:solidFill>
                <a:latin typeface="Arial"/>
                <a:cs typeface="Arial"/>
              </a:rPr>
              <a:t>the </a:t>
            </a:r>
            <a:r>
              <a:rPr sz="900" spc="-5" dirty="0">
                <a:solidFill>
                  <a:srgbClr val="363740"/>
                </a:solidFill>
                <a:latin typeface="Arial"/>
                <a:cs typeface="Arial"/>
              </a:rPr>
              <a:t>role </a:t>
            </a:r>
            <a:r>
              <a:rPr sz="900" dirty="0">
                <a:solidFill>
                  <a:srgbClr val="363740"/>
                </a:solidFill>
                <a:latin typeface="Arial"/>
                <a:cs typeface="Arial"/>
              </a:rPr>
              <a:t>and </a:t>
            </a:r>
            <a:r>
              <a:rPr sz="900" spc="-5" dirty="0">
                <a:solidFill>
                  <a:srgbClr val="363740"/>
                </a:solidFill>
                <a:latin typeface="Arial"/>
                <a:cs typeface="Arial"/>
              </a:rPr>
              <a:t>goals </a:t>
            </a:r>
            <a:r>
              <a:rPr sz="900" spc="20" dirty="0">
                <a:solidFill>
                  <a:srgbClr val="363740"/>
                </a:solidFill>
                <a:latin typeface="Arial"/>
                <a:cs typeface="Arial"/>
              </a:rPr>
              <a:t>of</a:t>
            </a:r>
            <a:r>
              <a:rPr sz="900" spc="-145" dirty="0">
                <a:solidFill>
                  <a:srgbClr val="363740"/>
                </a:solidFill>
                <a:latin typeface="Arial"/>
                <a:cs typeface="Arial"/>
              </a:rPr>
              <a:t> </a:t>
            </a:r>
            <a:r>
              <a:rPr sz="900" spc="-25" dirty="0">
                <a:solidFill>
                  <a:srgbClr val="363740"/>
                </a:solidFill>
                <a:latin typeface="Arial"/>
                <a:cs typeface="Arial"/>
              </a:rPr>
              <a:t>a </a:t>
            </a:r>
            <a:r>
              <a:rPr sz="900" spc="-15" dirty="0">
                <a:solidFill>
                  <a:srgbClr val="363740"/>
                </a:solidFill>
                <a:latin typeface="Arial"/>
                <a:cs typeface="Arial"/>
              </a:rPr>
              <a:t>leader,  </a:t>
            </a:r>
            <a:r>
              <a:rPr sz="900" dirty="0">
                <a:solidFill>
                  <a:srgbClr val="363740"/>
                </a:solidFill>
                <a:latin typeface="Arial"/>
                <a:cs typeface="Arial"/>
              </a:rPr>
              <a:t>and </a:t>
            </a:r>
            <a:r>
              <a:rPr sz="900" spc="35" dirty="0">
                <a:solidFill>
                  <a:srgbClr val="363740"/>
                </a:solidFill>
                <a:latin typeface="Arial"/>
                <a:cs typeface="Arial"/>
              </a:rPr>
              <a:t>how </a:t>
            </a:r>
            <a:r>
              <a:rPr sz="900" spc="25" dirty="0">
                <a:solidFill>
                  <a:srgbClr val="363740"/>
                </a:solidFill>
                <a:latin typeface="Arial"/>
                <a:cs typeface="Arial"/>
              </a:rPr>
              <a:t>to </a:t>
            </a:r>
            <a:r>
              <a:rPr sz="900" spc="5" dirty="0">
                <a:solidFill>
                  <a:srgbClr val="363740"/>
                </a:solidFill>
                <a:latin typeface="Arial"/>
                <a:cs typeface="Arial"/>
              </a:rPr>
              <a:t>best </a:t>
            </a:r>
            <a:r>
              <a:rPr sz="900" dirty="0">
                <a:solidFill>
                  <a:srgbClr val="363740"/>
                </a:solidFill>
                <a:latin typeface="Arial"/>
                <a:cs typeface="Arial"/>
              </a:rPr>
              <a:t>meet </a:t>
            </a:r>
            <a:r>
              <a:rPr sz="900" spc="10" dirty="0">
                <a:solidFill>
                  <a:srgbClr val="363740"/>
                </a:solidFill>
                <a:latin typeface="Arial"/>
                <a:cs typeface="Arial"/>
              </a:rPr>
              <a:t>the </a:t>
            </a:r>
            <a:r>
              <a:rPr sz="900" spc="5" dirty="0">
                <a:solidFill>
                  <a:srgbClr val="363740"/>
                </a:solidFill>
                <a:latin typeface="Arial"/>
                <a:cs typeface="Arial"/>
              </a:rPr>
              <a:t>organization's  </a:t>
            </a:r>
            <a:r>
              <a:rPr sz="900" dirty="0">
                <a:solidFill>
                  <a:srgbClr val="363740"/>
                </a:solidFill>
                <a:latin typeface="Arial"/>
                <a:cs typeface="Arial"/>
              </a:rPr>
              <a:t>expectations </a:t>
            </a:r>
            <a:r>
              <a:rPr sz="900" spc="15" dirty="0">
                <a:solidFill>
                  <a:srgbClr val="363740"/>
                </a:solidFill>
                <a:latin typeface="Arial"/>
                <a:cs typeface="Arial"/>
              </a:rPr>
              <a:t>for</a:t>
            </a:r>
            <a:r>
              <a:rPr sz="900" spc="-60" dirty="0">
                <a:solidFill>
                  <a:srgbClr val="363740"/>
                </a:solidFill>
                <a:latin typeface="Arial"/>
                <a:cs typeface="Arial"/>
              </a:rPr>
              <a:t> </a:t>
            </a:r>
            <a:r>
              <a:rPr sz="900" dirty="0">
                <a:solidFill>
                  <a:srgbClr val="363740"/>
                </a:solidFill>
                <a:latin typeface="Arial"/>
                <a:cs typeface="Arial"/>
              </a:rPr>
              <a:t>performance.</a:t>
            </a:r>
            <a:endParaRPr sz="900">
              <a:latin typeface="Arial"/>
              <a:cs typeface="Arial"/>
            </a:endParaRPr>
          </a:p>
          <a:p>
            <a:pPr>
              <a:lnSpc>
                <a:spcPct val="100000"/>
              </a:lnSpc>
              <a:spcBef>
                <a:spcPts val="5"/>
              </a:spcBef>
            </a:pPr>
            <a:endParaRPr sz="1100">
              <a:latin typeface="Times New Roman"/>
              <a:cs typeface="Times New Roman"/>
            </a:endParaRPr>
          </a:p>
          <a:p>
            <a:pPr marL="271145" marR="36195" indent="-259079">
              <a:lnSpc>
                <a:spcPct val="118100"/>
              </a:lnSpc>
              <a:spcBef>
                <a:spcPts val="5"/>
              </a:spcBef>
              <a:tabLst>
                <a:tab pos="271145" algn="l"/>
              </a:tabLst>
            </a:pPr>
            <a:r>
              <a:rPr sz="900" spc="-400" dirty="0">
                <a:solidFill>
                  <a:srgbClr val="79A7C6"/>
                </a:solidFill>
                <a:latin typeface="Segoe UI Emoji"/>
                <a:cs typeface="Segoe UI Emoji"/>
              </a:rPr>
              <a:t>✔	</a:t>
            </a:r>
            <a:r>
              <a:rPr sz="900" b="1" spc="-80" dirty="0">
                <a:solidFill>
                  <a:srgbClr val="79A7C6"/>
                </a:solidFill>
                <a:latin typeface="Arial Black"/>
                <a:cs typeface="Arial Black"/>
              </a:rPr>
              <a:t>Promoting </a:t>
            </a:r>
            <a:r>
              <a:rPr sz="900" b="1" spc="-90" dirty="0">
                <a:solidFill>
                  <a:srgbClr val="79A7C6"/>
                </a:solidFill>
                <a:latin typeface="Arial Black"/>
                <a:cs typeface="Arial Black"/>
              </a:rPr>
              <a:t>Behavioral</a:t>
            </a:r>
            <a:r>
              <a:rPr sz="900" b="1" spc="-40" dirty="0">
                <a:solidFill>
                  <a:srgbClr val="79A7C6"/>
                </a:solidFill>
                <a:latin typeface="Arial Black"/>
                <a:cs typeface="Arial Black"/>
              </a:rPr>
              <a:t> </a:t>
            </a:r>
            <a:r>
              <a:rPr sz="900" b="1" spc="-90" dirty="0">
                <a:solidFill>
                  <a:srgbClr val="79A7C6"/>
                </a:solidFill>
                <a:latin typeface="Arial Black"/>
                <a:cs typeface="Arial Black"/>
              </a:rPr>
              <a:t>Change:</a:t>
            </a:r>
            <a:r>
              <a:rPr sz="900" b="1" spc="-60" dirty="0">
                <a:solidFill>
                  <a:srgbClr val="79A7C6"/>
                </a:solidFill>
                <a:latin typeface="Arial Black"/>
                <a:cs typeface="Arial Black"/>
              </a:rPr>
              <a:t> </a:t>
            </a:r>
            <a:r>
              <a:rPr sz="900" spc="5" dirty="0">
                <a:solidFill>
                  <a:srgbClr val="363740"/>
                </a:solidFill>
                <a:latin typeface="Arial"/>
                <a:cs typeface="Arial"/>
              </a:rPr>
              <a:t>Implement </a:t>
            </a:r>
            <a:r>
              <a:rPr sz="900" dirty="0">
                <a:solidFill>
                  <a:srgbClr val="363740"/>
                </a:solidFill>
                <a:latin typeface="Arial"/>
                <a:cs typeface="Arial"/>
              </a:rPr>
              <a:t> </a:t>
            </a:r>
            <a:r>
              <a:rPr sz="900" spc="-5" dirty="0">
                <a:solidFill>
                  <a:srgbClr val="363740"/>
                </a:solidFill>
                <a:latin typeface="Arial"/>
                <a:cs typeface="Arial"/>
              </a:rPr>
              <a:t>behavioral, </a:t>
            </a:r>
            <a:r>
              <a:rPr sz="900" spc="-15" dirty="0">
                <a:solidFill>
                  <a:srgbClr val="363740"/>
                </a:solidFill>
                <a:latin typeface="Arial"/>
                <a:cs typeface="Arial"/>
              </a:rPr>
              <a:t>process, </a:t>
            </a:r>
            <a:r>
              <a:rPr sz="900" dirty="0">
                <a:solidFill>
                  <a:srgbClr val="363740"/>
                </a:solidFill>
                <a:latin typeface="Arial"/>
                <a:cs typeface="Arial"/>
              </a:rPr>
              <a:t>and </a:t>
            </a:r>
            <a:r>
              <a:rPr sz="900" spc="5" dirty="0">
                <a:solidFill>
                  <a:srgbClr val="363740"/>
                </a:solidFill>
                <a:latin typeface="Arial"/>
                <a:cs typeface="Arial"/>
              </a:rPr>
              <a:t>cultural </a:t>
            </a:r>
            <a:r>
              <a:rPr sz="900" spc="10" dirty="0">
                <a:solidFill>
                  <a:srgbClr val="363740"/>
                </a:solidFill>
                <a:latin typeface="Arial"/>
                <a:cs typeface="Arial"/>
              </a:rPr>
              <a:t>norm </a:t>
            </a:r>
            <a:r>
              <a:rPr sz="900" spc="-10" dirty="0">
                <a:solidFill>
                  <a:srgbClr val="363740"/>
                </a:solidFill>
                <a:latin typeface="Arial"/>
                <a:cs typeface="Arial"/>
              </a:rPr>
              <a:t>changes </a:t>
            </a:r>
            <a:r>
              <a:rPr sz="900" spc="20" dirty="0">
                <a:solidFill>
                  <a:srgbClr val="363740"/>
                </a:solidFill>
                <a:latin typeface="Arial"/>
                <a:cs typeface="Arial"/>
              </a:rPr>
              <a:t>that  </a:t>
            </a:r>
            <a:r>
              <a:rPr sz="900" spc="-5" dirty="0">
                <a:solidFill>
                  <a:srgbClr val="363740"/>
                </a:solidFill>
                <a:latin typeface="Arial"/>
                <a:cs typeface="Arial"/>
              </a:rPr>
              <a:t>encourage </a:t>
            </a:r>
            <a:r>
              <a:rPr sz="900" spc="5" dirty="0">
                <a:solidFill>
                  <a:srgbClr val="363740"/>
                </a:solidFill>
                <a:latin typeface="Arial"/>
                <a:cs typeface="Arial"/>
              </a:rPr>
              <a:t>individuals </a:t>
            </a:r>
            <a:r>
              <a:rPr sz="900" spc="25" dirty="0">
                <a:solidFill>
                  <a:srgbClr val="363740"/>
                </a:solidFill>
                <a:latin typeface="Arial"/>
                <a:cs typeface="Arial"/>
              </a:rPr>
              <a:t>to</a:t>
            </a:r>
            <a:r>
              <a:rPr sz="900" spc="-170" dirty="0">
                <a:solidFill>
                  <a:srgbClr val="363740"/>
                </a:solidFill>
                <a:latin typeface="Arial"/>
                <a:cs typeface="Arial"/>
              </a:rPr>
              <a:t> </a:t>
            </a:r>
            <a:r>
              <a:rPr sz="900" spc="-5" dirty="0">
                <a:solidFill>
                  <a:srgbClr val="363740"/>
                </a:solidFill>
                <a:latin typeface="Arial"/>
                <a:cs typeface="Arial"/>
              </a:rPr>
              <a:t>move </a:t>
            </a:r>
            <a:r>
              <a:rPr sz="900" spc="15" dirty="0">
                <a:solidFill>
                  <a:srgbClr val="363740"/>
                </a:solidFill>
                <a:latin typeface="Arial"/>
                <a:cs typeface="Arial"/>
              </a:rPr>
              <a:t>from </a:t>
            </a:r>
            <a:r>
              <a:rPr sz="900" spc="-25" dirty="0">
                <a:solidFill>
                  <a:srgbClr val="363740"/>
                </a:solidFill>
                <a:latin typeface="Arial"/>
                <a:cs typeface="Arial"/>
              </a:rPr>
              <a:t>a </a:t>
            </a:r>
            <a:r>
              <a:rPr sz="900" dirty="0">
                <a:solidFill>
                  <a:srgbClr val="363740"/>
                </a:solidFill>
                <a:latin typeface="Arial"/>
                <a:cs typeface="Arial"/>
              </a:rPr>
              <a:t>perspective </a:t>
            </a:r>
            <a:r>
              <a:rPr sz="900" spc="20" dirty="0">
                <a:solidFill>
                  <a:srgbClr val="363740"/>
                </a:solidFill>
                <a:latin typeface="Arial"/>
                <a:cs typeface="Arial"/>
              </a:rPr>
              <a:t>of  </a:t>
            </a:r>
            <a:r>
              <a:rPr sz="900" spc="-5" dirty="0">
                <a:solidFill>
                  <a:srgbClr val="363740"/>
                </a:solidFill>
                <a:latin typeface="Arial"/>
                <a:cs typeface="Arial"/>
              </a:rPr>
              <a:t>compliance (actions based </a:t>
            </a:r>
            <a:r>
              <a:rPr sz="900" dirty="0">
                <a:solidFill>
                  <a:srgbClr val="363740"/>
                </a:solidFill>
                <a:latin typeface="Arial"/>
                <a:cs typeface="Arial"/>
              </a:rPr>
              <a:t>on </a:t>
            </a:r>
            <a:r>
              <a:rPr sz="900" spc="-15" dirty="0">
                <a:solidFill>
                  <a:srgbClr val="363740"/>
                </a:solidFill>
                <a:latin typeface="Arial"/>
                <a:cs typeface="Arial"/>
              </a:rPr>
              <a:t>rules, </a:t>
            </a:r>
            <a:r>
              <a:rPr sz="900" dirty="0">
                <a:solidFill>
                  <a:srgbClr val="363740"/>
                </a:solidFill>
                <a:latin typeface="Arial"/>
                <a:cs typeface="Arial"/>
              </a:rPr>
              <a:t>rewards, and  </a:t>
            </a:r>
            <a:r>
              <a:rPr sz="900" spc="5" dirty="0">
                <a:solidFill>
                  <a:srgbClr val="363740"/>
                </a:solidFill>
                <a:latin typeface="Arial"/>
                <a:cs typeface="Arial"/>
              </a:rPr>
              <a:t>punishments) </a:t>
            </a:r>
            <a:r>
              <a:rPr sz="900" spc="25" dirty="0">
                <a:solidFill>
                  <a:srgbClr val="363740"/>
                </a:solidFill>
                <a:latin typeface="Arial"/>
                <a:cs typeface="Arial"/>
              </a:rPr>
              <a:t>toward </a:t>
            </a:r>
            <a:r>
              <a:rPr sz="900" spc="5" dirty="0">
                <a:solidFill>
                  <a:srgbClr val="363740"/>
                </a:solidFill>
                <a:latin typeface="Arial"/>
                <a:cs typeface="Arial"/>
              </a:rPr>
              <a:t>internalization </a:t>
            </a:r>
            <a:r>
              <a:rPr sz="900" spc="-5" dirty="0">
                <a:solidFill>
                  <a:srgbClr val="363740"/>
                </a:solidFill>
                <a:latin typeface="Arial"/>
                <a:cs typeface="Arial"/>
              </a:rPr>
              <a:t>(actions based  </a:t>
            </a:r>
            <a:r>
              <a:rPr sz="900" dirty="0">
                <a:solidFill>
                  <a:srgbClr val="363740"/>
                </a:solidFill>
                <a:latin typeface="Arial"/>
                <a:cs typeface="Arial"/>
              </a:rPr>
              <a:t>on </a:t>
            </a:r>
            <a:r>
              <a:rPr sz="900" spc="5" dirty="0">
                <a:solidFill>
                  <a:srgbClr val="363740"/>
                </a:solidFill>
                <a:latin typeface="Arial"/>
                <a:cs typeface="Arial"/>
              </a:rPr>
              <a:t>inherent merits </a:t>
            </a:r>
            <a:r>
              <a:rPr sz="900" dirty="0">
                <a:solidFill>
                  <a:srgbClr val="363740"/>
                </a:solidFill>
                <a:latin typeface="Arial"/>
                <a:cs typeface="Arial"/>
              </a:rPr>
              <a:t>and</a:t>
            </a:r>
            <a:r>
              <a:rPr sz="900" spc="-95" dirty="0">
                <a:solidFill>
                  <a:srgbClr val="363740"/>
                </a:solidFill>
                <a:latin typeface="Arial"/>
                <a:cs typeface="Arial"/>
              </a:rPr>
              <a:t> </a:t>
            </a:r>
            <a:r>
              <a:rPr sz="900" spc="-10" dirty="0">
                <a:solidFill>
                  <a:srgbClr val="363740"/>
                </a:solidFill>
                <a:latin typeface="Arial"/>
                <a:cs typeface="Arial"/>
              </a:rPr>
              <a:t>beliefs).</a:t>
            </a:r>
            <a:endParaRPr sz="900">
              <a:latin typeface="Arial"/>
              <a:cs typeface="Arial"/>
            </a:endParaRPr>
          </a:p>
          <a:p>
            <a:pPr>
              <a:lnSpc>
                <a:spcPct val="100000"/>
              </a:lnSpc>
              <a:spcBef>
                <a:spcPts val="5"/>
              </a:spcBef>
            </a:pPr>
            <a:endParaRPr sz="1100">
              <a:latin typeface="Times New Roman"/>
              <a:cs typeface="Times New Roman"/>
            </a:endParaRPr>
          </a:p>
          <a:p>
            <a:pPr marL="271145" marR="5080" indent="-259079">
              <a:lnSpc>
                <a:spcPct val="118100"/>
              </a:lnSpc>
              <a:spcBef>
                <a:spcPts val="5"/>
              </a:spcBef>
              <a:tabLst>
                <a:tab pos="271145" algn="l"/>
              </a:tabLst>
            </a:pPr>
            <a:r>
              <a:rPr sz="900" spc="-400" dirty="0">
                <a:solidFill>
                  <a:srgbClr val="79A7C6"/>
                </a:solidFill>
                <a:latin typeface="Segoe UI Emoji"/>
                <a:cs typeface="Segoe UI Emoji"/>
              </a:rPr>
              <a:t>✔	</a:t>
            </a:r>
            <a:r>
              <a:rPr sz="900" b="1" spc="-100" dirty="0">
                <a:solidFill>
                  <a:srgbClr val="79A7C6"/>
                </a:solidFill>
                <a:latin typeface="Arial Black"/>
                <a:cs typeface="Arial Black"/>
              </a:rPr>
              <a:t>Biases: </a:t>
            </a:r>
            <a:r>
              <a:rPr sz="900" spc="10" dirty="0">
                <a:solidFill>
                  <a:srgbClr val="363740"/>
                </a:solidFill>
                <a:latin typeface="Arial"/>
                <a:cs typeface="Arial"/>
              </a:rPr>
              <a:t>Acknowledge </a:t>
            </a:r>
            <a:r>
              <a:rPr sz="900" dirty="0">
                <a:solidFill>
                  <a:srgbClr val="363740"/>
                </a:solidFill>
                <a:latin typeface="Arial"/>
                <a:cs typeface="Arial"/>
              </a:rPr>
              <a:t>and actively</a:t>
            </a:r>
            <a:r>
              <a:rPr sz="900" spc="-35" dirty="0">
                <a:solidFill>
                  <a:srgbClr val="363740"/>
                </a:solidFill>
                <a:latin typeface="Arial"/>
                <a:cs typeface="Arial"/>
              </a:rPr>
              <a:t> </a:t>
            </a:r>
            <a:r>
              <a:rPr sz="900" spc="-5" dirty="0">
                <a:solidFill>
                  <a:srgbClr val="363740"/>
                </a:solidFill>
                <a:latin typeface="Arial"/>
                <a:cs typeface="Arial"/>
              </a:rPr>
              <a:t>manage</a:t>
            </a:r>
            <a:r>
              <a:rPr sz="900" spc="-25" dirty="0">
                <a:solidFill>
                  <a:srgbClr val="363740"/>
                </a:solidFill>
                <a:latin typeface="Arial"/>
                <a:cs typeface="Arial"/>
              </a:rPr>
              <a:t> </a:t>
            </a:r>
            <a:r>
              <a:rPr sz="900" spc="10" dirty="0">
                <a:solidFill>
                  <a:srgbClr val="363740"/>
                </a:solidFill>
                <a:latin typeface="Arial"/>
                <a:cs typeface="Arial"/>
              </a:rPr>
              <a:t>the </a:t>
            </a:r>
            <a:r>
              <a:rPr sz="900" spc="5" dirty="0">
                <a:solidFill>
                  <a:srgbClr val="363740"/>
                </a:solidFill>
                <a:latin typeface="Arial"/>
                <a:cs typeface="Arial"/>
              </a:rPr>
              <a:t> </a:t>
            </a:r>
            <a:r>
              <a:rPr sz="900" spc="-10" dirty="0">
                <a:solidFill>
                  <a:srgbClr val="363740"/>
                </a:solidFill>
                <a:latin typeface="Arial"/>
                <a:cs typeface="Arial"/>
              </a:rPr>
              <a:t>biases </a:t>
            </a:r>
            <a:r>
              <a:rPr sz="900" spc="-15" dirty="0">
                <a:solidFill>
                  <a:srgbClr val="363740"/>
                </a:solidFill>
                <a:latin typeface="Arial"/>
                <a:cs typeface="Arial"/>
              </a:rPr>
              <a:t>each </a:t>
            </a:r>
            <a:r>
              <a:rPr sz="900" spc="20" dirty="0">
                <a:solidFill>
                  <a:srgbClr val="363740"/>
                </a:solidFill>
                <a:latin typeface="Arial"/>
                <a:cs typeface="Arial"/>
              </a:rPr>
              <a:t>of </a:t>
            </a:r>
            <a:r>
              <a:rPr sz="900" spc="-10" dirty="0">
                <a:solidFill>
                  <a:srgbClr val="363740"/>
                </a:solidFill>
                <a:latin typeface="Arial"/>
                <a:cs typeface="Arial"/>
              </a:rPr>
              <a:t>us </a:t>
            </a:r>
            <a:r>
              <a:rPr sz="900" spc="10" dirty="0">
                <a:solidFill>
                  <a:srgbClr val="363740"/>
                </a:solidFill>
                <a:latin typeface="Arial"/>
                <a:cs typeface="Arial"/>
              </a:rPr>
              <a:t>hold </a:t>
            </a:r>
            <a:r>
              <a:rPr sz="900" spc="20" dirty="0">
                <a:solidFill>
                  <a:srgbClr val="363740"/>
                </a:solidFill>
                <a:latin typeface="Arial"/>
                <a:cs typeface="Arial"/>
              </a:rPr>
              <a:t>that</a:t>
            </a:r>
            <a:r>
              <a:rPr sz="900" spc="-170" dirty="0">
                <a:solidFill>
                  <a:srgbClr val="363740"/>
                </a:solidFill>
                <a:latin typeface="Arial"/>
                <a:cs typeface="Arial"/>
              </a:rPr>
              <a:t> </a:t>
            </a:r>
            <a:r>
              <a:rPr sz="900" spc="-5" dirty="0">
                <a:solidFill>
                  <a:srgbClr val="363740"/>
                </a:solidFill>
                <a:latin typeface="Arial"/>
                <a:cs typeface="Arial"/>
              </a:rPr>
              <a:t>blocks personal </a:t>
            </a:r>
            <a:r>
              <a:rPr sz="900" dirty="0">
                <a:solidFill>
                  <a:srgbClr val="363740"/>
                </a:solidFill>
                <a:latin typeface="Arial"/>
                <a:cs typeface="Arial"/>
              </a:rPr>
              <a:t>and </a:t>
            </a:r>
            <a:r>
              <a:rPr sz="900" spc="5" dirty="0">
                <a:solidFill>
                  <a:srgbClr val="363740"/>
                </a:solidFill>
                <a:latin typeface="Arial"/>
                <a:cs typeface="Arial"/>
              </a:rPr>
              <a:t>team  </a:t>
            </a:r>
            <a:r>
              <a:rPr sz="900" dirty="0">
                <a:solidFill>
                  <a:srgbClr val="363740"/>
                </a:solidFill>
                <a:latin typeface="Arial"/>
                <a:cs typeface="Arial"/>
              </a:rPr>
              <a:t>performance.</a:t>
            </a:r>
            <a:endParaRPr sz="900">
              <a:latin typeface="Arial"/>
              <a:cs typeface="Arial"/>
            </a:endParaRPr>
          </a:p>
        </p:txBody>
      </p:sp>
      <p:sp>
        <p:nvSpPr>
          <p:cNvPr id="7" name="object 7"/>
          <p:cNvSpPr txBox="1"/>
          <p:nvPr/>
        </p:nvSpPr>
        <p:spPr>
          <a:xfrm>
            <a:off x="5316978" y="1139684"/>
            <a:ext cx="2900680" cy="2945130"/>
          </a:xfrm>
          <a:prstGeom prst="rect">
            <a:avLst/>
          </a:prstGeom>
        </p:spPr>
        <p:txBody>
          <a:bodyPr vert="horz" wrap="square" lIns="0" tIns="0" rIns="0" bIns="0" rtlCol="0">
            <a:spAutoFit/>
          </a:bodyPr>
          <a:lstStyle/>
          <a:p>
            <a:pPr marL="271145" marR="5080" indent="-259079">
              <a:lnSpc>
                <a:spcPct val="118100"/>
              </a:lnSpc>
              <a:tabLst>
                <a:tab pos="271145" algn="l"/>
              </a:tabLst>
            </a:pPr>
            <a:r>
              <a:rPr sz="900" spc="-400" dirty="0">
                <a:solidFill>
                  <a:srgbClr val="79A7C6"/>
                </a:solidFill>
                <a:latin typeface="Segoe UI Emoji"/>
                <a:cs typeface="Segoe UI Emoji"/>
              </a:rPr>
              <a:t>✔	</a:t>
            </a:r>
            <a:r>
              <a:rPr sz="900" b="1" spc="-90" dirty="0">
                <a:solidFill>
                  <a:srgbClr val="79A7C6"/>
                </a:solidFill>
                <a:latin typeface="Arial Black"/>
                <a:cs typeface="Arial Black"/>
              </a:rPr>
              <a:t>Dimensions </a:t>
            </a:r>
            <a:r>
              <a:rPr sz="900" b="1" spc="-60" dirty="0">
                <a:solidFill>
                  <a:srgbClr val="79A7C6"/>
                </a:solidFill>
                <a:latin typeface="Arial Black"/>
                <a:cs typeface="Arial Black"/>
              </a:rPr>
              <a:t>of </a:t>
            </a:r>
            <a:r>
              <a:rPr sz="900" b="1" spc="-80" dirty="0">
                <a:solidFill>
                  <a:srgbClr val="79A7C6"/>
                </a:solidFill>
                <a:latin typeface="Arial Black"/>
                <a:cs typeface="Arial Black"/>
              </a:rPr>
              <a:t>Diversity: </a:t>
            </a:r>
            <a:r>
              <a:rPr sz="900" spc="-10" dirty="0">
                <a:solidFill>
                  <a:srgbClr val="363740"/>
                </a:solidFill>
                <a:latin typeface="Arial"/>
                <a:cs typeface="Arial"/>
              </a:rPr>
              <a:t>Recognize</a:t>
            </a:r>
            <a:r>
              <a:rPr sz="900" spc="60" dirty="0">
                <a:solidFill>
                  <a:srgbClr val="363740"/>
                </a:solidFill>
                <a:latin typeface="Arial"/>
                <a:cs typeface="Arial"/>
              </a:rPr>
              <a:t> </a:t>
            </a:r>
            <a:r>
              <a:rPr sz="900" spc="10" dirty="0">
                <a:solidFill>
                  <a:srgbClr val="363740"/>
                </a:solidFill>
                <a:latin typeface="Arial"/>
                <a:cs typeface="Arial"/>
              </a:rPr>
              <a:t>the</a:t>
            </a:r>
            <a:r>
              <a:rPr sz="900" spc="-15" dirty="0">
                <a:solidFill>
                  <a:srgbClr val="363740"/>
                </a:solidFill>
                <a:latin typeface="Arial"/>
                <a:cs typeface="Arial"/>
              </a:rPr>
              <a:t> </a:t>
            </a:r>
            <a:r>
              <a:rPr sz="900" spc="15" dirty="0">
                <a:solidFill>
                  <a:srgbClr val="363740"/>
                </a:solidFill>
                <a:latin typeface="Arial"/>
                <a:cs typeface="Arial"/>
              </a:rPr>
              <a:t>multitude </a:t>
            </a:r>
            <a:r>
              <a:rPr sz="900" spc="10" dirty="0">
                <a:solidFill>
                  <a:srgbClr val="363740"/>
                </a:solidFill>
                <a:latin typeface="Arial"/>
                <a:cs typeface="Arial"/>
              </a:rPr>
              <a:t> </a:t>
            </a:r>
            <a:r>
              <a:rPr sz="900" spc="20" dirty="0">
                <a:solidFill>
                  <a:srgbClr val="363740"/>
                </a:solidFill>
                <a:latin typeface="Arial"/>
                <a:cs typeface="Arial"/>
              </a:rPr>
              <a:t>of</a:t>
            </a:r>
            <a:r>
              <a:rPr sz="900" spc="-25" dirty="0">
                <a:solidFill>
                  <a:srgbClr val="363740"/>
                </a:solidFill>
                <a:latin typeface="Arial"/>
                <a:cs typeface="Arial"/>
              </a:rPr>
              <a:t> </a:t>
            </a:r>
            <a:r>
              <a:rPr sz="900" spc="5" dirty="0">
                <a:solidFill>
                  <a:srgbClr val="363740"/>
                </a:solidFill>
                <a:latin typeface="Arial"/>
                <a:cs typeface="Arial"/>
              </a:rPr>
              <a:t>“differences”</a:t>
            </a:r>
            <a:r>
              <a:rPr sz="900" spc="-25" dirty="0">
                <a:solidFill>
                  <a:srgbClr val="363740"/>
                </a:solidFill>
                <a:latin typeface="Arial"/>
                <a:cs typeface="Arial"/>
              </a:rPr>
              <a:t> </a:t>
            </a:r>
            <a:r>
              <a:rPr sz="900" spc="20" dirty="0">
                <a:solidFill>
                  <a:srgbClr val="363740"/>
                </a:solidFill>
                <a:latin typeface="Arial"/>
                <a:cs typeface="Arial"/>
              </a:rPr>
              <a:t>that</a:t>
            </a:r>
            <a:r>
              <a:rPr sz="900" spc="-25" dirty="0">
                <a:solidFill>
                  <a:srgbClr val="363740"/>
                </a:solidFill>
                <a:latin typeface="Arial"/>
                <a:cs typeface="Arial"/>
              </a:rPr>
              <a:t> </a:t>
            </a:r>
            <a:r>
              <a:rPr sz="900" dirty="0">
                <a:solidFill>
                  <a:srgbClr val="363740"/>
                </a:solidFill>
                <a:latin typeface="Arial"/>
                <a:cs typeface="Arial"/>
              </a:rPr>
              <a:t>exist</a:t>
            </a:r>
            <a:r>
              <a:rPr sz="900" spc="-25" dirty="0">
                <a:solidFill>
                  <a:srgbClr val="363740"/>
                </a:solidFill>
                <a:latin typeface="Arial"/>
                <a:cs typeface="Arial"/>
              </a:rPr>
              <a:t> </a:t>
            </a:r>
            <a:r>
              <a:rPr sz="900" spc="5" dirty="0">
                <a:solidFill>
                  <a:srgbClr val="363740"/>
                </a:solidFill>
                <a:latin typeface="Arial"/>
                <a:cs typeface="Arial"/>
              </a:rPr>
              <a:t>in</a:t>
            </a:r>
            <a:r>
              <a:rPr sz="900" spc="-25" dirty="0">
                <a:solidFill>
                  <a:srgbClr val="363740"/>
                </a:solidFill>
                <a:latin typeface="Arial"/>
                <a:cs typeface="Arial"/>
              </a:rPr>
              <a:t> </a:t>
            </a:r>
            <a:r>
              <a:rPr sz="900" dirty="0">
                <a:solidFill>
                  <a:srgbClr val="363740"/>
                </a:solidFill>
                <a:latin typeface="Arial"/>
                <a:cs typeface="Arial"/>
              </a:rPr>
              <a:t>any</a:t>
            </a:r>
            <a:r>
              <a:rPr sz="900" spc="-25" dirty="0">
                <a:solidFill>
                  <a:srgbClr val="363740"/>
                </a:solidFill>
                <a:latin typeface="Arial"/>
                <a:cs typeface="Arial"/>
              </a:rPr>
              <a:t> </a:t>
            </a:r>
            <a:r>
              <a:rPr sz="900" dirty="0">
                <a:solidFill>
                  <a:srgbClr val="363740"/>
                </a:solidFill>
                <a:latin typeface="Arial"/>
                <a:cs typeface="Arial"/>
              </a:rPr>
              <a:t>group,</a:t>
            </a:r>
            <a:r>
              <a:rPr sz="900" spc="-25" dirty="0">
                <a:solidFill>
                  <a:srgbClr val="363740"/>
                </a:solidFill>
                <a:latin typeface="Arial"/>
                <a:cs typeface="Arial"/>
              </a:rPr>
              <a:t> </a:t>
            </a:r>
            <a:r>
              <a:rPr sz="900" dirty="0">
                <a:solidFill>
                  <a:srgbClr val="363740"/>
                </a:solidFill>
                <a:latin typeface="Arial"/>
                <a:cs typeface="Arial"/>
              </a:rPr>
              <a:t>beyond</a:t>
            </a:r>
            <a:r>
              <a:rPr sz="900" spc="-30" dirty="0">
                <a:solidFill>
                  <a:srgbClr val="363740"/>
                </a:solidFill>
                <a:latin typeface="Arial"/>
                <a:cs typeface="Arial"/>
              </a:rPr>
              <a:t> </a:t>
            </a:r>
            <a:r>
              <a:rPr sz="900" spc="-20" dirty="0">
                <a:solidFill>
                  <a:srgbClr val="363740"/>
                </a:solidFill>
                <a:latin typeface="Arial"/>
                <a:cs typeface="Arial"/>
              </a:rPr>
              <a:t>age,  race, </a:t>
            </a:r>
            <a:r>
              <a:rPr sz="900" dirty="0">
                <a:solidFill>
                  <a:srgbClr val="363740"/>
                </a:solidFill>
                <a:latin typeface="Arial"/>
                <a:cs typeface="Arial"/>
              </a:rPr>
              <a:t>and </a:t>
            </a:r>
            <a:r>
              <a:rPr sz="900" spc="-10" dirty="0">
                <a:solidFill>
                  <a:srgbClr val="363740"/>
                </a:solidFill>
                <a:latin typeface="Arial"/>
                <a:cs typeface="Arial"/>
              </a:rPr>
              <a:t>gender, </a:t>
            </a:r>
            <a:r>
              <a:rPr sz="900" spc="20" dirty="0">
                <a:solidFill>
                  <a:srgbClr val="363740"/>
                </a:solidFill>
                <a:latin typeface="Arial"/>
                <a:cs typeface="Arial"/>
              </a:rPr>
              <a:t>that </a:t>
            </a:r>
            <a:r>
              <a:rPr sz="900" spc="-15" dirty="0">
                <a:solidFill>
                  <a:srgbClr val="363740"/>
                </a:solidFill>
                <a:latin typeface="Arial"/>
                <a:cs typeface="Arial"/>
              </a:rPr>
              <a:t>can </a:t>
            </a:r>
            <a:r>
              <a:rPr sz="900" spc="-5" dirty="0">
                <a:solidFill>
                  <a:srgbClr val="363740"/>
                </a:solidFill>
                <a:latin typeface="Arial"/>
                <a:cs typeface="Arial"/>
              </a:rPr>
              <a:t>be leveraged </a:t>
            </a:r>
            <a:r>
              <a:rPr sz="900" spc="25" dirty="0">
                <a:solidFill>
                  <a:srgbClr val="363740"/>
                </a:solidFill>
                <a:latin typeface="Arial"/>
                <a:cs typeface="Arial"/>
              </a:rPr>
              <a:t>to</a:t>
            </a:r>
            <a:r>
              <a:rPr sz="900" spc="-130" dirty="0">
                <a:solidFill>
                  <a:srgbClr val="363740"/>
                </a:solidFill>
                <a:latin typeface="Arial"/>
                <a:cs typeface="Arial"/>
              </a:rPr>
              <a:t> </a:t>
            </a:r>
            <a:r>
              <a:rPr sz="900" dirty="0">
                <a:solidFill>
                  <a:srgbClr val="363740"/>
                </a:solidFill>
                <a:latin typeface="Arial"/>
                <a:cs typeface="Arial"/>
              </a:rPr>
              <a:t>generate  </a:t>
            </a:r>
            <a:r>
              <a:rPr sz="900" spc="25" dirty="0">
                <a:solidFill>
                  <a:srgbClr val="363740"/>
                </a:solidFill>
                <a:latin typeface="Arial"/>
                <a:cs typeface="Arial"/>
              </a:rPr>
              <a:t>new </a:t>
            </a:r>
            <a:r>
              <a:rPr sz="900" spc="10" dirty="0">
                <a:solidFill>
                  <a:srgbClr val="363740"/>
                </a:solidFill>
                <a:latin typeface="Arial"/>
                <a:cs typeface="Arial"/>
              </a:rPr>
              <a:t>insights </a:t>
            </a:r>
            <a:r>
              <a:rPr sz="900" dirty="0">
                <a:solidFill>
                  <a:srgbClr val="363740"/>
                </a:solidFill>
                <a:latin typeface="Arial"/>
                <a:cs typeface="Arial"/>
              </a:rPr>
              <a:t>and </a:t>
            </a:r>
            <a:r>
              <a:rPr sz="900" spc="-10" dirty="0">
                <a:solidFill>
                  <a:srgbClr val="363740"/>
                </a:solidFill>
                <a:latin typeface="Arial"/>
                <a:cs typeface="Arial"/>
              </a:rPr>
              <a:t>enhance </a:t>
            </a:r>
            <a:r>
              <a:rPr sz="900" spc="5" dirty="0">
                <a:solidFill>
                  <a:srgbClr val="363740"/>
                </a:solidFill>
                <a:latin typeface="Arial"/>
                <a:cs typeface="Arial"/>
              </a:rPr>
              <a:t>team</a:t>
            </a:r>
            <a:r>
              <a:rPr sz="900" spc="-170" dirty="0">
                <a:solidFill>
                  <a:srgbClr val="363740"/>
                </a:solidFill>
                <a:latin typeface="Arial"/>
                <a:cs typeface="Arial"/>
              </a:rPr>
              <a:t> </a:t>
            </a:r>
            <a:r>
              <a:rPr sz="900" dirty="0">
                <a:solidFill>
                  <a:srgbClr val="363740"/>
                </a:solidFill>
                <a:latin typeface="Arial"/>
                <a:cs typeface="Arial"/>
              </a:rPr>
              <a:t>performance.</a:t>
            </a:r>
            <a:endParaRPr sz="900">
              <a:latin typeface="Arial"/>
              <a:cs typeface="Arial"/>
            </a:endParaRPr>
          </a:p>
          <a:p>
            <a:pPr>
              <a:lnSpc>
                <a:spcPct val="100000"/>
              </a:lnSpc>
              <a:spcBef>
                <a:spcPts val="5"/>
              </a:spcBef>
            </a:pPr>
            <a:endParaRPr sz="1100">
              <a:latin typeface="Times New Roman"/>
              <a:cs typeface="Times New Roman"/>
            </a:endParaRPr>
          </a:p>
          <a:p>
            <a:pPr marL="271145" marR="10795" indent="-259079">
              <a:lnSpc>
                <a:spcPct val="118100"/>
              </a:lnSpc>
              <a:spcBef>
                <a:spcPts val="5"/>
              </a:spcBef>
              <a:tabLst>
                <a:tab pos="271145" algn="l"/>
              </a:tabLst>
            </a:pPr>
            <a:r>
              <a:rPr sz="900" spc="-400" dirty="0">
                <a:solidFill>
                  <a:srgbClr val="79A7C6"/>
                </a:solidFill>
                <a:latin typeface="Segoe UI Emoji"/>
                <a:cs typeface="Segoe UI Emoji"/>
              </a:rPr>
              <a:t>✔	</a:t>
            </a:r>
            <a:r>
              <a:rPr sz="900" b="1" spc="-85" dirty="0">
                <a:solidFill>
                  <a:srgbClr val="79A7C6"/>
                </a:solidFill>
                <a:latin typeface="Arial Black"/>
                <a:cs typeface="Arial Black"/>
              </a:rPr>
              <a:t>Reinforcing </a:t>
            </a:r>
            <a:r>
              <a:rPr sz="900" b="1" spc="-90" dirty="0">
                <a:solidFill>
                  <a:srgbClr val="79A7C6"/>
                </a:solidFill>
                <a:latin typeface="Arial Black"/>
                <a:cs typeface="Arial Black"/>
              </a:rPr>
              <a:t>Patterns </a:t>
            </a:r>
            <a:r>
              <a:rPr sz="900" b="1" spc="-60" dirty="0">
                <a:solidFill>
                  <a:srgbClr val="79A7C6"/>
                </a:solidFill>
                <a:latin typeface="Arial Black"/>
                <a:cs typeface="Arial Black"/>
              </a:rPr>
              <a:t>of</a:t>
            </a:r>
            <a:r>
              <a:rPr sz="900" b="1" spc="-15" dirty="0">
                <a:solidFill>
                  <a:srgbClr val="79A7C6"/>
                </a:solidFill>
                <a:latin typeface="Arial Black"/>
                <a:cs typeface="Arial Black"/>
              </a:rPr>
              <a:t> </a:t>
            </a:r>
            <a:r>
              <a:rPr sz="900" b="1" spc="-80" dirty="0">
                <a:solidFill>
                  <a:srgbClr val="79A7C6"/>
                </a:solidFill>
                <a:latin typeface="Arial Black"/>
                <a:cs typeface="Arial Black"/>
              </a:rPr>
              <a:t>(Dis)Engagement:</a:t>
            </a:r>
            <a:r>
              <a:rPr sz="900" b="1" spc="-65" dirty="0">
                <a:solidFill>
                  <a:srgbClr val="79A7C6"/>
                </a:solidFill>
                <a:latin typeface="Arial Black"/>
                <a:cs typeface="Arial Black"/>
              </a:rPr>
              <a:t> </a:t>
            </a:r>
            <a:r>
              <a:rPr sz="900" spc="15" dirty="0">
                <a:solidFill>
                  <a:srgbClr val="363740"/>
                </a:solidFill>
                <a:latin typeface="Arial"/>
                <a:cs typeface="Arial"/>
              </a:rPr>
              <a:t>Identify </a:t>
            </a:r>
            <a:r>
              <a:rPr sz="900" spc="5" dirty="0">
                <a:solidFill>
                  <a:srgbClr val="363740"/>
                </a:solidFill>
                <a:latin typeface="Arial"/>
                <a:cs typeface="Arial"/>
              </a:rPr>
              <a:t> </a:t>
            </a:r>
            <a:r>
              <a:rPr sz="900" spc="35" dirty="0">
                <a:solidFill>
                  <a:srgbClr val="363740"/>
                </a:solidFill>
                <a:latin typeface="Arial"/>
                <a:cs typeface="Arial"/>
              </a:rPr>
              <a:t>how </a:t>
            </a:r>
            <a:r>
              <a:rPr sz="900" dirty="0">
                <a:solidFill>
                  <a:srgbClr val="363740"/>
                </a:solidFill>
                <a:latin typeface="Arial"/>
                <a:cs typeface="Arial"/>
              </a:rPr>
              <a:t>common </a:t>
            </a:r>
            <a:r>
              <a:rPr sz="900" spc="10" dirty="0">
                <a:solidFill>
                  <a:srgbClr val="363740"/>
                </a:solidFill>
                <a:latin typeface="Arial"/>
                <a:cs typeface="Arial"/>
              </a:rPr>
              <a:t>patterns </a:t>
            </a:r>
            <a:r>
              <a:rPr sz="900" spc="20" dirty="0">
                <a:solidFill>
                  <a:srgbClr val="363740"/>
                </a:solidFill>
                <a:latin typeface="Arial"/>
                <a:cs typeface="Arial"/>
              </a:rPr>
              <a:t>of </a:t>
            </a:r>
            <a:r>
              <a:rPr sz="900" dirty="0">
                <a:solidFill>
                  <a:srgbClr val="363740"/>
                </a:solidFill>
                <a:latin typeface="Arial"/>
                <a:cs typeface="Arial"/>
              </a:rPr>
              <a:t>behavior and  </a:t>
            </a:r>
            <a:r>
              <a:rPr sz="900" spc="5" dirty="0">
                <a:solidFill>
                  <a:srgbClr val="363740"/>
                </a:solidFill>
                <a:latin typeface="Arial"/>
                <a:cs typeface="Arial"/>
              </a:rPr>
              <a:t>presumptions </a:t>
            </a:r>
            <a:r>
              <a:rPr sz="900" spc="-15" dirty="0">
                <a:solidFill>
                  <a:srgbClr val="363740"/>
                </a:solidFill>
                <a:latin typeface="Arial"/>
                <a:cs typeface="Arial"/>
              </a:rPr>
              <a:t>can </a:t>
            </a:r>
            <a:r>
              <a:rPr sz="900" spc="-10" dirty="0">
                <a:solidFill>
                  <a:srgbClr val="363740"/>
                </a:solidFill>
                <a:latin typeface="Arial"/>
                <a:cs typeface="Arial"/>
              </a:rPr>
              <a:t>create </a:t>
            </a:r>
            <a:r>
              <a:rPr sz="900" spc="5" dirty="0">
                <a:solidFill>
                  <a:srgbClr val="363740"/>
                </a:solidFill>
                <a:latin typeface="Arial"/>
                <a:cs typeface="Arial"/>
              </a:rPr>
              <a:t>reinforcing </a:t>
            </a:r>
            <a:r>
              <a:rPr sz="900" spc="-15" dirty="0">
                <a:solidFill>
                  <a:srgbClr val="363740"/>
                </a:solidFill>
                <a:latin typeface="Arial"/>
                <a:cs typeface="Arial"/>
              </a:rPr>
              <a:t>cycles </a:t>
            </a:r>
            <a:r>
              <a:rPr sz="900" spc="20" dirty="0">
                <a:solidFill>
                  <a:srgbClr val="363740"/>
                </a:solidFill>
                <a:latin typeface="Arial"/>
                <a:cs typeface="Arial"/>
              </a:rPr>
              <a:t>of  </a:t>
            </a:r>
            <a:r>
              <a:rPr sz="900" dirty="0">
                <a:solidFill>
                  <a:srgbClr val="363740"/>
                </a:solidFill>
                <a:latin typeface="Arial"/>
                <a:cs typeface="Arial"/>
              </a:rPr>
              <a:t>dis/engagement and</a:t>
            </a:r>
            <a:r>
              <a:rPr sz="900" spc="-85" dirty="0">
                <a:solidFill>
                  <a:srgbClr val="363740"/>
                </a:solidFill>
                <a:latin typeface="Arial"/>
                <a:cs typeface="Arial"/>
              </a:rPr>
              <a:t> </a:t>
            </a:r>
            <a:r>
              <a:rPr sz="900" dirty="0">
                <a:solidFill>
                  <a:srgbClr val="363740"/>
                </a:solidFill>
                <a:latin typeface="Arial"/>
                <a:cs typeface="Arial"/>
              </a:rPr>
              <a:t>de/motivation.</a:t>
            </a:r>
            <a:endParaRPr sz="900">
              <a:latin typeface="Arial"/>
              <a:cs typeface="Arial"/>
            </a:endParaRPr>
          </a:p>
          <a:p>
            <a:pPr>
              <a:lnSpc>
                <a:spcPct val="100000"/>
              </a:lnSpc>
              <a:spcBef>
                <a:spcPts val="5"/>
              </a:spcBef>
            </a:pPr>
            <a:endParaRPr sz="1100">
              <a:latin typeface="Times New Roman"/>
              <a:cs typeface="Times New Roman"/>
            </a:endParaRPr>
          </a:p>
          <a:p>
            <a:pPr marL="271145" marR="13335" indent="-259079">
              <a:lnSpc>
                <a:spcPct val="118100"/>
              </a:lnSpc>
              <a:spcBef>
                <a:spcPts val="5"/>
              </a:spcBef>
              <a:tabLst>
                <a:tab pos="271145" algn="l"/>
              </a:tabLst>
            </a:pPr>
            <a:r>
              <a:rPr sz="900" spc="-400" dirty="0">
                <a:solidFill>
                  <a:srgbClr val="79A7C6"/>
                </a:solidFill>
                <a:latin typeface="Segoe UI Emoji"/>
                <a:cs typeface="Segoe UI Emoji"/>
              </a:rPr>
              <a:t>✔	</a:t>
            </a:r>
            <a:r>
              <a:rPr sz="900" b="1" spc="-105" dirty="0">
                <a:solidFill>
                  <a:srgbClr val="79A7C6"/>
                </a:solidFill>
                <a:latin typeface="Arial Black"/>
                <a:cs typeface="Arial Black"/>
              </a:rPr>
              <a:t>Marketplace </a:t>
            </a:r>
            <a:r>
              <a:rPr sz="900" b="1" spc="-95" dirty="0">
                <a:solidFill>
                  <a:srgbClr val="79A7C6"/>
                </a:solidFill>
                <a:latin typeface="Arial Black"/>
                <a:cs typeface="Arial Black"/>
              </a:rPr>
              <a:t>Perceptions: </a:t>
            </a:r>
            <a:r>
              <a:rPr sz="900" spc="10" dirty="0">
                <a:solidFill>
                  <a:srgbClr val="363740"/>
                </a:solidFill>
                <a:latin typeface="Arial"/>
                <a:cs typeface="Arial"/>
              </a:rPr>
              <a:t>Build </a:t>
            </a:r>
            <a:r>
              <a:rPr sz="900" spc="-5" dirty="0">
                <a:solidFill>
                  <a:srgbClr val="363740"/>
                </a:solidFill>
                <a:latin typeface="Arial"/>
                <a:cs typeface="Arial"/>
              </a:rPr>
              <a:t>awareness</a:t>
            </a:r>
            <a:r>
              <a:rPr sz="900" spc="40" dirty="0">
                <a:solidFill>
                  <a:srgbClr val="363740"/>
                </a:solidFill>
                <a:latin typeface="Arial"/>
                <a:cs typeface="Arial"/>
              </a:rPr>
              <a:t> </a:t>
            </a:r>
            <a:r>
              <a:rPr sz="900" spc="20" dirty="0">
                <a:solidFill>
                  <a:srgbClr val="363740"/>
                </a:solidFill>
                <a:latin typeface="Arial"/>
                <a:cs typeface="Arial"/>
              </a:rPr>
              <a:t>of</a:t>
            </a:r>
            <a:r>
              <a:rPr sz="900" spc="-20" dirty="0">
                <a:solidFill>
                  <a:srgbClr val="363740"/>
                </a:solidFill>
                <a:latin typeface="Arial"/>
                <a:cs typeface="Arial"/>
              </a:rPr>
              <a:t> </a:t>
            </a:r>
            <a:r>
              <a:rPr sz="900" spc="35" dirty="0">
                <a:solidFill>
                  <a:srgbClr val="363740"/>
                </a:solidFill>
                <a:latin typeface="Arial"/>
                <a:cs typeface="Arial"/>
              </a:rPr>
              <a:t>how </a:t>
            </a:r>
            <a:r>
              <a:rPr sz="900" spc="40" dirty="0">
                <a:solidFill>
                  <a:srgbClr val="363740"/>
                </a:solidFill>
                <a:latin typeface="Arial"/>
                <a:cs typeface="Arial"/>
              </a:rPr>
              <a:t> </a:t>
            </a:r>
            <a:r>
              <a:rPr sz="900" spc="5" dirty="0">
                <a:solidFill>
                  <a:srgbClr val="363740"/>
                </a:solidFill>
                <a:latin typeface="Arial"/>
                <a:cs typeface="Arial"/>
              </a:rPr>
              <a:t>internal </a:t>
            </a:r>
            <a:r>
              <a:rPr sz="900" dirty="0">
                <a:solidFill>
                  <a:srgbClr val="363740"/>
                </a:solidFill>
                <a:latin typeface="Arial"/>
                <a:cs typeface="Arial"/>
              </a:rPr>
              <a:t>inclusion and </a:t>
            </a:r>
            <a:r>
              <a:rPr sz="900" spc="5" dirty="0">
                <a:solidFill>
                  <a:srgbClr val="363740"/>
                </a:solidFill>
                <a:latin typeface="Arial"/>
                <a:cs typeface="Arial"/>
              </a:rPr>
              <a:t>diversity </a:t>
            </a:r>
            <a:r>
              <a:rPr sz="900" spc="20" dirty="0">
                <a:solidFill>
                  <a:srgbClr val="363740"/>
                </a:solidFill>
                <a:latin typeface="Arial"/>
                <a:cs typeface="Arial"/>
              </a:rPr>
              <a:t>efforts </a:t>
            </a:r>
            <a:r>
              <a:rPr sz="900" dirty="0">
                <a:solidFill>
                  <a:srgbClr val="363740"/>
                </a:solidFill>
                <a:latin typeface="Arial"/>
                <a:cs typeface="Arial"/>
              </a:rPr>
              <a:t>and</a:t>
            </a:r>
            <a:r>
              <a:rPr sz="900" spc="-145" dirty="0">
                <a:solidFill>
                  <a:srgbClr val="363740"/>
                </a:solidFill>
                <a:latin typeface="Arial"/>
                <a:cs typeface="Arial"/>
              </a:rPr>
              <a:t> </a:t>
            </a:r>
            <a:r>
              <a:rPr sz="900" spc="15" dirty="0">
                <a:solidFill>
                  <a:srgbClr val="363740"/>
                </a:solidFill>
                <a:latin typeface="Arial"/>
                <a:cs typeface="Arial"/>
              </a:rPr>
              <a:t>attitudes  </a:t>
            </a:r>
            <a:r>
              <a:rPr sz="900" spc="-15" dirty="0">
                <a:solidFill>
                  <a:srgbClr val="363740"/>
                </a:solidFill>
                <a:latin typeface="Arial"/>
                <a:cs typeface="Arial"/>
              </a:rPr>
              <a:t>are </a:t>
            </a:r>
            <a:r>
              <a:rPr sz="900" spc="5" dirty="0">
                <a:solidFill>
                  <a:srgbClr val="363740"/>
                </a:solidFill>
                <a:latin typeface="Arial"/>
                <a:cs typeface="Arial"/>
              </a:rPr>
              <a:t>reﬂected in </a:t>
            </a:r>
            <a:r>
              <a:rPr sz="900" dirty="0">
                <a:solidFill>
                  <a:srgbClr val="363740"/>
                </a:solidFill>
                <a:latin typeface="Arial"/>
                <a:cs typeface="Arial"/>
              </a:rPr>
              <a:t>customer and </a:t>
            </a:r>
            <a:r>
              <a:rPr sz="900" spc="-5" dirty="0">
                <a:solidFill>
                  <a:srgbClr val="363740"/>
                </a:solidFill>
                <a:latin typeface="Arial"/>
                <a:cs typeface="Arial"/>
              </a:rPr>
              <a:t>general </a:t>
            </a:r>
            <a:r>
              <a:rPr sz="900" spc="5" dirty="0">
                <a:solidFill>
                  <a:srgbClr val="363740"/>
                </a:solidFill>
                <a:latin typeface="Arial"/>
                <a:cs typeface="Arial"/>
              </a:rPr>
              <a:t>public </a:t>
            </a:r>
            <a:r>
              <a:rPr sz="900" spc="10" dirty="0">
                <a:solidFill>
                  <a:srgbClr val="363740"/>
                </a:solidFill>
                <a:latin typeface="Arial"/>
                <a:cs typeface="Arial"/>
              </a:rPr>
              <a:t>views  </a:t>
            </a:r>
            <a:r>
              <a:rPr sz="900" spc="20" dirty="0">
                <a:solidFill>
                  <a:srgbClr val="363740"/>
                </a:solidFill>
                <a:latin typeface="Arial"/>
                <a:cs typeface="Arial"/>
              </a:rPr>
              <a:t>of </a:t>
            </a:r>
            <a:r>
              <a:rPr sz="900" spc="5" dirty="0">
                <a:solidFill>
                  <a:srgbClr val="363740"/>
                </a:solidFill>
                <a:latin typeface="Arial"/>
                <a:cs typeface="Arial"/>
              </a:rPr>
              <a:t>your</a:t>
            </a:r>
            <a:r>
              <a:rPr sz="900" spc="-135" dirty="0">
                <a:solidFill>
                  <a:srgbClr val="363740"/>
                </a:solidFill>
                <a:latin typeface="Arial"/>
                <a:cs typeface="Arial"/>
              </a:rPr>
              <a:t> </a:t>
            </a:r>
            <a:r>
              <a:rPr sz="900" spc="-10" dirty="0">
                <a:solidFill>
                  <a:srgbClr val="363740"/>
                </a:solidFill>
                <a:latin typeface="Arial"/>
                <a:cs typeface="Arial"/>
              </a:rPr>
              <a:t>company.</a:t>
            </a:r>
            <a:endParaRPr sz="900">
              <a:latin typeface="Arial"/>
              <a:cs typeface="Arial"/>
            </a:endParaRPr>
          </a:p>
          <a:p>
            <a:pPr>
              <a:lnSpc>
                <a:spcPct val="100000"/>
              </a:lnSpc>
              <a:spcBef>
                <a:spcPts val="5"/>
              </a:spcBef>
            </a:pPr>
            <a:endParaRPr sz="1100">
              <a:latin typeface="Times New Roman"/>
              <a:cs typeface="Times New Roman"/>
            </a:endParaRPr>
          </a:p>
          <a:p>
            <a:pPr marL="271145" marR="163830" indent="-259079">
              <a:lnSpc>
                <a:spcPct val="118100"/>
              </a:lnSpc>
              <a:spcBef>
                <a:spcPts val="5"/>
              </a:spcBef>
              <a:tabLst>
                <a:tab pos="271145" algn="l"/>
              </a:tabLst>
            </a:pPr>
            <a:r>
              <a:rPr sz="900" spc="-400" dirty="0">
                <a:solidFill>
                  <a:srgbClr val="79A7C6"/>
                </a:solidFill>
                <a:latin typeface="Segoe UI Emoji"/>
                <a:cs typeface="Segoe UI Emoji"/>
              </a:rPr>
              <a:t>✔	</a:t>
            </a:r>
            <a:r>
              <a:rPr sz="900" b="1" spc="-90" dirty="0">
                <a:solidFill>
                  <a:srgbClr val="79A7C6"/>
                </a:solidFill>
                <a:latin typeface="Arial Black"/>
                <a:cs typeface="Arial Black"/>
              </a:rPr>
              <a:t>Model </a:t>
            </a:r>
            <a:r>
              <a:rPr sz="900" b="1" spc="-125" dirty="0">
                <a:solidFill>
                  <a:srgbClr val="79A7C6"/>
                </a:solidFill>
                <a:latin typeface="Arial Black"/>
                <a:cs typeface="Arial Black"/>
              </a:rPr>
              <a:t>Key </a:t>
            </a:r>
            <a:r>
              <a:rPr sz="900" b="1" spc="-90" dirty="0">
                <a:solidFill>
                  <a:srgbClr val="79A7C6"/>
                </a:solidFill>
                <a:latin typeface="Arial Black"/>
                <a:cs typeface="Arial Black"/>
              </a:rPr>
              <a:t>Behavioral Learnings:</a:t>
            </a:r>
            <a:r>
              <a:rPr sz="900" b="1" spc="70" dirty="0">
                <a:solidFill>
                  <a:srgbClr val="79A7C6"/>
                </a:solidFill>
                <a:latin typeface="Arial Black"/>
                <a:cs typeface="Arial Black"/>
              </a:rPr>
              <a:t> </a:t>
            </a:r>
            <a:r>
              <a:rPr sz="900" spc="-10" dirty="0">
                <a:solidFill>
                  <a:srgbClr val="363740"/>
                </a:solidFill>
                <a:latin typeface="Arial"/>
                <a:cs typeface="Arial"/>
              </a:rPr>
              <a:t>Translate</a:t>
            </a:r>
            <a:r>
              <a:rPr sz="900" spc="-20" dirty="0">
                <a:solidFill>
                  <a:srgbClr val="363740"/>
                </a:solidFill>
                <a:latin typeface="Arial"/>
                <a:cs typeface="Arial"/>
              </a:rPr>
              <a:t> </a:t>
            </a:r>
            <a:r>
              <a:rPr sz="900" spc="25" dirty="0">
                <a:solidFill>
                  <a:srgbClr val="363740"/>
                </a:solidFill>
                <a:latin typeface="Arial"/>
                <a:cs typeface="Arial"/>
              </a:rPr>
              <a:t>new </a:t>
            </a:r>
            <a:r>
              <a:rPr sz="900" spc="40" dirty="0">
                <a:solidFill>
                  <a:srgbClr val="363740"/>
                </a:solidFill>
                <a:latin typeface="Arial"/>
                <a:cs typeface="Arial"/>
              </a:rPr>
              <a:t> </a:t>
            </a:r>
            <a:r>
              <a:rPr sz="900" spc="-5" dirty="0">
                <a:solidFill>
                  <a:srgbClr val="363740"/>
                </a:solidFill>
                <a:latin typeface="Arial"/>
                <a:cs typeface="Arial"/>
              </a:rPr>
              <a:t>skills </a:t>
            </a:r>
            <a:r>
              <a:rPr sz="900" spc="15" dirty="0">
                <a:solidFill>
                  <a:srgbClr val="363740"/>
                </a:solidFill>
                <a:latin typeface="Arial"/>
                <a:cs typeface="Arial"/>
              </a:rPr>
              <a:t>into </a:t>
            </a:r>
            <a:r>
              <a:rPr sz="900" spc="5" dirty="0">
                <a:solidFill>
                  <a:srgbClr val="363740"/>
                </a:solidFill>
                <a:latin typeface="Arial"/>
                <a:cs typeface="Arial"/>
              </a:rPr>
              <a:t>real-life </a:t>
            </a:r>
            <a:r>
              <a:rPr sz="900" dirty="0">
                <a:solidFill>
                  <a:srgbClr val="363740"/>
                </a:solidFill>
                <a:latin typeface="Arial"/>
                <a:cs typeface="Arial"/>
              </a:rPr>
              <a:t>behaviors </a:t>
            </a:r>
            <a:r>
              <a:rPr sz="900" spc="15" dirty="0">
                <a:solidFill>
                  <a:srgbClr val="363740"/>
                </a:solidFill>
                <a:latin typeface="Arial"/>
                <a:cs typeface="Arial"/>
              </a:rPr>
              <a:t>through </a:t>
            </a:r>
            <a:r>
              <a:rPr sz="900" spc="5" dirty="0">
                <a:solidFill>
                  <a:srgbClr val="363740"/>
                </a:solidFill>
                <a:latin typeface="Arial"/>
                <a:cs typeface="Arial"/>
              </a:rPr>
              <a:t>modeling  </a:t>
            </a:r>
            <a:r>
              <a:rPr sz="900" spc="-15" dirty="0">
                <a:solidFill>
                  <a:srgbClr val="363740"/>
                </a:solidFill>
                <a:latin typeface="Arial"/>
                <a:cs typeface="Arial"/>
              </a:rPr>
              <a:t>sessions.</a:t>
            </a:r>
            <a:endParaRPr sz="900">
              <a:latin typeface="Arial"/>
              <a:cs typeface="Aria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7780911" y="259536"/>
            <a:ext cx="1132505" cy="245375"/>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363800" y="988199"/>
            <a:ext cx="4796790" cy="0"/>
          </a:xfrm>
          <a:custGeom>
            <a:avLst/>
            <a:gdLst/>
            <a:ahLst/>
            <a:cxnLst/>
            <a:rect l="l" t="t" r="r" b="b"/>
            <a:pathLst>
              <a:path w="4796790">
                <a:moveTo>
                  <a:pt x="0" y="0"/>
                </a:moveTo>
                <a:lnTo>
                  <a:pt x="4796400" y="0"/>
                </a:lnTo>
              </a:path>
            </a:pathLst>
          </a:custGeom>
          <a:ln w="9524">
            <a:solidFill>
              <a:srgbClr val="CE4638"/>
            </a:solidFill>
          </a:ln>
        </p:spPr>
        <p:txBody>
          <a:bodyPr wrap="square" lIns="0" tIns="0" rIns="0" bIns="0" rtlCol="0"/>
          <a:lstStyle/>
          <a:p>
            <a:endParaRPr/>
          </a:p>
        </p:txBody>
      </p:sp>
      <p:sp>
        <p:nvSpPr>
          <p:cNvPr id="4" name="object 4"/>
          <p:cNvSpPr/>
          <p:nvPr/>
        </p:nvSpPr>
        <p:spPr>
          <a:xfrm>
            <a:off x="5160200" y="988199"/>
            <a:ext cx="3354070" cy="0"/>
          </a:xfrm>
          <a:custGeom>
            <a:avLst/>
            <a:gdLst/>
            <a:ahLst/>
            <a:cxnLst/>
            <a:rect l="l" t="t" r="r" b="b"/>
            <a:pathLst>
              <a:path w="3354070">
                <a:moveTo>
                  <a:pt x="0" y="0"/>
                </a:moveTo>
                <a:lnTo>
                  <a:pt x="3353699" y="0"/>
                </a:lnTo>
              </a:path>
            </a:pathLst>
          </a:custGeom>
          <a:ln w="9524">
            <a:solidFill>
              <a:srgbClr val="C0C0C0"/>
            </a:solidFill>
          </a:ln>
        </p:spPr>
        <p:txBody>
          <a:bodyPr wrap="square" lIns="0" tIns="0" rIns="0" bIns="0" rtlCol="0"/>
          <a:lstStyle/>
          <a:p>
            <a:endParaRPr/>
          </a:p>
        </p:txBody>
      </p:sp>
      <p:sp>
        <p:nvSpPr>
          <p:cNvPr id="5" name="object 5"/>
          <p:cNvSpPr/>
          <p:nvPr/>
        </p:nvSpPr>
        <p:spPr>
          <a:xfrm>
            <a:off x="3371474" y="3776200"/>
            <a:ext cx="5772785" cy="1367790"/>
          </a:xfrm>
          <a:custGeom>
            <a:avLst/>
            <a:gdLst/>
            <a:ahLst/>
            <a:cxnLst/>
            <a:rect l="l" t="t" r="r" b="b"/>
            <a:pathLst>
              <a:path w="5772784" h="1367789">
                <a:moveTo>
                  <a:pt x="0" y="0"/>
                </a:moveTo>
                <a:lnTo>
                  <a:pt x="5772524" y="0"/>
                </a:lnTo>
                <a:lnTo>
                  <a:pt x="5772524" y="1367299"/>
                </a:lnTo>
                <a:lnTo>
                  <a:pt x="0" y="1367299"/>
                </a:lnTo>
                <a:lnTo>
                  <a:pt x="0" y="0"/>
                </a:lnTo>
                <a:close/>
              </a:path>
            </a:pathLst>
          </a:custGeom>
          <a:solidFill>
            <a:srgbClr val="F3F3F3"/>
          </a:solidFill>
        </p:spPr>
        <p:txBody>
          <a:bodyPr wrap="square" lIns="0" tIns="0" rIns="0" bIns="0" rtlCol="0"/>
          <a:lstStyle/>
          <a:p>
            <a:endParaRPr/>
          </a:p>
        </p:txBody>
      </p:sp>
      <p:sp>
        <p:nvSpPr>
          <p:cNvPr id="6" name="object 6"/>
          <p:cNvSpPr/>
          <p:nvPr/>
        </p:nvSpPr>
        <p:spPr>
          <a:xfrm>
            <a:off x="0" y="1174600"/>
            <a:ext cx="3477260" cy="751205"/>
          </a:xfrm>
          <a:custGeom>
            <a:avLst/>
            <a:gdLst/>
            <a:ahLst/>
            <a:cxnLst/>
            <a:rect l="l" t="t" r="r" b="b"/>
            <a:pathLst>
              <a:path w="3477260" h="751205">
                <a:moveTo>
                  <a:pt x="0" y="0"/>
                </a:moveTo>
                <a:lnTo>
                  <a:pt x="3476699" y="0"/>
                </a:lnTo>
                <a:lnTo>
                  <a:pt x="3476699" y="751199"/>
                </a:lnTo>
                <a:lnTo>
                  <a:pt x="0" y="751199"/>
                </a:lnTo>
                <a:lnTo>
                  <a:pt x="0" y="0"/>
                </a:lnTo>
                <a:close/>
              </a:path>
            </a:pathLst>
          </a:custGeom>
          <a:solidFill>
            <a:srgbClr val="F3F3F3"/>
          </a:solidFill>
        </p:spPr>
        <p:txBody>
          <a:bodyPr wrap="square" lIns="0" tIns="0" rIns="0" bIns="0" rtlCol="0"/>
          <a:lstStyle/>
          <a:p>
            <a:endParaRPr/>
          </a:p>
        </p:txBody>
      </p:sp>
      <p:sp>
        <p:nvSpPr>
          <p:cNvPr id="7" name="object 7"/>
          <p:cNvSpPr txBox="1"/>
          <p:nvPr/>
        </p:nvSpPr>
        <p:spPr>
          <a:xfrm>
            <a:off x="170946" y="1374368"/>
            <a:ext cx="3135630" cy="322580"/>
          </a:xfrm>
          <a:prstGeom prst="rect">
            <a:avLst/>
          </a:prstGeom>
        </p:spPr>
        <p:txBody>
          <a:bodyPr vert="horz" wrap="square" lIns="0" tIns="0" rIns="0" bIns="0" rtlCol="0">
            <a:spAutoFit/>
          </a:bodyPr>
          <a:lstStyle/>
          <a:p>
            <a:pPr marL="12700">
              <a:lnSpc>
                <a:spcPct val="100000"/>
              </a:lnSpc>
            </a:pPr>
            <a:r>
              <a:rPr sz="1800" b="1" spc="-170" dirty="0">
                <a:solidFill>
                  <a:srgbClr val="4292B1"/>
                </a:solidFill>
                <a:latin typeface="Arial Black"/>
                <a:cs typeface="Arial Black"/>
              </a:rPr>
              <a:t>COMING </a:t>
            </a:r>
            <a:r>
              <a:rPr sz="1800" b="1" spc="-175" dirty="0">
                <a:solidFill>
                  <a:srgbClr val="4292B1"/>
                </a:solidFill>
                <a:latin typeface="Arial Black"/>
                <a:cs typeface="Arial Black"/>
              </a:rPr>
              <a:t>IN </a:t>
            </a:r>
            <a:r>
              <a:rPr sz="1800" b="1" spc="-180" dirty="0">
                <a:solidFill>
                  <a:srgbClr val="4292B1"/>
                </a:solidFill>
                <a:latin typeface="Arial Black"/>
                <a:cs typeface="Arial Black"/>
              </a:rPr>
              <a:t>FEBRUARY</a:t>
            </a:r>
            <a:r>
              <a:rPr sz="1800" b="1" spc="-95" dirty="0">
                <a:solidFill>
                  <a:srgbClr val="4292B1"/>
                </a:solidFill>
                <a:latin typeface="Arial Black"/>
                <a:cs typeface="Arial Black"/>
              </a:rPr>
              <a:t> </a:t>
            </a:r>
            <a:r>
              <a:rPr sz="1800" b="1" spc="-120" dirty="0">
                <a:solidFill>
                  <a:srgbClr val="4292B1"/>
                </a:solidFill>
                <a:latin typeface="Arial Black"/>
                <a:cs typeface="Arial Black"/>
              </a:rPr>
              <a:t>2021</a:t>
            </a:r>
            <a:endParaRPr sz="1800">
              <a:latin typeface="Arial Black"/>
              <a:cs typeface="Arial Black"/>
            </a:endParaRPr>
          </a:p>
        </p:txBody>
      </p:sp>
      <p:sp>
        <p:nvSpPr>
          <p:cNvPr id="8" name="object 8"/>
          <p:cNvSpPr txBox="1"/>
          <p:nvPr/>
        </p:nvSpPr>
        <p:spPr>
          <a:xfrm>
            <a:off x="3817100" y="1181963"/>
            <a:ext cx="4684395" cy="752475"/>
          </a:xfrm>
          <a:prstGeom prst="rect">
            <a:avLst/>
          </a:prstGeom>
        </p:spPr>
        <p:txBody>
          <a:bodyPr vert="horz" wrap="square" lIns="0" tIns="0" rIns="0" bIns="0" rtlCol="0">
            <a:spAutoFit/>
          </a:bodyPr>
          <a:lstStyle/>
          <a:p>
            <a:pPr marL="12065" marR="5080" algn="ctr">
              <a:lnSpc>
                <a:spcPct val="120200"/>
              </a:lnSpc>
            </a:pPr>
            <a:r>
              <a:rPr sz="1300" spc="-30" dirty="0">
                <a:solidFill>
                  <a:srgbClr val="363740"/>
                </a:solidFill>
                <a:latin typeface="Arial"/>
                <a:cs typeface="Arial"/>
              </a:rPr>
              <a:t>UC </a:t>
            </a:r>
            <a:r>
              <a:rPr sz="1300" spc="-10" dirty="0">
                <a:solidFill>
                  <a:srgbClr val="363740"/>
                </a:solidFill>
                <a:latin typeface="Arial"/>
                <a:cs typeface="Arial"/>
              </a:rPr>
              <a:t>Berkeley </a:t>
            </a:r>
            <a:r>
              <a:rPr sz="1300" spc="5" dirty="0">
                <a:solidFill>
                  <a:srgbClr val="363740"/>
                </a:solidFill>
                <a:latin typeface="Arial"/>
                <a:cs typeface="Arial"/>
              </a:rPr>
              <a:t>and </a:t>
            </a:r>
            <a:r>
              <a:rPr sz="1300" spc="-20" dirty="0">
                <a:solidFill>
                  <a:srgbClr val="363740"/>
                </a:solidFill>
                <a:latin typeface="Arial"/>
                <a:cs typeface="Arial"/>
              </a:rPr>
              <a:t>ExecOnline </a:t>
            </a:r>
            <a:r>
              <a:rPr sz="1300" spc="-25" dirty="0">
                <a:solidFill>
                  <a:srgbClr val="363740"/>
                </a:solidFill>
                <a:latin typeface="Arial"/>
                <a:cs typeface="Arial"/>
              </a:rPr>
              <a:t>are </a:t>
            </a:r>
            <a:r>
              <a:rPr sz="1300" spc="20" dirty="0">
                <a:solidFill>
                  <a:srgbClr val="363740"/>
                </a:solidFill>
                <a:latin typeface="Arial"/>
                <a:cs typeface="Arial"/>
              </a:rPr>
              <a:t>partnering </a:t>
            </a:r>
            <a:r>
              <a:rPr sz="1300" spc="35" dirty="0">
                <a:solidFill>
                  <a:srgbClr val="363740"/>
                </a:solidFill>
                <a:latin typeface="Arial"/>
                <a:cs typeface="Arial"/>
              </a:rPr>
              <a:t>to </a:t>
            </a:r>
            <a:r>
              <a:rPr sz="1300" spc="-10" dirty="0">
                <a:solidFill>
                  <a:srgbClr val="363740"/>
                </a:solidFill>
                <a:latin typeface="Arial"/>
                <a:cs typeface="Arial"/>
              </a:rPr>
              <a:t>create </a:t>
            </a:r>
            <a:r>
              <a:rPr sz="1300" spc="-35" dirty="0">
                <a:solidFill>
                  <a:srgbClr val="363740"/>
                </a:solidFill>
                <a:latin typeface="Arial"/>
                <a:cs typeface="Arial"/>
              </a:rPr>
              <a:t>a </a:t>
            </a:r>
            <a:r>
              <a:rPr sz="1300" spc="-15" dirty="0">
                <a:solidFill>
                  <a:srgbClr val="363740"/>
                </a:solidFill>
                <a:latin typeface="Arial"/>
                <a:cs typeface="Arial"/>
              </a:rPr>
              <a:t>series</a:t>
            </a:r>
            <a:r>
              <a:rPr sz="1300" spc="-215" dirty="0">
                <a:solidFill>
                  <a:srgbClr val="363740"/>
                </a:solidFill>
                <a:latin typeface="Arial"/>
                <a:cs typeface="Arial"/>
              </a:rPr>
              <a:t> </a:t>
            </a:r>
            <a:r>
              <a:rPr sz="1300" spc="25" dirty="0">
                <a:solidFill>
                  <a:srgbClr val="363740"/>
                </a:solidFill>
                <a:latin typeface="Arial"/>
                <a:cs typeface="Arial"/>
              </a:rPr>
              <a:t>of  </a:t>
            </a:r>
            <a:r>
              <a:rPr sz="1300" b="1" spc="-105" dirty="0">
                <a:solidFill>
                  <a:srgbClr val="4292B1"/>
                </a:solidFill>
                <a:latin typeface="Arial Black"/>
                <a:cs typeface="Arial Black"/>
              </a:rPr>
              <a:t>high-impact </a:t>
            </a:r>
            <a:r>
              <a:rPr sz="1300" b="1" spc="-155" dirty="0">
                <a:solidFill>
                  <a:srgbClr val="4292B1"/>
                </a:solidFill>
                <a:latin typeface="Arial Black"/>
                <a:cs typeface="Arial Black"/>
              </a:rPr>
              <a:t>experiences </a:t>
            </a:r>
            <a:r>
              <a:rPr sz="1300" b="1" spc="-120" dirty="0">
                <a:solidFill>
                  <a:srgbClr val="4292B1"/>
                </a:solidFill>
                <a:latin typeface="Arial Black"/>
                <a:cs typeface="Arial Black"/>
              </a:rPr>
              <a:t>that </a:t>
            </a:r>
            <a:r>
              <a:rPr sz="1300" b="1" spc="-110" dirty="0">
                <a:solidFill>
                  <a:srgbClr val="4292B1"/>
                </a:solidFill>
                <a:latin typeface="Arial Black"/>
                <a:cs typeface="Arial Black"/>
              </a:rPr>
              <a:t>will </a:t>
            </a:r>
            <a:r>
              <a:rPr sz="1300" b="1" spc="-140" dirty="0">
                <a:solidFill>
                  <a:srgbClr val="4292B1"/>
                </a:solidFill>
                <a:latin typeface="Arial Black"/>
                <a:cs typeface="Arial Black"/>
              </a:rPr>
              <a:t>empower women </a:t>
            </a:r>
            <a:r>
              <a:rPr sz="1300" spc="35" dirty="0">
                <a:solidFill>
                  <a:srgbClr val="363740"/>
                </a:solidFill>
                <a:latin typeface="Arial"/>
                <a:cs typeface="Arial"/>
              </a:rPr>
              <a:t>to </a:t>
            </a:r>
            <a:r>
              <a:rPr sz="1300" dirty="0">
                <a:solidFill>
                  <a:srgbClr val="363740"/>
                </a:solidFill>
                <a:latin typeface="Arial"/>
                <a:cs typeface="Arial"/>
              </a:rPr>
              <a:t>focus  </a:t>
            </a:r>
            <a:r>
              <a:rPr sz="1300" spc="5" dirty="0">
                <a:solidFill>
                  <a:srgbClr val="363740"/>
                </a:solidFill>
                <a:latin typeface="Arial"/>
                <a:cs typeface="Arial"/>
              </a:rPr>
              <a:t>on three </a:t>
            </a:r>
            <a:r>
              <a:rPr sz="1300" spc="-15" dirty="0">
                <a:solidFill>
                  <a:srgbClr val="363740"/>
                </a:solidFill>
                <a:latin typeface="Arial"/>
                <a:cs typeface="Arial"/>
              </a:rPr>
              <a:t>key </a:t>
            </a:r>
            <a:r>
              <a:rPr sz="1300" spc="-5" dirty="0">
                <a:solidFill>
                  <a:srgbClr val="363740"/>
                </a:solidFill>
                <a:latin typeface="Arial"/>
                <a:cs typeface="Arial"/>
              </a:rPr>
              <a:t>leadership</a:t>
            </a:r>
            <a:r>
              <a:rPr sz="1300" spc="-145" dirty="0">
                <a:solidFill>
                  <a:srgbClr val="363740"/>
                </a:solidFill>
                <a:latin typeface="Arial"/>
                <a:cs typeface="Arial"/>
              </a:rPr>
              <a:t> </a:t>
            </a:r>
            <a:r>
              <a:rPr sz="1300" spc="-35" dirty="0">
                <a:solidFill>
                  <a:srgbClr val="363740"/>
                </a:solidFill>
                <a:latin typeface="Arial"/>
                <a:cs typeface="Arial"/>
              </a:rPr>
              <a:t>areas:</a:t>
            </a:r>
            <a:endParaRPr sz="1300">
              <a:latin typeface="Arial"/>
              <a:cs typeface="Arial"/>
            </a:endParaRPr>
          </a:p>
        </p:txBody>
      </p:sp>
      <p:sp>
        <p:nvSpPr>
          <p:cNvPr id="9" name="object 9"/>
          <p:cNvSpPr/>
          <p:nvPr/>
        </p:nvSpPr>
        <p:spPr>
          <a:xfrm>
            <a:off x="4059367" y="2050456"/>
            <a:ext cx="1351915" cy="1504950"/>
          </a:xfrm>
          <a:custGeom>
            <a:avLst/>
            <a:gdLst/>
            <a:ahLst/>
            <a:cxnLst/>
            <a:rect l="l" t="t" r="r" b="b"/>
            <a:pathLst>
              <a:path w="1351914" h="1504950">
                <a:moveTo>
                  <a:pt x="0" y="0"/>
                </a:moveTo>
                <a:lnTo>
                  <a:pt x="1351487" y="0"/>
                </a:lnTo>
                <a:lnTo>
                  <a:pt x="1351487" y="1504464"/>
                </a:lnTo>
                <a:lnTo>
                  <a:pt x="0" y="1504464"/>
                </a:lnTo>
                <a:lnTo>
                  <a:pt x="0" y="0"/>
                </a:lnTo>
                <a:close/>
              </a:path>
            </a:pathLst>
          </a:custGeom>
          <a:solidFill>
            <a:srgbClr val="4292B1"/>
          </a:solidFill>
        </p:spPr>
        <p:txBody>
          <a:bodyPr wrap="square" lIns="0" tIns="0" rIns="0" bIns="0" rtlCol="0"/>
          <a:lstStyle/>
          <a:p>
            <a:endParaRPr/>
          </a:p>
        </p:txBody>
      </p:sp>
      <p:sp>
        <p:nvSpPr>
          <p:cNvPr id="10" name="object 10"/>
          <p:cNvSpPr/>
          <p:nvPr/>
        </p:nvSpPr>
        <p:spPr>
          <a:xfrm>
            <a:off x="5774062" y="2050456"/>
            <a:ext cx="1351915" cy="1504950"/>
          </a:xfrm>
          <a:custGeom>
            <a:avLst/>
            <a:gdLst/>
            <a:ahLst/>
            <a:cxnLst/>
            <a:rect l="l" t="t" r="r" b="b"/>
            <a:pathLst>
              <a:path w="1351915" h="1504950">
                <a:moveTo>
                  <a:pt x="0" y="0"/>
                </a:moveTo>
                <a:lnTo>
                  <a:pt x="1351487" y="0"/>
                </a:lnTo>
                <a:lnTo>
                  <a:pt x="1351487" y="1504464"/>
                </a:lnTo>
                <a:lnTo>
                  <a:pt x="0" y="1504464"/>
                </a:lnTo>
                <a:lnTo>
                  <a:pt x="0" y="0"/>
                </a:lnTo>
                <a:close/>
              </a:path>
            </a:pathLst>
          </a:custGeom>
          <a:solidFill>
            <a:srgbClr val="4292B1"/>
          </a:solidFill>
        </p:spPr>
        <p:txBody>
          <a:bodyPr wrap="square" lIns="0" tIns="0" rIns="0" bIns="0" rtlCol="0"/>
          <a:lstStyle/>
          <a:p>
            <a:endParaRPr/>
          </a:p>
        </p:txBody>
      </p:sp>
      <p:sp>
        <p:nvSpPr>
          <p:cNvPr id="11" name="object 11"/>
          <p:cNvSpPr/>
          <p:nvPr/>
        </p:nvSpPr>
        <p:spPr>
          <a:xfrm>
            <a:off x="7488756" y="2050447"/>
            <a:ext cx="1351915" cy="1504950"/>
          </a:xfrm>
          <a:custGeom>
            <a:avLst/>
            <a:gdLst/>
            <a:ahLst/>
            <a:cxnLst/>
            <a:rect l="l" t="t" r="r" b="b"/>
            <a:pathLst>
              <a:path w="1351915" h="1504950">
                <a:moveTo>
                  <a:pt x="0" y="0"/>
                </a:moveTo>
                <a:lnTo>
                  <a:pt x="1351487" y="0"/>
                </a:lnTo>
                <a:lnTo>
                  <a:pt x="1351487" y="1504465"/>
                </a:lnTo>
                <a:lnTo>
                  <a:pt x="0" y="1504465"/>
                </a:lnTo>
                <a:lnTo>
                  <a:pt x="0" y="0"/>
                </a:lnTo>
                <a:close/>
              </a:path>
            </a:pathLst>
          </a:custGeom>
          <a:solidFill>
            <a:srgbClr val="4292B1"/>
          </a:solidFill>
        </p:spPr>
        <p:txBody>
          <a:bodyPr wrap="square" lIns="0" tIns="0" rIns="0" bIns="0" rtlCol="0"/>
          <a:lstStyle/>
          <a:p>
            <a:endParaRPr/>
          </a:p>
        </p:txBody>
      </p:sp>
      <p:sp>
        <p:nvSpPr>
          <p:cNvPr id="12" name="object 12"/>
          <p:cNvSpPr/>
          <p:nvPr/>
        </p:nvSpPr>
        <p:spPr>
          <a:xfrm>
            <a:off x="6193011" y="2160250"/>
            <a:ext cx="565224" cy="538224"/>
          </a:xfrm>
          <a:prstGeom prst="rect">
            <a:avLst/>
          </a:prstGeom>
          <a:blipFill>
            <a:blip r:embed="rId3" cstate="print"/>
            <a:stretch>
              <a:fillRect/>
            </a:stretch>
          </a:blipFill>
        </p:spPr>
        <p:txBody>
          <a:bodyPr wrap="square" lIns="0" tIns="0" rIns="0" bIns="0" rtlCol="0"/>
          <a:lstStyle/>
          <a:p>
            <a:endParaRPr/>
          </a:p>
        </p:txBody>
      </p:sp>
      <p:sp>
        <p:nvSpPr>
          <p:cNvPr id="13" name="object 13"/>
          <p:cNvSpPr/>
          <p:nvPr/>
        </p:nvSpPr>
        <p:spPr>
          <a:xfrm>
            <a:off x="7908043" y="2187305"/>
            <a:ext cx="509155" cy="484845"/>
          </a:xfrm>
          <a:prstGeom prst="rect">
            <a:avLst/>
          </a:prstGeom>
          <a:blipFill>
            <a:blip r:embed="rId4" cstate="print"/>
            <a:stretch>
              <a:fillRect/>
            </a:stretch>
          </a:blipFill>
        </p:spPr>
        <p:txBody>
          <a:bodyPr wrap="square" lIns="0" tIns="0" rIns="0" bIns="0" rtlCol="0"/>
          <a:lstStyle/>
          <a:p>
            <a:endParaRPr/>
          </a:p>
        </p:txBody>
      </p:sp>
      <p:sp>
        <p:nvSpPr>
          <p:cNvPr id="14" name="object 14"/>
          <p:cNvSpPr/>
          <p:nvPr/>
        </p:nvSpPr>
        <p:spPr>
          <a:xfrm>
            <a:off x="4475472" y="2160257"/>
            <a:ext cx="565224" cy="538217"/>
          </a:xfrm>
          <a:prstGeom prst="rect">
            <a:avLst/>
          </a:prstGeom>
          <a:blipFill>
            <a:blip r:embed="rId5" cstate="print"/>
            <a:stretch>
              <a:fillRect/>
            </a:stretch>
          </a:blipFill>
        </p:spPr>
        <p:txBody>
          <a:bodyPr wrap="square" lIns="0" tIns="0" rIns="0" bIns="0" rtlCol="0"/>
          <a:lstStyle/>
          <a:p>
            <a:endParaRPr/>
          </a:p>
        </p:txBody>
      </p:sp>
      <p:sp>
        <p:nvSpPr>
          <p:cNvPr id="15" name="object 15"/>
          <p:cNvSpPr txBox="1"/>
          <p:nvPr/>
        </p:nvSpPr>
        <p:spPr>
          <a:xfrm>
            <a:off x="4059367" y="2050456"/>
            <a:ext cx="1351915" cy="1504950"/>
          </a:xfrm>
          <a:prstGeom prst="rect">
            <a:avLst/>
          </a:prstGeom>
        </p:spPr>
        <p:txBody>
          <a:bodyPr vert="horz" wrap="square" lIns="0" tIns="0" rIns="0" bIns="0" rtlCol="0">
            <a:spAutoFit/>
          </a:bodyPr>
          <a:lstStyle/>
          <a:p>
            <a:pPr>
              <a:lnSpc>
                <a:spcPct val="100000"/>
              </a:lnSpc>
            </a:pPr>
            <a:endParaRPr sz="1300">
              <a:latin typeface="Times New Roman"/>
              <a:cs typeface="Times New Roman"/>
            </a:endParaRPr>
          </a:p>
          <a:p>
            <a:pPr>
              <a:lnSpc>
                <a:spcPct val="100000"/>
              </a:lnSpc>
            </a:pPr>
            <a:endParaRPr sz="1300">
              <a:latin typeface="Times New Roman"/>
              <a:cs typeface="Times New Roman"/>
            </a:endParaRPr>
          </a:p>
          <a:p>
            <a:pPr>
              <a:lnSpc>
                <a:spcPct val="100000"/>
              </a:lnSpc>
            </a:pPr>
            <a:endParaRPr sz="1300">
              <a:latin typeface="Times New Roman"/>
              <a:cs typeface="Times New Roman"/>
            </a:endParaRPr>
          </a:p>
          <a:p>
            <a:pPr>
              <a:lnSpc>
                <a:spcPct val="100000"/>
              </a:lnSpc>
              <a:spcBef>
                <a:spcPts val="20"/>
              </a:spcBef>
            </a:pPr>
            <a:endParaRPr sz="1650">
              <a:latin typeface="Times New Roman"/>
              <a:cs typeface="Times New Roman"/>
            </a:endParaRPr>
          </a:p>
          <a:p>
            <a:pPr marL="539750" marR="261620" indent="-270510">
              <a:lnSpc>
                <a:spcPct val="100000"/>
              </a:lnSpc>
            </a:pPr>
            <a:r>
              <a:rPr sz="1000" b="1" spc="-80" dirty="0">
                <a:solidFill>
                  <a:srgbClr val="FFFFFF"/>
                </a:solidFill>
                <a:latin typeface="Arial Black"/>
                <a:cs typeface="Arial Black"/>
              </a:rPr>
              <a:t>Charting</a:t>
            </a:r>
            <a:r>
              <a:rPr sz="1000" b="1" spc="-140" dirty="0">
                <a:solidFill>
                  <a:srgbClr val="FFFFFF"/>
                </a:solidFill>
                <a:latin typeface="Arial Black"/>
                <a:cs typeface="Arial Black"/>
              </a:rPr>
              <a:t> </a:t>
            </a:r>
            <a:r>
              <a:rPr sz="1000" b="1" spc="-120" dirty="0">
                <a:solidFill>
                  <a:srgbClr val="FFFFFF"/>
                </a:solidFill>
                <a:latin typeface="Arial Black"/>
                <a:cs typeface="Arial Black"/>
              </a:rPr>
              <a:t>Your  </a:t>
            </a:r>
            <a:r>
              <a:rPr sz="1000" b="1" spc="-95" dirty="0">
                <a:solidFill>
                  <a:srgbClr val="FFFFFF"/>
                </a:solidFill>
                <a:latin typeface="Arial Black"/>
                <a:cs typeface="Arial Black"/>
              </a:rPr>
              <a:t>Path</a:t>
            </a:r>
            <a:endParaRPr sz="1000">
              <a:latin typeface="Arial Black"/>
              <a:cs typeface="Arial Black"/>
            </a:endParaRPr>
          </a:p>
          <a:p>
            <a:pPr marL="314325">
              <a:lnSpc>
                <a:spcPct val="100000"/>
              </a:lnSpc>
              <a:spcBef>
                <a:spcPts val="405"/>
              </a:spcBef>
            </a:pPr>
            <a:r>
              <a:rPr sz="800" b="1" spc="-70" dirty="0">
                <a:solidFill>
                  <a:srgbClr val="FFFFFF"/>
                </a:solidFill>
                <a:latin typeface="Arial Black"/>
                <a:cs typeface="Arial Black"/>
              </a:rPr>
              <a:t>Self</a:t>
            </a:r>
            <a:r>
              <a:rPr sz="800" b="1" spc="-90" dirty="0">
                <a:solidFill>
                  <a:srgbClr val="FFFFFF"/>
                </a:solidFill>
                <a:latin typeface="Arial Black"/>
                <a:cs typeface="Arial Black"/>
              </a:rPr>
              <a:t> </a:t>
            </a:r>
            <a:r>
              <a:rPr sz="800" b="1" spc="-85" dirty="0">
                <a:solidFill>
                  <a:srgbClr val="FFFFFF"/>
                </a:solidFill>
                <a:latin typeface="Arial Black"/>
                <a:cs typeface="Arial Black"/>
              </a:rPr>
              <a:t>Leadership</a:t>
            </a:r>
            <a:endParaRPr sz="800">
              <a:latin typeface="Arial Black"/>
              <a:cs typeface="Arial Black"/>
            </a:endParaRPr>
          </a:p>
        </p:txBody>
      </p:sp>
      <p:sp>
        <p:nvSpPr>
          <p:cNvPr id="16" name="object 16"/>
          <p:cNvSpPr txBox="1"/>
          <p:nvPr/>
        </p:nvSpPr>
        <p:spPr>
          <a:xfrm>
            <a:off x="5774062" y="2050456"/>
            <a:ext cx="1351915" cy="1504950"/>
          </a:xfrm>
          <a:prstGeom prst="rect">
            <a:avLst/>
          </a:prstGeom>
        </p:spPr>
        <p:txBody>
          <a:bodyPr vert="horz" wrap="square" lIns="0" tIns="0" rIns="0" bIns="0" rtlCol="0">
            <a:spAutoFit/>
          </a:bodyPr>
          <a:lstStyle/>
          <a:p>
            <a:pPr>
              <a:lnSpc>
                <a:spcPct val="100000"/>
              </a:lnSpc>
            </a:pPr>
            <a:endParaRPr sz="1300">
              <a:latin typeface="Times New Roman"/>
              <a:cs typeface="Times New Roman"/>
            </a:endParaRPr>
          </a:p>
          <a:p>
            <a:pPr>
              <a:lnSpc>
                <a:spcPct val="100000"/>
              </a:lnSpc>
            </a:pPr>
            <a:endParaRPr sz="1300">
              <a:latin typeface="Times New Roman"/>
              <a:cs typeface="Times New Roman"/>
            </a:endParaRPr>
          </a:p>
          <a:p>
            <a:pPr>
              <a:lnSpc>
                <a:spcPct val="100000"/>
              </a:lnSpc>
            </a:pPr>
            <a:endParaRPr sz="1300">
              <a:latin typeface="Times New Roman"/>
              <a:cs typeface="Times New Roman"/>
            </a:endParaRPr>
          </a:p>
          <a:p>
            <a:pPr>
              <a:lnSpc>
                <a:spcPct val="100000"/>
              </a:lnSpc>
              <a:spcBef>
                <a:spcPts val="20"/>
              </a:spcBef>
            </a:pPr>
            <a:endParaRPr sz="1450">
              <a:latin typeface="Times New Roman"/>
              <a:cs typeface="Times New Roman"/>
            </a:endParaRPr>
          </a:p>
          <a:p>
            <a:pPr marL="309245" marR="301625" algn="ctr">
              <a:lnSpc>
                <a:spcPct val="118800"/>
              </a:lnSpc>
              <a:spcBef>
                <a:spcPts val="5"/>
              </a:spcBef>
            </a:pPr>
            <a:r>
              <a:rPr sz="1000" b="1" spc="-125" dirty="0">
                <a:solidFill>
                  <a:srgbClr val="FFFFFF"/>
                </a:solidFill>
                <a:latin typeface="Arial Black"/>
                <a:cs typeface="Arial Black"/>
              </a:rPr>
              <a:t>Accele</a:t>
            </a:r>
            <a:r>
              <a:rPr sz="1000" b="1" spc="-90" dirty="0">
                <a:solidFill>
                  <a:srgbClr val="FFFFFF"/>
                </a:solidFill>
                <a:latin typeface="Arial Black"/>
                <a:cs typeface="Arial Black"/>
              </a:rPr>
              <a:t>r</a:t>
            </a:r>
            <a:r>
              <a:rPr sz="1000" b="1" spc="-80" dirty="0">
                <a:solidFill>
                  <a:srgbClr val="FFFFFF"/>
                </a:solidFill>
                <a:latin typeface="Arial Black"/>
                <a:cs typeface="Arial Black"/>
              </a:rPr>
              <a:t>ating  </a:t>
            </a:r>
            <a:r>
              <a:rPr sz="1000" b="1" spc="-120" dirty="0">
                <a:solidFill>
                  <a:srgbClr val="FFFFFF"/>
                </a:solidFill>
                <a:latin typeface="Arial Black"/>
                <a:cs typeface="Arial Black"/>
              </a:rPr>
              <a:t>Your</a:t>
            </a:r>
            <a:r>
              <a:rPr sz="1000" b="1" spc="-160" dirty="0">
                <a:solidFill>
                  <a:srgbClr val="FFFFFF"/>
                </a:solidFill>
                <a:latin typeface="Arial Black"/>
                <a:cs typeface="Arial Black"/>
              </a:rPr>
              <a:t> </a:t>
            </a:r>
            <a:r>
              <a:rPr sz="1000" b="1" spc="-145" dirty="0">
                <a:solidFill>
                  <a:srgbClr val="FFFFFF"/>
                </a:solidFill>
                <a:latin typeface="Arial Black"/>
                <a:cs typeface="Arial Black"/>
              </a:rPr>
              <a:t>Team</a:t>
            </a:r>
            <a:endParaRPr sz="1000">
              <a:latin typeface="Arial Black"/>
              <a:cs typeface="Arial Black"/>
            </a:endParaRPr>
          </a:p>
          <a:p>
            <a:pPr marL="635" algn="ctr">
              <a:lnSpc>
                <a:spcPct val="100000"/>
              </a:lnSpc>
              <a:spcBef>
                <a:spcPts val="630"/>
              </a:spcBef>
            </a:pPr>
            <a:r>
              <a:rPr sz="800" b="1" spc="-120" dirty="0">
                <a:solidFill>
                  <a:srgbClr val="FFFFFF"/>
                </a:solidFill>
                <a:latin typeface="Arial Black"/>
                <a:cs typeface="Arial Black"/>
              </a:rPr>
              <a:t>Team</a:t>
            </a:r>
            <a:r>
              <a:rPr sz="800" b="1" spc="-114" dirty="0">
                <a:solidFill>
                  <a:srgbClr val="FFFFFF"/>
                </a:solidFill>
                <a:latin typeface="Arial Black"/>
                <a:cs typeface="Arial Black"/>
              </a:rPr>
              <a:t> </a:t>
            </a:r>
            <a:r>
              <a:rPr sz="800" b="1" spc="-80" dirty="0">
                <a:solidFill>
                  <a:srgbClr val="FFFFFF"/>
                </a:solidFill>
                <a:latin typeface="Arial Black"/>
                <a:cs typeface="Arial Black"/>
              </a:rPr>
              <a:t>Performance</a:t>
            </a:r>
            <a:endParaRPr sz="800">
              <a:latin typeface="Arial Black"/>
              <a:cs typeface="Arial Black"/>
            </a:endParaRPr>
          </a:p>
        </p:txBody>
      </p:sp>
      <p:sp>
        <p:nvSpPr>
          <p:cNvPr id="17" name="object 17"/>
          <p:cNvSpPr txBox="1"/>
          <p:nvPr/>
        </p:nvSpPr>
        <p:spPr>
          <a:xfrm>
            <a:off x="7488756" y="2050447"/>
            <a:ext cx="1351915" cy="1504950"/>
          </a:xfrm>
          <a:prstGeom prst="rect">
            <a:avLst/>
          </a:prstGeom>
        </p:spPr>
        <p:txBody>
          <a:bodyPr vert="horz" wrap="square" lIns="0" tIns="0" rIns="0" bIns="0" rtlCol="0">
            <a:spAutoFit/>
          </a:bodyPr>
          <a:lstStyle/>
          <a:p>
            <a:pPr>
              <a:lnSpc>
                <a:spcPct val="100000"/>
              </a:lnSpc>
            </a:pPr>
            <a:endParaRPr sz="1300">
              <a:latin typeface="Times New Roman"/>
              <a:cs typeface="Times New Roman"/>
            </a:endParaRPr>
          </a:p>
          <a:p>
            <a:pPr>
              <a:lnSpc>
                <a:spcPct val="100000"/>
              </a:lnSpc>
            </a:pPr>
            <a:endParaRPr sz="1300">
              <a:latin typeface="Times New Roman"/>
              <a:cs typeface="Times New Roman"/>
            </a:endParaRPr>
          </a:p>
          <a:p>
            <a:pPr>
              <a:lnSpc>
                <a:spcPct val="100000"/>
              </a:lnSpc>
            </a:pPr>
            <a:endParaRPr sz="1300">
              <a:latin typeface="Times New Roman"/>
              <a:cs typeface="Times New Roman"/>
            </a:endParaRPr>
          </a:p>
          <a:p>
            <a:pPr marL="280035" marR="226060" algn="ctr">
              <a:lnSpc>
                <a:spcPct val="118800"/>
              </a:lnSpc>
              <a:spcBef>
                <a:spcPts val="1025"/>
              </a:spcBef>
            </a:pPr>
            <a:r>
              <a:rPr sz="1000" b="1" spc="-100" dirty="0">
                <a:solidFill>
                  <a:srgbClr val="FFFFFF"/>
                </a:solidFill>
                <a:latin typeface="Arial Black"/>
                <a:cs typeface="Arial Black"/>
              </a:rPr>
              <a:t>Elevating</a:t>
            </a:r>
            <a:r>
              <a:rPr sz="1000" b="1" spc="-135" dirty="0">
                <a:solidFill>
                  <a:srgbClr val="FFFFFF"/>
                </a:solidFill>
                <a:latin typeface="Arial Black"/>
                <a:cs typeface="Arial Black"/>
              </a:rPr>
              <a:t> </a:t>
            </a:r>
            <a:r>
              <a:rPr sz="1000" b="1" spc="-120" dirty="0">
                <a:solidFill>
                  <a:srgbClr val="FFFFFF"/>
                </a:solidFill>
                <a:latin typeface="Arial Black"/>
                <a:cs typeface="Arial Black"/>
              </a:rPr>
              <a:t>Your  </a:t>
            </a:r>
            <a:r>
              <a:rPr sz="1000" b="1" spc="-85" dirty="0">
                <a:solidFill>
                  <a:srgbClr val="FFFFFF"/>
                </a:solidFill>
                <a:latin typeface="Arial Black"/>
                <a:cs typeface="Arial Black"/>
              </a:rPr>
              <a:t>Organization</a:t>
            </a:r>
            <a:endParaRPr sz="1000">
              <a:latin typeface="Arial Black"/>
              <a:cs typeface="Arial Black"/>
            </a:endParaRPr>
          </a:p>
          <a:p>
            <a:pPr marL="354965" marR="300990" algn="ctr">
              <a:lnSpc>
                <a:spcPct val="122400"/>
              </a:lnSpc>
              <a:spcBef>
                <a:spcPts val="415"/>
              </a:spcBef>
            </a:pPr>
            <a:r>
              <a:rPr sz="800" b="1" spc="-60" dirty="0">
                <a:solidFill>
                  <a:srgbClr val="FFFFFF"/>
                </a:solidFill>
                <a:latin typeface="Arial Black"/>
                <a:cs typeface="Arial Black"/>
              </a:rPr>
              <a:t>O</a:t>
            </a:r>
            <a:r>
              <a:rPr sz="800" b="1" spc="-45" dirty="0">
                <a:solidFill>
                  <a:srgbClr val="FFFFFF"/>
                </a:solidFill>
                <a:latin typeface="Arial Black"/>
                <a:cs typeface="Arial Black"/>
              </a:rPr>
              <a:t>r</a:t>
            </a:r>
            <a:r>
              <a:rPr sz="800" b="1" spc="-65" dirty="0">
                <a:solidFill>
                  <a:srgbClr val="FFFFFF"/>
                </a:solidFill>
                <a:latin typeface="Arial Black"/>
                <a:cs typeface="Arial Black"/>
              </a:rPr>
              <a:t>gani</a:t>
            </a:r>
            <a:r>
              <a:rPr sz="800" b="1" spc="-70" dirty="0">
                <a:solidFill>
                  <a:srgbClr val="FFFFFF"/>
                </a:solidFill>
                <a:latin typeface="Arial Black"/>
                <a:cs typeface="Arial Black"/>
              </a:rPr>
              <a:t>zational  </a:t>
            </a:r>
            <a:r>
              <a:rPr sz="800" b="1" spc="-85" dirty="0">
                <a:solidFill>
                  <a:srgbClr val="FFFFFF"/>
                </a:solidFill>
                <a:latin typeface="Arial Black"/>
                <a:cs typeface="Arial Black"/>
              </a:rPr>
              <a:t>Leadership</a:t>
            </a:r>
            <a:endParaRPr sz="800">
              <a:latin typeface="Arial Black"/>
              <a:cs typeface="Arial Black"/>
            </a:endParaRPr>
          </a:p>
        </p:txBody>
      </p:sp>
      <p:sp>
        <p:nvSpPr>
          <p:cNvPr id="18" name="object 18"/>
          <p:cNvSpPr/>
          <p:nvPr/>
        </p:nvSpPr>
        <p:spPr>
          <a:xfrm>
            <a:off x="953483" y="2852676"/>
            <a:ext cx="1911350" cy="1911985"/>
          </a:xfrm>
          <a:custGeom>
            <a:avLst/>
            <a:gdLst/>
            <a:ahLst/>
            <a:cxnLst/>
            <a:rect l="l" t="t" r="r" b="b"/>
            <a:pathLst>
              <a:path w="1911350" h="1911985">
                <a:moveTo>
                  <a:pt x="0" y="955976"/>
                </a:moveTo>
                <a:lnTo>
                  <a:pt x="1169" y="908263"/>
                </a:lnTo>
                <a:lnTo>
                  <a:pt x="4641" y="861156"/>
                </a:lnTo>
                <a:lnTo>
                  <a:pt x="10360" y="814709"/>
                </a:lnTo>
                <a:lnTo>
                  <a:pt x="18272" y="768977"/>
                </a:lnTo>
                <a:lnTo>
                  <a:pt x="28323" y="724015"/>
                </a:lnTo>
                <a:lnTo>
                  <a:pt x="40456" y="679878"/>
                </a:lnTo>
                <a:lnTo>
                  <a:pt x="54619" y="636620"/>
                </a:lnTo>
                <a:lnTo>
                  <a:pt x="70755" y="594296"/>
                </a:lnTo>
                <a:lnTo>
                  <a:pt x="88810" y="552961"/>
                </a:lnTo>
                <a:lnTo>
                  <a:pt x="108730" y="512669"/>
                </a:lnTo>
                <a:lnTo>
                  <a:pt x="130459" y="473477"/>
                </a:lnTo>
                <a:lnTo>
                  <a:pt x="153944" y="435437"/>
                </a:lnTo>
                <a:lnTo>
                  <a:pt x="179128" y="398605"/>
                </a:lnTo>
                <a:lnTo>
                  <a:pt x="205958" y="363037"/>
                </a:lnTo>
                <a:lnTo>
                  <a:pt x="234378" y="328785"/>
                </a:lnTo>
                <a:lnTo>
                  <a:pt x="264335" y="295906"/>
                </a:lnTo>
                <a:lnTo>
                  <a:pt x="295773" y="264455"/>
                </a:lnTo>
                <a:lnTo>
                  <a:pt x="328637" y="234485"/>
                </a:lnTo>
                <a:lnTo>
                  <a:pt x="362872" y="206051"/>
                </a:lnTo>
                <a:lnTo>
                  <a:pt x="398425" y="179209"/>
                </a:lnTo>
                <a:lnTo>
                  <a:pt x="435240" y="154013"/>
                </a:lnTo>
                <a:lnTo>
                  <a:pt x="473262" y="130518"/>
                </a:lnTo>
                <a:lnTo>
                  <a:pt x="512437" y="108779"/>
                </a:lnTo>
                <a:lnTo>
                  <a:pt x="552711" y="88850"/>
                </a:lnTo>
                <a:lnTo>
                  <a:pt x="594027" y="70787"/>
                </a:lnTo>
                <a:lnTo>
                  <a:pt x="636332" y="54643"/>
                </a:lnTo>
                <a:lnTo>
                  <a:pt x="679570" y="40475"/>
                </a:lnTo>
                <a:lnTo>
                  <a:pt x="723688" y="28335"/>
                </a:lnTo>
                <a:lnTo>
                  <a:pt x="768629" y="18281"/>
                </a:lnTo>
                <a:lnTo>
                  <a:pt x="814341" y="10365"/>
                </a:lnTo>
                <a:lnTo>
                  <a:pt x="860767" y="4643"/>
                </a:lnTo>
                <a:lnTo>
                  <a:pt x="907853" y="1169"/>
                </a:lnTo>
                <a:lnTo>
                  <a:pt x="955544" y="0"/>
                </a:lnTo>
                <a:lnTo>
                  <a:pt x="1006075" y="1336"/>
                </a:lnTo>
                <a:lnTo>
                  <a:pt x="1056234" y="5319"/>
                </a:lnTo>
                <a:lnTo>
                  <a:pt x="1105926" y="11908"/>
                </a:lnTo>
                <a:lnTo>
                  <a:pt x="1155057" y="21066"/>
                </a:lnTo>
                <a:lnTo>
                  <a:pt x="1203530" y="32752"/>
                </a:lnTo>
                <a:lnTo>
                  <a:pt x="1251251" y="46926"/>
                </a:lnTo>
                <a:lnTo>
                  <a:pt x="1298125" y="63551"/>
                </a:lnTo>
                <a:lnTo>
                  <a:pt x="1344057" y="82585"/>
                </a:lnTo>
                <a:lnTo>
                  <a:pt x="1388952" y="103990"/>
                </a:lnTo>
                <a:lnTo>
                  <a:pt x="1432714" y="127726"/>
                </a:lnTo>
                <a:lnTo>
                  <a:pt x="1475250" y="153754"/>
                </a:lnTo>
                <a:lnTo>
                  <a:pt x="1516462" y="182035"/>
                </a:lnTo>
                <a:lnTo>
                  <a:pt x="1556258" y="212529"/>
                </a:lnTo>
                <a:lnTo>
                  <a:pt x="1594540" y="245197"/>
                </a:lnTo>
                <a:lnTo>
                  <a:pt x="1631216" y="279999"/>
                </a:lnTo>
                <a:lnTo>
                  <a:pt x="1666002" y="316691"/>
                </a:lnTo>
                <a:lnTo>
                  <a:pt x="1698655" y="354991"/>
                </a:lnTo>
                <a:lnTo>
                  <a:pt x="1729135" y="394804"/>
                </a:lnTo>
                <a:lnTo>
                  <a:pt x="1757403" y="436036"/>
                </a:lnTo>
                <a:lnTo>
                  <a:pt x="1783420" y="478590"/>
                </a:lnTo>
                <a:lnTo>
                  <a:pt x="1807145" y="522372"/>
                </a:lnTo>
                <a:lnTo>
                  <a:pt x="1828540" y="567287"/>
                </a:lnTo>
                <a:lnTo>
                  <a:pt x="1847566" y="613240"/>
                </a:lnTo>
                <a:lnTo>
                  <a:pt x="1864183" y="660135"/>
                </a:lnTo>
                <a:lnTo>
                  <a:pt x="1878351" y="707878"/>
                </a:lnTo>
                <a:lnTo>
                  <a:pt x="1890031" y="756373"/>
                </a:lnTo>
                <a:lnTo>
                  <a:pt x="1899185" y="805526"/>
                </a:lnTo>
                <a:lnTo>
                  <a:pt x="1905772" y="855241"/>
                </a:lnTo>
                <a:lnTo>
                  <a:pt x="1909752" y="905422"/>
                </a:lnTo>
                <a:lnTo>
                  <a:pt x="1911088" y="955976"/>
                </a:lnTo>
                <a:lnTo>
                  <a:pt x="1909919" y="1003689"/>
                </a:lnTo>
                <a:lnTo>
                  <a:pt x="1906447" y="1050797"/>
                </a:lnTo>
                <a:lnTo>
                  <a:pt x="1900728" y="1097244"/>
                </a:lnTo>
                <a:lnTo>
                  <a:pt x="1892815" y="1142976"/>
                </a:lnTo>
                <a:lnTo>
                  <a:pt x="1882765" y="1187938"/>
                </a:lnTo>
                <a:lnTo>
                  <a:pt x="1870631" y="1232075"/>
                </a:lnTo>
                <a:lnTo>
                  <a:pt x="1856469" y="1275333"/>
                </a:lnTo>
                <a:lnTo>
                  <a:pt x="1840333" y="1317657"/>
                </a:lnTo>
                <a:lnTo>
                  <a:pt x="1822278" y="1358992"/>
                </a:lnTo>
                <a:lnTo>
                  <a:pt x="1802358" y="1399284"/>
                </a:lnTo>
                <a:lnTo>
                  <a:pt x="1780628" y="1438476"/>
                </a:lnTo>
                <a:lnTo>
                  <a:pt x="1757144" y="1476516"/>
                </a:lnTo>
                <a:lnTo>
                  <a:pt x="1731960" y="1513348"/>
                </a:lnTo>
                <a:lnTo>
                  <a:pt x="1705130" y="1548917"/>
                </a:lnTo>
                <a:lnTo>
                  <a:pt x="1676709" y="1583168"/>
                </a:lnTo>
                <a:lnTo>
                  <a:pt x="1646753" y="1616047"/>
                </a:lnTo>
                <a:lnTo>
                  <a:pt x="1615315" y="1647499"/>
                </a:lnTo>
                <a:lnTo>
                  <a:pt x="1582451" y="1677469"/>
                </a:lnTo>
                <a:lnTo>
                  <a:pt x="1548215" y="1705902"/>
                </a:lnTo>
                <a:lnTo>
                  <a:pt x="1512663" y="1732744"/>
                </a:lnTo>
                <a:lnTo>
                  <a:pt x="1475848" y="1757940"/>
                </a:lnTo>
                <a:lnTo>
                  <a:pt x="1437825" y="1781435"/>
                </a:lnTo>
                <a:lnTo>
                  <a:pt x="1398650" y="1803174"/>
                </a:lnTo>
                <a:lnTo>
                  <a:pt x="1358377" y="1823103"/>
                </a:lnTo>
                <a:lnTo>
                  <a:pt x="1317061" y="1841166"/>
                </a:lnTo>
                <a:lnTo>
                  <a:pt x="1274756" y="1857310"/>
                </a:lnTo>
                <a:lnTo>
                  <a:pt x="1231518" y="1871479"/>
                </a:lnTo>
                <a:lnTo>
                  <a:pt x="1187400" y="1883618"/>
                </a:lnTo>
                <a:lnTo>
                  <a:pt x="1142459" y="1893673"/>
                </a:lnTo>
                <a:lnTo>
                  <a:pt x="1096747" y="1901588"/>
                </a:lnTo>
                <a:lnTo>
                  <a:pt x="1050321" y="1907310"/>
                </a:lnTo>
                <a:lnTo>
                  <a:pt x="1003235" y="1910784"/>
                </a:lnTo>
                <a:lnTo>
                  <a:pt x="955544" y="1911954"/>
                </a:lnTo>
                <a:lnTo>
                  <a:pt x="907853" y="1910784"/>
                </a:lnTo>
                <a:lnTo>
                  <a:pt x="860767" y="1907310"/>
                </a:lnTo>
                <a:lnTo>
                  <a:pt x="814341" y="1901588"/>
                </a:lnTo>
                <a:lnTo>
                  <a:pt x="768629" y="1893673"/>
                </a:lnTo>
                <a:lnTo>
                  <a:pt x="723688" y="1883618"/>
                </a:lnTo>
                <a:lnTo>
                  <a:pt x="679570" y="1871479"/>
                </a:lnTo>
                <a:lnTo>
                  <a:pt x="636332" y="1857310"/>
                </a:lnTo>
                <a:lnTo>
                  <a:pt x="594027" y="1841166"/>
                </a:lnTo>
                <a:lnTo>
                  <a:pt x="552711" y="1823103"/>
                </a:lnTo>
                <a:lnTo>
                  <a:pt x="512437" y="1803174"/>
                </a:lnTo>
                <a:lnTo>
                  <a:pt x="473262" y="1781435"/>
                </a:lnTo>
                <a:lnTo>
                  <a:pt x="435240" y="1757940"/>
                </a:lnTo>
                <a:lnTo>
                  <a:pt x="398425" y="1732744"/>
                </a:lnTo>
                <a:lnTo>
                  <a:pt x="362872" y="1705902"/>
                </a:lnTo>
                <a:lnTo>
                  <a:pt x="328637" y="1677469"/>
                </a:lnTo>
                <a:lnTo>
                  <a:pt x="295773" y="1647499"/>
                </a:lnTo>
                <a:lnTo>
                  <a:pt x="264335" y="1616047"/>
                </a:lnTo>
                <a:lnTo>
                  <a:pt x="234378" y="1583168"/>
                </a:lnTo>
                <a:lnTo>
                  <a:pt x="205958" y="1548917"/>
                </a:lnTo>
                <a:lnTo>
                  <a:pt x="179128" y="1513348"/>
                </a:lnTo>
                <a:lnTo>
                  <a:pt x="153944" y="1476516"/>
                </a:lnTo>
                <a:lnTo>
                  <a:pt x="130459" y="1438476"/>
                </a:lnTo>
                <a:lnTo>
                  <a:pt x="108730" y="1399284"/>
                </a:lnTo>
                <a:lnTo>
                  <a:pt x="88810" y="1358992"/>
                </a:lnTo>
                <a:lnTo>
                  <a:pt x="70755" y="1317657"/>
                </a:lnTo>
                <a:lnTo>
                  <a:pt x="54619" y="1275333"/>
                </a:lnTo>
                <a:lnTo>
                  <a:pt x="40456" y="1232075"/>
                </a:lnTo>
                <a:lnTo>
                  <a:pt x="28323" y="1187938"/>
                </a:lnTo>
                <a:lnTo>
                  <a:pt x="18272" y="1142976"/>
                </a:lnTo>
                <a:lnTo>
                  <a:pt x="10360" y="1097244"/>
                </a:lnTo>
                <a:lnTo>
                  <a:pt x="4641" y="1050797"/>
                </a:lnTo>
                <a:lnTo>
                  <a:pt x="1169" y="1003689"/>
                </a:lnTo>
                <a:lnTo>
                  <a:pt x="0" y="955976"/>
                </a:lnTo>
                <a:close/>
              </a:path>
            </a:pathLst>
          </a:custGeom>
          <a:ln w="114299">
            <a:solidFill>
              <a:srgbClr val="4292B1"/>
            </a:solidFill>
          </a:ln>
        </p:spPr>
        <p:txBody>
          <a:bodyPr wrap="square" lIns="0" tIns="0" rIns="0" bIns="0" rtlCol="0"/>
          <a:lstStyle/>
          <a:p>
            <a:endParaRPr/>
          </a:p>
        </p:txBody>
      </p:sp>
      <p:sp>
        <p:nvSpPr>
          <p:cNvPr id="19" name="object 19"/>
          <p:cNvSpPr/>
          <p:nvPr/>
        </p:nvSpPr>
        <p:spPr>
          <a:xfrm>
            <a:off x="1421025" y="3246671"/>
            <a:ext cx="975995" cy="1175416"/>
          </a:xfrm>
          <a:prstGeom prst="rect">
            <a:avLst/>
          </a:prstGeom>
          <a:blipFill>
            <a:blip r:embed="rId6" cstate="print"/>
            <a:stretch>
              <a:fillRect/>
            </a:stretch>
          </a:blipFill>
        </p:spPr>
        <p:txBody>
          <a:bodyPr wrap="square" lIns="0" tIns="0" rIns="0" bIns="0" rtlCol="0"/>
          <a:lstStyle/>
          <a:p>
            <a:endParaRPr/>
          </a:p>
        </p:txBody>
      </p:sp>
      <p:sp>
        <p:nvSpPr>
          <p:cNvPr id="20" name="object 20"/>
          <p:cNvSpPr/>
          <p:nvPr/>
        </p:nvSpPr>
        <p:spPr>
          <a:xfrm>
            <a:off x="4587255" y="3905587"/>
            <a:ext cx="649285" cy="649955"/>
          </a:xfrm>
          <a:prstGeom prst="rect">
            <a:avLst/>
          </a:prstGeom>
          <a:blipFill>
            <a:blip r:embed="rId7" cstate="print"/>
            <a:stretch>
              <a:fillRect/>
            </a:stretch>
          </a:blipFill>
        </p:spPr>
        <p:txBody>
          <a:bodyPr wrap="square" lIns="0" tIns="0" rIns="0" bIns="0" rtlCol="0"/>
          <a:lstStyle/>
          <a:p>
            <a:endParaRPr/>
          </a:p>
        </p:txBody>
      </p:sp>
      <p:sp>
        <p:nvSpPr>
          <p:cNvPr id="21" name="object 21"/>
          <p:cNvSpPr/>
          <p:nvPr/>
        </p:nvSpPr>
        <p:spPr>
          <a:xfrm>
            <a:off x="4568204" y="3886536"/>
            <a:ext cx="687705" cy="688340"/>
          </a:xfrm>
          <a:custGeom>
            <a:avLst/>
            <a:gdLst/>
            <a:ahLst/>
            <a:cxnLst/>
            <a:rect l="l" t="t" r="r" b="b"/>
            <a:pathLst>
              <a:path w="687704" h="688339">
                <a:moveTo>
                  <a:pt x="0" y="344027"/>
                </a:moveTo>
                <a:lnTo>
                  <a:pt x="3137" y="297345"/>
                </a:lnTo>
                <a:lnTo>
                  <a:pt x="12277" y="252571"/>
                </a:lnTo>
                <a:lnTo>
                  <a:pt x="27009" y="210116"/>
                </a:lnTo>
                <a:lnTo>
                  <a:pt x="46924" y="170390"/>
                </a:lnTo>
                <a:lnTo>
                  <a:pt x="71612" y="133802"/>
                </a:lnTo>
                <a:lnTo>
                  <a:pt x="100665" y="100763"/>
                </a:lnTo>
                <a:lnTo>
                  <a:pt x="133672" y="71682"/>
                </a:lnTo>
                <a:lnTo>
                  <a:pt x="170224" y="46969"/>
                </a:lnTo>
                <a:lnTo>
                  <a:pt x="209912" y="27035"/>
                </a:lnTo>
                <a:lnTo>
                  <a:pt x="252325" y="12289"/>
                </a:lnTo>
                <a:lnTo>
                  <a:pt x="297055" y="3140"/>
                </a:lnTo>
                <a:lnTo>
                  <a:pt x="343692" y="0"/>
                </a:lnTo>
                <a:lnTo>
                  <a:pt x="397783" y="4285"/>
                </a:lnTo>
                <a:lnTo>
                  <a:pt x="450053" y="16887"/>
                </a:lnTo>
                <a:lnTo>
                  <a:pt x="499582" y="37423"/>
                </a:lnTo>
                <a:lnTo>
                  <a:pt x="545445" y="65509"/>
                </a:lnTo>
                <a:lnTo>
                  <a:pt x="586720" y="100763"/>
                </a:lnTo>
                <a:lnTo>
                  <a:pt x="621940" y="142078"/>
                </a:lnTo>
                <a:lnTo>
                  <a:pt x="649999" y="187986"/>
                </a:lnTo>
                <a:lnTo>
                  <a:pt x="670514" y="237563"/>
                </a:lnTo>
                <a:lnTo>
                  <a:pt x="683104" y="289885"/>
                </a:lnTo>
                <a:lnTo>
                  <a:pt x="687385" y="344027"/>
                </a:lnTo>
                <a:lnTo>
                  <a:pt x="684248" y="390710"/>
                </a:lnTo>
                <a:lnTo>
                  <a:pt x="675108" y="435484"/>
                </a:lnTo>
                <a:lnTo>
                  <a:pt x="660376" y="477939"/>
                </a:lnTo>
                <a:lnTo>
                  <a:pt x="640461" y="517665"/>
                </a:lnTo>
                <a:lnTo>
                  <a:pt x="615773" y="554253"/>
                </a:lnTo>
                <a:lnTo>
                  <a:pt x="586720" y="587292"/>
                </a:lnTo>
                <a:lnTo>
                  <a:pt x="553713" y="616373"/>
                </a:lnTo>
                <a:lnTo>
                  <a:pt x="517161" y="641085"/>
                </a:lnTo>
                <a:lnTo>
                  <a:pt x="477473" y="661020"/>
                </a:lnTo>
                <a:lnTo>
                  <a:pt x="435060" y="675766"/>
                </a:lnTo>
                <a:lnTo>
                  <a:pt x="390330" y="684914"/>
                </a:lnTo>
                <a:lnTo>
                  <a:pt x="343692" y="688055"/>
                </a:lnTo>
                <a:lnTo>
                  <a:pt x="297055" y="684914"/>
                </a:lnTo>
                <a:lnTo>
                  <a:pt x="252325" y="675766"/>
                </a:lnTo>
                <a:lnTo>
                  <a:pt x="209912" y="661020"/>
                </a:lnTo>
                <a:lnTo>
                  <a:pt x="170224" y="641085"/>
                </a:lnTo>
                <a:lnTo>
                  <a:pt x="133672" y="616373"/>
                </a:lnTo>
                <a:lnTo>
                  <a:pt x="100665" y="587292"/>
                </a:lnTo>
                <a:lnTo>
                  <a:pt x="71612" y="554253"/>
                </a:lnTo>
                <a:lnTo>
                  <a:pt x="46924" y="517665"/>
                </a:lnTo>
                <a:lnTo>
                  <a:pt x="27009" y="477939"/>
                </a:lnTo>
                <a:lnTo>
                  <a:pt x="12277" y="435484"/>
                </a:lnTo>
                <a:lnTo>
                  <a:pt x="3137" y="390710"/>
                </a:lnTo>
                <a:lnTo>
                  <a:pt x="0" y="344027"/>
                </a:lnTo>
                <a:close/>
              </a:path>
            </a:pathLst>
          </a:custGeom>
          <a:ln w="38099">
            <a:solidFill>
              <a:srgbClr val="4292B1"/>
            </a:solidFill>
          </a:ln>
        </p:spPr>
        <p:txBody>
          <a:bodyPr wrap="square" lIns="0" tIns="0" rIns="0" bIns="0" rtlCol="0"/>
          <a:lstStyle/>
          <a:p>
            <a:endParaRPr/>
          </a:p>
        </p:txBody>
      </p:sp>
      <p:sp>
        <p:nvSpPr>
          <p:cNvPr id="22" name="object 22"/>
          <p:cNvSpPr txBox="1"/>
          <p:nvPr/>
        </p:nvSpPr>
        <p:spPr>
          <a:xfrm>
            <a:off x="4665800" y="4599881"/>
            <a:ext cx="568325" cy="295275"/>
          </a:xfrm>
          <a:prstGeom prst="rect">
            <a:avLst/>
          </a:prstGeom>
        </p:spPr>
        <p:txBody>
          <a:bodyPr vert="horz" wrap="square" lIns="0" tIns="0" rIns="0" bIns="0" rtlCol="0">
            <a:spAutoFit/>
          </a:bodyPr>
          <a:lstStyle/>
          <a:p>
            <a:pPr marL="12700" marR="5080" indent="100330">
              <a:lnSpc>
                <a:spcPct val="109400"/>
              </a:lnSpc>
            </a:pPr>
            <a:r>
              <a:rPr sz="800" b="1" spc="-60" dirty="0">
                <a:solidFill>
                  <a:srgbClr val="4292B1"/>
                </a:solidFill>
                <a:latin typeface="Arial Black"/>
                <a:cs typeface="Arial Black"/>
              </a:rPr>
              <a:t>ANN </a:t>
            </a:r>
            <a:r>
              <a:rPr sz="800" b="1" spc="-85" dirty="0">
                <a:solidFill>
                  <a:srgbClr val="4292B1"/>
                </a:solidFill>
                <a:latin typeface="Arial Black"/>
                <a:cs typeface="Arial Black"/>
              </a:rPr>
              <a:t>E.  </a:t>
            </a:r>
            <a:r>
              <a:rPr sz="800" b="1" spc="-60" dirty="0">
                <a:solidFill>
                  <a:srgbClr val="4292B1"/>
                </a:solidFill>
                <a:latin typeface="Arial Black"/>
                <a:cs typeface="Arial Black"/>
              </a:rPr>
              <a:t>HARRISON</a:t>
            </a:r>
            <a:endParaRPr sz="800">
              <a:latin typeface="Arial Black"/>
              <a:cs typeface="Arial Black"/>
            </a:endParaRPr>
          </a:p>
        </p:txBody>
      </p:sp>
      <p:sp>
        <p:nvSpPr>
          <p:cNvPr id="23" name="object 23"/>
          <p:cNvSpPr/>
          <p:nvPr/>
        </p:nvSpPr>
        <p:spPr>
          <a:xfrm>
            <a:off x="5651300" y="3898648"/>
            <a:ext cx="649285" cy="649955"/>
          </a:xfrm>
          <a:prstGeom prst="rect">
            <a:avLst/>
          </a:prstGeom>
          <a:blipFill>
            <a:blip r:embed="rId8" cstate="print"/>
            <a:stretch>
              <a:fillRect/>
            </a:stretch>
          </a:blipFill>
        </p:spPr>
        <p:txBody>
          <a:bodyPr wrap="square" lIns="0" tIns="0" rIns="0" bIns="0" rtlCol="0"/>
          <a:lstStyle/>
          <a:p>
            <a:endParaRPr/>
          </a:p>
        </p:txBody>
      </p:sp>
      <p:sp>
        <p:nvSpPr>
          <p:cNvPr id="24" name="object 24"/>
          <p:cNvSpPr/>
          <p:nvPr/>
        </p:nvSpPr>
        <p:spPr>
          <a:xfrm>
            <a:off x="5632250" y="3879598"/>
            <a:ext cx="687705" cy="688340"/>
          </a:xfrm>
          <a:custGeom>
            <a:avLst/>
            <a:gdLst/>
            <a:ahLst/>
            <a:cxnLst/>
            <a:rect l="l" t="t" r="r" b="b"/>
            <a:pathLst>
              <a:path w="687704" h="688339">
                <a:moveTo>
                  <a:pt x="0" y="344027"/>
                </a:moveTo>
                <a:lnTo>
                  <a:pt x="3137" y="297345"/>
                </a:lnTo>
                <a:lnTo>
                  <a:pt x="12277" y="252571"/>
                </a:lnTo>
                <a:lnTo>
                  <a:pt x="27009" y="210116"/>
                </a:lnTo>
                <a:lnTo>
                  <a:pt x="46924" y="170390"/>
                </a:lnTo>
                <a:lnTo>
                  <a:pt x="71612" y="133802"/>
                </a:lnTo>
                <a:lnTo>
                  <a:pt x="100665" y="100763"/>
                </a:lnTo>
                <a:lnTo>
                  <a:pt x="133672" y="71682"/>
                </a:lnTo>
                <a:lnTo>
                  <a:pt x="170224" y="46969"/>
                </a:lnTo>
                <a:lnTo>
                  <a:pt x="209912" y="27035"/>
                </a:lnTo>
                <a:lnTo>
                  <a:pt x="252325" y="12289"/>
                </a:lnTo>
                <a:lnTo>
                  <a:pt x="297055" y="3140"/>
                </a:lnTo>
                <a:lnTo>
                  <a:pt x="343692" y="0"/>
                </a:lnTo>
                <a:lnTo>
                  <a:pt x="397782" y="4285"/>
                </a:lnTo>
                <a:lnTo>
                  <a:pt x="450053" y="16887"/>
                </a:lnTo>
                <a:lnTo>
                  <a:pt x="499582" y="37423"/>
                </a:lnTo>
                <a:lnTo>
                  <a:pt x="545445" y="65509"/>
                </a:lnTo>
                <a:lnTo>
                  <a:pt x="586720" y="100763"/>
                </a:lnTo>
                <a:lnTo>
                  <a:pt x="621940" y="142078"/>
                </a:lnTo>
                <a:lnTo>
                  <a:pt x="649998" y="187986"/>
                </a:lnTo>
                <a:lnTo>
                  <a:pt x="670514" y="237563"/>
                </a:lnTo>
                <a:lnTo>
                  <a:pt x="683103" y="289885"/>
                </a:lnTo>
                <a:lnTo>
                  <a:pt x="687385" y="344027"/>
                </a:lnTo>
                <a:lnTo>
                  <a:pt x="684247" y="390710"/>
                </a:lnTo>
                <a:lnTo>
                  <a:pt x="675108" y="435484"/>
                </a:lnTo>
                <a:lnTo>
                  <a:pt x="660376" y="477939"/>
                </a:lnTo>
                <a:lnTo>
                  <a:pt x="640461" y="517665"/>
                </a:lnTo>
                <a:lnTo>
                  <a:pt x="615772" y="554253"/>
                </a:lnTo>
                <a:lnTo>
                  <a:pt x="586720" y="587292"/>
                </a:lnTo>
                <a:lnTo>
                  <a:pt x="553713" y="616373"/>
                </a:lnTo>
                <a:lnTo>
                  <a:pt x="517161" y="641085"/>
                </a:lnTo>
                <a:lnTo>
                  <a:pt x="477473" y="661020"/>
                </a:lnTo>
                <a:lnTo>
                  <a:pt x="435059" y="675766"/>
                </a:lnTo>
                <a:lnTo>
                  <a:pt x="390329" y="684914"/>
                </a:lnTo>
                <a:lnTo>
                  <a:pt x="343692" y="688055"/>
                </a:lnTo>
                <a:lnTo>
                  <a:pt x="297055" y="684914"/>
                </a:lnTo>
                <a:lnTo>
                  <a:pt x="252325" y="675766"/>
                </a:lnTo>
                <a:lnTo>
                  <a:pt x="209912" y="661020"/>
                </a:lnTo>
                <a:lnTo>
                  <a:pt x="170224" y="641085"/>
                </a:lnTo>
                <a:lnTo>
                  <a:pt x="133672" y="616373"/>
                </a:lnTo>
                <a:lnTo>
                  <a:pt x="100665" y="587292"/>
                </a:lnTo>
                <a:lnTo>
                  <a:pt x="71612" y="554253"/>
                </a:lnTo>
                <a:lnTo>
                  <a:pt x="46924" y="517665"/>
                </a:lnTo>
                <a:lnTo>
                  <a:pt x="27009" y="477939"/>
                </a:lnTo>
                <a:lnTo>
                  <a:pt x="12277" y="435484"/>
                </a:lnTo>
                <a:lnTo>
                  <a:pt x="3137" y="390710"/>
                </a:lnTo>
                <a:lnTo>
                  <a:pt x="0" y="344027"/>
                </a:lnTo>
                <a:close/>
              </a:path>
            </a:pathLst>
          </a:custGeom>
          <a:ln w="38099">
            <a:solidFill>
              <a:srgbClr val="4292B1"/>
            </a:solidFill>
          </a:ln>
        </p:spPr>
        <p:txBody>
          <a:bodyPr wrap="square" lIns="0" tIns="0" rIns="0" bIns="0" rtlCol="0"/>
          <a:lstStyle/>
          <a:p>
            <a:endParaRPr/>
          </a:p>
        </p:txBody>
      </p:sp>
      <p:sp>
        <p:nvSpPr>
          <p:cNvPr id="25" name="object 25"/>
          <p:cNvSpPr txBox="1"/>
          <p:nvPr/>
        </p:nvSpPr>
        <p:spPr>
          <a:xfrm>
            <a:off x="5666842" y="4595272"/>
            <a:ext cx="648335" cy="295275"/>
          </a:xfrm>
          <a:prstGeom prst="rect">
            <a:avLst/>
          </a:prstGeom>
        </p:spPr>
        <p:txBody>
          <a:bodyPr vert="horz" wrap="square" lIns="0" tIns="0" rIns="0" bIns="0" rtlCol="0">
            <a:spAutoFit/>
          </a:bodyPr>
          <a:lstStyle/>
          <a:p>
            <a:pPr marL="12700" marR="5080" indent="81915">
              <a:lnSpc>
                <a:spcPct val="109400"/>
              </a:lnSpc>
            </a:pPr>
            <a:r>
              <a:rPr sz="800" b="1" spc="-105" dirty="0">
                <a:solidFill>
                  <a:srgbClr val="4292B1"/>
                </a:solidFill>
                <a:latin typeface="Arial Black"/>
                <a:cs typeface="Arial Black"/>
              </a:rPr>
              <a:t>KELLIE </a:t>
            </a:r>
            <a:r>
              <a:rPr sz="800" b="1" spc="-45" dirty="0">
                <a:solidFill>
                  <a:srgbClr val="4292B1"/>
                </a:solidFill>
                <a:latin typeface="Arial Black"/>
                <a:cs typeface="Arial Black"/>
              </a:rPr>
              <a:t>A.  </a:t>
            </a:r>
            <a:r>
              <a:rPr sz="800" b="1" spc="-80" dirty="0">
                <a:solidFill>
                  <a:srgbClr val="4292B1"/>
                </a:solidFill>
                <a:latin typeface="Arial Black"/>
                <a:cs typeface="Arial Black"/>
              </a:rPr>
              <a:t>MCELHANE</a:t>
            </a:r>
            <a:r>
              <a:rPr sz="800" b="1" spc="-125" dirty="0">
                <a:solidFill>
                  <a:srgbClr val="4292B1"/>
                </a:solidFill>
                <a:latin typeface="Arial Black"/>
                <a:cs typeface="Arial Black"/>
              </a:rPr>
              <a:t>Y</a:t>
            </a:r>
            <a:endParaRPr sz="800">
              <a:latin typeface="Arial Black"/>
              <a:cs typeface="Arial Black"/>
            </a:endParaRPr>
          </a:p>
        </p:txBody>
      </p:sp>
      <p:sp>
        <p:nvSpPr>
          <p:cNvPr id="26" name="object 26"/>
          <p:cNvSpPr/>
          <p:nvPr/>
        </p:nvSpPr>
        <p:spPr>
          <a:xfrm>
            <a:off x="6724604" y="3905578"/>
            <a:ext cx="649284" cy="649955"/>
          </a:xfrm>
          <a:prstGeom prst="rect">
            <a:avLst/>
          </a:prstGeom>
          <a:blipFill>
            <a:blip r:embed="rId9" cstate="print"/>
            <a:stretch>
              <a:fillRect/>
            </a:stretch>
          </a:blipFill>
        </p:spPr>
        <p:txBody>
          <a:bodyPr wrap="square" lIns="0" tIns="0" rIns="0" bIns="0" rtlCol="0"/>
          <a:lstStyle/>
          <a:p>
            <a:endParaRPr/>
          </a:p>
        </p:txBody>
      </p:sp>
      <p:sp>
        <p:nvSpPr>
          <p:cNvPr id="27" name="object 27"/>
          <p:cNvSpPr/>
          <p:nvPr/>
        </p:nvSpPr>
        <p:spPr>
          <a:xfrm>
            <a:off x="6705554" y="3886527"/>
            <a:ext cx="687705" cy="688340"/>
          </a:xfrm>
          <a:custGeom>
            <a:avLst/>
            <a:gdLst/>
            <a:ahLst/>
            <a:cxnLst/>
            <a:rect l="l" t="t" r="r" b="b"/>
            <a:pathLst>
              <a:path w="687704" h="688339">
                <a:moveTo>
                  <a:pt x="0" y="344027"/>
                </a:moveTo>
                <a:lnTo>
                  <a:pt x="3137" y="297345"/>
                </a:lnTo>
                <a:lnTo>
                  <a:pt x="12277" y="252571"/>
                </a:lnTo>
                <a:lnTo>
                  <a:pt x="27009" y="210116"/>
                </a:lnTo>
                <a:lnTo>
                  <a:pt x="46924" y="170390"/>
                </a:lnTo>
                <a:lnTo>
                  <a:pt x="71612" y="133802"/>
                </a:lnTo>
                <a:lnTo>
                  <a:pt x="100665" y="100763"/>
                </a:lnTo>
                <a:lnTo>
                  <a:pt x="133672" y="71682"/>
                </a:lnTo>
                <a:lnTo>
                  <a:pt x="170224" y="46969"/>
                </a:lnTo>
                <a:lnTo>
                  <a:pt x="209912" y="27035"/>
                </a:lnTo>
                <a:lnTo>
                  <a:pt x="252325" y="12289"/>
                </a:lnTo>
                <a:lnTo>
                  <a:pt x="297055" y="3140"/>
                </a:lnTo>
                <a:lnTo>
                  <a:pt x="343692" y="0"/>
                </a:lnTo>
                <a:lnTo>
                  <a:pt x="397782" y="4285"/>
                </a:lnTo>
                <a:lnTo>
                  <a:pt x="450053" y="16887"/>
                </a:lnTo>
                <a:lnTo>
                  <a:pt x="499581" y="37423"/>
                </a:lnTo>
                <a:lnTo>
                  <a:pt x="545445" y="65509"/>
                </a:lnTo>
                <a:lnTo>
                  <a:pt x="586720" y="100763"/>
                </a:lnTo>
                <a:lnTo>
                  <a:pt x="621940" y="142078"/>
                </a:lnTo>
                <a:lnTo>
                  <a:pt x="649998" y="187986"/>
                </a:lnTo>
                <a:lnTo>
                  <a:pt x="670513" y="237563"/>
                </a:lnTo>
                <a:lnTo>
                  <a:pt x="683103" y="289885"/>
                </a:lnTo>
                <a:lnTo>
                  <a:pt x="687384" y="344027"/>
                </a:lnTo>
                <a:lnTo>
                  <a:pt x="684247" y="390710"/>
                </a:lnTo>
                <a:lnTo>
                  <a:pt x="675107" y="435483"/>
                </a:lnTo>
                <a:lnTo>
                  <a:pt x="660375" y="477938"/>
                </a:lnTo>
                <a:lnTo>
                  <a:pt x="640460" y="517665"/>
                </a:lnTo>
                <a:lnTo>
                  <a:pt x="615772" y="554252"/>
                </a:lnTo>
                <a:lnTo>
                  <a:pt x="586719" y="587292"/>
                </a:lnTo>
                <a:lnTo>
                  <a:pt x="553712" y="616372"/>
                </a:lnTo>
                <a:lnTo>
                  <a:pt x="517160" y="641085"/>
                </a:lnTo>
                <a:lnTo>
                  <a:pt x="477473" y="661020"/>
                </a:lnTo>
                <a:lnTo>
                  <a:pt x="435059" y="675766"/>
                </a:lnTo>
                <a:lnTo>
                  <a:pt x="390329" y="684914"/>
                </a:lnTo>
                <a:lnTo>
                  <a:pt x="343692" y="688055"/>
                </a:lnTo>
                <a:lnTo>
                  <a:pt x="297055" y="684914"/>
                </a:lnTo>
                <a:lnTo>
                  <a:pt x="252325" y="675766"/>
                </a:lnTo>
                <a:lnTo>
                  <a:pt x="209912" y="661020"/>
                </a:lnTo>
                <a:lnTo>
                  <a:pt x="170224" y="641085"/>
                </a:lnTo>
                <a:lnTo>
                  <a:pt x="133672" y="616372"/>
                </a:lnTo>
                <a:lnTo>
                  <a:pt x="100665" y="587292"/>
                </a:lnTo>
                <a:lnTo>
                  <a:pt x="71612" y="554252"/>
                </a:lnTo>
                <a:lnTo>
                  <a:pt x="46924" y="517665"/>
                </a:lnTo>
                <a:lnTo>
                  <a:pt x="27009" y="477938"/>
                </a:lnTo>
                <a:lnTo>
                  <a:pt x="12277" y="435483"/>
                </a:lnTo>
                <a:lnTo>
                  <a:pt x="3137" y="390710"/>
                </a:lnTo>
                <a:lnTo>
                  <a:pt x="0" y="344027"/>
                </a:lnTo>
                <a:close/>
              </a:path>
            </a:pathLst>
          </a:custGeom>
          <a:ln w="38099">
            <a:solidFill>
              <a:srgbClr val="4292B1"/>
            </a:solidFill>
          </a:ln>
        </p:spPr>
        <p:txBody>
          <a:bodyPr wrap="square" lIns="0" tIns="0" rIns="0" bIns="0" rtlCol="0"/>
          <a:lstStyle/>
          <a:p>
            <a:endParaRPr/>
          </a:p>
        </p:txBody>
      </p:sp>
      <p:sp>
        <p:nvSpPr>
          <p:cNvPr id="28" name="object 28"/>
          <p:cNvSpPr txBox="1"/>
          <p:nvPr/>
        </p:nvSpPr>
        <p:spPr>
          <a:xfrm>
            <a:off x="6878325" y="4592606"/>
            <a:ext cx="376555" cy="295275"/>
          </a:xfrm>
          <a:prstGeom prst="rect">
            <a:avLst/>
          </a:prstGeom>
        </p:spPr>
        <p:txBody>
          <a:bodyPr vert="horz" wrap="square" lIns="0" tIns="0" rIns="0" bIns="0" rtlCol="0">
            <a:spAutoFit/>
          </a:bodyPr>
          <a:lstStyle/>
          <a:p>
            <a:pPr marL="53975" marR="5080" indent="-41910">
              <a:lnSpc>
                <a:spcPct val="109400"/>
              </a:lnSpc>
            </a:pPr>
            <a:r>
              <a:rPr sz="800" b="1" spc="-95" dirty="0">
                <a:solidFill>
                  <a:srgbClr val="4292B1"/>
                </a:solidFill>
                <a:latin typeface="Arial Black"/>
                <a:cs typeface="Arial Black"/>
              </a:rPr>
              <a:t>L</a:t>
            </a:r>
            <a:r>
              <a:rPr sz="800" b="1" spc="-35" dirty="0">
                <a:solidFill>
                  <a:srgbClr val="4292B1"/>
                </a:solidFill>
                <a:latin typeface="Arial Black"/>
                <a:cs typeface="Arial Black"/>
              </a:rPr>
              <a:t>A</a:t>
            </a:r>
            <a:r>
              <a:rPr sz="800" b="1" spc="-80" dirty="0">
                <a:solidFill>
                  <a:srgbClr val="4292B1"/>
                </a:solidFill>
                <a:latin typeface="Arial Black"/>
                <a:cs typeface="Arial Black"/>
              </a:rPr>
              <a:t>U</a:t>
            </a:r>
            <a:r>
              <a:rPr sz="800" b="1" spc="-85" dirty="0">
                <a:solidFill>
                  <a:srgbClr val="4292B1"/>
                </a:solidFill>
                <a:latin typeface="Arial Black"/>
                <a:cs typeface="Arial Black"/>
              </a:rPr>
              <a:t>R</a:t>
            </a:r>
            <a:r>
              <a:rPr sz="800" b="1" spc="-20" dirty="0">
                <a:solidFill>
                  <a:srgbClr val="4292B1"/>
                </a:solidFill>
                <a:latin typeface="Arial Black"/>
                <a:cs typeface="Arial Black"/>
              </a:rPr>
              <a:t>A  </a:t>
            </a:r>
            <a:r>
              <a:rPr sz="800" b="1" spc="-110" dirty="0">
                <a:solidFill>
                  <a:srgbClr val="4292B1"/>
                </a:solidFill>
                <a:latin typeface="Arial Black"/>
                <a:cs typeface="Arial Black"/>
              </a:rPr>
              <a:t>KRAY</a:t>
            </a:r>
            <a:endParaRPr sz="800">
              <a:latin typeface="Arial Black"/>
              <a:cs typeface="Arial Black"/>
            </a:endParaRPr>
          </a:p>
        </p:txBody>
      </p:sp>
      <p:sp>
        <p:nvSpPr>
          <p:cNvPr id="29" name="object 29"/>
          <p:cNvSpPr/>
          <p:nvPr/>
        </p:nvSpPr>
        <p:spPr>
          <a:xfrm>
            <a:off x="7778205" y="3883747"/>
            <a:ext cx="649284" cy="649955"/>
          </a:xfrm>
          <a:prstGeom prst="rect">
            <a:avLst/>
          </a:prstGeom>
          <a:blipFill>
            <a:blip r:embed="rId10" cstate="print"/>
            <a:stretch>
              <a:fillRect/>
            </a:stretch>
          </a:blipFill>
        </p:spPr>
        <p:txBody>
          <a:bodyPr wrap="square" lIns="0" tIns="0" rIns="0" bIns="0" rtlCol="0"/>
          <a:lstStyle/>
          <a:p>
            <a:endParaRPr/>
          </a:p>
        </p:txBody>
      </p:sp>
      <p:sp>
        <p:nvSpPr>
          <p:cNvPr id="30" name="object 30"/>
          <p:cNvSpPr/>
          <p:nvPr/>
        </p:nvSpPr>
        <p:spPr>
          <a:xfrm>
            <a:off x="7759155" y="3864697"/>
            <a:ext cx="687705" cy="688340"/>
          </a:xfrm>
          <a:custGeom>
            <a:avLst/>
            <a:gdLst/>
            <a:ahLst/>
            <a:cxnLst/>
            <a:rect l="l" t="t" r="r" b="b"/>
            <a:pathLst>
              <a:path w="687704" h="688339">
                <a:moveTo>
                  <a:pt x="0" y="344027"/>
                </a:moveTo>
                <a:lnTo>
                  <a:pt x="3137" y="297345"/>
                </a:lnTo>
                <a:lnTo>
                  <a:pt x="12277" y="252571"/>
                </a:lnTo>
                <a:lnTo>
                  <a:pt x="27009" y="210116"/>
                </a:lnTo>
                <a:lnTo>
                  <a:pt x="46924" y="170390"/>
                </a:lnTo>
                <a:lnTo>
                  <a:pt x="71612" y="133802"/>
                </a:lnTo>
                <a:lnTo>
                  <a:pt x="100665" y="100763"/>
                </a:lnTo>
                <a:lnTo>
                  <a:pt x="133672" y="71682"/>
                </a:lnTo>
                <a:lnTo>
                  <a:pt x="170224" y="46969"/>
                </a:lnTo>
                <a:lnTo>
                  <a:pt x="209911" y="27035"/>
                </a:lnTo>
                <a:lnTo>
                  <a:pt x="252325" y="12289"/>
                </a:lnTo>
                <a:lnTo>
                  <a:pt x="297055" y="3140"/>
                </a:lnTo>
                <a:lnTo>
                  <a:pt x="343691" y="0"/>
                </a:lnTo>
                <a:lnTo>
                  <a:pt x="397781" y="4285"/>
                </a:lnTo>
                <a:lnTo>
                  <a:pt x="450052" y="16887"/>
                </a:lnTo>
                <a:lnTo>
                  <a:pt x="499581" y="37423"/>
                </a:lnTo>
                <a:lnTo>
                  <a:pt x="545444" y="65509"/>
                </a:lnTo>
                <a:lnTo>
                  <a:pt x="586719" y="100763"/>
                </a:lnTo>
                <a:lnTo>
                  <a:pt x="621939" y="142078"/>
                </a:lnTo>
                <a:lnTo>
                  <a:pt x="649998" y="187986"/>
                </a:lnTo>
                <a:lnTo>
                  <a:pt x="670513" y="237563"/>
                </a:lnTo>
                <a:lnTo>
                  <a:pt x="683103" y="289885"/>
                </a:lnTo>
                <a:lnTo>
                  <a:pt x="687384" y="344027"/>
                </a:lnTo>
                <a:lnTo>
                  <a:pt x="684247" y="390710"/>
                </a:lnTo>
                <a:lnTo>
                  <a:pt x="675107" y="435484"/>
                </a:lnTo>
                <a:lnTo>
                  <a:pt x="660375" y="477939"/>
                </a:lnTo>
                <a:lnTo>
                  <a:pt x="640460" y="517665"/>
                </a:lnTo>
                <a:lnTo>
                  <a:pt x="615772" y="554253"/>
                </a:lnTo>
                <a:lnTo>
                  <a:pt x="586719" y="587292"/>
                </a:lnTo>
                <a:lnTo>
                  <a:pt x="553712" y="616373"/>
                </a:lnTo>
                <a:lnTo>
                  <a:pt x="517160" y="641086"/>
                </a:lnTo>
                <a:lnTo>
                  <a:pt x="477472" y="661020"/>
                </a:lnTo>
                <a:lnTo>
                  <a:pt x="435059" y="675766"/>
                </a:lnTo>
                <a:lnTo>
                  <a:pt x="390329" y="684915"/>
                </a:lnTo>
                <a:lnTo>
                  <a:pt x="343691" y="688055"/>
                </a:lnTo>
                <a:lnTo>
                  <a:pt x="297055" y="684915"/>
                </a:lnTo>
                <a:lnTo>
                  <a:pt x="252325" y="675766"/>
                </a:lnTo>
                <a:lnTo>
                  <a:pt x="209911" y="661020"/>
                </a:lnTo>
                <a:lnTo>
                  <a:pt x="170224" y="641086"/>
                </a:lnTo>
                <a:lnTo>
                  <a:pt x="133672" y="616373"/>
                </a:lnTo>
                <a:lnTo>
                  <a:pt x="100665" y="587292"/>
                </a:lnTo>
                <a:lnTo>
                  <a:pt x="71612" y="554253"/>
                </a:lnTo>
                <a:lnTo>
                  <a:pt x="46924" y="517665"/>
                </a:lnTo>
                <a:lnTo>
                  <a:pt x="27009" y="477939"/>
                </a:lnTo>
                <a:lnTo>
                  <a:pt x="12277" y="435484"/>
                </a:lnTo>
                <a:lnTo>
                  <a:pt x="3137" y="390710"/>
                </a:lnTo>
                <a:lnTo>
                  <a:pt x="0" y="344027"/>
                </a:lnTo>
                <a:close/>
              </a:path>
            </a:pathLst>
          </a:custGeom>
          <a:ln w="38099">
            <a:solidFill>
              <a:srgbClr val="4292B1"/>
            </a:solidFill>
          </a:ln>
        </p:spPr>
        <p:txBody>
          <a:bodyPr wrap="square" lIns="0" tIns="0" rIns="0" bIns="0" rtlCol="0"/>
          <a:lstStyle/>
          <a:p>
            <a:endParaRPr/>
          </a:p>
        </p:txBody>
      </p:sp>
      <p:sp>
        <p:nvSpPr>
          <p:cNvPr id="31" name="object 31"/>
          <p:cNvSpPr txBox="1"/>
          <p:nvPr/>
        </p:nvSpPr>
        <p:spPr>
          <a:xfrm>
            <a:off x="7930706" y="4592604"/>
            <a:ext cx="420370" cy="295275"/>
          </a:xfrm>
          <a:prstGeom prst="rect">
            <a:avLst/>
          </a:prstGeom>
        </p:spPr>
        <p:txBody>
          <a:bodyPr vert="horz" wrap="square" lIns="0" tIns="0" rIns="0" bIns="0" rtlCol="0">
            <a:spAutoFit/>
          </a:bodyPr>
          <a:lstStyle/>
          <a:p>
            <a:pPr marL="12700" marR="5080" indent="15240">
              <a:lnSpc>
                <a:spcPct val="109400"/>
              </a:lnSpc>
            </a:pPr>
            <a:r>
              <a:rPr sz="800" b="1" spc="-75" dirty="0">
                <a:solidFill>
                  <a:srgbClr val="4292B1"/>
                </a:solidFill>
                <a:latin typeface="Arial Black"/>
                <a:cs typeface="Arial Black"/>
              </a:rPr>
              <a:t>S</a:t>
            </a:r>
            <a:r>
              <a:rPr sz="800" b="1" spc="-40" dirty="0">
                <a:solidFill>
                  <a:srgbClr val="4292B1"/>
                </a:solidFill>
                <a:latin typeface="Arial Black"/>
                <a:cs typeface="Arial Black"/>
              </a:rPr>
              <a:t>AHAR  </a:t>
            </a:r>
            <a:r>
              <a:rPr sz="800" b="1" spc="-160" dirty="0">
                <a:solidFill>
                  <a:srgbClr val="4292B1"/>
                </a:solidFill>
                <a:latin typeface="Arial Black"/>
                <a:cs typeface="Arial Black"/>
              </a:rPr>
              <a:t>Y</a:t>
            </a:r>
            <a:r>
              <a:rPr sz="800" b="1" spc="-80" dirty="0">
                <a:solidFill>
                  <a:srgbClr val="4292B1"/>
                </a:solidFill>
                <a:latin typeface="Arial Black"/>
                <a:cs typeface="Arial Black"/>
              </a:rPr>
              <a:t>OUSEF</a:t>
            </a:r>
            <a:endParaRPr sz="800">
              <a:latin typeface="Arial Black"/>
              <a:cs typeface="Arial Black"/>
            </a:endParaRPr>
          </a:p>
        </p:txBody>
      </p:sp>
      <p:sp>
        <p:nvSpPr>
          <p:cNvPr id="32" name="object 32"/>
          <p:cNvSpPr txBox="1"/>
          <p:nvPr/>
        </p:nvSpPr>
        <p:spPr>
          <a:xfrm>
            <a:off x="355176" y="2054900"/>
            <a:ext cx="3108325" cy="514350"/>
          </a:xfrm>
          <a:prstGeom prst="rect">
            <a:avLst/>
          </a:prstGeom>
        </p:spPr>
        <p:txBody>
          <a:bodyPr vert="horz" wrap="square" lIns="0" tIns="0" rIns="0" bIns="0" rtlCol="0">
            <a:spAutoFit/>
          </a:bodyPr>
          <a:lstStyle/>
          <a:p>
            <a:pPr marL="179070" marR="5080" indent="-167005">
              <a:lnSpc>
                <a:spcPct val="120200"/>
              </a:lnSpc>
            </a:pPr>
            <a:r>
              <a:rPr sz="1300" spc="-10" dirty="0">
                <a:solidFill>
                  <a:srgbClr val="363740"/>
                </a:solidFill>
                <a:latin typeface="Arial"/>
                <a:cs typeface="Arial"/>
              </a:rPr>
              <a:t>In </a:t>
            </a:r>
            <a:r>
              <a:rPr sz="1300" dirty="0">
                <a:solidFill>
                  <a:srgbClr val="363740"/>
                </a:solidFill>
                <a:latin typeface="Arial"/>
                <a:cs typeface="Arial"/>
              </a:rPr>
              <a:t>celebration </a:t>
            </a:r>
            <a:r>
              <a:rPr sz="1300" spc="25" dirty="0">
                <a:solidFill>
                  <a:srgbClr val="363740"/>
                </a:solidFill>
                <a:latin typeface="Arial"/>
                <a:cs typeface="Arial"/>
              </a:rPr>
              <a:t>of </a:t>
            </a:r>
            <a:r>
              <a:rPr sz="1300" spc="15" dirty="0">
                <a:solidFill>
                  <a:srgbClr val="363740"/>
                </a:solidFill>
                <a:latin typeface="Arial"/>
                <a:cs typeface="Arial"/>
              </a:rPr>
              <a:t>the </a:t>
            </a:r>
            <a:r>
              <a:rPr sz="1300" b="1" spc="-95" dirty="0">
                <a:solidFill>
                  <a:srgbClr val="4292B1"/>
                </a:solidFill>
                <a:latin typeface="Arial Black"/>
                <a:cs typeface="Arial Black"/>
              </a:rPr>
              <a:t>150th </a:t>
            </a:r>
            <a:r>
              <a:rPr sz="1300" b="1" spc="-125" dirty="0">
                <a:solidFill>
                  <a:srgbClr val="4292B1"/>
                </a:solidFill>
                <a:latin typeface="Arial Black"/>
                <a:cs typeface="Arial Black"/>
              </a:rPr>
              <a:t>anniversary</a:t>
            </a:r>
            <a:r>
              <a:rPr sz="1300" b="1" spc="-229" dirty="0">
                <a:solidFill>
                  <a:srgbClr val="4292B1"/>
                </a:solidFill>
                <a:latin typeface="Arial Black"/>
                <a:cs typeface="Arial Black"/>
              </a:rPr>
              <a:t> </a:t>
            </a:r>
            <a:r>
              <a:rPr sz="1300" b="1" spc="-85" dirty="0">
                <a:solidFill>
                  <a:srgbClr val="4292B1"/>
                </a:solidFill>
                <a:latin typeface="Arial Black"/>
                <a:cs typeface="Arial Black"/>
              </a:rPr>
              <a:t>of  </a:t>
            </a:r>
            <a:r>
              <a:rPr sz="1300" b="1" spc="-130" dirty="0">
                <a:solidFill>
                  <a:srgbClr val="4292B1"/>
                </a:solidFill>
                <a:latin typeface="Arial Black"/>
                <a:cs typeface="Arial Black"/>
              </a:rPr>
              <a:t>UC </a:t>
            </a:r>
            <a:r>
              <a:rPr sz="1300" b="1" spc="-140" dirty="0">
                <a:solidFill>
                  <a:srgbClr val="4292B1"/>
                </a:solidFill>
                <a:latin typeface="Arial Black"/>
                <a:cs typeface="Arial Black"/>
              </a:rPr>
              <a:t>Berkeley’s </a:t>
            </a:r>
            <a:r>
              <a:rPr sz="1300" b="1" spc="-145" dirty="0">
                <a:solidFill>
                  <a:srgbClr val="4292B1"/>
                </a:solidFill>
                <a:latin typeface="Arial Black"/>
                <a:cs typeface="Arial Black"/>
              </a:rPr>
              <a:t>admittance </a:t>
            </a:r>
            <a:r>
              <a:rPr sz="1300" b="1" spc="-85" dirty="0">
                <a:solidFill>
                  <a:srgbClr val="4292B1"/>
                </a:solidFill>
                <a:latin typeface="Arial Black"/>
                <a:cs typeface="Arial Black"/>
              </a:rPr>
              <a:t>of</a:t>
            </a:r>
            <a:r>
              <a:rPr sz="1300" b="1" spc="55" dirty="0">
                <a:solidFill>
                  <a:srgbClr val="4292B1"/>
                </a:solidFill>
                <a:latin typeface="Arial Black"/>
                <a:cs typeface="Arial Black"/>
              </a:rPr>
              <a:t> </a:t>
            </a:r>
            <a:r>
              <a:rPr sz="1300" b="1" spc="-140" dirty="0">
                <a:solidFill>
                  <a:srgbClr val="4292B1"/>
                </a:solidFill>
                <a:latin typeface="Arial Black"/>
                <a:cs typeface="Arial Black"/>
              </a:rPr>
              <a:t>women</a:t>
            </a:r>
            <a:endParaRPr sz="1300">
              <a:latin typeface="Arial Black"/>
              <a:cs typeface="Arial Black"/>
            </a:endParaRPr>
          </a:p>
        </p:txBody>
      </p:sp>
      <p:sp>
        <p:nvSpPr>
          <p:cNvPr id="33" name="object 33"/>
          <p:cNvSpPr txBox="1"/>
          <p:nvPr/>
        </p:nvSpPr>
        <p:spPr>
          <a:xfrm>
            <a:off x="3546780" y="4072707"/>
            <a:ext cx="815340" cy="391795"/>
          </a:xfrm>
          <a:prstGeom prst="rect">
            <a:avLst/>
          </a:prstGeom>
        </p:spPr>
        <p:txBody>
          <a:bodyPr vert="horz" wrap="square" lIns="0" tIns="0" rIns="0" bIns="0" rtlCol="0">
            <a:spAutoFit/>
          </a:bodyPr>
          <a:lstStyle/>
          <a:p>
            <a:pPr marL="78105" marR="5080" indent="-66040">
              <a:lnSpc>
                <a:spcPts val="1420"/>
              </a:lnSpc>
            </a:pPr>
            <a:r>
              <a:rPr sz="1200" b="1" spc="-135" dirty="0">
                <a:solidFill>
                  <a:srgbClr val="4292B1"/>
                </a:solidFill>
                <a:latin typeface="Arial Black"/>
                <a:cs typeface="Arial Black"/>
              </a:rPr>
              <a:t>F</a:t>
            </a:r>
            <a:r>
              <a:rPr sz="1200" b="1" spc="-165" dirty="0">
                <a:solidFill>
                  <a:srgbClr val="4292B1"/>
                </a:solidFill>
                <a:latin typeface="Arial Black"/>
                <a:cs typeface="Arial Black"/>
              </a:rPr>
              <a:t>E</a:t>
            </a:r>
            <a:r>
              <a:rPr sz="1200" b="1" spc="-150" dirty="0">
                <a:solidFill>
                  <a:srgbClr val="4292B1"/>
                </a:solidFill>
                <a:latin typeface="Arial Black"/>
                <a:cs typeface="Arial Black"/>
              </a:rPr>
              <a:t>A</a:t>
            </a:r>
            <a:r>
              <a:rPr sz="1200" b="1" spc="-95" dirty="0">
                <a:solidFill>
                  <a:srgbClr val="4292B1"/>
                </a:solidFill>
                <a:latin typeface="Arial Black"/>
                <a:cs typeface="Arial Black"/>
              </a:rPr>
              <a:t>TURED  </a:t>
            </a:r>
            <a:r>
              <a:rPr sz="1200" b="1" spc="-160" dirty="0">
                <a:solidFill>
                  <a:srgbClr val="4292B1"/>
                </a:solidFill>
                <a:latin typeface="Arial Black"/>
                <a:cs typeface="Arial Black"/>
              </a:rPr>
              <a:t>FACULTY</a:t>
            </a:r>
            <a:endParaRPr sz="1200">
              <a:latin typeface="Arial Black"/>
              <a:cs typeface="Arial Black"/>
            </a:endParaRPr>
          </a:p>
        </p:txBody>
      </p:sp>
      <p:sp>
        <p:nvSpPr>
          <p:cNvPr id="34" name="object 34"/>
          <p:cNvSpPr txBox="1"/>
          <p:nvPr/>
        </p:nvSpPr>
        <p:spPr>
          <a:xfrm>
            <a:off x="8817478" y="4868483"/>
            <a:ext cx="162560" cy="167640"/>
          </a:xfrm>
          <a:prstGeom prst="rect">
            <a:avLst/>
          </a:prstGeom>
        </p:spPr>
        <p:txBody>
          <a:bodyPr vert="horz" wrap="square" lIns="0" tIns="0" rIns="0" bIns="0" rtlCol="0">
            <a:spAutoFit/>
          </a:bodyPr>
          <a:lstStyle/>
          <a:p>
            <a:pPr marL="12700">
              <a:lnSpc>
                <a:spcPct val="100000"/>
              </a:lnSpc>
            </a:pPr>
            <a:r>
              <a:rPr sz="900" spc="35" dirty="0">
                <a:solidFill>
                  <a:srgbClr val="575757"/>
                </a:solidFill>
                <a:latin typeface="Arial"/>
                <a:cs typeface="Arial"/>
              </a:rPr>
              <a:t>60</a:t>
            </a:r>
            <a:endParaRPr sz="900">
              <a:latin typeface="Arial"/>
              <a:cs typeface="Arial"/>
            </a:endParaRPr>
          </a:p>
        </p:txBody>
      </p:sp>
      <p:sp>
        <p:nvSpPr>
          <p:cNvPr id="35" name="object 35"/>
          <p:cNvSpPr txBox="1">
            <a:spLocks noGrp="1"/>
          </p:cNvSpPr>
          <p:nvPr>
            <p:ph type="title"/>
          </p:nvPr>
        </p:nvSpPr>
        <p:spPr>
          <a:xfrm>
            <a:off x="389202" y="451769"/>
            <a:ext cx="5870575" cy="356870"/>
          </a:xfrm>
          <a:prstGeom prst="rect">
            <a:avLst/>
          </a:prstGeom>
        </p:spPr>
        <p:txBody>
          <a:bodyPr vert="horz" wrap="square" lIns="0" tIns="0" rIns="0" bIns="0" rtlCol="0">
            <a:spAutoFit/>
          </a:bodyPr>
          <a:lstStyle/>
          <a:p>
            <a:pPr marL="12700">
              <a:lnSpc>
                <a:spcPct val="100000"/>
              </a:lnSpc>
            </a:pPr>
            <a:r>
              <a:rPr b="0" spc="10" dirty="0">
                <a:solidFill>
                  <a:srgbClr val="CE4638"/>
                </a:solidFill>
                <a:latin typeface="Arial"/>
                <a:cs typeface="Arial"/>
              </a:rPr>
              <a:t>Accelerating </a:t>
            </a:r>
            <a:r>
              <a:rPr b="0" spc="40" dirty="0">
                <a:solidFill>
                  <a:srgbClr val="CE4638"/>
                </a:solidFill>
                <a:latin typeface="Arial"/>
                <a:cs typeface="Arial"/>
              </a:rPr>
              <a:t>Women </a:t>
            </a:r>
            <a:r>
              <a:rPr b="0" spc="-35" dirty="0">
                <a:solidFill>
                  <a:srgbClr val="CE4638"/>
                </a:solidFill>
                <a:latin typeface="Arial"/>
                <a:cs typeface="Arial"/>
              </a:rPr>
              <a:t>Leaders: </a:t>
            </a:r>
            <a:r>
              <a:rPr b="0" spc="120" dirty="0">
                <a:solidFill>
                  <a:srgbClr val="CE4638"/>
                </a:solidFill>
                <a:latin typeface="Arial"/>
                <a:cs typeface="Arial"/>
              </a:rPr>
              <a:t>A</a:t>
            </a:r>
            <a:r>
              <a:rPr b="0" spc="-365" dirty="0">
                <a:solidFill>
                  <a:srgbClr val="CE4638"/>
                </a:solidFill>
                <a:latin typeface="Arial"/>
                <a:cs typeface="Arial"/>
              </a:rPr>
              <a:t> </a:t>
            </a:r>
            <a:r>
              <a:rPr b="0" spc="65" dirty="0">
                <a:solidFill>
                  <a:srgbClr val="CE4638"/>
                </a:solidFill>
                <a:latin typeface="Arial"/>
                <a:cs typeface="Arial"/>
              </a:rPr>
              <a:t>New </a:t>
            </a:r>
            <a:r>
              <a:rPr b="0" spc="-35" dirty="0">
                <a:solidFill>
                  <a:srgbClr val="CE4638"/>
                </a:solidFill>
                <a:latin typeface="Arial"/>
                <a:cs typeface="Arial"/>
              </a:rPr>
              <a:t>Series </a:t>
            </a:r>
            <a:r>
              <a:rPr b="0" spc="20" dirty="0">
                <a:solidFill>
                  <a:srgbClr val="CE4638"/>
                </a:solidFill>
                <a:latin typeface="Arial"/>
                <a:cs typeface="Arial"/>
              </a:rPr>
              <a:t>in </a:t>
            </a:r>
            <a:r>
              <a:rPr b="0" spc="-35" dirty="0">
                <a:solidFill>
                  <a:srgbClr val="CE4638"/>
                </a:solidFill>
                <a:latin typeface="Arial"/>
                <a:cs typeface="Arial"/>
              </a:rPr>
              <a:t>AEP</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698974" y="2632204"/>
            <a:ext cx="2806065" cy="1123950"/>
          </a:xfrm>
          <a:prstGeom prst="rect">
            <a:avLst/>
          </a:prstGeom>
        </p:spPr>
        <p:txBody>
          <a:bodyPr vert="horz" wrap="square" lIns="0" tIns="0" rIns="0" bIns="0" rtlCol="0">
            <a:spAutoFit/>
          </a:bodyPr>
          <a:lstStyle/>
          <a:p>
            <a:pPr marL="20320">
              <a:lnSpc>
                <a:spcPct val="100000"/>
              </a:lnSpc>
            </a:pPr>
            <a:r>
              <a:rPr sz="1200" spc="-30" dirty="0">
                <a:solidFill>
                  <a:srgbClr val="4292B1"/>
                </a:solidFill>
                <a:latin typeface="Arial"/>
                <a:cs typeface="Arial"/>
              </a:rPr>
              <a:t>Key</a:t>
            </a:r>
            <a:r>
              <a:rPr sz="1200" spc="-90" dirty="0">
                <a:solidFill>
                  <a:srgbClr val="4292B1"/>
                </a:solidFill>
                <a:latin typeface="Arial"/>
                <a:cs typeface="Arial"/>
              </a:rPr>
              <a:t> </a:t>
            </a:r>
            <a:r>
              <a:rPr sz="1200" spc="-5" dirty="0">
                <a:solidFill>
                  <a:srgbClr val="4292B1"/>
                </a:solidFill>
                <a:latin typeface="Arial"/>
                <a:cs typeface="Arial"/>
              </a:rPr>
              <a:t>Learnings</a:t>
            </a:r>
            <a:endParaRPr sz="1200">
              <a:latin typeface="Arial"/>
              <a:cs typeface="Arial"/>
            </a:endParaRPr>
          </a:p>
          <a:p>
            <a:pPr marL="185420" indent="-172720">
              <a:lnSpc>
                <a:spcPct val="100000"/>
              </a:lnSpc>
              <a:spcBef>
                <a:spcPts val="600"/>
              </a:spcBef>
              <a:buSzPct val="75000"/>
              <a:buChar char="●"/>
              <a:tabLst>
                <a:tab pos="186055" algn="l"/>
              </a:tabLst>
            </a:pPr>
            <a:r>
              <a:rPr sz="800" spc="15" dirty="0">
                <a:solidFill>
                  <a:srgbClr val="363740"/>
                </a:solidFill>
                <a:latin typeface="Arial"/>
                <a:cs typeface="Arial"/>
              </a:rPr>
              <a:t>Growth </a:t>
            </a:r>
            <a:r>
              <a:rPr sz="800" spc="-20" dirty="0">
                <a:solidFill>
                  <a:srgbClr val="363740"/>
                </a:solidFill>
                <a:latin typeface="Arial"/>
                <a:cs typeface="Arial"/>
              </a:rPr>
              <a:t>vs. </a:t>
            </a:r>
            <a:r>
              <a:rPr sz="800" spc="-10" dirty="0">
                <a:solidFill>
                  <a:srgbClr val="363740"/>
                </a:solidFill>
                <a:latin typeface="Arial"/>
                <a:cs typeface="Arial"/>
              </a:rPr>
              <a:t>Fixed</a:t>
            </a:r>
            <a:r>
              <a:rPr sz="800" spc="-95" dirty="0">
                <a:solidFill>
                  <a:srgbClr val="363740"/>
                </a:solidFill>
                <a:latin typeface="Arial"/>
                <a:cs typeface="Arial"/>
              </a:rPr>
              <a:t> </a:t>
            </a:r>
            <a:r>
              <a:rPr sz="800" spc="5" dirty="0">
                <a:solidFill>
                  <a:srgbClr val="363740"/>
                </a:solidFill>
                <a:latin typeface="Arial"/>
                <a:cs typeface="Arial"/>
              </a:rPr>
              <a:t>Mindset</a:t>
            </a:r>
            <a:endParaRPr sz="800">
              <a:latin typeface="Arial"/>
              <a:cs typeface="Arial"/>
            </a:endParaRPr>
          </a:p>
          <a:p>
            <a:pPr marL="185420" indent="-172720">
              <a:lnSpc>
                <a:spcPct val="100000"/>
              </a:lnSpc>
              <a:spcBef>
                <a:spcPts val="165"/>
              </a:spcBef>
              <a:buSzPct val="75000"/>
              <a:buChar char="●"/>
              <a:tabLst>
                <a:tab pos="186055" algn="l"/>
              </a:tabLst>
            </a:pPr>
            <a:r>
              <a:rPr sz="800" dirty="0">
                <a:solidFill>
                  <a:srgbClr val="363740"/>
                </a:solidFill>
                <a:latin typeface="Arial"/>
                <a:cs typeface="Arial"/>
              </a:rPr>
              <a:t>Stereotypes and </a:t>
            </a:r>
            <a:r>
              <a:rPr sz="800" spc="45" dirty="0">
                <a:solidFill>
                  <a:srgbClr val="363740"/>
                </a:solidFill>
                <a:latin typeface="Arial"/>
                <a:cs typeface="Arial"/>
              </a:rPr>
              <a:t>Why </a:t>
            </a:r>
            <a:r>
              <a:rPr sz="800" spc="-10" dirty="0">
                <a:solidFill>
                  <a:srgbClr val="363740"/>
                </a:solidFill>
                <a:latin typeface="Arial"/>
                <a:cs typeface="Arial"/>
              </a:rPr>
              <a:t>Gender </a:t>
            </a:r>
            <a:r>
              <a:rPr sz="800" spc="10" dirty="0">
                <a:solidFill>
                  <a:srgbClr val="363740"/>
                </a:solidFill>
                <a:latin typeface="Arial"/>
                <a:cs typeface="Arial"/>
              </a:rPr>
              <a:t>Identity </a:t>
            </a:r>
            <a:r>
              <a:rPr sz="800" spc="-15" dirty="0">
                <a:solidFill>
                  <a:srgbClr val="363740"/>
                </a:solidFill>
                <a:latin typeface="Arial"/>
                <a:cs typeface="Arial"/>
              </a:rPr>
              <a:t>Makes</a:t>
            </a:r>
            <a:r>
              <a:rPr sz="800" spc="-150" dirty="0">
                <a:solidFill>
                  <a:srgbClr val="363740"/>
                </a:solidFill>
                <a:latin typeface="Arial"/>
                <a:cs typeface="Arial"/>
              </a:rPr>
              <a:t> </a:t>
            </a:r>
            <a:r>
              <a:rPr sz="800" spc="-25" dirty="0">
                <a:solidFill>
                  <a:srgbClr val="363740"/>
                </a:solidFill>
                <a:latin typeface="Arial"/>
                <a:cs typeface="Arial"/>
              </a:rPr>
              <a:t>a </a:t>
            </a:r>
            <a:r>
              <a:rPr sz="800" dirty="0">
                <a:solidFill>
                  <a:srgbClr val="363740"/>
                </a:solidFill>
                <a:latin typeface="Arial"/>
                <a:cs typeface="Arial"/>
              </a:rPr>
              <a:t>Difference</a:t>
            </a:r>
            <a:endParaRPr sz="800">
              <a:latin typeface="Arial"/>
              <a:cs typeface="Arial"/>
            </a:endParaRPr>
          </a:p>
          <a:p>
            <a:pPr marL="185420" indent="-172720">
              <a:lnSpc>
                <a:spcPct val="100000"/>
              </a:lnSpc>
              <a:spcBef>
                <a:spcPts val="165"/>
              </a:spcBef>
              <a:buSzPct val="75000"/>
              <a:buChar char="●"/>
              <a:tabLst>
                <a:tab pos="186055" algn="l"/>
              </a:tabLst>
            </a:pPr>
            <a:r>
              <a:rPr sz="800" dirty="0">
                <a:solidFill>
                  <a:srgbClr val="363740"/>
                </a:solidFill>
                <a:latin typeface="Arial"/>
                <a:cs typeface="Arial"/>
              </a:rPr>
              <a:t>Imposter</a:t>
            </a:r>
            <a:r>
              <a:rPr sz="800" spc="-50" dirty="0">
                <a:solidFill>
                  <a:srgbClr val="363740"/>
                </a:solidFill>
                <a:latin typeface="Arial"/>
                <a:cs typeface="Arial"/>
              </a:rPr>
              <a:t> </a:t>
            </a:r>
            <a:r>
              <a:rPr sz="800" spc="-5" dirty="0">
                <a:solidFill>
                  <a:srgbClr val="363740"/>
                </a:solidFill>
                <a:latin typeface="Arial"/>
                <a:cs typeface="Arial"/>
              </a:rPr>
              <a:t>Syndrome</a:t>
            </a:r>
            <a:endParaRPr sz="800">
              <a:latin typeface="Arial"/>
              <a:cs typeface="Arial"/>
            </a:endParaRPr>
          </a:p>
          <a:p>
            <a:pPr marL="185420" indent="-172720">
              <a:lnSpc>
                <a:spcPct val="100000"/>
              </a:lnSpc>
              <a:spcBef>
                <a:spcPts val="165"/>
              </a:spcBef>
              <a:buSzPct val="75000"/>
              <a:buChar char="●"/>
              <a:tabLst>
                <a:tab pos="186055" algn="l"/>
              </a:tabLst>
            </a:pPr>
            <a:r>
              <a:rPr sz="800" dirty="0">
                <a:solidFill>
                  <a:srgbClr val="363740"/>
                </a:solidFill>
                <a:latin typeface="Arial"/>
                <a:cs typeface="Arial"/>
              </a:rPr>
              <a:t>Ambivalence </a:t>
            </a:r>
            <a:r>
              <a:rPr sz="800" spc="10" dirty="0">
                <a:solidFill>
                  <a:srgbClr val="363740"/>
                </a:solidFill>
                <a:latin typeface="Arial"/>
                <a:cs typeface="Arial"/>
              </a:rPr>
              <a:t>about </a:t>
            </a:r>
            <a:r>
              <a:rPr sz="800" spc="5" dirty="0">
                <a:solidFill>
                  <a:srgbClr val="363740"/>
                </a:solidFill>
                <a:latin typeface="Arial"/>
                <a:cs typeface="Arial"/>
              </a:rPr>
              <a:t>Power </a:t>
            </a:r>
            <a:r>
              <a:rPr sz="800" dirty="0">
                <a:solidFill>
                  <a:srgbClr val="363740"/>
                </a:solidFill>
                <a:latin typeface="Arial"/>
                <a:cs typeface="Arial"/>
              </a:rPr>
              <a:t>and</a:t>
            </a:r>
            <a:r>
              <a:rPr sz="800" spc="-114" dirty="0">
                <a:solidFill>
                  <a:srgbClr val="363740"/>
                </a:solidFill>
                <a:latin typeface="Arial"/>
                <a:cs typeface="Arial"/>
              </a:rPr>
              <a:t> </a:t>
            </a:r>
            <a:r>
              <a:rPr sz="800" spc="-5" dirty="0">
                <a:solidFill>
                  <a:srgbClr val="363740"/>
                </a:solidFill>
                <a:latin typeface="Arial"/>
                <a:cs typeface="Arial"/>
              </a:rPr>
              <a:t>Leadership</a:t>
            </a:r>
            <a:endParaRPr sz="800">
              <a:latin typeface="Arial"/>
              <a:cs typeface="Arial"/>
            </a:endParaRPr>
          </a:p>
          <a:p>
            <a:pPr marL="185420" indent="-172720">
              <a:lnSpc>
                <a:spcPct val="100000"/>
              </a:lnSpc>
              <a:spcBef>
                <a:spcPts val="165"/>
              </a:spcBef>
              <a:buSzPct val="75000"/>
              <a:buChar char="●"/>
              <a:tabLst>
                <a:tab pos="186055" algn="l"/>
              </a:tabLst>
            </a:pPr>
            <a:r>
              <a:rPr sz="800" spc="-20" dirty="0">
                <a:solidFill>
                  <a:srgbClr val="363740"/>
                </a:solidFill>
                <a:latin typeface="Arial"/>
                <a:cs typeface="Arial"/>
              </a:rPr>
              <a:t>Sense </a:t>
            </a:r>
            <a:r>
              <a:rPr sz="800" spc="15" dirty="0">
                <a:solidFill>
                  <a:srgbClr val="363740"/>
                </a:solidFill>
                <a:latin typeface="Arial"/>
                <a:cs typeface="Arial"/>
              </a:rPr>
              <a:t>of </a:t>
            </a:r>
            <a:r>
              <a:rPr sz="800" spc="-5" dirty="0">
                <a:solidFill>
                  <a:srgbClr val="363740"/>
                </a:solidFill>
                <a:latin typeface="Arial"/>
                <a:cs typeface="Arial"/>
              </a:rPr>
              <a:t>Purpose </a:t>
            </a:r>
            <a:r>
              <a:rPr sz="800" dirty="0">
                <a:solidFill>
                  <a:srgbClr val="363740"/>
                </a:solidFill>
                <a:latin typeface="Arial"/>
                <a:cs typeface="Arial"/>
              </a:rPr>
              <a:t>and</a:t>
            </a:r>
            <a:r>
              <a:rPr sz="800" spc="-120" dirty="0">
                <a:solidFill>
                  <a:srgbClr val="363740"/>
                </a:solidFill>
                <a:latin typeface="Arial"/>
                <a:cs typeface="Arial"/>
              </a:rPr>
              <a:t> </a:t>
            </a:r>
            <a:r>
              <a:rPr sz="800" spc="10" dirty="0">
                <a:solidFill>
                  <a:srgbClr val="363740"/>
                </a:solidFill>
                <a:latin typeface="Arial"/>
                <a:cs typeface="Arial"/>
              </a:rPr>
              <a:t>Aspiration</a:t>
            </a:r>
            <a:endParaRPr sz="800">
              <a:latin typeface="Arial"/>
              <a:cs typeface="Arial"/>
            </a:endParaRPr>
          </a:p>
          <a:p>
            <a:pPr marL="185420" indent="-172720">
              <a:lnSpc>
                <a:spcPct val="100000"/>
              </a:lnSpc>
              <a:spcBef>
                <a:spcPts val="165"/>
              </a:spcBef>
              <a:buSzPct val="75000"/>
              <a:buChar char="●"/>
              <a:tabLst>
                <a:tab pos="186055" algn="l"/>
              </a:tabLst>
            </a:pPr>
            <a:r>
              <a:rPr sz="800" spc="-10" dirty="0">
                <a:solidFill>
                  <a:srgbClr val="363740"/>
                </a:solidFill>
                <a:latin typeface="Arial"/>
                <a:cs typeface="Arial"/>
              </a:rPr>
              <a:t>The </a:t>
            </a:r>
            <a:r>
              <a:rPr sz="800" spc="5" dirty="0">
                <a:solidFill>
                  <a:srgbClr val="363740"/>
                </a:solidFill>
                <a:latin typeface="Arial"/>
                <a:cs typeface="Arial"/>
              </a:rPr>
              <a:t>Importance </a:t>
            </a:r>
            <a:r>
              <a:rPr sz="800" spc="15" dirty="0">
                <a:solidFill>
                  <a:srgbClr val="363740"/>
                </a:solidFill>
                <a:latin typeface="Arial"/>
                <a:cs typeface="Arial"/>
              </a:rPr>
              <a:t>of </a:t>
            </a:r>
            <a:r>
              <a:rPr sz="800" dirty="0">
                <a:solidFill>
                  <a:srgbClr val="363740"/>
                </a:solidFill>
                <a:latin typeface="Arial"/>
                <a:cs typeface="Arial"/>
              </a:rPr>
              <a:t>Relationships </a:t>
            </a:r>
            <a:r>
              <a:rPr sz="800" spc="20" dirty="0">
                <a:solidFill>
                  <a:srgbClr val="363740"/>
                </a:solidFill>
                <a:latin typeface="Arial"/>
                <a:cs typeface="Arial"/>
              </a:rPr>
              <a:t>to</a:t>
            </a:r>
            <a:r>
              <a:rPr sz="800" spc="-145" dirty="0">
                <a:solidFill>
                  <a:srgbClr val="363740"/>
                </a:solidFill>
                <a:latin typeface="Arial"/>
                <a:cs typeface="Arial"/>
              </a:rPr>
              <a:t> </a:t>
            </a:r>
            <a:r>
              <a:rPr sz="800" spc="-5" dirty="0">
                <a:solidFill>
                  <a:srgbClr val="363740"/>
                </a:solidFill>
                <a:latin typeface="Arial"/>
                <a:cs typeface="Arial"/>
              </a:rPr>
              <a:t>Leadership</a:t>
            </a:r>
            <a:endParaRPr sz="800">
              <a:latin typeface="Arial"/>
              <a:cs typeface="Arial"/>
            </a:endParaRPr>
          </a:p>
        </p:txBody>
      </p:sp>
      <p:sp>
        <p:nvSpPr>
          <p:cNvPr id="3" name="object 3"/>
          <p:cNvSpPr txBox="1"/>
          <p:nvPr/>
        </p:nvSpPr>
        <p:spPr>
          <a:xfrm>
            <a:off x="5282856" y="4167761"/>
            <a:ext cx="364490" cy="150495"/>
          </a:xfrm>
          <a:prstGeom prst="rect">
            <a:avLst/>
          </a:prstGeom>
        </p:spPr>
        <p:txBody>
          <a:bodyPr vert="horz" wrap="square" lIns="0" tIns="0" rIns="0" bIns="0" rtlCol="0">
            <a:spAutoFit/>
          </a:bodyPr>
          <a:lstStyle/>
          <a:p>
            <a:pPr marL="12700">
              <a:lnSpc>
                <a:spcPct val="100000"/>
              </a:lnSpc>
            </a:pPr>
            <a:r>
              <a:rPr sz="800" spc="15" dirty="0">
                <a:solidFill>
                  <a:srgbClr val="363740"/>
                </a:solidFill>
                <a:latin typeface="Arial"/>
                <a:cs typeface="Arial"/>
              </a:rPr>
              <a:t>identi</a:t>
            </a:r>
            <a:r>
              <a:rPr sz="800" spc="20" dirty="0">
                <a:solidFill>
                  <a:srgbClr val="363740"/>
                </a:solidFill>
                <a:latin typeface="Arial"/>
                <a:cs typeface="Arial"/>
              </a:rPr>
              <a:t>f</a:t>
            </a:r>
            <a:r>
              <a:rPr sz="800" spc="10" dirty="0">
                <a:solidFill>
                  <a:srgbClr val="363740"/>
                </a:solidFill>
                <a:latin typeface="Arial"/>
                <a:cs typeface="Arial"/>
              </a:rPr>
              <a:t>y</a:t>
            </a:r>
            <a:endParaRPr sz="800">
              <a:latin typeface="Arial"/>
              <a:cs typeface="Arial"/>
            </a:endParaRPr>
          </a:p>
        </p:txBody>
      </p:sp>
      <p:sp>
        <p:nvSpPr>
          <p:cNvPr id="4" name="object 4"/>
          <p:cNvSpPr txBox="1"/>
          <p:nvPr/>
        </p:nvSpPr>
        <p:spPr>
          <a:xfrm>
            <a:off x="1698974" y="3908554"/>
            <a:ext cx="2909570" cy="819150"/>
          </a:xfrm>
          <a:prstGeom prst="rect">
            <a:avLst/>
          </a:prstGeom>
        </p:spPr>
        <p:txBody>
          <a:bodyPr vert="horz" wrap="square" lIns="0" tIns="0" rIns="0" bIns="0" rtlCol="0">
            <a:spAutoFit/>
          </a:bodyPr>
          <a:lstStyle/>
          <a:p>
            <a:pPr marL="20320">
              <a:lnSpc>
                <a:spcPct val="100000"/>
              </a:lnSpc>
            </a:pPr>
            <a:r>
              <a:rPr sz="1200" spc="15" dirty="0">
                <a:solidFill>
                  <a:srgbClr val="4292B1"/>
                </a:solidFill>
                <a:latin typeface="Arial"/>
                <a:cs typeface="Arial"/>
              </a:rPr>
              <a:t>Assignment </a:t>
            </a:r>
            <a:r>
              <a:rPr sz="1200" spc="-5" dirty="0">
                <a:solidFill>
                  <a:srgbClr val="4292B1"/>
                </a:solidFill>
                <a:latin typeface="Arial"/>
                <a:cs typeface="Arial"/>
              </a:rPr>
              <a:t>Details: </a:t>
            </a:r>
            <a:r>
              <a:rPr sz="1200" spc="-15" dirty="0">
                <a:solidFill>
                  <a:srgbClr val="4292B1"/>
                </a:solidFill>
                <a:latin typeface="Arial"/>
                <a:cs typeface="Arial"/>
              </a:rPr>
              <a:t>Create </a:t>
            </a:r>
            <a:r>
              <a:rPr sz="1200" spc="-10" dirty="0">
                <a:solidFill>
                  <a:srgbClr val="4292B1"/>
                </a:solidFill>
                <a:latin typeface="Arial"/>
                <a:cs typeface="Arial"/>
              </a:rPr>
              <a:t>an </a:t>
            </a:r>
            <a:r>
              <a:rPr sz="1200" spc="20" dirty="0">
                <a:solidFill>
                  <a:srgbClr val="4292B1"/>
                </a:solidFill>
                <a:latin typeface="Arial"/>
                <a:cs typeface="Arial"/>
              </a:rPr>
              <a:t>Action</a:t>
            </a:r>
            <a:r>
              <a:rPr sz="1200" spc="-150" dirty="0">
                <a:solidFill>
                  <a:srgbClr val="4292B1"/>
                </a:solidFill>
                <a:latin typeface="Arial"/>
                <a:cs typeface="Arial"/>
              </a:rPr>
              <a:t> </a:t>
            </a:r>
            <a:r>
              <a:rPr sz="1200" spc="-10" dirty="0">
                <a:solidFill>
                  <a:srgbClr val="4292B1"/>
                </a:solidFill>
                <a:latin typeface="Arial"/>
                <a:cs typeface="Arial"/>
              </a:rPr>
              <a:t>Plan</a:t>
            </a:r>
            <a:endParaRPr sz="1200">
              <a:latin typeface="Arial"/>
              <a:cs typeface="Arial"/>
            </a:endParaRPr>
          </a:p>
          <a:p>
            <a:pPr marL="185420" marR="427990" indent="-172720">
              <a:lnSpc>
                <a:spcPct val="101600"/>
              </a:lnSpc>
              <a:spcBef>
                <a:spcPts val="585"/>
              </a:spcBef>
              <a:buSzPct val="75000"/>
              <a:buChar char="●"/>
              <a:tabLst>
                <a:tab pos="186055" algn="l"/>
              </a:tabLst>
            </a:pPr>
            <a:r>
              <a:rPr sz="800" spc="5" dirty="0">
                <a:solidFill>
                  <a:srgbClr val="363740"/>
                </a:solidFill>
                <a:latin typeface="Arial"/>
                <a:cs typeface="Arial"/>
              </a:rPr>
              <a:t>Shift your mindset </a:t>
            </a:r>
            <a:r>
              <a:rPr sz="800" spc="20" dirty="0">
                <a:solidFill>
                  <a:srgbClr val="363740"/>
                </a:solidFill>
                <a:latin typeface="Arial"/>
                <a:cs typeface="Arial"/>
              </a:rPr>
              <a:t>to</a:t>
            </a:r>
            <a:r>
              <a:rPr sz="800" spc="-145" dirty="0">
                <a:solidFill>
                  <a:srgbClr val="363740"/>
                </a:solidFill>
                <a:latin typeface="Arial"/>
                <a:cs typeface="Arial"/>
              </a:rPr>
              <a:t> </a:t>
            </a:r>
            <a:r>
              <a:rPr sz="800" spc="5" dirty="0">
                <a:solidFill>
                  <a:srgbClr val="363740"/>
                </a:solidFill>
                <a:latin typeface="Arial"/>
                <a:cs typeface="Arial"/>
              </a:rPr>
              <a:t>reinterpret past </a:t>
            </a:r>
            <a:r>
              <a:rPr sz="800" spc="-5" dirty="0">
                <a:solidFill>
                  <a:srgbClr val="363740"/>
                </a:solidFill>
                <a:latin typeface="Arial"/>
                <a:cs typeface="Arial"/>
              </a:rPr>
              <a:t>setbacks </a:t>
            </a:r>
            <a:r>
              <a:rPr sz="800" dirty="0">
                <a:solidFill>
                  <a:srgbClr val="363740"/>
                </a:solidFill>
                <a:latin typeface="Arial"/>
                <a:cs typeface="Arial"/>
              </a:rPr>
              <a:t>and  </a:t>
            </a:r>
            <a:r>
              <a:rPr sz="800" spc="5" dirty="0">
                <a:solidFill>
                  <a:srgbClr val="363740"/>
                </a:solidFill>
                <a:latin typeface="Arial"/>
                <a:cs typeface="Arial"/>
              </a:rPr>
              <a:t>your </a:t>
            </a:r>
            <a:r>
              <a:rPr sz="800" spc="-15" dirty="0">
                <a:solidFill>
                  <a:srgbClr val="363740"/>
                </a:solidFill>
                <a:latin typeface="Arial"/>
                <a:cs typeface="Arial"/>
              </a:rPr>
              <a:t>sense </a:t>
            </a:r>
            <a:r>
              <a:rPr sz="800" spc="15" dirty="0">
                <a:solidFill>
                  <a:srgbClr val="363740"/>
                </a:solidFill>
                <a:latin typeface="Arial"/>
                <a:cs typeface="Arial"/>
              </a:rPr>
              <a:t>of</a:t>
            </a:r>
            <a:r>
              <a:rPr sz="800" spc="-110" dirty="0">
                <a:solidFill>
                  <a:srgbClr val="363740"/>
                </a:solidFill>
                <a:latin typeface="Arial"/>
                <a:cs typeface="Arial"/>
              </a:rPr>
              <a:t> </a:t>
            </a:r>
            <a:r>
              <a:rPr sz="800" spc="-5" dirty="0">
                <a:solidFill>
                  <a:srgbClr val="363740"/>
                </a:solidFill>
                <a:latin typeface="Arial"/>
                <a:cs typeface="Arial"/>
              </a:rPr>
              <a:t>purpose.</a:t>
            </a:r>
            <a:endParaRPr sz="800">
              <a:latin typeface="Arial"/>
              <a:cs typeface="Arial"/>
            </a:endParaRPr>
          </a:p>
          <a:p>
            <a:pPr marL="185420" indent="-172720">
              <a:lnSpc>
                <a:spcPct val="100000"/>
              </a:lnSpc>
              <a:spcBef>
                <a:spcPts val="165"/>
              </a:spcBef>
              <a:buSzPct val="75000"/>
              <a:buChar char="●"/>
              <a:tabLst>
                <a:tab pos="186055" algn="l"/>
              </a:tabLst>
            </a:pPr>
            <a:r>
              <a:rPr sz="800" spc="-5" dirty="0">
                <a:solidFill>
                  <a:srgbClr val="363740"/>
                </a:solidFill>
                <a:latin typeface="Arial"/>
                <a:cs typeface="Arial"/>
              </a:rPr>
              <a:t>Reframe </a:t>
            </a:r>
            <a:r>
              <a:rPr sz="800" spc="5" dirty="0">
                <a:solidFill>
                  <a:srgbClr val="363740"/>
                </a:solidFill>
                <a:latin typeface="Arial"/>
                <a:cs typeface="Arial"/>
              </a:rPr>
              <a:t>upcoming </a:t>
            </a:r>
            <a:r>
              <a:rPr sz="800" spc="10" dirty="0">
                <a:solidFill>
                  <a:srgbClr val="363740"/>
                </a:solidFill>
                <a:latin typeface="Arial"/>
                <a:cs typeface="Arial"/>
              </a:rPr>
              <a:t>opportunities </a:t>
            </a:r>
            <a:r>
              <a:rPr sz="800" spc="40" dirty="0">
                <a:solidFill>
                  <a:srgbClr val="363740"/>
                </a:solidFill>
                <a:latin typeface="Arial"/>
                <a:cs typeface="Arial"/>
              </a:rPr>
              <a:t>with </a:t>
            </a:r>
            <a:r>
              <a:rPr sz="800" spc="-25" dirty="0">
                <a:solidFill>
                  <a:srgbClr val="363740"/>
                </a:solidFill>
                <a:latin typeface="Arial"/>
                <a:cs typeface="Arial"/>
              </a:rPr>
              <a:t>a </a:t>
            </a:r>
            <a:r>
              <a:rPr sz="800" spc="30" dirty="0">
                <a:solidFill>
                  <a:srgbClr val="363740"/>
                </a:solidFill>
                <a:latin typeface="Arial"/>
                <a:cs typeface="Arial"/>
              </a:rPr>
              <a:t>growth</a:t>
            </a:r>
            <a:r>
              <a:rPr sz="800" spc="-155" dirty="0">
                <a:solidFill>
                  <a:srgbClr val="363740"/>
                </a:solidFill>
                <a:latin typeface="Arial"/>
                <a:cs typeface="Arial"/>
              </a:rPr>
              <a:t> </a:t>
            </a:r>
            <a:r>
              <a:rPr sz="800" spc="-15" dirty="0">
                <a:solidFill>
                  <a:srgbClr val="363740"/>
                </a:solidFill>
                <a:latin typeface="Arial"/>
                <a:cs typeface="Arial"/>
              </a:rPr>
              <a:t>lens.</a:t>
            </a:r>
            <a:endParaRPr sz="800">
              <a:latin typeface="Arial"/>
              <a:cs typeface="Arial"/>
            </a:endParaRPr>
          </a:p>
          <a:p>
            <a:pPr marL="185420" indent="-172720">
              <a:lnSpc>
                <a:spcPct val="100000"/>
              </a:lnSpc>
              <a:spcBef>
                <a:spcPts val="165"/>
              </a:spcBef>
              <a:buSzPct val="75000"/>
              <a:buChar char="●"/>
              <a:tabLst>
                <a:tab pos="186055" algn="l"/>
              </a:tabLst>
            </a:pPr>
            <a:r>
              <a:rPr sz="800" spc="-10" dirty="0">
                <a:solidFill>
                  <a:srgbClr val="363740"/>
                </a:solidFill>
                <a:latin typeface="Arial"/>
                <a:cs typeface="Arial"/>
              </a:rPr>
              <a:t>Create </a:t>
            </a:r>
            <a:r>
              <a:rPr sz="800" spc="-25" dirty="0">
                <a:solidFill>
                  <a:srgbClr val="363740"/>
                </a:solidFill>
                <a:latin typeface="Arial"/>
                <a:cs typeface="Arial"/>
              </a:rPr>
              <a:t>a </a:t>
            </a:r>
            <a:r>
              <a:rPr sz="800" spc="-5" dirty="0">
                <a:solidFill>
                  <a:srgbClr val="363740"/>
                </a:solidFill>
                <a:latin typeface="Arial"/>
                <a:cs typeface="Arial"/>
              </a:rPr>
              <a:t>concrete </a:t>
            </a:r>
            <a:r>
              <a:rPr sz="800" dirty="0">
                <a:solidFill>
                  <a:srgbClr val="363740"/>
                </a:solidFill>
                <a:latin typeface="Arial"/>
                <a:cs typeface="Arial"/>
              </a:rPr>
              <a:t>roadmap </a:t>
            </a:r>
            <a:r>
              <a:rPr sz="800" spc="20" dirty="0">
                <a:solidFill>
                  <a:srgbClr val="363740"/>
                </a:solidFill>
                <a:latin typeface="Arial"/>
                <a:cs typeface="Arial"/>
              </a:rPr>
              <a:t>to </a:t>
            </a:r>
            <a:r>
              <a:rPr sz="800" spc="-10" dirty="0">
                <a:solidFill>
                  <a:srgbClr val="363740"/>
                </a:solidFill>
                <a:latin typeface="Arial"/>
                <a:cs typeface="Arial"/>
              </a:rPr>
              <a:t>realize </a:t>
            </a:r>
            <a:r>
              <a:rPr sz="800" dirty="0">
                <a:solidFill>
                  <a:srgbClr val="363740"/>
                </a:solidFill>
                <a:latin typeface="Arial"/>
                <a:cs typeface="Arial"/>
              </a:rPr>
              <a:t>those</a:t>
            </a:r>
            <a:r>
              <a:rPr sz="800" spc="-50" dirty="0">
                <a:solidFill>
                  <a:srgbClr val="363740"/>
                </a:solidFill>
                <a:latin typeface="Arial"/>
                <a:cs typeface="Arial"/>
              </a:rPr>
              <a:t> </a:t>
            </a:r>
            <a:r>
              <a:rPr sz="800" spc="5" dirty="0">
                <a:solidFill>
                  <a:srgbClr val="363740"/>
                </a:solidFill>
                <a:latin typeface="Arial"/>
                <a:cs typeface="Arial"/>
              </a:rPr>
              <a:t>opportunities.</a:t>
            </a:r>
            <a:endParaRPr sz="800">
              <a:latin typeface="Arial"/>
              <a:cs typeface="Arial"/>
            </a:endParaRPr>
          </a:p>
        </p:txBody>
      </p:sp>
      <p:sp>
        <p:nvSpPr>
          <p:cNvPr id="5" name="object 5"/>
          <p:cNvSpPr/>
          <p:nvPr/>
        </p:nvSpPr>
        <p:spPr>
          <a:xfrm>
            <a:off x="6956765" y="336345"/>
            <a:ext cx="1906734" cy="368862"/>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5682075" y="3043650"/>
            <a:ext cx="698699" cy="698699"/>
          </a:xfrm>
          <a:prstGeom prst="rect">
            <a:avLst/>
          </a:prstGeom>
          <a:blipFill>
            <a:blip r:embed="rId3" cstate="print"/>
            <a:stretch>
              <a:fillRect/>
            </a:stretch>
          </a:blipFill>
        </p:spPr>
        <p:txBody>
          <a:bodyPr wrap="square" lIns="0" tIns="0" rIns="0" bIns="0" rtlCol="0"/>
          <a:lstStyle/>
          <a:p>
            <a:endParaRPr/>
          </a:p>
        </p:txBody>
      </p:sp>
      <p:sp>
        <p:nvSpPr>
          <p:cNvPr id="7" name="object 7"/>
          <p:cNvSpPr/>
          <p:nvPr/>
        </p:nvSpPr>
        <p:spPr>
          <a:xfrm>
            <a:off x="5663024" y="3024600"/>
            <a:ext cx="737235" cy="737235"/>
          </a:xfrm>
          <a:custGeom>
            <a:avLst/>
            <a:gdLst/>
            <a:ahLst/>
            <a:cxnLst/>
            <a:rect l="l" t="t" r="r" b="b"/>
            <a:pathLst>
              <a:path w="737235" h="737235">
                <a:moveTo>
                  <a:pt x="0" y="368399"/>
                </a:moveTo>
                <a:lnTo>
                  <a:pt x="2870" y="322188"/>
                </a:lnTo>
                <a:lnTo>
                  <a:pt x="11251" y="277690"/>
                </a:lnTo>
                <a:lnTo>
                  <a:pt x="24797" y="235250"/>
                </a:lnTo>
                <a:lnTo>
                  <a:pt x="43163" y="195213"/>
                </a:lnTo>
                <a:lnTo>
                  <a:pt x="66004" y="157925"/>
                </a:lnTo>
                <a:lnTo>
                  <a:pt x="92975" y="123730"/>
                </a:lnTo>
                <a:lnTo>
                  <a:pt x="123730" y="92975"/>
                </a:lnTo>
                <a:lnTo>
                  <a:pt x="157925" y="66004"/>
                </a:lnTo>
                <a:lnTo>
                  <a:pt x="195213" y="43163"/>
                </a:lnTo>
                <a:lnTo>
                  <a:pt x="235250" y="24797"/>
                </a:lnTo>
                <a:lnTo>
                  <a:pt x="277690" y="11251"/>
                </a:lnTo>
                <a:lnTo>
                  <a:pt x="322188" y="2870"/>
                </a:lnTo>
                <a:lnTo>
                  <a:pt x="368399" y="0"/>
                </a:lnTo>
                <a:lnTo>
                  <a:pt x="416823" y="3194"/>
                </a:lnTo>
                <a:lnTo>
                  <a:pt x="464008" y="12621"/>
                </a:lnTo>
                <a:lnTo>
                  <a:pt x="509380" y="28042"/>
                </a:lnTo>
                <a:lnTo>
                  <a:pt x="552367" y="49221"/>
                </a:lnTo>
                <a:lnTo>
                  <a:pt x="592397" y="75920"/>
                </a:lnTo>
                <a:lnTo>
                  <a:pt x="628897" y="107901"/>
                </a:lnTo>
                <a:lnTo>
                  <a:pt x="660879" y="144402"/>
                </a:lnTo>
                <a:lnTo>
                  <a:pt x="687578" y="184432"/>
                </a:lnTo>
                <a:lnTo>
                  <a:pt x="708757" y="227419"/>
                </a:lnTo>
                <a:lnTo>
                  <a:pt x="724178" y="272791"/>
                </a:lnTo>
                <a:lnTo>
                  <a:pt x="733605" y="319976"/>
                </a:lnTo>
                <a:lnTo>
                  <a:pt x="736799" y="368399"/>
                </a:lnTo>
                <a:lnTo>
                  <a:pt x="733929" y="414611"/>
                </a:lnTo>
                <a:lnTo>
                  <a:pt x="725548" y="459109"/>
                </a:lnTo>
                <a:lnTo>
                  <a:pt x="712002" y="501549"/>
                </a:lnTo>
                <a:lnTo>
                  <a:pt x="693636" y="541586"/>
                </a:lnTo>
                <a:lnTo>
                  <a:pt x="670795" y="578874"/>
                </a:lnTo>
                <a:lnTo>
                  <a:pt x="643824" y="613069"/>
                </a:lnTo>
                <a:lnTo>
                  <a:pt x="613069" y="643824"/>
                </a:lnTo>
                <a:lnTo>
                  <a:pt x="578874" y="670795"/>
                </a:lnTo>
                <a:lnTo>
                  <a:pt x="541586" y="693636"/>
                </a:lnTo>
                <a:lnTo>
                  <a:pt x="501549" y="712002"/>
                </a:lnTo>
                <a:lnTo>
                  <a:pt x="459109" y="725548"/>
                </a:lnTo>
                <a:lnTo>
                  <a:pt x="414611" y="733929"/>
                </a:lnTo>
                <a:lnTo>
                  <a:pt x="368399" y="736799"/>
                </a:lnTo>
                <a:lnTo>
                  <a:pt x="322188" y="733929"/>
                </a:lnTo>
                <a:lnTo>
                  <a:pt x="277690" y="725548"/>
                </a:lnTo>
                <a:lnTo>
                  <a:pt x="235250" y="712002"/>
                </a:lnTo>
                <a:lnTo>
                  <a:pt x="195213" y="693636"/>
                </a:lnTo>
                <a:lnTo>
                  <a:pt x="157925" y="670795"/>
                </a:lnTo>
                <a:lnTo>
                  <a:pt x="123730" y="643824"/>
                </a:lnTo>
                <a:lnTo>
                  <a:pt x="92975" y="613069"/>
                </a:lnTo>
                <a:lnTo>
                  <a:pt x="66004" y="578874"/>
                </a:lnTo>
                <a:lnTo>
                  <a:pt x="43163" y="541586"/>
                </a:lnTo>
                <a:lnTo>
                  <a:pt x="24797" y="501549"/>
                </a:lnTo>
                <a:lnTo>
                  <a:pt x="11251" y="459109"/>
                </a:lnTo>
                <a:lnTo>
                  <a:pt x="2870" y="414611"/>
                </a:lnTo>
                <a:lnTo>
                  <a:pt x="0" y="368399"/>
                </a:lnTo>
                <a:close/>
              </a:path>
            </a:pathLst>
          </a:custGeom>
          <a:ln w="38099">
            <a:solidFill>
              <a:srgbClr val="4292B1"/>
            </a:solidFill>
          </a:ln>
        </p:spPr>
        <p:txBody>
          <a:bodyPr wrap="square" lIns="0" tIns="0" rIns="0" bIns="0" rtlCol="0"/>
          <a:lstStyle/>
          <a:p>
            <a:endParaRPr/>
          </a:p>
        </p:txBody>
      </p:sp>
      <p:sp>
        <p:nvSpPr>
          <p:cNvPr id="8" name="object 8"/>
          <p:cNvSpPr txBox="1"/>
          <p:nvPr/>
        </p:nvSpPr>
        <p:spPr>
          <a:xfrm>
            <a:off x="1706900" y="2026933"/>
            <a:ext cx="7117715" cy="466725"/>
          </a:xfrm>
          <a:prstGeom prst="rect">
            <a:avLst/>
          </a:prstGeom>
        </p:spPr>
        <p:txBody>
          <a:bodyPr vert="horz" wrap="square" lIns="0" tIns="0" rIns="0" bIns="0" rtlCol="0">
            <a:spAutoFit/>
          </a:bodyPr>
          <a:lstStyle/>
          <a:p>
            <a:pPr marL="12700" marR="5080" algn="just">
              <a:lnSpc>
                <a:spcPct val="119800"/>
              </a:lnSpc>
            </a:pPr>
            <a:r>
              <a:rPr sz="800" spc="-5" dirty="0">
                <a:solidFill>
                  <a:srgbClr val="363740"/>
                </a:solidFill>
                <a:latin typeface="Arial"/>
                <a:cs typeface="Arial"/>
              </a:rPr>
              <a:t>This experience </a:t>
            </a:r>
            <a:r>
              <a:rPr sz="800" spc="10" dirty="0">
                <a:solidFill>
                  <a:srgbClr val="363740"/>
                </a:solidFill>
                <a:latin typeface="Arial"/>
                <a:cs typeface="Arial"/>
              </a:rPr>
              <a:t>highlights </a:t>
            </a:r>
            <a:r>
              <a:rPr sz="800" spc="5" dirty="0">
                <a:solidFill>
                  <a:srgbClr val="363740"/>
                </a:solidFill>
                <a:latin typeface="Arial"/>
                <a:cs typeface="Arial"/>
              </a:rPr>
              <a:t>women’s </a:t>
            </a:r>
            <a:r>
              <a:rPr sz="800" spc="-5" dirty="0">
                <a:solidFill>
                  <a:srgbClr val="363740"/>
                </a:solidFill>
                <a:latin typeface="Arial"/>
                <a:cs typeface="Arial"/>
              </a:rPr>
              <a:t>perspectives </a:t>
            </a:r>
            <a:r>
              <a:rPr sz="800" dirty="0">
                <a:solidFill>
                  <a:srgbClr val="363740"/>
                </a:solidFill>
                <a:latin typeface="Arial"/>
                <a:cs typeface="Arial"/>
              </a:rPr>
              <a:t>on </a:t>
            </a:r>
            <a:r>
              <a:rPr sz="800" spc="5" dirty="0">
                <a:solidFill>
                  <a:srgbClr val="363740"/>
                </a:solidFill>
                <a:latin typeface="Arial"/>
                <a:cs typeface="Arial"/>
              </a:rPr>
              <a:t>situations </a:t>
            </a:r>
            <a:r>
              <a:rPr sz="800" spc="20" dirty="0">
                <a:solidFill>
                  <a:srgbClr val="363740"/>
                </a:solidFill>
                <a:latin typeface="Arial"/>
                <a:cs typeface="Arial"/>
              </a:rPr>
              <a:t>that </a:t>
            </a:r>
            <a:r>
              <a:rPr sz="800" spc="-5" dirty="0">
                <a:solidFill>
                  <a:srgbClr val="363740"/>
                </a:solidFill>
                <a:latin typeface="Arial"/>
                <a:cs typeface="Arial"/>
              </a:rPr>
              <a:t>require courage </a:t>
            </a:r>
            <a:r>
              <a:rPr sz="800" dirty="0">
                <a:solidFill>
                  <a:srgbClr val="363740"/>
                </a:solidFill>
                <a:latin typeface="Arial"/>
                <a:cs typeface="Arial"/>
              </a:rPr>
              <a:t>and conviction. </a:t>
            </a:r>
            <a:r>
              <a:rPr sz="800" spc="5" dirty="0">
                <a:solidFill>
                  <a:srgbClr val="363740"/>
                </a:solidFill>
                <a:latin typeface="Arial"/>
                <a:cs typeface="Arial"/>
              </a:rPr>
              <a:t>Participants </a:t>
            </a:r>
            <a:r>
              <a:rPr sz="800" spc="25" dirty="0">
                <a:solidFill>
                  <a:srgbClr val="363740"/>
                </a:solidFill>
                <a:latin typeface="Arial"/>
                <a:cs typeface="Arial"/>
              </a:rPr>
              <a:t>will </a:t>
            </a:r>
            <a:r>
              <a:rPr sz="800" spc="-10" dirty="0">
                <a:solidFill>
                  <a:srgbClr val="363740"/>
                </a:solidFill>
                <a:latin typeface="Arial"/>
                <a:cs typeface="Arial"/>
              </a:rPr>
              <a:t>leverage </a:t>
            </a:r>
            <a:r>
              <a:rPr sz="800" spc="-25" dirty="0">
                <a:solidFill>
                  <a:srgbClr val="363740"/>
                </a:solidFill>
                <a:latin typeface="Arial"/>
                <a:cs typeface="Arial"/>
              </a:rPr>
              <a:t>a </a:t>
            </a:r>
            <a:r>
              <a:rPr sz="800" spc="-5" dirty="0">
                <a:solidFill>
                  <a:srgbClr val="363740"/>
                </a:solidFill>
                <a:latin typeface="Arial"/>
                <a:cs typeface="Arial"/>
              </a:rPr>
              <a:t>speciﬁc, </a:t>
            </a:r>
            <a:r>
              <a:rPr sz="800" dirty="0">
                <a:solidFill>
                  <a:srgbClr val="363740"/>
                </a:solidFill>
                <a:latin typeface="Arial"/>
                <a:cs typeface="Arial"/>
              </a:rPr>
              <a:t>actionable </a:t>
            </a:r>
            <a:r>
              <a:rPr sz="800" spc="-5" dirty="0">
                <a:solidFill>
                  <a:srgbClr val="363740"/>
                </a:solidFill>
                <a:latin typeface="Arial"/>
                <a:cs typeface="Arial"/>
              </a:rPr>
              <a:t>approach  </a:t>
            </a:r>
            <a:r>
              <a:rPr sz="800" spc="20" dirty="0">
                <a:solidFill>
                  <a:srgbClr val="363740"/>
                </a:solidFill>
                <a:latin typeface="Arial"/>
                <a:cs typeface="Arial"/>
              </a:rPr>
              <a:t>to </a:t>
            </a:r>
            <a:r>
              <a:rPr sz="800" spc="10" dirty="0">
                <a:solidFill>
                  <a:srgbClr val="363740"/>
                </a:solidFill>
                <a:latin typeface="Arial"/>
                <a:cs typeface="Arial"/>
              </a:rPr>
              <a:t>fostering </a:t>
            </a:r>
            <a:r>
              <a:rPr sz="800" spc="-25" dirty="0">
                <a:solidFill>
                  <a:srgbClr val="363740"/>
                </a:solidFill>
                <a:latin typeface="Arial"/>
                <a:cs typeface="Arial"/>
              </a:rPr>
              <a:t>a </a:t>
            </a:r>
            <a:r>
              <a:rPr sz="800" spc="30" dirty="0">
                <a:solidFill>
                  <a:srgbClr val="363740"/>
                </a:solidFill>
                <a:latin typeface="Arial"/>
                <a:cs typeface="Arial"/>
              </a:rPr>
              <a:t>growth </a:t>
            </a:r>
            <a:r>
              <a:rPr sz="800" spc="5" dirty="0">
                <a:solidFill>
                  <a:srgbClr val="363740"/>
                </a:solidFill>
                <a:latin typeface="Arial"/>
                <a:cs typeface="Arial"/>
              </a:rPr>
              <a:t>mindset </a:t>
            </a:r>
            <a:r>
              <a:rPr sz="800" dirty="0">
                <a:solidFill>
                  <a:srgbClr val="363740"/>
                </a:solidFill>
                <a:latin typeface="Arial"/>
                <a:cs typeface="Arial"/>
              </a:rPr>
              <a:t>and </a:t>
            </a:r>
            <a:r>
              <a:rPr sz="800" spc="5" dirty="0">
                <a:solidFill>
                  <a:srgbClr val="363740"/>
                </a:solidFill>
                <a:latin typeface="Arial"/>
                <a:cs typeface="Arial"/>
              </a:rPr>
              <a:t>gain </a:t>
            </a:r>
            <a:r>
              <a:rPr sz="800" spc="10" dirty="0">
                <a:solidFill>
                  <a:srgbClr val="363740"/>
                </a:solidFill>
                <a:latin typeface="Arial"/>
                <a:cs typeface="Arial"/>
              </a:rPr>
              <a:t>the </a:t>
            </a:r>
            <a:r>
              <a:rPr sz="800" spc="5" dirty="0">
                <a:solidFill>
                  <a:srgbClr val="363740"/>
                </a:solidFill>
                <a:latin typeface="Arial"/>
                <a:cs typeface="Arial"/>
              </a:rPr>
              <a:t>tools </a:t>
            </a:r>
            <a:r>
              <a:rPr sz="800" spc="10" dirty="0">
                <a:solidFill>
                  <a:srgbClr val="363740"/>
                </a:solidFill>
                <a:latin typeface="Arial"/>
                <a:cs typeface="Arial"/>
              </a:rPr>
              <a:t>they </a:t>
            </a:r>
            <a:r>
              <a:rPr sz="800" spc="-5" dirty="0">
                <a:solidFill>
                  <a:srgbClr val="363740"/>
                </a:solidFill>
                <a:latin typeface="Arial"/>
                <a:cs typeface="Arial"/>
              </a:rPr>
              <a:t>need </a:t>
            </a:r>
            <a:r>
              <a:rPr sz="800" spc="20" dirty="0">
                <a:solidFill>
                  <a:srgbClr val="363740"/>
                </a:solidFill>
                <a:latin typeface="Arial"/>
                <a:cs typeface="Arial"/>
              </a:rPr>
              <a:t>to </a:t>
            </a:r>
            <a:r>
              <a:rPr sz="800" dirty="0">
                <a:solidFill>
                  <a:srgbClr val="363740"/>
                </a:solidFill>
                <a:latin typeface="Arial"/>
                <a:cs typeface="Arial"/>
              </a:rPr>
              <a:t>reframe </a:t>
            </a:r>
            <a:r>
              <a:rPr sz="800" spc="5" dirty="0">
                <a:solidFill>
                  <a:srgbClr val="363740"/>
                </a:solidFill>
                <a:latin typeface="Arial"/>
                <a:cs typeface="Arial"/>
              </a:rPr>
              <a:t>unproductive internal </a:t>
            </a:r>
            <a:r>
              <a:rPr sz="800" spc="-5" dirty="0">
                <a:solidFill>
                  <a:srgbClr val="363740"/>
                </a:solidFill>
                <a:latin typeface="Arial"/>
                <a:cs typeface="Arial"/>
              </a:rPr>
              <a:t>narratives. </a:t>
            </a:r>
            <a:r>
              <a:rPr sz="800" spc="30" dirty="0">
                <a:solidFill>
                  <a:srgbClr val="363740"/>
                </a:solidFill>
                <a:latin typeface="Arial"/>
                <a:cs typeface="Arial"/>
              </a:rPr>
              <a:t>When </a:t>
            </a:r>
            <a:r>
              <a:rPr sz="800" dirty="0">
                <a:solidFill>
                  <a:srgbClr val="363740"/>
                </a:solidFill>
                <a:latin typeface="Arial"/>
                <a:cs typeface="Arial"/>
              </a:rPr>
              <a:t>connected </a:t>
            </a:r>
            <a:r>
              <a:rPr sz="800" spc="20" dirty="0">
                <a:solidFill>
                  <a:srgbClr val="363740"/>
                </a:solidFill>
                <a:latin typeface="Arial"/>
                <a:cs typeface="Arial"/>
              </a:rPr>
              <a:t>to </a:t>
            </a:r>
            <a:r>
              <a:rPr sz="800" spc="-25" dirty="0">
                <a:solidFill>
                  <a:srgbClr val="363740"/>
                </a:solidFill>
                <a:latin typeface="Arial"/>
                <a:cs typeface="Arial"/>
              </a:rPr>
              <a:t>a </a:t>
            </a:r>
            <a:r>
              <a:rPr sz="800" spc="-15" dirty="0">
                <a:solidFill>
                  <a:srgbClr val="363740"/>
                </a:solidFill>
                <a:latin typeface="Arial"/>
                <a:cs typeface="Arial"/>
              </a:rPr>
              <a:t>sense </a:t>
            </a:r>
            <a:r>
              <a:rPr sz="800" spc="15" dirty="0">
                <a:solidFill>
                  <a:srgbClr val="363740"/>
                </a:solidFill>
                <a:latin typeface="Arial"/>
                <a:cs typeface="Arial"/>
              </a:rPr>
              <a:t>of </a:t>
            </a:r>
            <a:r>
              <a:rPr sz="800" spc="-5" dirty="0">
                <a:solidFill>
                  <a:srgbClr val="363740"/>
                </a:solidFill>
                <a:latin typeface="Arial"/>
                <a:cs typeface="Arial"/>
              </a:rPr>
              <a:t>purpose, </a:t>
            </a:r>
            <a:r>
              <a:rPr sz="800" dirty="0">
                <a:solidFill>
                  <a:srgbClr val="363740"/>
                </a:solidFill>
                <a:latin typeface="Arial"/>
                <a:cs typeface="Arial"/>
              </a:rPr>
              <a:t>and </a:t>
            </a:r>
            <a:r>
              <a:rPr sz="800" spc="10" dirty="0">
                <a:solidFill>
                  <a:srgbClr val="363740"/>
                </a:solidFill>
                <a:latin typeface="Arial"/>
                <a:cs typeface="Arial"/>
              </a:rPr>
              <a:t>through  building</a:t>
            </a:r>
            <a:r>
              <a:rPr sz="800" spc="-10" dirty="0">
                <a:solidFill>
                  <a:srgbClr val="363740"/>
                </a:solidFill>
                <a:latin typeface="Arial"/>
                <a:cs typeface="Arial"/>
              </a:rPr>
              <a:t> </a:t>
            </a:r>
            <a:r>
              <a:rPr sz="800" spc="10" dirty="0">
                <a:solidFill>
                  <a:srgbClr val="363740"/>
                </a:solidFill>
                <a:latin typeface="Arial"/>
                <a:cs typeface="Arial"/>
              </a:rPr>
              <a:t>supportive</a:t>
            </a:r>
            <a:r>
              <a:rPr sz="800" spc="-10" dirty="0">
                <a:solidFill>
                  <a:srgbClr val="363740"/>
                </a:solidFill>
                <a:latin typeface="Arial"/>
                <a:cs typeface="Arial"/>
              </a:rPr>
              <a:t> </a:t>
            </a:r>
            <a:r>
              <a:rPr sz="800" spc="25" dirty="0">
                <a:solidFill>
                  <a:srgbClr val="363740"/>
                </a:solidFill>
                <a:latin typeface="Arial"/>
                <a:cs typeface="Arial"/>
              </a:rPr>
              <a:t>work</a:t>
            </a:r>
            <a:r>
              <a:rPr sz="800" spc="-10" dirty="0">
                <a:solidFill>
                  <a:srgbClr val="363740"/>
                </a:solidFill>
                <a:latin typeface="Arial"/>
                <a:cs typeface="Arial"/>
              </a:rPr>
              <a:t> </a:t>
            </a:r>
            <a:r>
              <a:rPr sz="800" spc="-5" dirty="0">
                <a:solidFill>
                  <a:srgbClr val="363740"/>
                </a:solidFill>
                <a:latin typeface="Arial"/>
                <a:cs typeface="Arial"/>
              </a:rPr>
              <a:t>relationships,</a:t>
            </a:r>
            <a:r>
              <a:rPr sz="800" spc="-10" dirty="0">
                <a:solidFill>
                  <a:srgbClr val="363740"/>
                </a:solidFill>
                <a:latin typeface="Arial"/>
                <a:cs typeface="Arial"/>
              </a:rPr>
              <a:t> </a:t>
            </a:r>
            <a:r>
              <a:rPr sz="800" spc="10" dirty="0">
                <a:solidFill>
                  <a:srgbClr val="363740"/>
                </a:solidFill>
                <a:latin typeface="Arial"/>
                <a:cs typeface="Arial"/>
              </a:rPr>
              <a:t>they</a:t>
            </a:r>
            <a:r>
              <a:rPr sz="800" spc="-10" dirty="0">
                <a:solidFill>
                  <a:srgbClr val="363740"/>
                </a:solidFill>
                <a:latin typeface="Arial"/>
                <a:cs typeface="Arial"/>
              </a:rPr>
              <a:t> can </a:t>
            </a:r>
            <a:r>
              <a:rPr sz="800" spc="20" dirty="0">
                <a:solidFill>
                  <a:srgbClr val="363740"/>
                </a:solidFill>
                <a:latin typeface="Arial"/>
                <a:cs typeface="Arial"/>
              </a:rPr>
              <a:t>view</a:t>
            </a:r>
            <a:r>
              <a:rPr sz="800" spc="-10" dirty="0">
                <a:solidFill>
                  <a:srgbClr val="363740"/>
                </a:solidFill>
                <a:latin typeface="Arial"/>
                <a:cs typeface="Arial"/>
              </a:rPr>
              <a:t> </a:t>
            </a:r>
            <a:r>
              <a:rPr sz="800" spc="-5" dirty="0">
                <a:solidFill>
                  <a:srgbClr val="363740"/>
                </a:solidFill>
                <a:latin typeface="Arial"/>
                <a:cs typeface="Arial"/>
              </a:rPr>
              <a:t>challenges</a:t>
            </a:r>
            <a:r>
              <a:rPr sz="800" spc="-10" dirty="0">
                <a:solidFill>
                  <a:srgbClr val="363740"/>
                </a:solidFill>
                <a:latin typeface="Arial"/>
                <a:cs typeface="Arial"/>
              </a:rPr>
              <a:t> </a:t>
            </a:r>
            <a:r>
              <a:rPr sz="800" dirty="0">
                <a:solidFill>
                  <a:srgbClr val="363740"/>
                </a:solidFill>
                <a:latin typeface="Arial"/>
                <a:cs typeface="Arial"/>
              </a:rPr>
              <a:t>and</a:t>
            </a:r>
            <a:r>
              <a:rPr sz="800" spc="-10" dirty="0">
                <a:solidFill>
                  <a:srgbClr val="363740"/>
                </a:solidFill>
                <a:latin typeface="Arial"/>
                <a:cs typeface="Arial"/>
              </a:rPr>
              <a:t> </a:t>
            </a:r>
            <a:r>
              <a:rPr sz="800" spc="-5" dirty="0">
                <a:solidFill>
                  <a:srgbClr val="363740"/>
                </a:solidFill>
                <a:latin typeface="Arial"/>
                <a:cs typeface="Arial"/>
              </a:rPr>
              <a:t>roadblocks</a:t>
            </a:r>
            <a:r>
              <a:rPr sz="800" spc="-10" dirty="0">
                <a:solidFill>
                  <a:srgbClr val="363740"/>
                </a:solidFill>
                <a:latin typeface="Arial"/>
                <a:cs typeface="Arial"/>
              </a:rPr>
              <a:t> </a:t>
            </a:r>
            <a:r>
              <a:rPr sz="800" spc="-20" dirty="0">
                <a:solidFill>
                  <a:srgbClr val="363740"/>
                </a:solidFill>
                <a:latin typeface="Arial"/>
                <a:cs typeface="Arial"/>
              </a:rPr>
              <a:t>as</a:t>
            </a:r>
            <a:r>
              <a:rPr sz="800" spc="-10" dirty="0">
                <a:solidFill>
                  <a:srgbClr val="363740"/>
                </a:solidFill>
                <a:latin typeface="Arial"/>
                <a:cs typeface="Arial"/>
              </a:rPr>
              <a:t> </a:t>
            </a:r>
            <a:r>
              <a:rPr sz="800" spc="10" dirty="0">
                <a:solidFill>
                  <a:srgbClr val="363740"/>
                </a:solidFill>
                <a:latin typeface="Arial"/>
                <a:cs typeface="Arial"/>
              </a:rPr>
              <a:t>opportunities</a:t>
            </a:r>
            <a:r>
              <a:rPr sz="800" spc="-10" dirty="0">
                <a:solidFill>
                  <a:srgbClr val="363740"/>
                </a:solidFill>
                <a:latin typeface="Arial"/>
                <a:cs typeface="Arial"/>
              </a:rPr>
              <a:t> </a:t>
            </a:r>
            <a:r>
              <a:rPr sz="800" dirty="0">
                <a:solidFill>
                  <a:srgbClr val="363740"/>
                </a:solidFill>
                <a:latin typeface="Arial"/>
                <a:cs typeface="Arial"/>
              </a:rPr>
              <a:t>and</a:t>
            </a:r>
            <a:r>
              <a:rPr sz="800" spc="-10" dirty="0">
                <a:solidFill>
                  <a:srgbClr val="363740"/>
                </a:solidFill>
                <a:latin typeface="Arial"/>
                <a:cs typeface="Arial"/>
              </a:rPr>
              <a:t> </a:t>
            </a:r>
            <a:r>
              <a:rPr sz="800" spc="-5" dirty="0">
                <a:solidFill>
                  <a:srgbClr val="363740"/>
                </a:solidFill>
                <a:latin typeface="Arial"/>
                <a:cs typeface="Arial"/>
              </a:rPr>
              <a:t>take</a:t>
            </a:r>
            <a:r>
              <a:rPr sz="800" spc="-10" dirty="0">
                <a:solidFill>
                  <a:srgbClr val="363740"/>
                </a:solidFill>
                <a:latin typeface="Arial"/>
                <a:cs typeface="Arial"/>
              </a:rPr>
              <a:t> </a:t>
            </a:r>
            <a:r>
              <a:rPr sz="800" spc="10" dirty="0">
                <a:solidFill>
                  <a:srgbClr val="363740"/>
                </a:solidFill>
                <a:latin typeface="Arial"/>
                <a:cs typeface="Arial"/>
              </a:rPr>
              <a:t>intelligent</a:t>
            </a:r>
            <a:r>
              <a:rPr sz="800" spc="-10" dirty="0">
                <a:solidFill>
                  <a:srgbClr val="363740"/>
                </a:solidFill>
                <a:latin typeface="Arial"/>
                <a:cs typeface="Arial"/>
              </a:rPr>
              <a:t> </a:t>
            </a:r>
            <a:r>
              <a:rPr sz="800" spc="-5" dirty="0">
                <a:solidFill>
                  <a:srgbClr val="363740"/>
                </a:solidFill>
                <a:latin typeface="Arial"/>
                <a:cs typeface="Arial"/>
              </a:rPr>
              <a:t>risks</a:t>
            </a:r>
            <a:r>
              <a:rPr sz="800" spc="-10" dirty="0">
                <a:solidFill>
                  <a:srgbClr val="363740"/>
                </a:solidFill>
                <a:latin typeface="Arial"/>
                <a:cs typeface="Arial"/>
              </a:rPr>
              <a:t> </a:t>
            </a:r>
            <a:r>
              <a:rPr sz="800" spc="20" dirty="0">
                <a:solidFill>
                  <a:srgbClr val="363740"/>
                </a:solidFill>
                <a:latin typeface="Arial"/>
                <a:cs typeface="Arial"/>
              </a:rPr>
              <a:t>to</a:t>
            </a:r>
            <a:r>
              <a:rPr sz="800" spc="-10" dirty="0">
                <a:solidFill>
                  <a:srgbClr val="363740"/>
                </a:solidFill>
                <a:latin typeface="Arial"/>
                <a:cs typeface="Arial"/>
              </a:rPr>
              <a:t> advance </a:t>
            </a:r>
            <a:r>
              <a:rPr sz="800" spc="10" dirty="0">
                <a:solidFill>
                  <a:srgbClr val="363740"/>
                </a:solidFill>
                <a:latin typeface="Arial"/>
                <a:cs typeface="Arial"/>
              </a:rPr>
              <a:t>their</a:t>
            </a:r>
            <a:r>
              <a:rPr sz="800" spc="-10" dirty="0">
                <a:solidFill>
                  <a:srgbClr val="363740"/>
                </a:solidFill>
                <a:latin typeface="Arial"/>
                <a:cs typeface="Arial"/>
              </a:rPr>
              <a:t> </a:t>
            </a:r>
            <a:r>
              <a:rPr sz="800" spc="-20" dirty="0">
                <a:solidFill>
                  <a:srgbClr val="363740"/>
                </a:solidFill>
                <a:latin typeface="Arial"/>
                <a:cs typeface="Arial"/>
              </a:rPr>
              <a:t>careers.</a:t>
            </a:r>
            <a:endParaRPr sz="800">
              <a:latin typeface="Arial"/>
              <a:cs typeface="Arial"/>
            </a:endParaRPr>
          </a:p>
        </p:txBody>
      </p:sp>
      <p:sp>
        <p:nvSpPr>
          <p:cNvPr id="9" name="object 9"/>
          <p:cNvSpPr/>
          <p:nvPr/>
        </p:nvSpPr>
        <p:spPr>
          <a:xfrm>
            <a:off x="0" y="0"/>
            <a:ext cx="1420376" cy="5143499"/>
          </a:xfrm>
          <a:prstGeom prst="rect">
            <a:avLst/>
          </a:prstGeom>
          <a:blipFill>
            <a:blip r:embed="rId4" cstate="print"/>
            <a:stretch>
              <a:fillRect/>
            </a:stretch>
          </a:blipFill>
        </p:spPr>
        <p:txBody>
          <a:bodyPr wrap="square" lIns="0" tIns="0" rIns="0" bIns="0" rtlCol="0"/>
          <a:lstStyle/>
          <a:p>
            <a:endParaRPr/>
          </a:p>
        </p:txBody>
      </p:sp>
      <p:sp>
        <p:nvSpPr>
          <p:cNvPr id="10" name="object 10"/>
          <p:cNvSpPr txBox="1">
            <a:spLocks noGrp="1"/>
          </p:cNvSpPr>
          <p:nvPr>
            <p:ph type="title"/>
          </p:nvPr>
        </p:nvSpPr>
        <p:spPr>
          <a:xfrm>
            <a:off x="1697500" y="296302"/>
            <a:ext cx="3329940" cy="304800"/>
          </a:xfrm>
          <a:prstGeom prst="rect">
            <a:avLst/>
          </a:prstGeom>
        </p:spPr>
        <p:txBody>
          <a:bodyPr vert="horz" wrap="square" lIns="0" tIns="0" rIns="0" bIns="0" rtlCol="0">
            <a:spAutoFit/>
          </a:bodyPr>
          <a:lstStyle/>
          <a:p>
            <a:pPr marL="12700">
              <a:lnSpc>
                <a:spcPct val="100000"/>
              </a:lnSpc>
            </a:pPr>
            <a:r>
              <a:rPr b="0" spc="-5" dirty="0">
                <a:solidFill>
                  <a:srgbClr val="4292B1"/>
                </a:solidFill>
                <a:latin typeface="Arial"/>
                <a:cs typeface="Arial"/>
              </a:rPr>
              <a:t>Embracing </a:t>
            </a:r>
            <a:r>
              <a:rPr b="0" spc="-55" dirty="0">
                <a:solidFill>
                  <a:srgbClr val="4292B1"/>
                </a:solidFill>
                <a:latin typeface="Arial"/>
                <a:cs typeface="Arial"/>
              </a:rPr>
              <a:t>a </a:t>
            </a:r>
            <a:r>
              <a:rPr b="0" spc="50" dirty="0">
                <a:solidFill>
                  <a:srgbClr val="4292B1"/>
                </a:solidFill>
                <a:latin typeface="Arial"/>
                <a:cs typeface="Arial"/>
              </a:rPr>
              <a:t>Growth</a:t>
            </a:r>
            <a:r>
              <a:rPr b="0" spc="-130" dirty="0">
                <a:solidFill>
                  <a:srgbClr val="4292B1"/>
                </a:solidFill>
                <a:latin typeface="Arial"/>
                <a:cs typeface="Arial"/>
              </a:rPr>
              <a:t> </a:t>
            </a:r>
            <a:r>
              <a:rPr b="0" spc="15" dirty="0">
                <a:solidFill>
                  <a:srgbClr val="4292B1"/>
                </a:solidFill>
                <a:latin typeface="Arial"/>
                <a:cs typeface="Arial"/>
              </a:rPr>
              <a:t>Mindset</a:t>
            </a:r>
          </a:p>
        </p:txBody>
      </p:sp>
      <p:sp>
        <p:nvSpPr>
          <p:cNvPr id="11" name="object 11"/>
          <p:cNvSpPr txBox="1"/>
          <p:nvPr/>
        </p:nvSpPr>
        <p:spPr>
          <a:xfrm>
            <a:off x="1697500" y="683398"/>
            <a:ext cx="4224020" cy="1219835"/>
          </a:xfrm>
          <a:prstGeom prst="rect">
            <a:avLst/>
          </a:prstGeom>
        </p:spPr>
        <p:txBody>
          <a:bodyPr vert="horz" wrap="square" lIns="0" tIns="0" rIns="0" bIns="0" rtlCol="0">
            <a:spAutoFit/>
          </a:bodyPr>
          <a:lstStyle/>
          <a:p>
            <a:pPr marL="12700" algn="just">
              <a:lnSpc>
                <a:spcPct val="100000"/>
              </a:lnSpc>
            </a:pPr>
            <a:r>
              <a:rPr sz="800" b="1" spc="-90" dirty="0">
                <a:solidFill>
                  <a:srgbClr val="363740"/>
                </a:solidFill>
                <a:latin typeface="Arial Black"/>
                <a:cs typeface="Arial Black"/>
              </a:rPr>
              <a:t>ACCELERATING </a:t>
            </a:r>
            <a:r>
              <a:rPr sz="800" b="1" spc="-50" dirty="0">
                <a:solidFill>
                  <a:srgbClr val="363740"/>
                </a:solidFill>
                <a:latin typeface="Arial Black"/>
                <a:cs typeface="Arial Black"/>
              </a:rPr>
              <a:t>WOMEN </a:t>
            </a:r>
            <a:r>
              <a:rPr sz="800" b="1" spc="-75" dirty="0">
                <a:solidFill>
                  <a:srgbClr val="363740"/>
                </a:solidFill>
                <a:latin typeface="Arial Black"/>
                <a:cs typeface="Arial Black"/>
              </a:rPr>
              <a:t>LEADERS</a:t>
            </a:r>
            <a:r>
              <a:rPr sz="800" b="1" spc="-10" dirty="0">
                <a:solidFill>
                  <a:srgbClr val="363740"/>
                </a:solidFill>
                <a:latin typeface="Arial Black"/>
                <a:cs typeface="Arial Black"/>
              </a:rPr>
              <a:t> </a:t>
            </a:r>
            <a:r>
              <a:rPr sz="800" b="1" spc="-85" dirty="0">
                <a:solidFill>
                  <a:srgbClr val="363740"/>
                </a:solidFill>
                <a:latin typeface="Arial Black"/>
                <a:cs typeface="Arial Black"/>
              </a:rPr>
              <a:t>SERIES</a:t>
            </a:r>
            <a:endParaRPr sz="800">
              <a:latin typeface="Arial Black"/>
              <a:cs typeface="Arial Black"/>
            </a:endParaRPr>
          </a:p>
          <a:p>
            <a:pPr marL="21590" algn="just">
              <a:lnSpc>
                <a:spcPct val="100000"/>
              </a:lnSpc>
              <a:spcBef>
                <a:spcPts val="690"/>
              </a:spcBef>
            </a:pPr>
            <a:r>
              <a:rPr sz="1200" spc="50" dirty="0">
                <a:solidFill>
                  <a:srgbClr val="4292B1"/>
                </a:solidFill>
                <a:latin typeface="Arial"/>
                <a:cs typeface="Arial"/>
              </a:rPr>
              <a:t>1 </a:t>
            </a:r>
            <a:r>
              <a:rPr sz="1200" spc="10" dirty="0">
                <a:solidFill>
                  <a:srgbClr val="4292B1"/>
                </a:solidFill>
                <a:latin typeface="Arial"/>
                <a:cs typeface="Arial"/>
              </a:rPr>
              <a:t>Week</a:t>
            </a:r>
            <a:r>
              <a:rPr sz="1200" spc="-170" dirty="0">
                <a:solidFill>
                  <a:srgbClr val="4292B1"/>
                </a:solidFill>
                <a:latin typeface="Arial"/>
                <a:cs typeface="Arial"/>
              </a:rPr>
              <a:t> </a:t>
            </a:r>
            <a:r>
              <a:rPr sz="1200" spc="-15" dirty="0">
                <a:solidFill>
                  <a:srgbClr val="4292B1"/>
                </a:solidFill>
                <a:latin typeface="Arial"/>
                <a:cs typeface="Arial"/>
              </a:rPr>
              <a:t>Experience</a:t>
            </a:r>
            <a:endParaRPr sz="1200">
              <a:latin typeface="Arial"/>
              <a:cs typeface="Arial"/>
            </a:endParaRPr>
          </a:p>
          <a:p>
            <a:pPr marL="21590" marR="5080" algn="just">
              <a:lnSpc>
                <a:spcPct val="117200"/>
              </a:lnSpc>
              <a:spcBef>
                <a:spcPts val="885"/>
              </a:spcBef>
            </a:pPr>
            <a:r>
              <a:rPr sz="800" spc="-10" dirty="0">
                <a:solidFill>
                  <a:srgbClr val="363740"/>
                </a:solidFill>
                <a:latin typeface="Arial"/>
                <a:cs typeface="Arial"/>
              </a:rPr>
              <a:t>The </a:t>
            </a:r>
            <a:r>
              <a:rPr sz="800" spc="10" dirty="0">
                <a:solidFill>
                  <a:srgbClr val="363740"/>
                </a:solidFill>
                <a:latin typeface="Arial"/>
                <a:cs typeface="Arial"/>
              </a:rPr>
              <a:t>future </a:t>
            </a:r>
            <a:r>
              <a:rPr sz="800" spc="15" dirty="0">
                <a:solidFill>
                  <a:srgbClr val="363740"/>
                </a:solidFill>
                <a:latin typeface="Arial"/>
                <a:cs typeface="Arial"/>
              </a:rPr>
              <a:t>of </a:t>
            </a:r>
            <a:r>
              <a:rPr sz="800" spc="-5" dirty="0">
                <a:solidFill>
                  <a:srgbClr val="363740"/>
                </a:solidFill>
                <a:latin typeface="Arial"/>
                <a:cs typeface="Arial"/>
              </a:rPr>
              <a:t>business requires </a:t>
            </a:r>
            <a:r>
              <a:rPr sz="800" spc="-25" dirty="0">
                <a:solidFill>
                  <a:srgbClr val="363740"/>
                </a:solidFill>
                <a:latin typeface="Arial"/>
                <a:cs typeface="Arial"/>
              </a:rPr>
              <a:t>a </a:t>
            </a:r>
            <a:r>
              <a:rPr sz="800" spc="30" dirty="0">
                <a:solidFill>
                  <a:srgbClr val="363740"/>
                </a:solidFill>
                <a:latin typeface="Arial"/>
                <a:cs typeface="Arial"/>
              </a:rPr>
              <a:t>growth </a:t>
            </a:r>
            <a:r>
              <a:rPr sz="800" dirty="0">
                <a:solidFill>
                  <a:srgbClr val="363740"/>
                </a:solidFill>
                <a:latin typeface="Arial"/>
                <a:cs typeface="Arial"/>
              </a:rPr>
              <a:t>mindset, </a:t>
            </a:r>
            <a:r>
              <a:rPr sz="800" spc="20" dirty="0">
                <a:solidFill>
                  <a:srgbClr val="363740"/>
                </a:solidFill>
                <a:latin typeface="Arial"/>
                <a:cs typeface="Arial"/>
              </a:rPr>
              <a:t>which </a:t>
            </a:r>
            <a:r>
              <a:rPr sz="800" spc="-5" dirty="0">
                <a:solidFill>
                  <a:srgbClr val="363740"/>
                </a:solidFill>
                <a:latin typeface="Arial"/>
                <a:cs typeface="Arial"/>
              </a:rPr>
              <a:t>involves </a:t>
            </a:r>
            <a:r>
              <a:rPr sz="800" spc="20" dirty="0">
                <a:solidFill>
                  <a:srgbClr val="363740"/>
                </a:solidFill>
                <a:latin typeface="Arial"/>
                <a:cs typeface="Arial"/>
              </a:rPr>
              <a:t>putting </a:t>
            </a:r>
            <a:r>
              <a:rPr sz="800" dirty="0">
                <a:solidFill>
                  <a:srgbClr val="363740"/>
                </a:solidFill>
                <a:latin typeface="Arial"/>
                <a:cs typeface="Arial"/>
              </a:rPr>
              <a:t>yourself </a:t>
            </a:r>
            <a:r>
              <a:rPr sz="800" spc="15" dirty="0">
                <a:solidFill>
                  <a:srgbClr val="363740"/>
                </a:solidFill>
                <a:latin typeface="Arial"/>
                <a:cs typeface="Arial"/>
              </a:rPr>
              <a:t>out </a:t>
            </a:r>
            <a:r>
              <a:rPr sz="800" spc="-5" dirty="0">
                <a:solidFill>
                  <a:srgbClr val="363740"/>
                </a:solidFill>
                <a:latin typeface="Arial"/>
                <a:cs typeface="Arial"/>
              </a:rPr>
              <a:t>there,  </a:t>
            </a:r>
            <a:r>
              <a:rPr sz="800" dirty="0">
                <a:solidFill>
                  <a:srgbClr val="363740"/>
                </a:solidFill>
                <a:latin typeface="Arial"/>
                <a:cs typeface="Arial"/>
              </a:rPr>
              <a:t>sometimes </a:t>
            </a:r>
            <a:r>
              <a:rPr sz="800" spc="10" dirty="0">
                <a:solidFill>
                  <a:srgbClr val="363740"/>
                </a:solidFill>
                <a:latin typeface="Arial"/>
                <a:cs typeface="Arial"/>
              </a:rPr>
              <a:t>failing </a:t>
            </a:r>
            <a:r>
              <a:rPr sz="800" spc="-5" dirty="0">
                <a:solidFill>
                  <a:srgbClr val="363740"/>
                </a:solidFill>
                <a:latin typeface="Arial"/>
                <a:cs typeface="Arial"/>
              </a:rPr>
              <a:t>publicly, </a:t>
            </a:r>
            <a:r>
              <a:rPr sz="800" dirty="0">
                <a:solidFill>
                  <a:srgbClr val="363740"/>
                </a:solidFill>
                <a:latin typeface="Arial"/>
                <a:cs typeface="Arial"/>
              </a:rPr>
              <a:t>and </a:t>
            </a:r>
            <a:r>
              <a:rPr sz="800" spc="10" dirty="0">
                <a:solidFill>
                  <a:srgbClr val="363740"/>
                </a:solidFill>
                <a:latin typeface="Arial"/>
                <a:cs typeface="Arial"/>
              </a:rPr>
              <a:t>taking </a:t>
            </a:r>
            <a:r>
              <a:rPr sz="800" dirty="0">
                <a:solidFill>
                  <a:srgbClr val="363740"/>
                </a:solidFill>
                <a:latin typeface="Arial"/>
                <a:cs typeface="Arial"/>
              </a:rPr>
              <a:t>on </a:t>
            </a:r>
            <a:r>
              <a:rPr sz="800" spc="5" dirty="0">
                <a:solidFill>
                  <a:srgbClr val="363740"/>
                </a:solidFill>
                <a:latin typeface="Arial"/>
                <a:cs typeface="Arial"/>
              </a:rPr>
              <a:t>stretch </a:t>
            </a:r>
            <a:r>
              <a:rPr sz="800" spc="10" dirty="0">
                <a:solidFill>
                  <a:srgbClr val="363740"/>
                </a:solidFill>
                <a:latin typeface="Arial"/>
                <a:cs typeface="Arial"/>
              </a:rPr>
              <a:t>opportunities </a:t>
            </a:r>
            <a:r>
              <a:rPr sz="800" spc="20" dirty="0">
                <a:solidFill>
                  <a:srgbClr val="363740"/>
                </a:solidFill>
                <a:latin typeface="Arial"/>
                <a:cs typeface="Arial"/>
              </a:rPr>
              <a:t>that </a:t>
            </a:r>
            <a:r>
              <a:rPr sz="800" dirty="0">
                <a:solidFill>
                  <a:srgbClr val="363740"/>
                </a:solidFill>
                <a:latin typeface="Arial"/>
                <a:cs typeface="Arial"/>
              </a:rPr>
              <a:t>may involve risk </a:t>
            </a:r>
            <a:r>
              <a:rPr sz="800" spc="20" dirty="0">
                <a:solidFill>
                  <a:srgbClr val="363740"/>
                </a:solidFill>
                <a:latin typeface="Arial"/>
                <a:cs typeface="Arial"/>
              </a:rPr>
              <a:t>but  </a:t>
            </a:r>
            <a:r>
              <a:rPr sz="800" spc="15" dirty="0">
                <a:solidFill>
                  <a:srgbClr val="363740"/>
                </a:solidFill>
                <a:latin typeface="Arial"/>
                <a:cs typeface="Arial"/>
              </a:rPr>
              <a:t>allow </a:t>
            </a:r>
            <a:r>
              <a:rPr sz="800" dirty="0">
                <a:solidFill>
                  <a:srgbClr val="363740"/>
                </a:solidFill>
                <a:latin typeface="Arial"/>
                <a:cs typeface="Arial"/>
              </a:rPr>
              <a:t>you </a:t>
            </a:r>
            <a:r>
              <a:rPr sz="800" spc="20" dirty="0">
                <a:solidFill>
                  <a:srgbClr val="363740"/>
                </a:solidFill>
                <a:latin typeface="Arial"/>
                <a:cs typeface="Arial"/>
              </a:rPr>
              <a:t>to </a:t>
            </a:r>
            <a:r>
              <a:rPr sz="800" spc="-5" dirty="0">
                <a:solidFill>
                  <a:srgbClr val="363740"/>
                </a:solidFill>
                <a:latin typeface="Arial"/>
                <a:cs typeface="Arial"/>
              </a:rPr>
              <a:t>learn </a:t>
            </a:r>
            <a:r>
              <a:rPr sz="800" dirty="0">
                <a:solidFill>
                  <a:srgbClr val="363740"/>
                </a:solidFill>
                <a:latin typeface="Arial"/>
                <a:cs typeface="Arial"/>
              </a:rPr>
              <a:t>and </a:t>
            </a:r>
            <a:r>
              <a:rPr sz="800" spc="30" dirty="0">
                <a:solidFill>
                  <a:srgbClr val="363740"/>
                </a:solidFill>
                <a:latin typeface="Arial"/>
                <a:cs typeface="Arial"/>
              </a:rPr>
              <a:t>grow </a:t>
            </a:r>
            <a:r>
              <a:rPr sz="800" spc="-20" dirty="0">
                <a:solidFill>
                  <a:srgbClr val="363740"/>
                </a:solidFill>
                <a:latin typeface="Arial"/>
                <a:cs typeface="Arial"/>
              </a:rPr>
              <a:t>as </a:t>
            </a:r>
            <a:r>
              <a:rPr sz="800" spc="-25" dirty="0">
                <a:solidFill>
                  <a:srgbClr val="363740"/>
                </a:solidFill>
                <a:latin typeface="Arial"/>
                <a:cs typeface="Arial"/>
              </a:rPr>
              <a:t>a </a:t>
            </a:r>
            <a:r>
              <a:rPr sz="800" spc="-15" dirty="0">
                <a:solidFill>
                  <a:srgbClr val="363740"/>
                </a:solidFill>
                <a:latin typeface="Arial"/>
                <a:cs typeface="Arial"/>
              </a:rPr>
              <a:t>leader. Because </a:t>
            </a:r>
            <a:r>
              <a:rPr sz="800" dirty="0">
                <a:solidFill>
                  <a:srgbClr val="363740"/>
                </a:solidFill>
                <a:latin typeface="Arial"/>
                <a:cs typeface="Arial"/>
              </a:rPr>
              <a:t>there </a:t>
            </a:r>
            <a:r>
              <a:rPr sz="800" spc="-5" dirty="0">
                <a:solidFill>
                  <a:srgbClr val="363740"/>
                </a:solidFill>
                <a:latin typeface="Arial"/>
                <a:cs typeface="Arial"/>
              </a:rPr>
              <a:t>is </a:t>
            </a:r>
            <a:r>
              <a:rPr sz="800" spc="10" dirty="0">
                <a:solidFill>
                  <a:srgbClr val="363740"/>
                </a:solidFill>
                <a:latin typeface="Arial"/>
                <a:cs typeface="Arial"/>
              </a:rPr>
              <a:t>often </a:t>
            </a:r>
            <a:r>
              <a:rPr sz="800" spc="-5" dirty="0">
                <a:solidFill>
                  <a:srgbClr val="363740"/>
                </a:solidFill>
                <a:latin typeface="Arial"/>
                <a:cs typeface="Arial"/>
              </a:rPr>
              <a:t>bias associated </a:t>
            </a:r>
            <a:r>
              <a:rPr sz="800" spc="40" dirty="0">
                <a:solidFill>
                  <a:srgbClr val="363740"/>
                </a:solidFill>
                <a:latin typeface="Arial"/>
                <a:cs typeface="Arial"/>
              </a:rPr>
              <a:t>with  </a:t>
            </a:r>
            <a:r>
              <a:rPr sz="800" spc="5" dirty="0">
                <a:solidFill>
                  <a:srgbClr val="363740"/>
                </a:solidFill>
                <a:latin typeface="Arial"/>
                <a:cs typeface="Arial"/>
              </a:rPr>
              <a:t>vulnerability</a:t>
            </a:r>
            <a:r>
              <a:rPr sz="800" spc="-10" dirty="0">
                <a:solidFill>
                  <a:srgbClr val="363740"/>
                </a:solidFill>
                <a:latin typeface="Arial"/>
                <a:cs typeface="Arial"/>
              </a:rPr>
              <a:t> </a:t>
            </a:r>
            <a:r>
              <a:rPr sz="800" spc="5" dirty="0">
                <a:solidFill>
                  <a:srgbClr val="363740"/>
                </a:solidFill>
                <a:latin typeface="Arial"/>
                <a:cs typeface="Arial"/>
              </a:rPr>
              <a:t>in</a:t>
            </a:r>
            <a:r>
              <a:rPr sz="800" spc="-10" dirty="0">
                <a:solidFill>
                  <a:srgbClr val="363740"/>
                </a:solidFill>
                <a:latin typeface="Arial"/>
                <a:cs typeface="Arial"/>
              </a:rPr>
              <a:t> </a:t>
            </a:r>
            <a:r>
              <a:rPr sz="800" spc="10" dirty="0">
                <a:solidFill>
                  <a:srgbClr val="363740"/>
                </a:solidFill>
                <a:latin typeface="Arial"/>
                <a:cs typeface="Arial"/>
              </a:rPr>
              <a:t>the</a:t>
            </a:r>
            <a:r>
              <a:rPr sz="800" spc="-10" dirty="0">
                <a:solidFill>
                  <a:srgbClr val="363740"/>
                </a:solidFill>
                <a:latin typeface="Arial"/>
                <a:cs typeface="Arial"/>
              </a:rPr>
              <a:t> </a:t>
            </a:r>
            <a:r>
              <a:rPr sz="800" dirty="0">
                <a:solidFill>
                  <a:srgbClr val="363740"/>
                </a:solidFill>
                <a:latin typeface="Arial"/>
                <a:cs typeface="Arial"/>
              </a:rPr>
              <a:t>workplace,</a:t>
            </a:r>
            <a:r>
              <a:rPr sz="800" spc="-10" dirty="0">
                <a:solidFill>
                  <a:srgbClr val="363740"/>
                </a:solidFill>
                <a:latin typeface="Arial"/>
                <a:cs typeface="Arial"/>
              </a:rPr>
              <a:t> </a:t>
            </a:r>
            <a:r>
              <a:rPr sz="800" spc="10" dirty="0">
                <a:solidFill>
                  <a:srgbClr val="363740"/>
                </a:solidFill>
                <a:latin typeface="Arial"/>
                <a:cs typeface="Arial"/>
              </a:rPr>
              <a:t>this</a:t>
            </a:r>
            <a:r>
              <a:rPr sz="800" spc="-10" dirty="0">
                <a:solidFill>
                  <a:srgbClr val="363740"/>
                </a:solidFill>
                <a:latin typeface="Arial"/>
                <a:cs typeface="Arial"/>
              </a:rPr>
              <a:t> can </a:t>
            </a:r>
            <a:r>
              <a:rPr sz="800" spc="-5" dirty="0">
                <a:solidFill>
                  <a:srgbClr val="363740"/>
                </a:solidFill>
                <a:latin typeface="Arial"/>
                <a:cs typeface="Arial"/>
              </a:rPr>
              <a:t>be</a:t>
            </a:r>
            <a:r>
              <a:rPr sz="800" spc="-10" dirty="0">
                <a:solidFill>
                  <a:srgbClr val="363740"/>
                </a:solidFill>
                <a:latin typeface="Arial"/>
                <a:cs typeface="Arial"/>
              </a:rPr>
              <a:t> </a:t>
            </a:r>
            <a:r>
              <a:rPr sz="800" spc="-25" dirty="0">
                <a:solidFill>
                  <a:srgbClr val="363740"/>
                </a:solidFill>
                <a:latin typeface="Arial"/>
                <a:cs typeface="Arial"/>
              </a:rPr>
              <a:t>a</a:t>
            </a:r>
            <a:r>
              <a:rPr sz="800" spc="-10" dirty="0">
                <a:solidFill>
                  <a:srgbClr val="363740"/>
                </a:solidFill>
                <a:latin typeface="Arial"/>
                <a:cs typeface="Arial"/>
              </a:rPr>
              <a:t> </a:t>
            </a:r>
            <a:r>
              <a:rPr sz="800" spc="10" dirty="0">
                <a:solidFill>
                  <a:srgbClr val="363740"/>
                </a:solidFill>
                <a:latin typeface="Arial"/>
                <a:cs typeface="Arial"/>
              </a:rPr>
              <a:t>struggle</a:t>
            </a:r>
            <a:r>
              <a:rPr sz="800" spc="-10" dirty="0">
                <a:solidFill>
                  <a:srgbClr val="363740"/>
                </a:solidFill>
                <a:latin typeface="Arial"/>
                <a:cs typeface="Arial"/>
              </a:rPr>
              <a:t> </a:t>
            </a:r>
            <a:r>
              <a:rPr sz="800" spc="15" dirty="0">
                <a:solidFill>
                  <a:srgbClr val="363740"/>
                </a:solidFill>
                <a:latin typeface="Arial"/>
                <a:cs typeface="Arial"/>
              </a:rPr>
              <a:t>for</a:t>
            </a:r>
            <a:r>
              <a:rPr sz="800" spc="-10" dirty="0">
                <a:solidFill>
                  <a:srgbClr val="363740"/>
                </a:solidFill>
                <a:latin typeface="Arial"/>
                <a:cs typeface="Arial"/>
              </a:rPr>
              <a:t> everyone; </a:t>
            </a:r>
            <a:r>
              <a:rPr sz="800" dirty="0">
                <a:solidFill>
                  <a:srgbClr val="363740"/>
                </a:solidFill>
                <a:latin typeface="Arial"/>
                <a:cs typeface="Arial"/>
              </a:rPr>
              <a:t>no</a:t>
            </a:r>
            <a:r>
              <a:rPr sz="800" spc="-10" dirty="0">
                <a:solidFill>
                  <a:srgbClr val="363740"/>
                </a:solidFill>
                <a:latin typeface="Arial"/>
                <a:cs typeface="Arial"/>
              </a:rPr>
              <a:t> </a:t>
            </a:r>
            <a:r>
              <a:rPr sz="800" spc="-5" dirty="0">
                <a:solidFill>
                  <a:srgbClr val="363740"/>
                </a:solidFill>
                <a:latin typeface="Arial"/>
                <a:cs typeface="Arial"/>
              </a:rPr>
              <a:t>one</a:t>
            </a:r>
            <a:r>
              <a:rPr sz="800" spc="-10" dirty="0">
                <a:solidFill>
                  <a:srgbClr val="363740"/>
                </a:solidFill>
                <a:latin typeface="Arial"/>
                <a:cs typeface="Arial"/>
              </a:rPr>
              <a:t> </a:t>
            </a:r>
            <a:r>
              <a:rPr sz="800" spc="20" dirty="0">
                <a:solidFill>
                  <a:srgbClr val="363740"/>
                </a:solidFill>
                <a:latin typeface="Arial"/>
                <a:cs typeface="Arial"/>
              </a:rPr>
              <a:t>wants</a:t>
            </a:r>
            <a:r>
              <a:rPr sz="800" spc="-10" dirty="0">
                <a:solidFill>
                  <a:srgbClr val="363740"/>
                </a:solidFill>
                <a:latin typeface="Arial"/>
                <a:cs typeface="Arial"/>
              </a:rPr>
              <a:t> </a:t>
            </a:r>
            <a:r>
              <a:rPr sz="800" spc="20" dirty="0">
                <a:solidFill>
                  <a:srgbClr val="363740"/>
                </a:solidFill>
                <a:latin typeface="Arial"/>
                <a:cs typeface="Arial"/>
              </a:rPr>
              <a:t>to</a:t>
            </a:r>
            <a:r>
              <a:rPr sz="800" spc="-10" dirty="0">
                <a:solidFill>
                  <a:srgbClr val="363740"/>
                </a:solidFill>
                <a:latin typeface="Arial"/>
                <a:cs typeface="Arial"/>
              </a:rPr>
              <a:t> </a:t>
            </a:r>
            <a:r>
              <a:rPr sz="800" spc="-5" dirty="0">
                <a:solidFill>
                  <a:srgbClr val="363740"/>
                </a:solidFill>
                <a:latin typeface="Arial"/>
                <a:cs typeface="Arial"/>
              </a:rPr>
              <a:t>appear</a:t>
            </a:r>
            <a:r>
              <a:rPr sz="800" spc="-10" dirty="0">
                <a:solidFill>
                  <a:srgbClr val="363740"/>
                </a:solidFill>
                <a:latin typeface="Arial"/>
                <a:cs typeface="Arial"/>
              </a:rPr>
              <a:t> </a:t>
            </a:r>
            <a:r>
              <a:rPr sz="800" spc="-20" dirty="0">
                <a:solidFill>
                  <a:srgbClr val="363740"/>
                </a:solidFill>
                <a:latin typeface="Arial"/>
                <a:cs typeface="Arial"/>
              </a:rPr>
              <a:t>as  </a:t>
            </a:r>
            <a:r>
              <a:rPr sz="800" spc="15" dirty="0">
                <a:solidFill>
                  <a:srgbClr val="363740"/>
                </a:solidFill>
                <a:latin typeface="Arial"/>
                <a:cs typeface="Arial"/>
              </a:rPr>
              <a:t>though</a:t>
            </a:r>
            <a:r>
              <a:rPr sz="800" spc="-30" dirty="0">
                <a:solidFill>
                  <a:srgbClr val="363740"/>
                </a:solidFill>
                <a:latin typeface="Arial"/>
                <a:cs typeface="Arial"/>
              </a:rPr>
              <a:t> </a:t>
            </a:r>
            <a:r>
              <a:rPr sz="800" spc="10" dirty="0">
                <a:solidFill>
                  <a:srgbClr val="363740"/>
                </a:solidFill>
                <a:latin typeface="Arial"/>
                <a:cs typeface="Arial"/>
              </a:rPr>
              <a:t>they</a:t>
            </a:r>
            <a:r>
              <a:rPr sz="800" spc="-30" dirty="0">
                <a:solidFill>
                  <a:srgbClr val="363740"/>
                </a:solidFill>
                <a:latin typeface="Arial"/>
                <a:cs typeface="Arial"/>
              </a:rPr>
              <a:t> </a:t>
            </a:r>
            <a:r>
              <a:rPr sz="800" spc="10" dirty="0">
                <a:solidFill>
                  <a:srgbClr val="363740"/>
                </a:solidFill>
                <a:latin typeface="Arial"/>
                <a:cs typeface="Arial"/>
              </a:rPr>
              <a:t>don’t</a:t>
            </a:r>
            <a:r>
              <a:rPr sz="800" spc="-30" dirty="0">
                <a:solidFill>
                  <a:srgbClr val="363740"/>
                </a:solidFill>
                <a:latin typeface="Arial"/>
                <a:cs typeface="Arial"/>
              </a:rPr>
              <a:t> </a:t>
            </a:r>
            <a:r>
              <a:rPr sz="800" spc="-10" dirty="0">
                <a:solidFill>
                  <a:srgbClr val="363740"/>
                </a:solidFill>
                <a:latin typeface="Arial"/>
                <a:cs typeface="Arial"/>
              </a:rPr>
              <a:t>have</a:t>
            </a:r>
            <a:r>
              <a:rPr sz="800" spc="-30" dirty="0">
                <a:solidFill>
                  <a:srgbClr val="363740"/>
                </a:solidFill>
                <a:latin typeface="Arial"/>
                <a:cs typeface="Arial"/>
              </a:rPr>
              <a:t> </a:t>
            </a:r>
            <a:r>
              <a:rPr sz="800" spc="10" dirty="0">
                <a:solidFill>
                  <a:srgbClr val="363740"/>
                </a:solidFill>
                <a:latin typeface="Arial"/>
                <a:cs typeface="Arial"/>
              </a:rPr>
              <a:t>the</a:t>
            </a:r>
            <a:r>
              <a:rPr sz="800" spc="-30" dirty="0">
                <a:solidFill>
                  <a:srgbClr val="363740"/>
                </a:solidFill>
                <a:latin typeface="Arial"/>
                <a:cs typeface="Arial"/>
              </a:rPr>
              <a:t> </a:t>
            </a:r>
            <a:r>
              <a:rPr sz="800" spc="-5" dirty="0">
                <a:solidFill>
                  <a:srgbClr val="363740"/>
                </a:solidFill>
                <a:latin typeface="Arial"/>
                <a:cs typeface="Arial"/>
              </a:rPr>
              <a:t>answer.</a:t>
            </a:r>
            <a:endParaRPr sz="800">
              <a:latin typeface="Arial"/>
              <a:cs typeface="Arial"/>
            </a:endParaRPr>
          </a:p>
        </p:txBody>
      </p:sp>
      <p:sp>
        <p:nvSpPr>
          <p:cNvPr id="12" name="object 12"/>
          <p:cNvSpPr/>
          <p:nvPr/>
        </p:nvSpPr>
        <p:spPr>
          <a:xfrm>
            <a:off x="6103199" y="1062549"/>
            <a:ext cx="3041015" cy="699135"/>
          </a:xfrm>
          <a:custGeom>
            <a:avLst/>
            <a:gdLst/>
            <a:ahLst/>
            <a:cxnLst/>
            <a:rect l="l" t="t" r="r" b="b"/>
            <a:pathLst>
              <a:path w="3041015" h="699135">
                <a:moveTo>
                  <a:pt x="0" y="0"/>
                </a:moveTo>
                <a:lnTo>
                  <a:pt x="3040799" y="0"/>
                </a:lnTo>
                <a:lnTo>
                  <a:pt x="3040799" y="698699"/>
                </a:lnTo>
                <a:lnTo>
                  <a:pt x="0" y="698699"/>
                </a:lnTo>
                <a:lnTo>
                  <a:pt x="0" y="0"/>
                </a:lnTo>
                <a:close/>
              </a:path>
            </a:pathLst>
          </a:custGeom>
          <a:solidFill>
            <a:srgbClr val="4292B1"/>
          </a:solidFill>
        </p:spPr>
        <p:txBody>
          <a:bodyPr wrap="square" lIns="0" tIns="0" rIns="0" bIns="0" rtlCol="0"/>
          <a:lstStyle/>
          <a:p>
            <a:endParaRPr/>
          </a:p>
        </p:txBody>
      </p:sp>
      <p:sp>
        <p:nvSpPr>
          <p:cNvPr id="13" name="object 13"/>
          <p:cNvSpPr txBox="1"/>
          <p:nvPr/>
        </p:nvSpPr>
        <p:spPr>
          <a:xfrm>
            <a:off x="6176225" y="1131103"/>
            <a:ext cx="2289810" cy="570230"/>
          </a:xfrm>
          <a:prstGeom prst="rect">
            <a:avLst/>
          </a:prstGeom>
        </p:spPr>
        <p:txBody>
          <a:bodyPr vert="horz" wrap="square" lIns="0" tIns="0" rIns="0" bIns="0" rtlCol="0">
            <a:spAutoFit/>
          </a:bodyPr>
          <a:lstStyle/>
          <a:p>
            <a:pPr marL="12700">
              <a:lnSpc>
                <a:spcPct val="100000"/>
              </a:lnSpc>
            </a:pPr>
            <a:r>
              <a:rPr sz="900" b="1" spc="-95" dirty="0">
                <a:solidFill>
                  <a:srgbClr val="FFFFFF"/>
                </a:solidFill>
                <a:latin typeface="Arial Black"/>
                <a:cs typeface="Arial Black"/>
              </a:rPr>
              <a:t>Estimated </a:t>
            </a:r>
            <a:r>
              <a:rPr sz="900" b="1" spc="-105" dirty="0">
                <a:solidFill>
                  <a:srgbClr val="FFFFFF"/>
                </a:solidFill>
                <a:latin typeface="Arial Black"/>
                <a:cs typeface="Arial Black"/>
              </a:rPr>
              <a:t>Time </a:t>
            </a:r>
            <a:r>
              <a:rPr sz="900" b="1" spc="-95" dirty="0">
                <a:solidFill>
                  <a:srgbClr val="FFFFFF"/>
                </a:solidFill>
                <a:latin typeface="Arial Black"/>
                <a:cs typeface="Arial Black"/>
              </a:rPr>
              <a:t>Commitment: </a:t>
            </a:r>
            <a:r>
              <a:rPr sz="900" b="1" spc="-70" dirty="0">
                <a:solidFill>
                  <a:srgbClr val="FFFFFF"/>
                </a:solidFill>
                <a:latin typeface="Arial Black"/>
                <a:cs typeface="Arial Black"/>
              </a:rPr>
              <a:t>2.5 </a:t>
            </a:r>
            <a:r>
              <a:rPr sz="900" b="1" spc="90" dirty="0">
                <a:solidFill>
                  <a:srgbClr val="FFFFFF"/>
                </a:solidFill>
                <a:latin typeface="Arial Black"/>
                <a:cs typeface="Arial Black"/>
              </a:rPr>
              <a:t>- </a:t>
            </a:r>
            <a:r>
              <a:rPr sz="900" b="1" spc="-65" dirty="0">
                <a:solidFill>
                  <a:srgbClr val="FFFFFF"/>
                </a:solidFill>
                <a:latin typeface="Arial Black"/>
                <a:cs typeface="Arial Black"/>
              </a:rPr>
              <a:t>3</a:t>
            </a:r>
            <a:r>
              <a:rPr sz="900" b="1" spc="-95" dirty="0">
                <a:solidFill>
                  <a:srgbClr val="FFFFFF"/>
                </a:solidFill>
                <a:latin typeface="Arial Black"/>
                <a:cs typeface="Arial Black"/>
              </a:rPr>
              <a:t> </a:t>
            </a:r>
            <a:r>
              <a:rPr sz="900" b="1" spc="-85" dirty="0">
                <a:solidFill>
                  <a:srgbClr val="FFFFFF"/>
                </a:solidFill>
                <a:latin typeface="Arial Black"/>
                <a:cs typeface="Arial Black"/>
              </a:rPr>
              <a:t>hours</a:t>
            </a:r>
            <a:endParaRPr sz="900">
              <a:latin typeface="Arial Black"/>
              <a:cs typeface="Arial Black"/>
            </a:endParaRPr>
          </a:p>
          <a:p>
            <a:pPr marL="12700" marR="629920">
              <a:lnSpc>
                <a:spcPct val="109400"/>
              </a:lnSpc>
              <a:spcBef>
                <a:spcPts val="30"/>
              </a:spcBef>
            </a:pPr>
            <a:r>
              <a:rPr sz="800" spc="-5" dirty="0">
                <a:solidFill>
                  <a:srgbClr val="FFFFFF"/>
                </a:solidFill>
                <a:latin typeface="Arial"/>
                <a:cs typeface="Arial"/>
              </a:rPr>
              <a:t>Faculty </a:t>
            </a:r>
            <a:r>
              <a:rPr sz="800" dirty="0">
                <a:solidFill>
                  <a:srgbClr val="FFFFFF"/>
                </a:solidFill>
                <a:latin typeface="Arial"/>
                <a:cs typeface="Arial"/>
              </a:rPr>
              <a:t>Video </a:t>
            </a:r>
            <a:r>
              <a:rPr sz="800" spc="-10" dirty="0">
                <a:solidFill>
                  <a:srgbClr val="FFFFFF"/>
                </a:solidFill>
                <a:latin typeface="Arial"/>
                <a:cs typeface="Arial"/>
              </a:rPr>
              <a:t>Lectures: </a:t>
            </a:r>
            <a:r>
              <a:rPr sz="800" spc="35" dirty="0">
                <a:solidFill>
                  <a:srgbClr val="FFFFFF"/>
                </a:solidFill>
                <a:latin typeface="Arial"/>
                <a:cs typeface="Arial"/>
              </a:rPr>
              <a:t>30 </a:t>
            </a:r>
            <a:r>
              <a:rPr sz="800" spc="5" dirty="0">
                <a:solidFill>
                  <a:srgbClr val="FFFFFF"/>
                </a:solidFill>
                <a:latin typeface="Arial"/>
                <a:cs typeface="Arial"/>
              </a:rPr>
              <a:t>Minutes  </a:t>
            </a:r>
            <a:r>
              <a:rPr sz="800" spc="-10" dirty="0">
                <a:solidFill>
                  <a:srgbClr val="FFFFFF"/>
                </a:solidFill>
                <a:latin typeface="Arial"/>
                <a:cs typeface="Arial"/>
              </a:rPr>
              <a:t>Create</a:t>
            </a:r>
            <a:r>
              <a:rPr sz="800" spc="-30" dirty="0">
                <a:solidFill>
                  <a:srgbClr val="FFFFFF"/>
                </a:solidFill>
                <a:latin typeface="Arial"/>
                <a:cs typeface="Arial"/>
              </a:rPr>
              <a:t> </a:t>
            </a:r>
            <a:r>
              <a:rPr sz="800" spc="15" dirty="0">
                <a:solidFill>
                  <a:srgbClr val="FFFFFF"/>
                </a:solidFill>
                <a:latin typeface="Arial"/>
                <a:cs typeface="Arial"/>
              </a:rPr>
              <a:t>Action</a:t>
            </a:r>
            <a:r>
              <a:rPr sz="800" spc="-30" dirty="0">
                <a:solidFill>
                  <a:srgbClr val="FFFFFF"/>
                </a:solidFill>
                <a:latin typeface="Arial"/>
                <a:cs typeface="Arial"/>
              </a:rPr>
              <a:t> </a:t>
            </a:r>
            <a:r>
              <a:rPr sz="800" spc="-15" dirty="0">
                <a:solidFill>
                  <a:srgbClr val="FFFFFF"/>
                </a:solidFill>
                <a:latin typeface="Arial"/>
                <a:cs typeface="Arial"/>
              </a:rPr>
              <a:t>Plan:</a:t>
            </a:r>
            <a:r>
              <a:rPr sz="800" spc="-30" dirty="0">
                <a:solidFill>
                  <a:srgbClr val="FFFFFF"/>
                </a:solidFill>
                <a:latin typeface="Arial"/>
                <a:cs typeface="Arial"/>
              </a:rPr>
              <a:t> </a:t>
            </a:r>
            <a:r>
              <a:rPr sz="800" spc="35" dirty="0">
                <a:solidFill>
                  <a:srgbClr val="FFFFFF"/>
                </a:solidFill>
                <a:latin typeface="Arial"/>
                <a:cs typeface="Arial"/>
              </a:rPr>
              <a:t>75</a:t>
            </a:r>
            <a:r>
              <a:rPr sz="800" spc="-30" dirty="0">
                <a:solidFill>
                  <a:srgbClr val="FFFFFF"/>
                </a:solidFill>
                <a:latin typeface="Arial"/>
                <a:cs typeface="Arial"/>
              </a:rPr>
              <a:t> </a:t>
            </a:r>
            <a:r>
              <a:rPr sz="800" spc="70" dirty="0">
                <a:solidFill>
                  <a:srgbClr val="FFFFFF"/>
                </a:solidFill>
                <a:latin typeface="Arial"/>
                <a:cs typeface="Arial"/>
              </a:rPr>
              <a:t>-</a:t>
            </a:r>
            <a:r>
              <a:rPr sz="800" spc="-30" dirty="0">
                <a:solidFill>
                  <a:srgbClr val="FFFFFF"/>
                </a:solidFill>
                <a:latin typeface="Arial"/>
                <a:cs typeface="Arial"/>
              </a:rPr>
              <a:t> </a:t>
            </a:r>
            <a:r>
              <a:rPr sz="800" spc="35" dirty="0">
                <a:solidFill>
                  <a:srgbClr val="FFFFFF"/>
                </a:solidFill>
                <a:latin typeface="Arial"/>
                <a:cs typeface="Arial"/>
              </a:rPr>
              <a:t>90</a:t>
            </a:r>
            <a:r>
              <a:rPr sz="800" spc="-30" dirty="0">
                <a:solidFill>
                  <a:srgbClr val="FFFFFF"/>
                </a:solidFill>
                <a:latin typeface="Arial"/>
                <a:cs typeface="Arial"/>
              </a:rPr>
              <a:t> </a:t>
            </a:r>
            <a:r>
              <a:rPr sz="800" spc="5" dirty="0">
                <a:solidFill>
                  <a:srgbClr val="FFFFFF"/>
                </a:solidFill>
                <a:latin typeface="Arial"/>
                <a:cs typeface="Arial"/>
              </a:rPr>
              <a:t>Minutes  </a:t>
            </a:r>
            <a:r>
              <a:rPr sz="800" dirty="0">
                <a:solidFill>
                  <a:srgbClr val="FFFFFF"/>
                </a:solidFill>
                <a:latin typeface="Arial"/>
                <a:cs typeface="Arial"/>
              </a:rPr>
              <a:t>Interactive </a:t>
            </a:r>
            <a:r>
              <a:rPr sz="800" spc="5" dirty="0">
                <a:solidFill>
                  <a:srgbClr val="FFFFFF"/>
                </a:solidFill>
                <a:latin typeface="Arial"/>
                <a:cs typeface="Arial"/>
              </a:rPr>
              <a:t>Activities: </a:t>
            </a:r>
            <a:r>
              <a:rPr sz="800" spc="40" dirty="0">
                <a:solidFill>
                  <a:srgbClr val="FFFFFF"/>
                </a:solidFill>
                <a:latin typeface="Arial"/>
                <a:cs typeface="Arial"/>
              </a:rPr>
              <a:t>45-60</a:t>
            </a:r>
            <a:r>
              <a:rPr sz="800" spc="-85" dirty="0">
                <a:solidFill>
                  <a:srgbClr val="FFFFFF"/>
                </a:solidFill>
                <a:latin typeface="Arial"/>
                <a:cs typeface="Arial"/>
              </a:rPr>
              <a:t> </a:t>
            </a:r>
            <a:r>
              <a:rPr sz="800" spc="5" dirty="0">
                <a:solidFill>
                  <a:srgbClr val="FFFFFF"/>
                </a:solidFill>
                <a:latin typeface="Arial"/>
                <a:cs typeface="Arial"/>
              </a:rPr>
              <a:t>Minutes</a:t>
            </a:r>
            <a:endParaRPr sz="800">
              <a:latin typeface="Arial"/>
              <a:cs typeface="Arial"/>
            </a:endParaRPr>
          </a:p>
        </p:txBody>
      </p:sp>
      <p:sp>
        <p:nvSpPr>
          <p:cNvPr id="16" name="object 16"/>
          <p:cNvSpPr txBox="1">
            <a:spLocks noGrp="1"/>
          </p:cNvSpPr>
          <p:nvPr>
            <p:ph type="sldNum" sz="quarter" idx="7"/>
          </p:nvPr>
        </p:nvSpPr>
        <p:spPr>
          <a:prstGeom prst="rect">
            <a:avLst/>
          </a:prstGeom>
        </p:spPr>
        <p:txBody>
          <a:bodyPr vert="horz" wrap="square" lIns="0" tIns="13970" rIns="0" bIns="0" rtlCol="0">
            <a:spAutoFit/>
          </a:bodyPr>
          <a:lstStyle/>
          <a:p>
            <a:pPr marL="25400">
              <a:lnSpc>
                <a:spcPct val="100000"/>
              </a:lnSpc>
              <a:spcBef>
                <a:spcPts val="110"/>
              </a:spcBef>
            </a:pPr>
            <a:fld id="{81D60167-4931-47E6-BA6A-407CBD079E47}" type="slidenum">
              <a:rPr spc="35" dirty="0"/>
              <a:t>61</a:t>
            </a:fld>
            <a:endParaRPr spc="35" dirty="0"/>
          </a:p>
        </p:txBody>
      </p:sp>
      <p:sp>
        <p:nvSpPr>
          <p:cNvPr id="17" name="object 17"/>
          <p:cNvSpPr txBox="1"/>
          <p:nvPr/>
        </p:nvSpPr>
        <p:spPr>
          <a:xfrm>
            <a:off x="1512075" y="4957938"/>
            <a:ext cx="1908175" cy="129539"/>
          </a:xfrm>
          <a:prstGeom prst="rect">
            <a:avLst/>
          </a:prstGeom>
        </p:spPr>
        <p:txBody>
          <a:bodyPr vert="horz" wrap="square" lIns="0" tIns="13335" rIns="0" bIns="0" rtlCol="0">
            <a:spAutoFit/>
          </a:bodyPr>
          <a:lstStyle/>
          <a:p>
            <a:pPr marL="12700">
              <a:lnSpc>
                <a:spcPct val="100000"/>
              </a:lnSpc>
              <a:spcBef>
                <a:spcPts val="105"/>
              </a:spcBef>
            </a:pPr>
            <a:r>
              <a:rPr sz="600" spc="5" dirty="0">
                <a:solidFill>
                  <a:srgbClr val="A9ABB6"/>
                </a:solidFill>
                <a:latin typeface="Arial"/>
                <a:cs typeface="Arial"/>
              </a:rPr>
              <a:t>Copyright</a:t>
            </a:r>
            <a:r>
              <a:rPr sz="600" spc="-20" dirty="0">
                <a:solidFill>
                  <a:srgbClr val="A9ABB6"/>
                </a:solidFill>
                <a:latin typeface="Arial"/>
                <a:cs typeface="Arial"/>
              </a:rPr>
              <a:t> </a:t>
            </a:r>
            <a:r>
              <a:rPr sz="600" spc="45" dirty="0">
                <a:solidFill>
                  <a:srgbClr val="A9ABB6"/>
                </a:solidFill>
                <a:latin typeface="Arial"/>
                <a:cs typeface="Arial"/>
              </a:rPr>
              <a:t>©</a:t>
            </a:r>
            <a:r>
              <a:rPr sz="600" spc="-20" dirty="0">
                <a:solidFill>
                  <a:srgbClr val="A9ABB6"/>
                </a:solidFill>
                <a:latin typeface="Arial"/>
                <a:cs typeface="Arial"/>
              </a:rPr>
              <a:t> </a:t>
            </a:r>
            <a:r>
              <a:rPr sz="600" spc="25" dirty="0">
                <a:solidFill>
                  <a:srgbClr val="A9ABB6"/>
                </a:solidFill>
                <a:latin typeface="Arial"/>
                <a:cs typeface="Arial"/>
              </a:rPr>
              <a:t>2021</a:t>
            </a:r>
            <a:r>
              <a:rPr sz="600" spc="-20" dirty="0">
                <a:solidFill>
                  <a:srgbClr val="A9ABB6"/>
                </a:solidFill>
                <a:latin typeface="Arial"/>
                <a:cs typeface="Arial"/>
              </a:rPr>
              <a:t> </a:t>
            </a:r>
            <a:r>
              <a:rPr sz="600" spc="-10" dirty="0">
                <a:solidFill>
                  <a:srgbClr val="A9ABB6"/>
                </a:solidFill>
                <a:latin typeface="Arial"/>
                <a:cs typeface="Arial"/>
              </a:rPr>
              <a:t>ExecOnline,</a:t>
            </a:r>
            <a:r>
              <a:rPr sz="600" spc="-20" dirty="0">
                <a:solidFill>
                  <a:srgbClr val="A9ABB6"/>
                </a:solidFill>
                <a:latin typeface="Arial"/>
                <a:cs typeface="Arial"/>
              </a:rPr>
              <a:t> </a:t>
            </a:r>
            <a:r>
              <a:rPr sz="600" spc="-15" dirty="0">
                <a:solidFill>
                  <a:srgbClr val="A9ABB6"/>
                </a:solidFill>
                <a:latin typeface="Arial"/>
                <a:cs typeface="Arial"/>
              </a:rPr>
              <a:t>Inc.</a:t>
            </a:r>
            <a:r>
              <a:rPr sz="600" spc="-20" dirty="0">
                <a:solidFill>
                  <a:srgbClr val="A9ABB6"/>
                </a:solidFill>
                <a:latin typeface="Arial"/>
                <a:cs typeface="Arial"/>
              </a:rPr>
              <a:t> </a:t>
            </a:r>
            <a:r>
              <a:rPr sz="600" spc="15" dirty="0">
                <a:solidFill>
                  <a:srgbClr val="A9ABB6"/>
                </a:solidFill>
                <a:latin typeface="Arial"/>
                <a:cs typeface="Arial"/>
              </a:rPr>
              <a:t>All</a:t>
            </a:r>
            <a:r>
              <a:rPr sz="600" spc="-20" dirty="0">
                <a:solidFill>
                  <a:srgbClr val="A9ABB6"/>
                </a:solidFill>
                <a:latin typeface="Arial"/>
                <a:cs typeface="Arial"/>
              </a:rPr>
              <a:t> </a:t>
            </a:r>
            <a:r>
              <a:rPr sz="600" spc="5" dirty="0">
                <a:solidFill>
                  <a:srgbClr val="A9ABB6"/>
                </a:solidFill>
                <a:latin typeface="Arial"/>
                <a:cs typeface="Arial"/>
              </a:rPr>
              <a:t>Rights</a:t>
            </a:r>
            <a:r>
              <a:rPr sz="600" spc="-20" dirty="0">
                <a:solidFill>
                  <a:srgbClr val="A9ABB6"/>
                </a:solidFill>
                <a:latin typeface="Arial"/>
                <a:cs typeface="Arial"/>
              </a:rPr>
              <a:t> </a:t>
            </a:r>
            <a:r>
              <a:rPr sz="600" spc="-10" dirty="0">
                <a:solidFill>
                  <a:srgbClr val="A9ABB6"/>
                </a:solidFill>
                <a:latin typeface="Arial"/>
                <a:cs typeface="Arial"/>
              </a:rPr>
              <a:t>Reserved.</a:t>
            </a:r>
            <a:endParaRPr sz="600">
              <a:latin typeface="Arial"/>
              <a:cs typeface="Arial"/>
            </a:endParaRPr>
          </a:p>
        </p:txBody>
      </p:sp>
      <p:sp>
        <p:nvSpPr>
          <p:cNvPr id="14" name="object 14"/>
          <p:cNvSpPr txBox="1"/>
          <p:nvPr/>
        </p:nvSpPr>
        <p:spPr>
          <a:xfrm>
            <a:off x="5527925" y="2632204"/>
            <a:ext cx="3289935" cy="1447800"/>
          </a:xfrm>
          <a:prstGeom prst="rect">
            <a:avLst/>
          </a:prstGeom>
        </p:spPr>
        <p:txBody>
          <a:bodyPr vert="horz" wrap="square" lIns="0" tIns="0" rIns="0" bIns="0" rtlCol="0">
            <a:spAutoFit/>
          </a:bodyPr>
          <a:lstStyle/>
          <a:p>
            <a:pPr marL="12700">
              <a:lnSpc>
                <a:spcPct val="100000"/>
              </a:lnSpc>
            </a:pPr>
            <a:r>
              <a:rPr sz="1200" spc="-15" dirty="0">
                <a:solidFill>
                  <a:srgbClr val="4292B1"/>
                </a:solidFill>
                <a:latin typeface="Arial"/>
                <a:cs typeface="Arial"/>
              </a:rPr>
              <a:t>Faculty: Dr. Laura</a:t>
            </a:r>
            <a:r>
              <a:rPr sz="1200" spc="-70" dirty="0">
                <a:solidFill>
                  <a:srgbClr val="4292B1"/>
                </a:solidFill>
                <a:latin typeface="Arial"/>
                <a:cs typeface="Arial"/>
              </a:rPr>
              <a:t> </a:t>
            </a:r>
            <a:r>
              <a:rPr sz="1200" spc="-15" dirty="0">
                <a:solidFill>
                  <a:srgbClr val="4292B1"/>
                </a:solidFill>
                <a:latin typeface="Arial"/>
                <a:cs typeface="Arial"/>
              </a:rPr>
              <a:t>Kray</a:t>
            </a:r>
            <a:endParaRPr sz="1200">
              <a:latin typeface="Arial"/>
              <a:cs typeface="Arial"/>
            </a:endParaRPr>
          </a:p>
          <a:p>
            <a:pPr marL="1041400">
              <a:lnSpc>
                <a:spcPct val="100000"/>
              </a:lnSpc>
              <a:spcBef>
                <a:spcPts val="900"/>
              </a:spcBef>
            </a:pPr>
            <a:r>
              <a:rPr sz="800" spc="-10" dirty="0">
                <a:solidFill>
                  <a:srgbClr val="363740"/>
                </a:solidFill>
                <a:latin typeface="Arial"/>
                <a:cs typeface="Arial"/>
              </a:rPr>
              <a:t>Laura Kray </a:t>
            </a:r>
            <a:r>
              <a:rPr sz="800" spc="-5" dirty="0">
                <a:solidFill>
                  <a:srgbClr val="363740"/>
                </a:solidFill>
                <a:latin typeface="Arial"/>
                <a:cs typeface="Arial"/>
              </a:rPr>
              <a:t>is </a:t>
            </a:r>
            <a:r>
              <a:rPr sz="800" spc="-25" dirty="0">
                <a:solidFill>
                  <a:srgbClr val="363740"/>
                </a:solidFill>
                <a:latin typeface="Arial"/>
                <a:cs typeface="Arial"/>
              </a:rPr>
              <a:t>a </a:t>
            </a:r>
            <a:r>
              <a:rPr sz="800" dirty="0">
                <a:solidFill>
                  <a:srgbClr val="363740"/>
                </a:solidFill>
                <a:latin typeface="Arial"/>
                <a:cs typeface="Arial"/>
              </a:rPr>
              <a:t>leading </a:t>
            </a:r>
            <a:r>
              <a:rPr sz="800" spc="10" dirty="0">
                <a:solidFill>
                  <a:srgbClr val="363740"/>
                </a:solidFill>
                <a:latin typeface="Arial"/>
                <a:cs typeface="Arial"/>
              </a:rPr>
              <a:t>expert </a:t>
            </a:r>
            <a:r>
              <a:rPr sz="800" dirty="0">
                <a:solidFill>
                  <a:srgbClr val="363740"/>
                </a:solidFill>
                <a:latin typeface="Arial"/>
                <a:cs typeface="Arial"/>
              </a:rPr>
              <a:t>on</a:t>
            </a:r>
            <a:r>
              <a:rPr sz="800" spc="-114" dirty="0">
                <a:solidFill>
                  <a:srgbClr val="363740"/>
                </a:solidFill>
                <a:latin typeface="Arial"/>
                <a:cs typeface="Arial"/>
              </a:rPr>
              <a:t> </a:t>
            </a:r>
            <a:r>
              <a:rPr sz="800" spc="10" dirty="0">
                <a:solidFill>
                  <a:srgbClr val="363740"/>
                </a:solidFill>
                <a:latin typeface="Arial"/>
                <a:cs typeface="Arial"/>
              </a:rPr>
              <a:t>the</a:t>
            </a:r>
            <a:endParaRPr sz="800">
              <a:latin typeface="Arial"/>
              <a:cs typeface="Arial"/>
            </a:endParaRPr>
          </a:p>
          <a:p>
            <a:pPr marL="1041400" marR="5080">
              <a:lnSpc>
                <a:spcPct val="117200"/>
              </a:lnSpc>
            </a:pPr>
            <a:r>
              <a:rPr sz="800" dirty="0">
                <a:solidFill>
                  <a:srgbClr val="363740"/>
                </a:solidFill>
                <a:latin typeface="Arial"/>
                <a:cs typeface="Arial"/>
              </a:rPr>
              <a:t>social-psychological barriers </a:t>
            </a:r>
            <a:r>
              <a:rPr sz="800" spc="5" dirty="0">
                <a:solidFill>
                  <a:srgbClr val="363740"/>
                </a:solidFill>
                <a:latin typeface="Arial"/>
                <a:cs typeface="Arial"/>
              </a:rPr>
              <a:t>inﬂuencing</a:t>
            </a:r>
            <a:r>
              <a:rPr sz="800" spc="-85" dirty="0">
                <a:solidFill>
                  <a:srgbClr val="363740"/>
                </a:solidFill>
                <a:latin typeface="Arial"/>
                <a:cs typeface="Arial"/>
              </a:rPr>
              <a:t> </a:t>
            </a:r>
            <a:r>
              <a:rPr sz="800" spc="5" dirty="0">
                <a:solidFill>
                  <a:srgbClr val="363740"/>
                </a:solidFill>
                <a:latin typeface="Arial"/>
                <a:cs typeface="Arial"/>
              </a:rPr>
              <a:t>women’s  </a:t>
            </a:r>
            <a:r>
              <a:rPr sz="800" spc="-15" dirty="0">
                <a:solidFill>
                  <a:srgbClr val="363740"/>
                </a:solidFill>
                <a:latin typeface="Arial"/>
                <a:cs typeface="Arial"/>
              </a:rPr>
              <a:t>career </a:t>
            </a:r>
            <a:r>
              <a:rPr sz="800" spc="5" dirty="0">
                <a:solidFill>
                  <a:srgbClr val="363740"/>
                </a:solidFill>
                <a:latin typeface="Arial"/>
                <a:cs typeface="Arial"/>
              </a:rPr>
              <a:t>attainment. </a:t>
            </a:r>
            <a:r>
              <a:rPr sz="800" spc="-10" dirty="0">
                <a:solidFill>
                  <a:srgbClr val="363740"/>
                </a:solidFill>
                <a:latin typeface="Arial"/>
                <a:cs typeface="Arial"/>
              </a:rPr>
              <a:t>Dr. Kray </a:t>
            </a:r>
            <a:r>
              <a:rPr sz="800" spc="-5" dirty="0">
                <a:solidFill>
                  <a:srgbClr val="363740"/>
                </a:solidFill>
                <a:latin typeface="Arial"/>
                <a:cs typeface="Arial"/>
              </a:rPr>
              <a:t>is </a:t>
            </a:r>
            <a:r>
              <a:rPr sz="800" spc="10" dirty="0">
                <a:solidFill>
                  <a:srgbClr val="363740"/>
                </a:solidFill>
                <a:latin typeface="Arial"/>
                <a:cs typeface="Arial"/>
              </a:rPr>
              <a:t>the </a:t>
            </a:r>
            <a:r>
              <a:rPr sz="800" dirty="0">
                <a:solidFill>
                  <a:srgbClr val="363740"/>
                </a:solidFill>
                <a:latin typeface="Arial"/>
                <a:cs typeface="Arial"/>
              </a:rPr>
              <a:t>Ned and </a:t>
            </a:r>
            <a:r>
              <a:rPr sz="800" spc="-15" dirty="0">
                <a:solidFill>
                  <a:srgbClr val="363740"/>
                </a:solidFill>
                <a:latin typeface="Arial"/>
                <a:cs typeface="Arial"/>
              </a:rPr>
              <a:t>Carol  </a:t>
            </a:r>
            <a:r>
              <a:rPr sz="800" spc="-10" dirty="0">
                <a:solidFill>
                  <a:srgbClr val="363740"/>
                </a:solidFill>
                <a:latin typeface="Arial"/>
                <a:cs typeface="Arial"/>
              </a:rPr>
              <a:t>Spieker </a:t>
            </a:r>
            <a:r>
              <a:rPr sz="800" spc="-5" dirty="0">
                <a:solidFill>
                  <a:srgbClr val="363740"/>
                </a:solidFill>
                <a:latin typeface="Arial"/>
                <a:cs typeface="Arial"/>
              </a:rPr>
              <a:t>Chair </a:t>
            </a:r>
            <a:r>
              <a:rPr sz="800" spc="5" dirty="0">
                <a:solidFill>
                  <a:srgbClr val="363740"/>
                </a:solidFill>
                <a:latin typeface="Arial"/>
                <a:cs typeface="Arial"/>
              </a:rPr>
              <a:t>in </a:t>
            </a:r>
            <a:r>
              <a:rPr sz="800" spc="-5" dirty="0">
                <a:solidFill>
                  <a:srgbClr val="363740"/>
                </a:solidFill>
                <a:latin typeface="Arial"/>
                <a:cs typeface="Arial"/>
              </a:rPr>
              <a:t>Leadership </a:t>
            </a:r>
            <a:r>
              <a:rPr sz="800" dirty="0">
                <a:solidFill>
                  <a:srgbClr val="363740"/>
                </a:solidFill>
                <a:latin typeface="Arial"/>
                <a:cs typeface="Arial"/>
              </a:rPr>
              <a:t>and </a:t>
            </a:r>
            <a:r>
              <a:rPr sz="800" spc="-5" dirty="0">
                <a:solidFill>
                  <a:srgbClr val="363740"/>
                </a:solidFill>
                <a:latin typeface="Arial"/>
                <a:cs typeface="Arial"/>
              </a:rPr>
              <a:t>Faculty </a:t>
            </a:r>
            <a:r>
              <a:rPr sz="800" spc="5" dirty="0">
                <a:solidFill>
                  <a:srgbClr val="363740"/>
                </a:solidFill>
                <a:latin typeface="Arial"/>
                <a:cs typeface="Arial"/>
              </a:rPr>
              <a:t>Director  </a:t>
            </a:r>
            <a:r>
              <a:rPr sz="800" spc="15" dirty="0">
                <a:solidFill>
                  <a:srgbClr val="363740"/>
                </a:solidFill>
                <a:latin typeface="Arial"/>
                <a:cs typeface="Arial"/>
              </a:rPr>
              <a:t>of </a:t>
            </a:r>
            <a:r>
              <a:rPr sz="800" spc="10" dirty="0">
                <a:solidFill>
                  <a:srgbClr val="363740"/>
                </a:solidFill>
                <a:latin typeface="Arial"/>
                <a:cs typeface="Arial"/>
              </a:rPr>
              <a:t>the </a:t>
            </a:r>
            <a:r>
              <a:rPr sz="800" spc="-5" dirty="0">
                <a:solidFill>
                  <a:srgbClr val="363740"/>
                </a:solidFill>
                <a:latin typeface="Arial"/>
                <a:cs typeface="Arial"/>
              </a:rPr>
              <a:t>Center </a:t>
            </a:r>
            <a:r>
              <a:rPr sz="800" spc="15" dirty="0">
                <a:solidFill>
                  <a:srgbClr val="363740"/>
                </a:solidFill>
                <a:latin typeface="Arial"/>
                <a:cs typeface="Arial"/>
              </a:rPr>
              <a:t>for </a:t>
            </a:r>
            <a:r>
              <a:rPr sz="800" spc="-10" dirty="0">
                <a:solidFill>
                  <a:srgbClr val="363740"/>
                </a:solidFill>
                <a:latin typeface="Arial"/>
                <a:cs typeface="Arial"/>
              </a:rPr>
              <a:t>Equity, </a:t>
            </a:r>
            <a:r>
              <a:rPr sz="800" spc="-15" dirty="0">
                <a:solidFill>
                  <a:srgbClr val="363740"/>
                </a:solidFill>
                <a:latin typeface="Arial"/>
                <a:cs typeface="Arial"/>
              </a:rPr>
              <a:t>Gender, </a:t>
            </a:r>
            <a:r>
              <a:rPr sz="800" dirty="0">
                <a:solidFill>
                  <a:srgbClr val="363740"/>
                </a:solidFill>
                <a:latin typeface="Arial"/>
                <a:cs typeface="Arial"/>
              </a:rPr>
              <a:t>and </a:t>
            </a:r>
            <a:r>
              <a:rPr sz="800" spc="-5" dirty="0">
                <a:solidFill>
                  <a:srgbClr val="363740"/>
                </a:solidFill>
                <a:latin typeface="Arial"/>
                <a:cs typeface="Arial"/>
              </a:rPr>
              <a:t>Leadership  </a:t>
            </a:r>
            <a:r>
              <a:rPr sz="800" spc="10" dirty="0">
                <a:solidFill>
                  <a:srgbClr val="363740"/>
                </a:solidFill>
                <a:latin typeface="Arial"/>
                <a:cs typeface="Arial"/>
              </a:rPr>
              <a:t>at </a:t>
            </a:r>
            <a:r>
              <a:rPr sz="800" spc="-20" dirty="0">
                <a:solidFill>
                  <a:srgbClr val="363740"/>
                </a:solidFill>
                <a:latin typeface="Arial"/>
                <a:cs typeface="Arial"/>
              </a:rPr>
              <a:t>UC </a:t>
            </a:r>
            <a:r>
              <a:rPr sz="800" spc="-10" dirty="0">
                <a:solidFill>
                  <a:srgbClr val="363740"/>
                </a:solidFill>
                <a:latin typeface="Arial"/>
                <a:cs typeface="Arial"/>
              </a:rPr>
              <a:t>Berkeley’s Haas School </a:t>
            </a:r>
            <a:r>
              <a:rPr sz="800" spc="15" dirty="0">
                <a:solidFill>
                  <a:srgbClr val="363740"/>
                </a:solidFill>
                <a:latin typeface="Arial"/>
                <a:cs typeface="Arial"/>
              </a:rPr>
              <a:t>of </a:t>
            </a:r>
            <a:r>
              <a:rPr sz="800" spc="-10" dirty="0">
                <a:solidFill>
                  <a:srgbClr val="363740"/>
                </a:solidFill>
                <a:latin typeface="Arial"/>
                <a:cs typeface="Arial"/>
              </a:rPr>
              <a:t>Business. </a:t>
            </a:r>
            <a:r>
              <a:rPr sz="800" spc="-20" dirty="0">
                <a:solidFill>
                  <a:srgbClr val="363740"/>
                </a:solidFill>
                <a:latin typeface="Arial"/>
                <a:cs typeface="Arial"/>
              </a:rPr>
              <a:t>She  </a:t>
            </a:r>
            <a:r>
              <a:rPr sz="800" spc="-10" dirty="0">
                <a:solidFill>
                  <a:srgbClr val="363740"/>
                </a:solidFill>
                <a:latin typeface="Arial"/>
                <a:cs typeface="Arial"/>
              </a:rPr>
              <a:t>also </a:t>
            </a:r>
            <a:r>
              <a:rPr sz="800" spc="5" dirty="0">
                <a:solidFill>
                  <a:srgbClr val="363740"/>
                </a:solidFill>
                <a:latin typeface="Arial"/>
                <a:cs typeface="Arial"/>
              </a:rPr>
              <a:t>founded </a:t>
            </a:r>
            <a:r>
              <a:rPr sz="800" spc="10" dirty="0">
                <a:solidFill>
                  <a:srgbClr val="363740"/>
                </a:solidFill>
                <a:latin typeface="Arial"/>
                <a:cs typeface="Arial"/>
              </a:rPr>
              <a:t>the </a:t>
            </a:r>
            <a:r>
              <a:rPr sz="800" dirty="0">
                <a:solidFill>
                  <a:srgbClr val="363740"/>
                </a:solidFill>
                <a:latin typeface="Arial"/>
                <a:cs typeface="Arial"/>
              </a:rPr>
              <a:t>Women’s </a:t>
            </a:r>
            <a:r>
              <a:rPr sz="800" spc="-10" dirty="0">
                <a:solidFill>
                  <a:srgbClr val="363740"/>
                </a:solidFill>
                <a:latin typeface="Arial"/>
                <a:cs typeface="Arial"/>
              </a:rPr>
              <a:t>Executive </a:t>
            </a:r>
            <a:r>
              <a:rPr sz="800" spc="-5" dirty="0">
                <a:solidFill>
                  <a:srgbClr val="363740"/>
                </a:solidFill>
                <a:latin typeface="Arial"/>
                <a:cs typeface="Arial"/>
              </a:rPr>
              <a:t>Leadership  </a:t>
            </a:r>
            <a:r>
              <a:rPr sz="800" dirty="0">
                <a:solidFill>
                  <a:srgbClr val="363740"/>
                </a:solidFill>
                <a:latin typeface="Arial"/>
                <a:cs typeface="Arial"/>
              </a:rPr>
              <a:t>Program </a:t>
            </a:r>
            <a:r>
              <a:rPr sz="800" spc="10" dirty="0">
                <a:solidFill>
                  <a:srgbClr val="363740"/>
                </a:solidFill>
                <a:latin typeface="Arial"/>
                <a:cs typeface="Arial"/>
              </a:rPr>
              <a:t>at </a:t>
            </a:r>
            <a:r>
              <a:rPr sz="800" spc="-10" dirty="0">
                <a:solidFill>
                  <a:srgbClr val="363740"/>
                </a:solidFill>
                <a:latin typeface="Arial"/>
                <a:cs typeface="Arial"/>
              </a:rPr>
              <a:t>Berkeley Executive </a:t>
            </a:r>
            <a:r>
              <a:rPr sz="800" spc="-5" dirty="0">
                <a:solidFill>
                  <a:srgbClr val="363740"/>
                </a:solidFill>
                <a:latin typeface="Arial"/>
                <a:cs typeface="Arial"/>
              </a:rPr>
              <a:t>Education </a:t>
            </a:r>
            <a:r>
              <a:rPr sz="800" spc="5" dirty="0">
                <a:solidFill>
                  <a:srgbClr val="363740"/>
                </a:solidFill>
                <a:latin typeface="Arial"/>
                <a:cs typeface="Arial"/>
              </a:rPr>
              <a:t>in</a:t>
            </a:r>
            <a:r>
              <a:rPr sz="800" spc="-85" dirty="0">
                <a:solidFill>
                  <a:srgbClr val="363740"/>
                </a:solidFill>
                <a:latin typeface="Arial"/>
                <a:cs typeface="Arial"/>
              </a:rPr>
              <a:t> </a:t>
            </a:r>
            <a:r>
              <a:rPr sz="800" spc="35" dirty="0">
                <a:solidFill>
                  <a:srgbClr val="363740"/>
                </a:solidFill>
                <a:latin typeface="Arial"/>
                <a:cs typeface="Arial"/>
              </a:rPr>
              <a:t>2008</a:t>
            </a:r>
            <a:endParaRPr sz="800">
              <a:latin typeface="Arial"/>
              <a:cs typeface="Arial"/>
            </a:endParaRPr>
          </a:p>
        </p:txBody>
      </p:sp>
      <p:sp>
        <p:nvSpPr>
          <p:cNvPr id="15" name="object 15"/>
          <p:cNvSpPr txBox="1"/>
          <p:nvPr/>
        </p:nvSpPr>
        <p:spPr>
          <a:xfrm>
            <a:off x="6556625" y="4072511"/>
            <a:ext cx="1757680" cy="150495"/>
          </a:xfrm>
          <a:prstGeom prst="rect">
            <a:avLst/>
          </a:prstGeom>
        </p:spPr>
        <p:txBody>
          <a:bodyPr vert="horz" wrap="square" lIns="0" tIns="0" rIns="0" bIns="0" rtlCol="0">
            <a:spAutoFit/>
          </a:bodyPr>
          <a:lstStyle/>
          <a:p>
            <a:pPr marL="12700">
              <a:lnSpc>
                <a:spcPct val="100000"/>
              </a:lnSpc>
            </a:pPr>
            <a:r>
              <a:rPr sz="800" dirty="0">
                <a:solidFill>
                  <a:srgbClr val="363740"/>
                </a:solidFill>
                <a:latin typeface="Arial"/>
                <a:cs typeface="Arial"/>
              </a:rPr>
              <a:t>and </a:t>
            </a:r>
            <a:r>
              <a:rPr sz="800" spc="-5" dirty="0">
                <a:solidFill>
                  <a:srgbClr val="363740"/>
                </a:solidFill>
                <a:latin typeface="Arial"/>
                <a:cs typeface="Arial"/>
              </a:rPr>
              <a:t>remains </a:t>
            </a:r>
            <a:r>
              <a:rPr sz="800" spc="10" dirty="0">
                <a:solidFill>
                  <a:srgbClr val="363740"/>
                </a:solidFill>
                <a:latin typeface="Arial"/>
                <a:cs typeface="Arial"/>
              </a:rPr>
              <a:t>the faculty </a:t>
            </a:r>
            <a:r>
              <a:rPr sz="800" spc="5" dirty="0">
                <a:solidFill>
                  <a:srgbClr val="363740"/>
                </a:solidFill>
                <a:latin typeface="Arial"/>
                <a:cs typeface="Arial"/>
              </a:rPr>
              <a:t>director</a:t>
            </a:r>
            <a:r>
              <a:rPr sz="800" spc="-150" dirty="0">
                <a:solidFill>
                  <a:srgbClr val="363740"/>
                </a:solidFill>
                <a:latin typeface="Arial"/>
                <a:cs typeface="Arial"/>
              </a:rPr>
              <a:t> </a:t>
            </a:r>
            <a:r>
              <a:rPr sz="800" spc="-5" dirty="0">
                <a:solidFill>
                  <a:srgbClr val="363740"/>
                </a:solidFill>
                <a:latin typeface="Arial"/>
                <a:cs typeface="Arial"/>
              </a:rPr>
              <a:t>today.</a:t>
            </a:r>
            <a:endParaRPr sz="800">
              <a:latin typeface="Arial"/>
              <a:cs typeface="Aria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97500" y="296302"/>
            <a:ext cx="4105910" cy="304800"/>
          </a:xfrm>
          <a:prstGeom prst="rect">
            <a:avLst/>
          </a:prstGeom>
        </p:spPr>
        <p:txBody>
          <a:bodyPr vert="horz" wrap="square" lIns="0" tIns="0" rIns="0" bIns="0" rtlCol="0">
            <a:spAutoFit/>
          </a:bodyPr>
          <a:lstStyle/>
          <a:p>
            <a:pPr marL="12700">
              <a:lnSpc>
                <a:spcPct val="100000"/>
              </a:lnSpc>
            </a:pPr>
            <a:r>
              <a:rPr b="0" spc="20" dirty="0">
                <a:solidFill>
                  <a:srgbClr val="4292B1"/>
                </a:solidFill>
                <a:latin typeface="Arial"/>
                <a:cs typeface="Arial"/>
              </a:rPr>
              <a:t>Cultivating </a:t>
            </a:r>
            <a:r>
              <a:rPr b="0" dirty="0">
                <a:solidFill>
                  <a:srgbClr val="4292B1"/>
                </a:solidFill>
                <a:latin typeface="Arial"/>
                <a:cs typeface="Arial"/>
              </a:rPr>
              <a:t>Collaborative</a:t>
            </a:r>
            <a:r>
              <a:rPr b="0" spc="-145" dirty="0">
                <a:solidFill>
                  <a:srgbClr val="4292B1"/>
                </a:solidFill>
                <a:latin typeface="Arial"/>
                <a:cs typeface="Arial"/>
              </a:rPr>
              <a:t> </a:t>
            </a:r>
            <a:r>
              <a:rPr b="0" spc="-10" dirty="0">
                <a:solidFill>
                  <a:srgbClr val="4292B1"/>
                </a:solidFill>
                <a:latin typeface="Arial"/>
                <a:cs typeface="Arial"/>
              </a:rPr>
              <a:t>Leadership</a:t>
            </a:r>
          </a:p>
        </p:txBody>
      </p:sp>
      <p:sp>
        <p:nvSpPr>
          <p:cNvPr id="3" name="object 3"/>
          <p:cNvSpPr txBox="1"/>
          <p:nvPr/>
        </p:nvSpPr>
        <p:spPr>
          <a:xfrm>
            <a:off x="1698974" y="2632204"/>
            <a:ext cx="2623820" cy="1123950"/>
          </a:xfrm>
          <a:prstGeom prst="rect">
            <a:avLst/>
          </a:prstGeom>
        </p:spPr>
        <p:txBody>
          <a:bodyPr vert="horz" wrap="square" lIns="0" tIns="0" rIns="0" bIns="0" rtlCol="0">
            <a:spAutoFit/>
          </a:bodyPr>
          <a:lstStyle/>
          <a:p>
            <a:pPr marL="20320">
              <a:lnSpc>
                <a:spcPct val="100000"/>
              </a:lnSpc>
            </a:pPr>
            <a:r>
              <a:rPr sz="1200" spc="-30" dirty="0">
                <a:solidFill>
                  <a:srgbClr val="4292B1"/>
                </a:solidFill>
                <a:latin typeface="Arial"/>
                <a:cs typeface="Arial"/>
              </a:rPr>
              <a:t>Key</a:t>
            </a:r>
            <a:r>
              <a:rPr sz="1200" spc="-90" dirty="0">
                <a:solidFill>
                  <a:srgbClr val="4292B1"/>
                </a:solidFill>
                <a:latin typeface="Arial"/>
                <a:cs typeface="Arial"/>
              </a:rPr>
              <a:t> </a:t>
            </a:r>
            <a:r>
              <a:rPr sz="1200" spc="-5" dirty="0">
                <a:solidFill>
                  <a:srgbClr val="4292B1"/>
                </a:solidFill>
                <a:latin typeface="Arial"/>
                <a:cs typeface="Arial"/>
              </a:rPr>
              <a:t>Learnings</a:t>
            </a:r>
            <a:endParaRPr sz="1200">
              <a:latin typeface="Arial"/>
              <a:cs typeface="Arial"/>
            </a:endParaRPr>
          </a:p>
          <a:p>
            <a:pPr marL="185420" indent="-172720">
              <a:lnSpc>
                <a:spcPct val="100000"/>
              </a:lnSpc>
              <a:spcBef>
                <a:spcPts val="600"/>
              </a:spcBef>
              <a:buSzPct val="75000"/>
              <a:buChar char="●"/>
              <a:tabLst>
                <a:tab pos="186055" algn="l"/>
              </a:tabLst>
            </a:pPr>
            <a:r>
              <a:rPr sz="800" spc="-10" dirty="0">
                <a:solidFill>
                  <a:srgbClr val="363740"/>
                </a:solidFill>
                <a:latin typeface="Arial"/>
                <a:cs typeface="Arial"/>
              </a:rPr>
              <a:t>The </a:t>
            </a:r>
            <a:r>
              <a:rPr sz="800" spc="-5" dirty="0">
                <a:solidFill>
                  <a:srgbClr val="363740"/>
                </a:solidFill>
                <a:latin typeface="Arial"/>
                <a:cs typeface="Arial"/>
              </a:rPr>
              <a:t>Collaborative </a:t>
            </a:r>
            <a:r>
              <a:rPr sz="800" spc="5" dirty="0">
                <a:solidFill>
                  <a:srgbClr val="363740"/>
                </a:solidFill>
                <a:latin typeface="Arial"/>
                <a:cs typeface="Arial"/>
              </a:rPr>
              <a:t>Approach </a:t>
            </a:r>
            <a:r>
              <a:rPr sz="800" spc="20" dirty="0">
                <a:solidFill>
                  <a:srgbClr val="363740"/>
                </a:solidFill>
                <a:latin typeface="Arial"/>
                <a:cs typeface="Arial"/>
              </a:rPr>
              <a:t>to</a:t>
            </a:r>
            <a:r>
              <a:rPr sz="800" spc="-45" dirty="0">
                <a:solidFill>
                  <a:srgbClr val="363740"/>
                </a:solidFill>
                <a:latin typeface="Arial"/>
                <a:cs typeface="Arial"/>
              </a:rPr>
              <a:t> </a:t>
            </a:r>
            <a:r>
              <a:rPr sz="800" spc="-5" dirty="0">
                <a:solidFill>
                  <a:srgbClr val="363740"/>
                </a:solidFill>
                <a:latin typeface="Arial"/>
                <a:cs typeface="Arial"/>
              </a:rPr>
              <a:t>Leadership</a:t>
            </a:r>
            <a:endParaRPr sz="800">
              <a:latin typeface="Arial"/>
              <a:cs typeface="Arial"/>
            </a:endParaRPr>
          </a:p>
          <a:p>
            <a:pPr marL="185420" indent="-172720">
              <a:lnSpc>
                <a:spcPct val="100000"/>
              </a:lnSpc>
              <a:spcBef>
                <a:spcPts val="165"/>
              </a:spcBef>
              <a:buSzPct val="75000"/>
              <a:buChar char="●"/>
              <a:tabLst>
                <a:tab pos="186055" algn="l"/>
              </a:tabLst>
            </a:pPr>
            <a:r>
              <a:rPr sz="800" spc="5" dirty="0">
                <a:solidFill>
                  <a:srgbClr val="363740"/>
                </a:solidFill>
                <a:latin typeface="Arial"/>
                <a:cs typeface="Arial"/>
              </a:rPr>
              <a:t>Understanding </a:t>
            </a:r>
            <a:r>
              <a:rPr sz="800" spc="-10" dirty="0">
                <a:solidFill>
                  <a:srgbClr val="363740"/>
                </a:solidFill>
                <a:latin typeface="Arial"/>
                <a:cs typeface="Arial"/>
              </a:rPr>
              <a:t>The </a:t>
            </a:r>
            <a:r>
              <a:rPr sz="800" dirty="0">
                <a:solidFill>
                  <a:srgbClr val="363740"/>
                </a:solidFill>
                <a:latin typeface="Arial"/>
                <a:cs typeface="Arial"/>
              </a:rPr>
              <a:t>Women’s </a:t>
            </a:r>
            <a:r>
              <a:rPr sz="800" spc="-5" dirty="0">
                <a:solidFill>
                  <a:srgbClr val="363740"/>
                </a:solidFill>
                <a:latin typeface="Arial"/>
                <a:cs typeface="Arial"/>
              </a:rPr>
              <a:t>Perspective </a:t>
            </a:r>
            <a:r>
              <a:rPr sz="800" spc="5" dirty="0">
                <a:solidFill>
                  <a:srgbClr val="363740"/>
                </a:solidFill>
                <a:latin typeface="Arial"/>
                <a:cs typeface="Arial"/>
              </a:rPr>
              <a:t>in</a:t>
            </a:r>
            <a:r>
              <a:rPr sz="800" spc="-70" dirty="0">
                <a:solidFill>
                  <a:srgbClr val="363740"/>
                </a:solidFill>
                <a:latin typeface="Arial"/>
                <a:cs typeface="Arial"/>
              </a:rPr>
              <a:t> </a:t>
            </a:r>
            <a:r>
              <a:rPr sz="800" spc="-10" dirty="0">
                <a:solidFill>
                  <a:srgbClr val="363740"/>
                </a:solidFill>
                <a:latin typeface="Arial"/>
                <a:cs typeface="Arial"/>
              </a:rPr>
              <a:t>Business</a:t>
            </a:r>
            <a:endParaRPr sz="800">
              <a:latin typeface="Arial"/>
              <a:cs typeface="Arial"/>
            </a:endParaRPr>
          </a:p>
          <a:p>
            <a:pPr marL="185420" indent="-172720">
              <a:lnSpc>
                <a:spcPct val="100000"/>
              </a:lnSpc>
              <a:spcBef>
                <a:spcPts val="165"/>
              </a:spcBef>
              <a:buSzPct val="75000"/>
              <a:buChar char="●"/>
              <a:tabLst>
                <a:tab pos="186055" algn="l"/>
              </a:tabLst>
            </a:pPr>
            <a:r>
              <a:rPr sz="800" spc="5" dirty="0">
                <a:solidFill>
                  <a:srgbClr val="363740"/>
                </a:solidFill>
                <a:latin typeface="Arial"/>
                <a:cs typeface="Arial"/>
              </a:rPr>
              <a:t>Questioning </a:t>
            </a:r>
            <a:r>
              <a:rPr sz="800" spc="10" dirty="0">
                <a:solidFill>
                  <a:srgbClr val="363740"/>
                </a:solidFill>
                <a:latin typeface="Arial"/>
                <a:cs typeface="Arial"/>
              </a:rPr>
              <a:t>the </a:t>
            </a:r>
            <a:r>
              <a:rPr sz="800" dirty="0">
                <a:solidFill>
                  <a:srgbClr val="363740"/>
                </a:solidFill>
                <a:latin typeface="Arial"/>
                <a:cs typeface="Arial"/>
              </a:rPr>
              <a:t>Status</a:t>
            </a:r>
            <a:r>
              <a:rPr sz="800" spc="-140" dirty="0">
                <a:solidFill>
                  <a:srgbClr val="363740"/>
                </a:solidFill>
                <a:latin typeface="Arial"/>
                <a:cs typeface="Arial"/>
              </a:rPr>
              <a:t> </a:t>
            </a:r>
            <a:r>
              <a:rPr sz="800" spc="-5" dirty="0">
                <a:solidFill>
                  <a:srgbClr val="363740"/>
                </a:solidFill>
                <a:latin typeface="Arial"/>
                <a:cs typeface="Arial"/>
              </a:rPr>
              <a:t>Quo</a:t>
            </a:r>
            <a:endParaRPr sz="800">
              <a:latin typeface="Arial"/>
              <a:cs typeface="Arial"/>
            </a:endParaRPr>
          </a:p>
          <a:p>
            <a:pPr marL="185420" indent="-172720">
              <a:lnSpc>
                <a:spcPct val="100000"/>
              </a:lnSpc>
              <a:spcBef>
                <a:spcPts val="165"/>
              </a:spcBef>
              <a:buSzPct val="75000"/>
              <a:buChar char="●"/>
              <a:tabLst>
                <a:tab pos="186055" algn="l"/>
              </a:tabLst>
            </a:pPr>
            <a:r>
              <a:rPr sz="800" spc="10" dirty="0">
                <a:solidFill>
                  <a:srgbClr val="363740"/>
                </a:solidFill>
                <a:latin typeface="Arial"/>
                <a:cs typeface="Arial"/>
              </a:rPr>
              <a:t>Advocating </a:t>
            </a:r>
            <a:r>
              <a:rPr sz="800" spc="15" dirty="0">
                <a:solidFill>
                  <a:srgbClr val="363740"/>
                </a:solidFill>
                <a:latin typeface="Arial"/>
                <a:cs typeface="Arial"/>
              </a:rPr>
              <a:t>for</a:t>
            </a:r>
            <a:r>
              <a:rPr sz="800" spc="-100" dirty="0">
                <a:solidFill>
                  <a:srgbClr val="363740"/>
                </a:solidFill>
                <a:latin typeface="Arial"/>
                <a:cs typeface="Arial"/>
              </a:rPr>
              <a:t> </a:t>
            </a:r>
            <a:r>
              <a:rPr sz="800" dirty="0">
                <a:solidFill>
                  <a:srgbClr val="363740"/>
                </a:solidFill>
                <a:latin typeface="Arial"/>
                <a:cs typeface="Arial"/>
              </a:rPr>
              <a:t>Others</a:t>
            </a:r>
            <a:endParaRPr sz="800">
              <a:latin typeface="Arial"/>
              <a:cs typeface="Arial"/>
            </a:endParaRPr>
          </a:p>
          <a:p>
            <a:pPr marL="185420" indent="-172720">
              <a:lnSpc>
                <a:spcPct val="100000"/>
              </a:lnSpc>
              <a:spcBef>
                <a:spcPts val="165"/>
              </a:spcBef>
              <a:buSzPct val="75000"/>
              <a:buChar char="●"/>
              <a:tabLst>
                <a:tab pos="186055" algn="l"/>
              </a:tabLst>
            </a:pPr>
            <a:r>
              <a:rPr sz="800" dirty="0">
                <a:solidFill>
                  <a:srgbClr val="363740"/>
                </a:solidFill>
                <a:latin typeface="Arial"/>
                <a:cs typeface="Arial"/>
              </a:rPr>
              <a:t>Leading Learning </a:t>
            </a:r>
            <a:r>
              <a:rPr sz="800" spc="-25" dirty="0">
                <a:solidFill>
                  <a:srgbClr val="363740"/>
                </a:solidFill>
                <a:latin typeface="Arial"/>
                <a:cs typeface="Arial"/>
              </a:rPr>
              <a:t>Teams </a:t>
            </a:r>
            <a:r>
              <a:rPr sz="800" spc="-20" dirty="0">
                <a:solidFill>
                  <a:srgbClr val="363740"/>
                </a:solidFill>
                <a:latin typeface="Arial"/>
                <a:cs typeface="Arial"/>
              </a:rPr>
              <a:t>vs. </a:t>
            </a:r>
            <a:r>
              <a:rPr sz="800" spc="-5" dirty="0">
                <a:solidFill>
                  <a:srgbClr val="363740"/>
                </a:solidFill>
                <a:latin typeface="Arial"/>
                <a:cs typeface="Arial"/>
              </a:rPr>
              <a:t>Execution</a:t>
            </a:r>
            <a:r>
              <a:rPr sz="800" spc="-120" dirty="0">
                <a:solidFill>
                  <a:srgbClr val="363740"/>
                </a:solidFill>
                <a:latin typeface="Arial"/>
                <a:cs typeface="Arial"/>
              </a:rPr>
              <a:t> </a:t>
            </a:r>
            <a:r>
              <a:rPr sz="800" spc="-25" dirty="0">
                <a:solidFill>
                  <a:srgbClr val="363740"/>
                </a:solidFill>
                <a:latin typeface="Arial"/>
                <a:cs typeface="Arial"/>
              </a:rPr>
              <a:t>Teams</a:t>
            </a:r>
            <a:endParaRPr sz="800">
              <a:latin typeface="Arial"/>
              <a:cs typeface="Arial"/>
            </a:endParaRPr>
          </a:p>
          <a:p>
            <a:pPr marL="185420" indent="-172720">
              <a:lnSpc>
                <a:spcPct val="100000"/>
              </a:lnSpc>
              <a:spcBef>
                <a:spcPts val="165"/>
              </a:spcBef>
              <a:buSzPct val="75000"/>
              <a:buChar char="●"/>
              <a:tabLst>
                <a:tab pos="186055" algn="l"/>
              </a:tabLst>
            </a:pPr>
            <a:r>
              <a:rPr sz="800" spc="5" dirty="0">
                <a:solidFill>
                  <a:srgbClr val="363740"/>
                </a:solidFill>
                <a:latin typeface="Arial"/>
                <a:cs typeface="Arial"/>
              </a:rPr>
              <a:t>Moving</a:t>
            </a:r>
            <a:r>
              <a:rPr sz="800" spc="-20" dirty="0">
                <a:solidFill>
                  <a:srgbClr val="363740"/>
                </a:solidFill>
                <a:latin typeface="Arial"/>
                <a:cs typeface="Arial"/>
              </a:rPr>
              <a:t> </a:t>
            </a:r>
            <a:r>
              <a:rPr sz="800" spc="15" dirty="0">
                <a:solidFill>
                  <a:srgbClr val="363740"/>
                </a:solidFill>
                <a:latin typeface="Arial"/>
                <a:cs typeface="Arial"/>
              </a:rPr>
              <a:t>from</a:t>
            </a:r>
            <a:r>
              <a:rPr sz="800" spc="-20" dirty="0">
                <a:solidFill>
                  <a:srgbClr val="363740"/>
                </a:solidFill>
                <a:latin typeface="Arial"/>
                <a:cs typeface="Arial"/>
              </a:rPr>
              <a:t> </a:t>
            </a:r>
            <a:r>
              <a:rPr sz="800" spc="10" dirty="0">
                <a:solidFill>
                  <a:srgbClr val="363740"/>
                </a:solidFill>
                <a:latin typeface="Arial"/>
                <a:cs typeface="Arial"/>
              </a:rPr>
              <a:t>the</a:t>
            </a:r>
            <a:r>
              <a:rPr sz="800" spc="-20" dirty="0">
                <a:solidFill>
                  <a:srgbClr val="363740"/>
                </a:solidFill>
                <a:latin typeface="Arial"/>
                <a:cs typeface="Arial"/>
              </a:rPr>
              <a:t> </a:t>
            </a:r>
            <a:r>
              <a:rPr sz="800" dirty="0">
                <a:solidFill>
                  <a:srgbClr val="363740"/>
                </a:solidFill>
                <a:latin typeface="Arial"/>
                <a:cs typeface="Arial"/>
              </a:rPr>
              <a:t>Bystander</a:t>
            </a:r>
            <a:r>
              <a:rPr sz="800" spc="-20" dirty="0">
                <a:solidFill>
                  <a:srgbClr val="363740"/>
                </a:solidFill>
                <a:latin typeface="Arial"/>
                <a:cs typeface="Arial"/>
              </a:rPr>
              <a:t> </a:t>
            </a:r>
            <a:r>
              <a:rPr sz="800" spc="20" dirty="0">
                <a:solidFill>
                  <a:srgbClr val="363740"/>
                </a:solidFill>
                <a:latin typeface="Arial"/>
                <a:cs typeface="Arial"/>
              </a:rPr>
              <a:t>to</a:t>
            </a:r>
            <a:r>
              <a:rPr sz="800" spc="-20" dirty="0">
                <a:solidFill>
                  <a:srgbClr val="363740"/>
                </a:solidFill>
                <a:latin typeface="Arial"/>
                <a:cs typeface="Arial"/>
              </a:rPr>
              <a:t> </a:t>
            </a:r>
            <a:r>
              <a:rPr sz="800" spc="10" dirty="0">
                <a:solidFill>
                  <a:srgbClr val="363740"/>
                </a:solidFill>
                <a:latin typeface="Arial"/>
                <a:cs typeface="Arial"/>
              </a:rPr>
              <a:t>the</a:t>
            </a:r>
            <a:r>
              <a:rPr sz="800" spc="-20" dirty="0">
                <a:solidFill>
                  <a:srgbClr val="363740"/>
                </a:solidFill>
                <a:latin typeface="Arial"/>
                <a:cs typeface="Arial"/>
              </a:rPr>
              <a:t> </a:t>
            </a:r>
            <a:r>
              <a:rPr sz="800" spc="5" dirty="0">
                <a:solidFill>
                  <a:srgbClr val="363740"/>
                </a:solidFill>
                <a:latin typeface="Arial"/>
                <a:cs typeface="Arial"/>
              </a:rPr>
              <a:t>Confronter</a:t>
            </a:r>
            <a:r>
              <a:rPr sz="800" spc="-20" dirty="0">
                <a:solidFill>
                  <a:srgbClr val="363740"/>
                </a:solidFill>
                <a:latin typeface="Arial"/>
                <a:cs typeface="Arial"/>
              </a:rPr>
              <a:t> </a:t>
            </a:r>
            <a:r>
              <a:rPr sz="800" spc="5" dirty="0">
                <a:solidFill>
                  <a:srgbClr val="363740"/>
                </a:solidFill>
                <a:latin typeface="Arial"/>
                <a:cs typeface="Arial"/>
              </a:rPr>
              <a:t>Mindset</a:t>
            </a:r>
            <a:endParaRPr sz="800">
              <a:latin typeface="Arial"/>
              <a:cs typeface="Arial"/>
            </a:endParaRPr>
          </a:p>
        </p:txBody>
      </p:sp>
      <p:sp>
        <p:nvSpPr>
          <p:cNvPr id="4" name="object 4"/>
          <p:cNvSpPr txBox="1"/>
          <p:nvPr/>
        </p:nvSpPr>
        <p:spPr>
          <a:xfrm>
            <a:off x="1698974" y="3908554"/>
            <a:ext cx="3785870" cy="409575"/>
          </a:xfrm>
          <a:prstGeom prst="rect">
            <a:avLst/>
          </a:prstGeom>
        </p:spPr>
        <p:txBody>
          <a:bodyPr vert="horz" wrap="square" lIns="0" tIns="0" rIns="0" bIns="0" rtlCol="0">
            <a:spAutoFit/>
          </a:bodyPr>
          <a:lstStyle/>
          <a:p>
            <a:pPr marL="20320">
              <a:lnSpc>
                <a:spcPct val="100000"/>
              </a:lnSpc>
            </a:pPr>
            <a:r>
              <a:rPr sz="1200" spc="15" dirty="0">
                <a:solidFill>
                  <a:srgbClr val="4292B1"/>
                </a:solidFill>
                <a:latin typeface="Arial"/>
                <a:cs typeface="Arial"/>
              </a:rPr>
              <a:t>Assignment </a:t>
            </a:r>
            <a:r>
              <a:rPr sz="1200" spc="-5" dirty="0">
                <a:solidFill>
                  <a:srgbClr val="4292B1"/>
                </a:solidFill>
                <a:latin typeface="Arial"/>
                <a:cs typeface="Arial"/>
              </a:rPr>
              <a:t>Details: </a:t>
            </a:r>
            <a:r>
              <a:rPr sz="1200" spc="-15" dirty="0">
                <a:solidFill>
                  <a:srgbClr val="4292B1"/>
                </a:solidFill>
                <a:latin typeface="Arial"/>
                <a:cs typeface="Arial"/>
              </a:rPr>
              <a:t>Create </a:t>
            </a:r>
            <a:r>
              <a:rPr sz="1200" spc="-10" dirty="0">
                <a:solidFill>
                  <a:srgbClr val="4292B1"/>
                </a:solidFill>
                <a:latin typeface="Arial"/>
                <a:cs typeface="Arial"/>
              </a:rPr>
              <a:t>an </a:t>
            </a:r>
            <a:r>
              <a:rPr sz="1200" spc="20" dirty="0">
                <a:solidFill>
                  <a:srgbClr val="4292B1"/>
                </a:solidFill>
                <a:latin typeface="Arial"/>
                <a:cs typeface="Arial"/>
              </a:rPr>
              <a:t>Action</a:t>
            </a:r>
            <a:r>
              <a:rPr sz="1200" spc="-150" dirty="0">
                <a:solidFill>
                  <a:srgbClr val="4292B1"/>
                </a:solidFill>
                <a:latin typeface="Arial"/>
                <a:cs typeface="Arial"/>
              </a:rPr>
              <a:t> </a:t>
            </a:r>
            <a:r>
              <a:rPr sz="1200" spc="-10" dirty="0">
                <a:solidFill>
                  <a:srgbClr val="4292B1"/>
                </a:solidFill>
                <a:latin typeface="Arial"/>
                <a:cs typeface="Arial"/>
              </a:rPr>
              <a:t>Plan</a:t>
            </a:r>
            <a:endParaRPr sz="1200">
              <a:latin typeface="Arial"/>
              <a:cs typeface="Arial"/>
            </a:endParaRPr>
          </a:p>
          <a:p>
            <a:pPr marL="185420" indent="-172720">
              <a:lnSpc>
                <a:spcPct val="100000"/>
              </a:lnSpc>
              <a:spcBef>
                <a:spcPts val="600"/>
              </a:spcBef>
              <a:buSzPct val="75000"/>
              <a:buChar char="●"/>
              <a:tabLst>
                <a:tab pos="186055" algn="l"/>
              </a:tabLst>
            </a:pPr>
            <a:r>
              <a:rPr sz="800" spc="10" dirty="0">
                <a:solidFill>
                  <a:srgbClr val="363740"/>
                </a:solidFill>
                <a:latin typeface="Arial"/>
                <a:cs typeface="Arial"/>
              </a:rPr>
              <a:t>Identify</a:t>
            </a:r>
            <a:r>
              <a:rPr sz="800" spc="-25" dirty="0">
                <a:solidFill>
                  <a:srgbClr val="363740"/>
                </a:solidFill>
                <a:latin typeface="Arial"/>
                <a:cs typeface="Arial"/>
              </a:rPr>
              <a:t> a </a:t>
            </a:r>
            <a:r>
              <a:rPr sz="800" spc="10" dirty="0">
                <a:solidFill>
                  <a:srgbClr val="363740"/>
                </a:solidFill>
                <a:latin typeface="Arial"/>
                <a:cs typeface="Arial"/>
              </a:rPr>
              <a:t>situation</a:t>
            </a:r>
            <a:r>
              <a:rPr sz="800" spc="-25" dirty="0">
                <a:solidFill>
                  <a:srgbClr val="363740"/>
                </a:solidFill>
                <a:latin typeface="Arial"/>
                <a:cs typeface="Arial"/>
              </a:rPr>
              <a:t> </a:t>
            </a:r>
            <a:r>
              <a:rPr sz="800" spc="5" dirty="0">
                <a:solidFill>
                  <a:srgbClr val="363740"/>
                </a:solidFill>
                <a:latin typeface="Arial"/>
                <a:cs typeface="Arial"/>
              </a:rPr>
              <a:t>in</a:t>
            </a:r>
            <a:r>
              <a:rPr sz="800" spc="-25" dirty="0">
                <a:solidFill>
                  <a:srgbClr val="363740"/>
                </a:solidFill>
                <a:latin typeface="Arial"/>
                <a:cs typeface="Arial"/>
              </a:rPr>
              <a:t> </a:t>
            </a:r>
            <a:r>
              <a:rPr sz="800" spc="20" dirty="0">
                <a:solidFill>
                  <a:srgbClr val="363740"/>
                </a:solidFill>
                <a:latin typeface="Arial"/>
                <a:cs typeface="Arial"/>
              </a:rPr>
              <a:t>which</a:t>
            </a:r>
            <a:r>
              <a:rPr sz="800" spc="-25" dirty="0">
                <a:solidFill>
                  <a:srgbClr val="363740"/>
                </a:solidFill>
                <a:latin typeface="Arial"/>
                <a:cs typeface="Arial"/>
              </a:rPr>
              <a:t> </a:t>
            </a:r>
            <a:r>
              <a:rPr sz="800" spc="35" dirty="0">
                <a:solidFill>
                  <a:srgbClr val="363740"/>
                </a:solidFill>
                <a:latin typeface="Arial"/>
                <a:cs typeface="Arial"/>
              </a:rPr>
              <a:t>top-down</a:t>
            </a:r>
            <a:r>
              <a:rPr sz="800" spc="-25" dirty="0">
                <a:solidFill>
                  <a:srgbClr val="363740"/>
                </a:solidFill>
                <a:latin typeface="Arial"/>
                <a:cs typeface="Arial"/>
              </a:rPr>
              <a:t> </a:t>
            </a:r>
            <a:r>
              <a:rPr sz="800" spc="-5" dirty="0">
                <a:solidFill>
                  <a:srgbClr val="363740"/>
                </a:solidFill>
                <a:latin typeface="Arial"/>
                <a:cs typeface="Arial"/>
              </a:rPr>
              <a:t>approaches</a:t>
            </a:r>
            <a:r>
              <a:rPr sz="800" spc="-25" dirty="0">
                <a:solidFill>
                  <a:srgbClr val="363740"/>
                </a:solidFill>
                <a:latin typeface="Arial"/>
                <a:cs typeface="Arial"/>
              </a:rPr>
              <a:t> </a:t>
            </a:r>
            <a:r>
              <a:rPr sz="800" spc="-15" dirty="0">
                <a:solidFill>
                  <a:srgbClr val="363740"/>
                </a:solidFill>
                <a:latin typeface="Arial"/>
                <a:cs typeface="Arial"/>
              </a:rPr>
              <a:t>are</a:t>
            </a:r>
            <a:r>
              <a:rPr sz="800" spc="-25" dirty="0">
                <a:solidFill>
                  <a:srgbClr val="363740"/>
                </a:solidFill>
                <a:latin typeface="Arial"/>
                <a:cs typeface="Arial"/>
              </a:rPr>
              <a:t> </a:t>
            </a:r>
            <a:r>
              <a:rPr sz="800" spc="5" dirty="0">
                <a:solidFill>
                  <a:srgbClr val="363740"/>
                </a:solidFill>
                <a:latin typeface="Arial"/>
                <a:cs typeface="Arial"/>
              </a:rPr>
              <a:t>hampering</a:t>
            </a:r>
            <a:r>
              <a:rPr sz="800" spc="-25" dirty="0">
                <a:solidFill>
                  <a:srgbClr val="363740"/>
                </a:solidFill>
                <a:latin typeface="Arial"/>
                <a:cs typeface="Arial"/>
              </a:rPr>
              <a:t> </a:t>
            </a:r>
            <a:r>
              <a:rPr sz="800" dirty="0">
                <a:solidFill>
                  <a:srgbClr val="363740"/>
                </a:solidFill>
                <a:latin typeface="Arial"/>
                <a:cs typeface="Arial"/>
              </a:rPr>
              <a:t>performance.</a:t>
            </a:r>
            <a:endParaRPr sz="800">
              <a:latin typeface="Arial"/>
              <a:cs typeface="Arial"/>
            </a:endParaRPr>
          </a:p>
        </p:txBody>
      </p:sp>
      <p:sp>
        <p:nvSpPr>
          <p:cNvPr id="5" name="object 5"/>
          <p:cNvSpPr txBox="1"/>
          <p:nvPr/>
        </p:nvSpPr>
        <p:spPr>
          <a:xfrm>
            <a:off x="1698974" y="4308685"/>
            <a:ext cx="3975100" cy="419100"/>
          </a:xfrm>
          <a:prstGeom prst="rect">
            <a:avLst/>
          </a:prstGeom>
        </p:spPr>
        <p:txBody>
          <a:bodyPr vert="horz" wrap="square" lIns="0" tIns="0" rIns="0" bIns="0" rtlCol="0">
            <a:spAutoFit/>
          </a:bodyPr>
          <a:lstStyle/>
          <a:p>
            <a:pPr marL="185420" marR="24130" indent="-172720">
              <a:lnSpc>
                <a:spcPct val="101600"/>
              </a:lnSpc>
              <a:buSzPct val="75000"/>
              <a:buChar char="●"/>
              <a:tabLst>
                <a:tab pos="186055" algn="l"/>
              </a:tabLst>
            </a:pPr>
            <a:r>
              <a:rPr sz="800" spc="-5" dirty="0">
                <a:solidFill>
                  <a:srgbClr val="363740"/>
                </a:solidFill>
                <a:latin typeface="Arial"/>
                <a:cs typeface="Arial"/>
              </a:rPr>
              <a:t>Formulate </a:t>
            </a:r>
            <a:r>
              <a:rPr sz="800" spc="-25" dirty="0">
                <a:solidFill>
                  <a:srgbClr val="363740"/>
                </a:solidFill>
                <a:latin typeface="Arial"/>
                <a:cs typeface="Arial"/>
              </a:rPr>
              <a:t>a </a:t>
            </a:r>
            <a:r>
              <a:rPr sz="800" spc="-5" dirty="0">
                <a:solidFill>
                  <a:srgbClr val="363740"/>
                </a:solidFill>
                <a:latin typeface="Arial"/>
                <a:cs typeface="Arial"/>
              </a:rPr>
              <a:t>collaborative, </a:t>
            </a:r>
            <a:r>
              <a:rPr sz="800" dirty="0">
                <a:solidFill>
                  <a:srgbClr val="363740"/>
                </a:solidFill>
                <a:latin typeface="Arial"/>
                <a:cs typeface="Arial"/>
              </a:rPr>
              <a:t>democratic </a:t>
            </a:r>
            <a:r>
              <a:rPr sz="800" spc="-5" dirty="0">
                <a:solidFill>
                  <a:srgbClr val="363740"/>
                </a:solidFill>
                <a:latin typeface="Arial"/>
                <a:cs typeface="Arial"/>
              </a:rPr>
              <a:t>approach </a:t>
            </a:r>
            <a:r>
              <a:rPr sz="800" spc="20" dirty="0">
                <a:solidFill>
                  <a:srgbClr val="363740"/>
                </a:solidFill>
                <a:latin typeface="Arial"/>
                <a:cs typeface="Arial"/>
              </a:rPr>
              <a:t>to </a:t>
            </a:r>
            <a:r>
              <a:rPr sz="800" dirty="0">
                <a:solidFill>
                  <a:srgbClr val="363740"/>
                </a:solidFill>
                <a:latin typeface="Arial"/>
                <a:cs typeface="Arial"/>
              </a:rPr>
              <a:t>addressing </a:t>
            </a:r>
            <a:r>
              <a:rPr sz="800" spc="10" dirty="0">
                <a:solidFill>
                  <a:srgbClr val="363740"/>
                </a:solidFill>
                <a:latin typeface="Arial"/>
                <a:cs typeface="Arial"/>
              </a:rPr>
              <a:t>the situation </a:t>
            </a:r>
            <a:r>
              <a:rPr sz="800" spc="20" dirty="0">
                <a:solidFill>
                  <a:srgbClr val="363740"/>
                </a:solidFill>
                <a:latin typeface="Arial"/>
                <a:cs typeface="Arial"/>
              </a:rPr>
              <a:t>that</a:t>
            </a:r>
            <a:r>
              <a:rPr sz="800" spc="-85" dirty="0">
                <a:solidFill>
                  <a:srgbClr val="363740"/>
                </a:solidFill>
                <a:latin typeface="Arial"/>
                <a:cs typeface="Arial"/>
              </a:rPr>
              <a:t> </a:t>
            </a:r>
            <a:r>
              <a:rPr sz="800" spc="25" dirty="0">
                <a:solidFill>
                  <a:srgbClr val="363740"/>
                </a:solidFill>
                <a:latin typeface="Arial"/>
                <a:cs typeface="Arial"/>
              </a:rPr>
              <a:t>will  </a:t>
            </a:r>
            <a:r>
              <a:rPr sz="800" spc="10" dirty="0">
                <a:solidFill>
                  <a:srgbClr val="363740"/>
                </a:solidFill>
                <a:latin typeface="Arial"/>
                <a:cs typeface="Arial"/>
              </a:rPr>
              <a:t>better </a:t>
            </a:r>
            <a:r>
              <a:rPr sz="800" spc="-10" dirty="0">
                <a:solidFill>
                  <a:srgbClr val="363740"/>
                </a:solidFill>
                <a:latin typeface="Arial"/>
                <a:cs typeface="Arial"/>
              </a:rPr>
              <a:t>leverage </a:t>
            </a:r>
            <a:r>
              <a:rPr sz="800" spc="-5" dirty="0">
                <a:solidFill>
                  <a:srgbClr val="363740"/>
                </a:solidFill>
                <a:latin typeface="Arial"/>
                <a:cs typeface="Arial"/>
              </a:rPr>
              <a:t>collective</a:t>
            </a:r>
            <a:r>
              <a:rPr sz="800" spc="5" dirty="0">
                <a:solidFill>
                  <a:srgbClr val="363740"/>
                </a:solidFill>
                <a:latin typeface="Arial"/>
                <a:cs typeface="Arial"/>
              </a:rPr>
              <a:t> </a:t>
            </a:r>
            <a:r>
              <a:rPr sz="800" spc="-5" dirty="0">
                <a:solidFill>
                  <a:srgbClr val="363740"/>
                </a:solidFill>
                <a:latin typeface="Arial"/>
                <a:cs typeface="Arial"/>
              </a:rPr>
              <a:t>intelligence.</a:t>
            </a:r>
            <a:endParaRPr sz="800">
              <a:latin typeface="Arial"/>
              <a:cs typeface="Arial"/>
            </a:endParaRPr>
          </a:p>
          <a:p>
            <a:pPr marL="185420" indent="-172720">
              <a:lnSpc>
                <a:spcPct val="100000"/>
              </a:lnSpc>
              <a:spcBef>
                <a:spcPts val="165"/>
              </a:spcBef>
              <a:buSzPct val="75000"/>
              <a:buChar char="●"/>
              <a:tabLst>
                <a:tab pos="186055" algn="l"/>
              </a:tabLst>
            </a:pPr>
            <a:r>
              <a:rPr sz="800" spc="-10" dirty="0">
                <a:solidFill>
                  <a:srgbClr val="363740"/>
                </a:solidFill>
                <a:latin typeface="Arial"/>
                <a:cs typeface="Arial"/>
              </a:rPr>
              <a:t>Prepare</a:t>
            </a:r>
            <a:r>
              <a:rPr sz="800" spc="-20" dirty="0">
                <a:solidFill>
                  <a:srgbClr val="363740"/>
                </a:solidFill>
                <a:latin typeface="Arial"/>
                <a:cs typeface="Arial"/>
              </a:rPr>
              <a:t> </a:t>
            </a:r>
            <a:r>
              <a:rPr sz="800" spc="20" dirty="0">
                <a:solidFill>
                  <a:srgbClr val="363740"/>
                </a:solidFill>
                <a:latin typeface="Arial"/>
                <a:cs typeface="Arial"/>
              </a:rPr>
              <a:t>to</a:t>
            </a:r>
            <a:r>
              <a:rPr sz="800" spc="-20" dirty="0">
                <a:solidFill>
                  <a:srgbClr val="363740"/>
                </a:solidFill>
                <a:latin typeface="Arial"/>
                <a:cs typeface="Arial"/>
              </a:rPr>
              <a:t> </a:t>
            </a:r>
            <a:r>
              <a:rPr sz="800" spc="5" dirty="0">
                <a:solidFill>
                  <a:srgbClr val="363740"/>
                </a:solidFill>
                <a:latin typeface="Arial"/>
                <a:cs typeface="Arial"/>
              </a:rPr>
              <a:t>implement</a:t>
            </a:r>
            <a:r>
              <a:rPr sz="800" spc="-20" dirty="0">
                <a:solidFill>
                  <a:srgbClr val="363740"/>
                </a:solidFill>
                <a:latin typeface="Arial"/>
                <a:cs typeface="Arial"/>
              </a:rPr>
              <a:t> </a:t>
            </a:r>
            <a:r>
              <a:rPr sz="800" spc="-5" dirty="0">
                <a:solidFill>
                  <a:srgbClr val="363740"/>
                </a:solidFill>
                <a:latin typeface="Arial"/>
                <a:cs typeface="Arial"/>
              </a:rPr>
              <a:t>changes</a:t>
            </a:r>
            <a:r>
              <a:rPr sz="800" spc="-20" dirty="0">
                <a:solidFill>
                  <a:srgbClr val="363740"/>
                </a:solidFill>
                <a:latin typeface="Arial"/>
                <a:cs typeface="Arial"/>
              </a:rPr>
              <a:t> </a:t>
            </a:r>
            <a:r>
              <a:rPr sz="800" spc="5" dirty="0">
                <a:solidFill>
                  <a:srgbClr val="363740"/>
                </a:solidFill>
                <a:latin typeface="Arial"/>
                <a:cs typeface="Arial"/>
              </a:rPr>
              <a:t>or</a:t>
            </a:r>
            <a:r>
              <a:rPr sz="800" spc="-20" dirty="0">
                <a:solidFill>
                  <a:srgbClr val="363740"/>
                </a:solidFill>
                <a:latin typeface="Arial"/>
                <a:cs typeface="Arial"/>
              </a:rPr>
              <a:t> </a:t>
            </a:r>
            <a:r>
              <a:rPr sz="800" spc="25" dirty="0">
                <a:solidFill>
                  <a:srgbClr val="363740"/>
                </a:solidFill>
                <a:latin typeface="Arial"/>
                <a:cs typeface="Arial"/>
              </a:rPr>
              <a:t>new</a:t>
            </a:r>
            <a:r>
              <a:rPr sz="800" spc="-20" dirty="0">
                <a:solidFill>
                  <a:srgbClr val="363740"/>
                </a:solidFill>
                <a:latin typeface="Arial"/>
                <a:cs typeface="Arial"/>
              </a:rPr>
              <a:t> </a:t>
            </a:r>
            <a:r>
              <a:rPr sz="800" spc="-10" dirty="0">
                <a:solidFill>
                  <a:srgbClr val="363740"/>
                </a:solidFill>
                <a:latin typeface="Arial"/>
                <a:cs typeface="Arial"/>
              </a:rPr>
              <a:t>processes</a:t>
            </a:r>
            <a:r>
              <a:rPr sz="800" spc="-20" dirty="0">
                <a:solidFill>
                  <a:srgbClr val="363740"/>
                </a:solidFill>
                <a:latin typeface="Arial"/>
                <a:cs typeface="Arial"/>
              </a:rPr>
              <a:t> </a:t>
            </a:r>
            <a:r>
              <a:rPr sz="800" spc="10" dirty="0">
                <a:solidFill>
                  <a:srgbClr val="363740"/>
                </a:solidFill>
                <a:latin typeface="Arial"/>
                <a:cs typeface="Arial"/>
              </a:rPr>
              <a:t>by</a:t>
            </a:r>
            <a:r>
              <a:rPr sz="800" spc="-20" dirty="0">
                <a:solidFill>
                  <a:srgbClr val="363740"/>
                </a:solidFill>
                <a:latin typeface="Arial"/>
                <a:cs typeface="Arial"/>
              </a:rPr>
              <a:t> </a:t>
            </a:r>
            <a:r>
              <a:rPr sz="800" dirty="0">
                <a:solidFill>
                  <a:srgbClr val="363740"/>
                </a:solidFill>
                <a:latin typeface="Arial"/>
                <a:cs typeface="Arial"/>
              </a:rPr>
              <a:t>creating</a:t>
            </a:r>
            <a:r>
              <a:rPr sz="800" spc="-20" dirty="0">
                <a:solidFill>
                  <a:srgbClr val="363740"/>
                </a:solidFill>
                <a:latin typeface="Arial"/>
                <a:cs typeface="Arial"/>
              </a:rPr>
              <a:t> </a:t>
            </a:r>
            <a:r>
              <a:rPr sz="800" spc="-25" dirty="0">
                <a:solidFill>
                  <a:srgbClr val="363740"/>
                </a:solidFill>
                <a:latin typeface="Arial"/>
                <a:cs typeface="Arial"/>
              </a:rPr>
              <a:t>a</a:t>
            </a:r>
            <a:r>
              <a:rPr sz="800" spc="-20" dirty="0">
                <a:solidFill>
                  <a:srgbClr val="363740"/>
                </a:solidFill>
                <a:latin typeface="Arial"/>
                <a:cs typeface="Arial"/>
              </a:rPr>
              <a:t> </a:t>
            </a:r>
            <a:r>
              <a:rPr sz="800" dirty="0">
                <a:solidFill>
                  <a:srgbClr val="363740"/>
                </a:solidFill>
                <a:latin typeface="Arial"/>
                <a:cs typeface="Arial"/>
              </a:rPr>
              <a:t>succinct</a:t>
            </a:r>
            <a:r>
              <a:rPr sz="800" spc="-20" dirty="0">
                <a:solidFill>
                  <a:srgbClr val="363740"/>
                </a:solidFill>
                <a:latin typeface="Arial"/>
                <a:cs typeface="Arial"/>
              </a:rPr>
              <a:t> </a:t>
            </a:r>
            <a:r>
              <a:rPr sz="800" spc="15" dirty="0">
                <a:solidFill>
                  <a:srgbClr val="363740"/>
                </a:solidFill>
                <a:latin typeface="Arial"/>
                <a:cs typeface="Arial"/>
              </a:rPr>
              <a:t>Action</a:t>
            </a:r>
            <a:r>
              <a:rPr sz="800" spc="-20" dirty="0">
                <a:solidFill>
                  <a:srgbClr val="363740"/>
                </a:solidFill>
                <a:latin typeface="Arial"/>
                <a:cs typeface="Arial"/>
              </a:rPr>
              <a:t> </a:t>
            </a:r>
            <a:r>
              <a:rPr sz="800" spc="-15" dirty="0">
                <a:solidFill>
                  <a:srgbClr val="363740"/>
                </a:solidFill>
                <a:latin typeface="Arial"/>
                <a:cs typeface="Arial"/>
              </a:rPr>
              <a:t>Plan.</a:t>
            </a:r>
            <a:endParaRPr sz="800">
              <a:latin typeface="Arial"/>
              <a:cs typeface="Arial"/>
            </a:endParaRPr>
          </a:p>
        </p:txBody>
      </p:sp>
      <p:sp>
        <p:nvSpPr>
          <p:cNvPr id="6" name="object 6"/>
          <p:cNvSpPr/>
          <p:nvPr/>
        </p:nvSpPr>
        <p:spPr>
          <a:xfrm>
            <a:off x="6103199" y="1062549"/>
            <a:ext cx="3041015" cy="699135"/>
          </a:xfrm>
          <a:custGeom>
            <a:avLst/>
            <a:gdLst/>
            <a:ahLst/>
            <a:cxnLst/>
            <a:rect l="l" t="t" r="r" b="b"/>
            <a:pathLst>
              <a:path w="3041015" h="699135">
                <a:moveTo>
                  <a:pt x="0" y="0"/>
                </a:moveTo>
                <a:lnTo>
                  <a:pt x="3040799" y="0"/>
                </a:lnTo>
                <a:lnTo>
                  <a:pt x="3040799" y="698699"/>
                </a:lnTo>
                <a:lnTo>
                  <a:pt x="0" y="698699"/>
                </a:lnTo>
                <a:lnTo>
                  <a:pt x="0" y="0"/>
                </a:lnTo>
                <a:close/>
              </a:path>
            </a:pathLst>
          </a:custGeom>
          <a:solidFill>
            <a:srgbClr val="4292B1"/>
          </a:solidFill>
        </p:spPr>
        <p:txBody>
          <a:bodyPr wrap="square" lIns="0" tIns="0" rIns="0" bIns="0" rtlCol="0"/>
          <a:lstStyle/>
          <a:p>
            <a:endParaRPr/>
          </a:p>
        </p:txBody>
      </p:sp>
      <p:sp>
        <p:nvSpPr>
          <p:cNvPr id="7" name="object 7"/>
          <p:cNvSpPr txBox="1"/>
          <p:nvPr/>
        </p:nvSpPr>
        <p:spPr>
          <a:xfrm>
            <a:off x="6176225" y="1131103"/>
            <a:ext cx="2289810" cy="570230"/>
          </a:xfrm>
          <a:prstGeom prst="rect">
            <a:avLst/>
          </a:prstGeom>
        </p:spPr>
        <p:txBody>
          <a:bodyPr vert="horz" wrap="square" lIns="0" tIns="0" rIns="0" bIns="0" rtlCol="0">
            <a:spAutoFit/>
          </a:bodyPr>
          <a:lstStyle/>
          <a:p>
            <a:pPr marL="12700">
              <a:lnSpc>
                <a:spcPct val="100000"/>
              </a:lnSpc>
            </a:pPr>
            <a:r>
              <a:rPr sz="900" b="1" spc="-95" dirty="0">
                <a:solidFill>
                  <a:srgbClr val="FFFFFF"/>
                </a:solidFill>
                <a:latin typeface="Arial Black"/>
                <a:cs typeface="Arial Black"/>
              </a:rPr>
              <a:t>Estimated </a:t>
            </a:r>
            <a:r>
              <a:rPr sz="900" b="1" spc="-105" dirty="0">
                <a:solidFill>
                  <a:srgbClr val="FFFFFF"/>
                </a:solidFill>
                <a:latin typeface="Arial Black"/>
                <a:cs typeface="Arial Black"/>
              </a:rPr>
              <a:t>Time </a:t>
            </a:r>
            <a:r>
              <a:rPr sz="900" b="1" spc="-95" dirty="0">
                <a:solidFill>
                  <a:srgbClr val="FFFFFF"/>
                </a:solidFill>
                <a:latin typeface="Arial Black"/>
                <a:cs typeface="Arial Black"/>
              </a:rPr>
              <a:t>Commitment: </a:t>
            </a:r>
            <a:r>
              <a:rPr sz="900" b="1" spc="-70" dirty="0">
                <a:solidFill>
                  <a:srgbClr val="FFFFFF"/>
                </a:solidFill>
                <a:latin typeface="Arial Black"/>
                <a:cs typeface="Arial Black"/>
              </a:rPr>
              <a:t>2.5 </a:t>
            </a:r>
            <a:r>
              <a:rPr sz="900" b="1" spc="90" dirty="0">
                <a:solidFill>
                  <a:srgbClr val="FFFFFF"/>
                </a:solidFill>
                <a:latin typeface="Arial Black"/>
                <a:cs typeface="Arial Black"/>
              </a:rPr>
              <a:t>- </a:t>
            </a:r>
            <a:r>
              <a:rPr sz="900" b="1" spc="-65" dirty="0">
                <a:solidFill>
                  <a:srgbClr val="FFFFFF"/>
                </a:solidFill>
                <a:latin typeface="Arial Black"/>
                <a:cs typeface="Arial Black"/>
              </a:rPr>
              <a:t>3</a:t>
            </a:r>
            <a:r>
              <a:rPr sz="900" b="1" spc="-95" dirty="0">
                <a:solidFill>
                  <a:srgbClr val="FFFFFF"/>
                </a:solidFill>
                <a:latin typeface="Arial Black"/>
                <a:cs typeface="Arial Black"/>
              </a:rPr>
              <a:t> </a:t>
            </a:r>
            <a:r>
              <a:rPr sz="900" b="1" spc="-85" dirty="0">
                <a:solidFill>
                  <a:srgbClr val="FFFFFF"/>
                </a:solidFill>
                <a:latin typeface="Arial Black"/>
                <a:cs typeface="Arial Black"/>
              </a:rPr>
              <a:t>hours</a:t>
            </a:r>
            <a:endParaRPr sz="900">
              <a:latin typeface="Arial Black"/>
              <a:cs typeface="Arial Black"/>
            </a:endParaRPr>
          </a:p>
          <a:p>
            <a:pPr marL="12700" marR="629920">
              <a:lnSpc>
                <a:spcPct val="109400"/>
              </a:lnSpc>
              <a:spcBef>
                <a:spcPts val="30"/>
              </a:spcBef>
            </a:pPr>
            <a:r>
              <a:rPr sz="800" spc="-5" dirty="0">
                <a:solidFill>
                  <a:srgbClr val="FFFFFF"/>
                </a:solidFill>
                <a:latin typeface="Arial"/>
                <a:cs typeface="Arial"/>
              </a:rPr>
              <a:t>Faculty </a:t>
            </a:r>
            <a:r>
              <a:rPr sz="800" dirty="0">
                <a:solidFill>
                  <a:srgbClr val="FFFFFF"/>
                </a:solidFill>
                <a:latin typeface="Arial"/>
                <a:cs typeface="Arial"/>
              </a:rPr>
              <a:t>Video </a:t>
            </a:r>
            <a:r>
              <a:rPr sz="800" spc="-10" dirty="0">
                <a:solidFill>
                  <a:srgbClr val="FFFFFF"/>
                </a:solidFill>
                <a:latin typeface="Arial"/>
                <a:cs typeface="Arial"/>
              </a:rPr>
              <a:t>Lectures: </a:t>
            </a:r>
            <a:r>
              <a:rPr sz="800" spc="35" dirty="0">
                <a:solidFill>
                  <a:srgbClr val="FFFFFF"/>
                </a:solidFill>
                <a:latin typeface="Arial"/>
                <a:cs typeface="Arial"/>
              </a:rPr>
              <a:t>30 </a:t>
            </a:r>
            <a:r>
              <a:rPr sz="800" spc="5" dirty="0">
                <a:solidFill>
                  <a:srgbClr val="FFFFFF"/>
                </a:solidFill>
                <a:latin typeface="Arial"/>
                <a:cs typeface="Arial"/>
              </a:rPr>
              <a:t>Minutes  </a:t>
            </a:r>
            <a:r>
              <a:rPr sz="800" spc="-10" dirty="0">
                <a:solidFill>
                  <a:srgbClr val="FFFFFF"/>
                </a:solidFill>
                <a:latin typeface="Arial"/>
                <a:cs typeface="Arial"/>
              </a:rPr>
              <a:t>Create</a:t>
            </a:r>
            <a:r>
              <a:rPr sz="800" spc="-30" dirty="0">
                <a:solidFill>
                  <a:srgbClr val="FFFFFF"/>
                </a:solidFill>
                <a:latin typeface="Arial"/>
                <a:cs typeface="Arial"/>
              </a:rPr>
              <a:t> </a:t>
            </a:r>
            <a:r>
              <a:rPr sz="800" spc="15" dirty="0">
                <a:solidFill>
                  <a:srgbClr val="FFFFFF"/>
                </a:solidFill>
                <a:latin typeface="Arial"/>
                <a:cs typeface="Arial"/>
              </a:rPr>
              <a:t>Action</a:t>
            </a:r>
            <a:r>
              <a:rPr sz="800" spc="-30" dirty="0">
                <a:solidFill>
                  <a:srgbClr val="FFFFFF"/>
                </a:solidFill>
                <a:latin typeface="Arial"/>
                <a:cs typeface="Arial"/>
              </a:rPr>
              <a:t> </a:t>
            </a:r>
            <a:r>
              <a:rPr sz="800" spc="-15" dirty="0">
                <a:solidFill>
                  <a:srgbClr val="FFFFFF"/>
                </a:solidFill>
                <a:latin typeface="Arial"/>
                <a:cs typeface="Arial"/>
              </a:rPr>
              <a:t>Plan:</a:t>
            </a:r>
            <a:r>
              <a:rPr sz="800" spc="-30" dirty="0">
                <a:solidFill>
                  <a:srgbClr val="FFFFFF"/>
                </a:solidFill>
                <a:latin typeface="Arial"/>
                <a:cs typeface="Arial"/>
              </a:rPr>
              <a:t> </a:t>
            </a:r>
            <a:r>
              <a:rPr sz="800" spc="35" dirty="0">
                <a:solidFill>
                  <a:srgbClr val="FFFFFF"/>
                </a:solidFill>
                <a:latin typeface="Arial"/>
                <a:cs typeface="Arial"/>
              </a:rPr>
              <a:t>75</a:t>
            </a:r>
            <a:r>
              <a:rPr sz="800" spc="-30" dirty="0">
                <a:solidFill>
                  <a:srgbClr val="FFFFFF"/>
                </a:solidFill>
                <a:latin typeface="Arial"/>
                <a:cs typeface="Arial"/>
              </a:rPr>
              <a:t> </a:t>
            </a:r>
            <a:r>
              <a:rPr sz="800" spc="70" dirty="0">
                <a:solidFill>
                  <a:srgbClr val="FFFFFF"/>
                </a:solidFill>
                <a:latin typeface="Arial"/>
                <a:cs typeface="Arial"/>
              </a:rPr>
              <a:t>-</a:t>
            </a:r>
            <a:r>
              <a:rPr sz="800" spc="-30" dirty="0">
                <a:solidFill>
                  <a:srgbClr val="FFFFFF"/>
                </a:solidFill>
                <a:latin typeface="Arial"/>
                <a:cs typeface="Arial"/>
              </a:rPr>
              <a:t> </a:t>
            </a:r>
            <a:r>
              <a:rPr sz="800" spc="35" dirty="0">
                <a:solidFill>
                  <a:srgbClr val="FFFFFF"/>
                </a:solidFill>
                <a:latin typeface="Arial"/>
                <a:cs typeface="Arial"/>
              </a:rPr>
              <a:t>90</a:t>
            </a:r>
            <a:r>
              <a:rPr sz="800" spc="-30" dirty="0">
                <a:solidFill>
                  <a:srgbClr val="FFFFFF"/>
                </a:solidFill>
                <a:latin typeface="Arial"/>
                <a:cs typeface="Arial"/>
              </a:rPr>
              <a:t> </a:t>
            </a:r>
            <a:r>
              <a:rPr sz="800" spc="5" dirty="0">
                <a:solidFill>
                  <a:srgbClr val="FFFFFF"/>
                </a:solidFill>
                <a:latin typeface="Arial"/>
                <a:cs typeface="Arial"/>
              </a:rPr>
              <a:t>Minutes  </a:t>
            </a:r>
            <a:r>
              <a:rPr sz="800" dirty="0">
                <a:solidFill>
                  <a:srgbClr val="FFFFFF"/>
                </a:solidFill>
                <a:latin typeface="Arial"/>
                <a:cs typeface="Arial"/>
              </a:rPr>
              <a:t>Interactive </a:t>
            </a:r>
            <a:r>
              <a:rPr sz="800" spc="5" dirty="0">
                <a:solidFill>
                  <a:srgbClr val="FFFFFF"/>
                </a:solidFill>
                <a:latin typeface="Arial"/>
                <a:cs typeface="Arial"/>
              </a:rPr>
              <a:t>Activities: </a:t>
            </a:r>
            <a:r>
              <a:rPr sz="800" spc="40" dirty="0">
                <a:solidFill>
                  <a:srgbClr val="FFFFFF"/>
                </a:solidFill>
                <a:latin typeface="Arial"/>
                <a:cs typeface="Arial"/>
              </a:rPr>
              <a:t>45-60</a:t>
            </a:r>
            <a:r>
              <a:rPr sz="800" spc="-85" dirty="0">
                <a:solidFill>
                  <a:srgbClr val="FFFFFF"/>
                </a:solidFill>
                <a:latin typeface="Arial"/>
                <a:cs typeface="Arial"/>
              </a:rPr>
              <a:t> </a:t>
            </a:r>
            <a:r>
              <a:rPr sz="800" spc="5" dirty="0">
                <a:solidFill>
                  <a:srgbClr val="FFFFFF"/>
                </a:solidFill>
                <a:latin typeface="Arial"/>
                <a:cs typeface="Arial"/>
              </a:rPr>
              <a:t>Minutes</a:t>
            </a:r>
            <a:endParaRPr sz="800">
              <a:latin typeface="Arial"/>
              <a:cs typeface="Arial"/>
            </a:endParaRPr>
          </a:p>
        </p:txBody>
      </p:sp>
      <p:sp>
        <p:nvSpPr>
          <p:cNvPr id="8" name="object 8"/>
          <p:cNvSpPr/>
          <p:nvPr/>
        </p:nvSpPr>
        <p:spPr>
          <a:xfrm>
            <a:off x="6956765" y="336345"/>
            <a:ext cx="1906734" cy="368862"/>
          </a:xfrm>
          <a:prstGeom prst="rect">
            <a:avLst/>
          </a:prstGeom>
          <a:blipFill>
            <a:blip r:embed="rId2" cstate="print"/>
            <a:stretch>
              <a:fillRect/>
            </a:stretch>
          </a:blipFill>
        </p:spPr>
        <p:txBody>
          <a:bodyPr wrap="square" lIns="0" tIns="0" rIns="0" bIns="0" rtlCol="0"/>
          <a:lstStyle/>
          <a:p>
            <a:endParaRPr/>
          </a:p>
        </p:txBody>
      </p:sp>
      <p:sp>
        <p:nvSpPr>
          <p:cNvPr id="9" name="object 9"/>
          <p:cNvSpPr/>
          <p:nvPr/>
        </p:nvSpPr>
        <p:spPr>
          <a:xfrm>
            <a:off x="5682075" y="3043650"/>
            <a:ext cx="698699" cy="698699"/>
          </a:xfrm>
          <a:prstGeom prst="rect">
            <a:avLst/>
          </a:prstGeom>
          <a:blipFill>
            <a:blip r:embed="rId3" cstate="print"/>
            <a:stretch>
              <a:fillRect/>
            </a:stretch>
          </a:blipFill>
        </p:spPr>
        <p:txBody>
          <a:bodyPr wrap="square" lIns="0" tIns="0" rIns="0" bIns="0" rtlCol="0"/>
          <a:lstStyle/>
          <a:p>
            <a:endParaRPr/>
          </a:p>
        </p:txBody>
      </p:sp>
      <p:sp>
        <p:nvSpPr>
          <p:cNvPr id="10" name="object 10"/>
          <p:cNvSpPr/>
          <p:nvPr/>
        </p:nvSpPr>
        <p:spPr>
          <a:xfrm>
            <a:off x="5663024" y="3024600"/>
            <a:ext cx="737235" cy="737235"/>
          </a:xfrm>
          <a:custGeom>
            <a:avLst/>
            <a:gdLst/>
            <a:ahLst/>
            <a:cxnLst/>
            <a:rect l="l" t="t" r="r" b="b"/>
            <a:pathLst>
              <a:path w="737235" h="737235">
                <a:moveTo>
                  <a:pt x="0" y="368399"/>
                </a:moveTo>
                <a:lnTo>
                  <a:pt x="2870" y="322188"/>
                </a:lnTo>
                <a:lnTo>
                  <a:pt x="11251" y="277690"/>
                </a:lnTo>
                <a:lnTo>
                  <a:pt x="24797" y="235250"/>
                </a:lnTo>
                <a:lnTo>
                  <a:pt x="43163" y="195213"/>
                </a:lnTo>
                <a:lnTo>
                  <a:pt x="66004" y="157925"/>
                </a:lnTo>
                <a:lnTo>
                  <a:pt x="92975" y="123730"/>
                </a:lnTo>
                <a:lnTo>
                  <a:pt x="123730" y="92975"/>
                </a:lnTo>
                <a:lnTo>
                  <a:pt x="157925" y="66004"/>
                </a:lnTo>
                <a:lnTo>
                  <a:pt x="195213" y="43163"/>
                </a:lnTo>
                <a:lnTo>
                  <a:pt x="235250" y="24797"/>
                </a:lnTo>
                <a:lnTo>
                  <a:pt x="277690" y="11251"/>
                </a:lnTo>
                <a:lnTo>
                  <a:pt x="322188" y="2870"/>
                </a:lnTo>
                <a:lnTo>
                  <a:pt x="368399" y="0"/>
                </a:lnTo>
                <a:lnTo>
                  <a:pt x="416823" y="3194"/>
                </a:lnTo>
                <a:lnTo>
                  <a:pt x="464008" y="12621"/>
                </a:lnTo>
                <a:lnTo>
                  <a:pt x="509380" y="28042"/>
                </a:lnTo>
                <a:lnTo>
                  <a:pt x="552367" y="49221"/>
                </a:lnTo>
                <a:lnTo>
                  <a:pt x="592397" y="75920"/>
                </a:lnTo>
                <a:lnTo>
                  <a:pt x="628897" y="107901"/>
                </a:lnTo>
                <a:lnTo>
                  <a:pt x="660879" y="144402"/>
                </a:lnTo>
                <a:lnTo>
                  <a:pt x="687578" y="184432"/>
                </a:lnTo>
                <a:lnTo>
                  <a:pt x="708757" y="227419"/>
                </a:lnTo>
                <a:lnTo>
                  <a:pt x="724178" y="272791"/>
                </a:lnTo>
                <a:lnTo>
                  <a:pt x="733605" y="319976"/>
                </a:lnTo>
                <a:lnTo>
                  <a:pt x="736799" y="368399"/>
                </a:lnTo>
                <a:lnTo>
                  <a:pt x="733929" y="414611"/>
                </a:lnTo>
                <a:lnTo>
                  <a:pt x="725548" y="459109"/>
                </a:lnTo>
                <a:lnTo>
                  <a:pt x="712002" y="501549"/>
                </a:lnTo>
                <a:lnTo>
                  <a:pt x="693636" y="541586"/>
                </a:lnTo>
                <a:lnTo>
                  <a:pt x="670795" y="578874"/>
                </a:lnTo>
                <a:lnTo>
                  <a:pt x="643824" y="613069"/>
                </a:lnTo>
                <a:lnTo>
                  <a:pt x="613069" y="643824"/>
                </a:lnTo>
                <a:lnTo>
                  <a:pt x="578874" y="670795"/>
                </a:lnTo>
                <a:lnTo>
                  <a:pt x="541586" y="693636"/>
                </a:lnTo>
                <a:lnTo>
                  <a:pt x="501549" y="712002"/>
                </a:lnTo>
                <a:lnTo>
                  <a:pt x="459109" y="725548"/>
                </a:lnTo>
                <a:lnTo>
                  <a:pt x="414611" y="733929"/>
                </a:lnTo>
                <a:lnTo>
                  <a:pt x="368399" y="736799"/>
                </a:lnTo>
                <a:lnTo>
                  <a:pt x="322188" y="733929"/>
                </a:lnTo>
                <a:lnTo>
                  <a:pt x="277690" y="725548"/>
                </a:lnTo>
                <a:lnTo>
                  <a:pt x="235250" y="712002"/>
                </a:lnTo>
                <a:lnTo>
                  <a:pt x="195213" y="693636"/>
                </a:lnTo>
                <a:lnTo>
                  <a:pt x="157925" y="670795"/>
                </a:lnTo>
                <a:lnTo>
                  <a:pt x="123730" y="643824"/>
                </a:lnTo>
                <a:lnTo>
                  <a:pt x="92975" y="613069"/>
                </a:lnTo>
                <a:lnTo>
                  <a:pt x="66004" y="578874"/>
                </a:lnTo>
                <a:lnTo>
                  <a:pt x="43163" y="541586"/>
                </a:lnTo>
                <a:lnTo>
                  <a:pt x="24797" y="501549"/>
                </a:lnTo>
                <a:lnTo>
                  <a:pt x="11251" y="459109"/>
                </a:lnTo>
                <a:lnTo>
                  <a:pt x="2870" y="414611"/>
                </a:lnTo>
                <a:lnTo>
                  <a:pt x="0" y="368399"/>
                </a:lnTo>
                <a:close/>
              </a:path>
            </a:pathLst>
          </a:custGeom>
          <a:ln w="38099">
            <a:solidFill>
              <a:srgbClr val="4292B1"/>
            </a:solidFill>
          </a:ln>
        </p:spPr>
        <p:txBody>
          <a:bodyPr wrap="square" lIns="0" tIns="0" rIns="0" bIns="0" rtlCol="0"/>
          <a:lstStyle/>
          <a:p>
            <a:endParaRPr/>
          </a:p>
        </p:txBody>
      </p:sp>
      <p:sp>
        <p:nvSpPr>
          <p:cNvPr id="11" name="object 11"/>
          <p:cNvSpPr txBox="1"/>
          <p:nvPr/>
        </p:nvSpPr>
        <p:spPr>
          <a:xfrm>
            <a:off x="1697500" y="683398"/>
            <a:ext cx="4277360" cy="1219835"/>
          </a:xfrm>
          <a:prstGeom prst="rect">
            <a:avLst/>
          </a:prstGeom>
        </p:spPr>
        <p:txBody>
          <a:bodyPr vert="horz" wrap="square" lIns="0" tIns="0" rIns="0" bIns="0" rtlCol="0">
            <a:spAutoFit/>
          </a:bodyPr>
          <a:lstStyle/>
          <a:p>
            <a:pPr marL="12700" algn="just">
              <a:lnSpc>
                <a:spcPct val="100000"/>
              </a:lnSpc>
            </a:pPr>
            <a:r>
              <a:rPr sz="800" b="1" spc="-90" dirty="0">
                <a:solidFill>
                  <a:srgbClr val="363740"/>
                </a:solidFill>
                <a:latin typeface="Arial Black"/>
                <a:cs typeface="Arial Black"/>
              </a:rPr>
              <a:t>ACCELERATING </a:t>
            </a:r>
            <a:r>
              <a:rPr sz="800" b="1" spc="-50" dirty="0">
                <a:solidFill>
                  <a:srgbClr val="363740"/>
                </a:solidFill>
                <a:latin typeface="Arial Black"/>
                <a:cs typeface="Arial Black"/>
              </a:rPr>
              <a:t>WOMEN </a:t>
            </a:r>
            <a:r>
              <a:rPr sz="800" b="1" spc="-75" dirty="0">
                <a:solidFill>
                  <a:srgbClr val="363740"/>
                </a:solidFill>
                <a:latin typeface="Arial Black"/>
                <a:cs typeface="Arial Black"/>
              </a:rPr>
              <a:t>LEADERS</a:t>
            </a:r>
            <a:r>
              <a:rPr sz="800" b="1" spc="-10" dirty="0">
                <a:solidFill>
                  <a:srgbClr val="363740"/>
                </a:solidFill>
                <a:latin typeface="Arial Black"/>
                <a:cs typeface="Arial Black"/>
              </a:rPr>
              <a:t> </a:t>
            </a:r>
            <a:r>
              <a:rPr sz="800" b="1" spc="-85" dirty="0">
                <a:solidFill>
                  <a:srgbClr val="363740"/>
                </a:solidFill>
                <a:latin typeface="Arial Black"/>
                <a:cs typeface="Arial Black"/>
              </a:rPr>
              <a:t>SERIES</a:t>
            </a:r>
            <a:endParaRPr sz="800">
              <a:latin typeface="Arial Black"/>
              <a:cs typeface="Arial Black"/>
            </a:endParaRPr>
          </a:p>
          <a:p>
            <a:pPr marL="21590" algn="just">
              <a:lnSpc>
                <a:spcPct val="100000"/>
              </a:lnSpc>
              <a:spcBef>
                <a:spcPts val="690"/>
              </a:spcBef>
            </a:pPr>
            <a:r>
              <a:rPr sz="1200" spc="50" dirty="0">
                <a:solidFill>
                  <a:srgbClr val="4292B1"/>
                </a:solidFill>
                <a:latin typeface="Arial"/>
                <a:cs typeface="Arial"/>
              </a:rPr>
              <a:t>1 </a:t>
            </a:r>
            <a:r>
              <a:rPr sz="1200" spc="10" dirty="0">
                <a:solidFill>
                  <a:srgbClr val="4292B1"/>
                </a:solidFill>
                <a:latin typeface="Arial"/>
                <a:cs typeface="Arial"/>
              </a:rPr>
              <a:t>Week</a:t>
            </a:r>
            <a:r>
              <a:rPr sz="1200" spc="-170" dirty="0">
                <a:solidFill>
                  <a:srgbClr val="4292B1"/>
                </a:solidFill>
                <a:latin typeface="Arial"/>
                <a:cs typeface="Arial"/>
              </a:rPr>
              <a:t> </a:t>
            </a:r>
            <a:r>
              <a:rPr sz="1200" spc="-15" dirty="0">
                <a:solidFill>
                  <a:srgbClr val="4292B1"/>
                </a:solidFill>
                <a:latin typeface="Arial"/>
                <a:cs typeface="Arial"/>
              </a:rPr>
              <a:t>Experience</a:t>
            </a:r>
            <a:endParaRPr sz="1200">
              <a:latin typeface="Arial"/>
              <a:cs typeface="Arial"/>
            </a:endParaRPr>
          </a:p>
          <a:p>
            <a:pPr marL="21590" marR="5080" algn="just">
              <a:lnSpc>
                <a:spcPct val="117200"/>
              </a:lnSpc>
              <a:spcBef>
                <a:spcPts val="885"/>
              </a:spcBef>
            </a:pPr>
            <a:r>
              <a:rPr sz="800" dirty="0">
                <a:solidFill>
                  <a:srgbClr val="363740"/>
                </a:solidFill>
                <a:latin typeface="Arial"/>
                <a:cs typeface="Arial"/>
              </a:rPr>
              <a:t>Women’s </a:t>
            </a:r>
            <a:r>
              <a:rPr sz="800" spc="-5" dirty="0">
                <a:solidFill>
                  <a:srgbClr val="363740"/>
                </a:solidFill>
                <a:latin typeface="Arial"/>
                <a:cs typeface="Arial"/>
              </a:rPr>
              <a:t>leadership is needed more </a:t>
            </a:r>
            <a:r>
              <a:rPr sz="800" spc="10" dirty="0">
                <a:solidFill>
                  <a:srgbClr val="363740"/>
                </a:solidFill>
                <a:latin typeface="Arial"/>
                <a:cs typeface="Arial"/>
              </a:rPr>
              <a:t>than </a:t>
            </a:r>
            <a:r>
              <a:rPr sz="800" spc="-10" dirty="0">
                <a:solidFill>
                  <a:srgbClr val="363740"/>
                </a:solidFill>
                <a:latin typeface="Arial"/>
                <a:cs typeface="Arial"/>
              </a:rPr>
              <a:t>ever </a:t>
            </a:r>
            <a:r>
              <a:rPr sz="800" spc="5" dirty="0">
                <a:solidFill>
                  <a:srgbClr val="363740"/>
                </a:solidFill>
                <a:latin typeface="Arial"/>
                <a:cs typeface="Arial"/>
              </a:rPr>
              <a:t>in </a:t>
            </a:r>
            <a:r>
              <a:rPr sz="800" dirty="0">
                <a:solidFill>
                  <a:srgbClr val="363740"/>
                </a:solidFill>
                <a:latin typeface="Arial"/>
                <a:cs typeface="Arial"/>
              </a:rPr>
              <a:t>today’s </a:t>
            </a:r>
            <a:r>
              <a:rPr sz="800" spc="-5" dirty="0">
                <a:solidFill>
                  <a:srgbClr val="363740"/>
                </a:solidFill>
                <a:latin typeface="Arial"/>
                <a:cs typeface="Arial"/>
              </a:rPr>
              <a:t>business </a:t>
            </a:r>
            <a:r>
              <a:rPr sz="800" dirty="0">
                <a:solidFill>
                  <a:srgbClr val="363740"/>
                </a:solidFill>
                <a:latin typeface="Arial"/>
                <a:cs typeface="Arial"/>
              </a:rPr>
              <a:t>environment. </a:t>
            </a:r>
            <a:r>
              <a:rPr sz="800" spc="10" dirty="0">
                <a:solidFill>
                  <a:srgbClr val="363740"/>
                </a:solidFill>
                <a:latin typeface="Arial"/>
                <a:cs typeface="Arial"/>
              </a:rPr>
              <a:t>As </a:t>
            </a:r>
            <a:r>
              <a:rPr sz="800" spc="15" dirty="0">
                <a:solidFill>
                  <a:srgbClr val="363740"/>
                </a:solidFill>
                <a:latin typeface="Arial"/>
                <a:cs typeface="Arial"/>
              </a:rPr>
              <a:t>women  </a:t>
            </a:r>
            <a:r>
              <a:rPr sz="800" spc="-10" dirty="0">
                <a:solidFill>
                  <a:srgbClr val="363740"/>
                </a:solidFill>
                <a:latin typeface="Arial"/>
                <a:cs typeface="Arial"/>
              </a:rPr>
              <a:t>have </a:t>
            </a:r>
            <a:r>
              <a:rPr sz="800" spc="-5" dirty="0">
                <a:solidFill>
                  <a:srgbClr val="363740"/>
                </a:solidFill>
                <a:latin typeface="Arial"/>
                <a:cs typeface="Arial"/>
              </a:rPr>
              <a:t>successfully risen </a:t>
            </a:r>
            <a:r>
              <a:rPr sz="800" spc="5" dirty="0">
                <a:solidFill>
                  <a:srgbClr val="363740"/>
                </a:solidFill>
                <a:latin typeface="Arial"/>
                <a:cs typeface="Arial"/>
              </a:rPr>
              <a:t>in </a:t>
            </a:r>
            <a:r>
              <a:rPr sz="800" dirty="0">
                <a:solidFill>
                  <a:srgbClr val="363740"/>
                </a:solidFill>
                <a:latin typeface="Arial"/>
                <a:cs typeface="Arial"/>
              </a:rPr>
              <a:t>organizations, </a:t>
            </a:r>
            <a:r>
              <a:rPr sz="800" spc="10" dirty="0">
                <a:solidFill>
                  <a:srgbClr val="363740"/>
                </a:solidFill>
                <a:latin typeface="Arial"/>
                <a:cs typeface="Arial"/>
              </a:rPr>
              <a:t>they </a:t>
            </a:r>
            <a:r>
              <a:rPr sz="800" spc="-10" dirty="0">
                <a:solidFill>
                  <a:srgbClr val="363740"/>
                </a:solidFill>
                <a:latin typeface="Arial"/>
                <a:cs typeface="Arial"/>
              </a:rPr>
              <a:t>have </a:t>
            </a:r>
            <a:r>
              <a:rPr sz="800" spc="10" dirty="0">
                <a:solidFill>
                  <a:srgbClr val="363740"/>
                </a:solidFill>
                <a:latin typeface="Arial"/>
                <a:cs typeface="Arial"/>
              </a:rPr>
              <a:t>identiﬁed the </a:t>
            </a:r>
            <a:r>
              <a:rPr sz="800" spc="-5" dirty="0">
                <a:solidFill>
                  <a:srgbClr val="363740"/>
                </a:solidFill>
                <a:latin typeface="Arial"/>
                <a:cs typeface="Arial"/>
              </a:rPr>
              <a:t>need </a:t>
            </a:r>
            <a:r>
              <a:rPr sz="800" spc="20" dirty="0">
                <a:solidFill>
                  <a:srgbClr val="363740"/>
                </a:solidFill>
                <a:latin typeface="Arial"/>
                <a:cs typeface="Arial"/>
              </a:rPr>
              <a:t>to </a:t>
            </a:r>
            <a:r>
              <a:rPr sz="800" spc="5" dirty="0">
                <a:solidFill>
                  <a:srgbClr val="363740"/>
                </a:solidFill>
                <a:latin typeface="Arial"/>
                <a:cs typeface="Arial"/>
              </a:rPr>
              <a:t>drive </a:t>
            </a:r>
            <a:r>
              <a:rPr sz="800" spc="-25" dirty="0">
                <a:solidFill>
                  <a:srgbClr val="363740"/>
                </a:solidFill>
                <a:latin typeface="Arial"/>
                <a:cs typeface="Arial"/>
              </a:rPr>
              <a:t>a </a:t>
            </a:r>
            <a:r>
              <a:rPr sz="800" spc="-5" dirty="0">
                <a:solidFill>
                  <a:srgbClr val="363740"/>
                </a:solidFill>
                <a:latin typeface="Arial"/>
                <a:cs typeface="Arial"/>
              </a:rPr>
              <a:t>more  </a:t>
            </a:r>
            <a:r>
              <a:rPr sz="800" dirty="0">
                <a:solidFill>
                  <a:srgbClr val="363740"/>
                </a:solidFill>
                <a:latin typeface="Arial"/>
                <a:cs typeface="Arial"/>
              </a:rPr>
              <a:t>collaborative </a:t>
            </a:r>
            <a:r>
              <a:rPr sz="800" spc="-5" dirty="0">
                <a:solidFill>
                  <a:srgbClr val="363740"/>
                </a:solidFill>
                <a:latin typeface="Arial"/>
                <a:cs typeface="Arial"/>
              </a:rPr>
              <a:t>approach </a:t>
            </a:r>
            <a:r>
              <a:rPr sz="800" spc="20" dirty="0">
                <a:solidFill>
                  <a:srgbClr val="363740"/>
                </a:solidFill>
                <a:latin typeface="Arial"/>
                <a:cs typeface="Arial"/>
              </a:rPr>
              <a:t>to </a:t>
            </a:r>
            <a:r>
              <a:rPr sz="800" dirty="0">
                <a:solidFill>
                  <a:srgbClr val="363740"/>
                </a:solidFill>
                <a:latin typeface="Arial"/>
                <a:cs typeface="Arial"/>
              </a:rPr>
              <a:t>decision-making. </a:t>
            </a:r>
            <a:r>
              <a:rPr sz="800" spc="-5" dirty="0">
                <a:solidFill>
                  <a:srgbClr val="363740"/>
                </a:solidFill>
                <a:latin typeface="Arial"/>
                <a:cs typeface="Arial"/>
              </a:rPr>
              <a:t>They </a:t>
            </a:r>
            <a:r>
              <a:rPr sz="800" spc="5" dirty="0">
                <a:solidFill>
                  <a:srgbClr val="363740"/>
                </a:solidFill>
                <a:latin typeface="Arial"/>
                <a:cs typeface="Arial"/>
              </a:rPr>
              <a:t>understand </a:t>
            </a:r>
            <a:r>
              <a:rPr sz="800" spc="10" dirty="0">
                <a:solidFill>
                  <a:srgbClr val="363740"/>
                </a:solidFill>
                <a:latin typeface="Arial"/>
                <a:cs typeface="Arial"/>
              </a:rPr>
              <a:t>they </a:t>
            </a:r>
            <a:r>
              <a:rPr sz="800" spc="-10" dirty="0">
                <a:solidFill>
                  <a:srgbClr val="363740"/>
                </a:solidFill>
                <a:latin typeface="Arial"/>
                <a:cs typeface="Arial"/>
              </a:rPr>
              <a:t>can </a:t>
            </a:r>
            <a:r>
              <a:rPr sz="800" spc="-5" dirty="0">
                <a:solidFill>
                  <a:srgbClr val="363740"/>
                </a:solidFill>
                <a:latin typeface="Arial"/>
                <a:cs typeface="Arial"/>
              </a:rPr>
              <a:t>create </a:t>
            </a:r>
            <a:r>
              <a:rPr sz="800" spc="-25" dirty="0">
                <a:solidFill>
                  <a:srgbClr val="363740"/>
                </a:solidFill>
                <a:latin typeface="Arial"/>
                <a:cs typeface="Arial"/>
              </a:rPr>
              <a:t>a </a:t>
            </a:r>
            <a:r>
              <a:rPr sz="800" spc="5" dirty="0">
                <a:solidFill>
                  <a:srgbClr val="363740"/>
                </a:solidFill>
                <a:latin typeface="Arial"/>
                <a:cs typeface="Arial"/>
              </a:rPr>
              <a:t>competitive  </a:t>
            </a:r>
            <a:r>
              <a:rPr sz="800" dirty="0">
                <a:solidFill>
                  <a:srgbClr val="363740"/>
                </a:solidFill>
                <a:latin typeface="Arial"/>
                <a:cs typeface="Arial"/>
              </a:rPr>
              <a:t>advantage </a:t>
            </a:r>
            <a:r>
              <a:rPr sz="800" spc="15" dirty="0">
                <a:solidFill>
                  <a:srgbClr val="363740"/>
                </a:solidFill>
                <a:latin typeface="Arial"/>
                <a:cs typeface="Arial"/>
              </a:rPr>
              <a:t>for </a:t>
            </a:r>
            <a:r>
              <a:rPr sz="800" spc="10" dirty="0">
                <a:solidFill>
                  <a:srgbClr val="363740"/>
                </a:solidFill>
                <a:latin typeface="Arial"/>
                <a:cs typeface="Arial"/>
              </a:rPr>
              <a:t>their </a:t>
            </a:r>
            <a:r>
              <a:rPr sz="800" dirty="0">
                <a:solidFill>
                  <a:srgbClr val="363740"/>
                </a:solidFill>
                <a:latin typeface="Arial"/>
                <a:cs typeface="Arial"/>
              </a:rPr>
              <a:t>organizations </a:t>
            </a:r>
            <a:r>
              <a:rPr sz="800" spc="10" dirty="0">
                <a:solidFill>
                  <a:srgbClr val="363740"/>
                </a:solidFill>
                <a:latin typeface="Arial"/>
                <a:cs typeface="Arial"/>
              </a:rPr>
              <a:t>by </a:t>
            </a:r>
            <a:r>
              <a:rPr sz="800" dirty="0">
                <a:solidFill>
                  <a:srgbClr val="363740"/>
                </a:solidFill>
                <a:latin typeface="Arial"/>
                <a:cs typeface="Arial"/>
              </a:rPr>
              <a:t>encouraging </a:t>
            </a:r>
            <a:r>
              <a:rPr sz="800" spc="-5" dirty="0">
                <a:solidFill>
                  <a:srgbClr val="363740"/>
                </a:solidFill>
                <a:latin typeface="Arial"/>
                <a:cs typeface="Arial"/>
              </a:rPr>
              <a:t>leadership </a:t>
            </a:r>
            <a:r>
              <a:rPr sz="800" dirty="0">
                <a:solidFill>
                  <a:srgbClr val="363740"/>
                </a:solidFill>
                <a:latin typeface="Arial"/>
                <a:cs typeface="Arial"/>
              </a:rPr>
              <a:t>cultures </a:t>
            </a:r>
            <a:r>
              <a:rPr sz="800" spc="20" dirty="0">
                <a:solidFill>
                  <a:srgbClr val="363740"/>
                </a:solidFill>
                <a:latin typeface="Arial"/>
                <a:cs typeface="Arial"/>
              </a:rPr>
              <a:t>that </a:t>
            </a:r>
            <a:r>
              <a:rPr sz="800" spc="5" dirty="0">
                <a:solidFill>
                  <a:srgbClr val="363740"/>
                </a:solidFill>
                <a:latin typeface="Arial"/>
                <a:cs typeface="Arial"/>
              </a:rPr>
              <a:t>foster </a:t>
            </a:r>
            <a:r>
              <a:rPr sz="800" spc="-5" dirty="0">
                <a:solidFill>
                  <a:srgbClr val="363740"/>
                </a:solidFill>
                <a:latin typeface="Arial"/>
                <a:cs typeface="Arial"/>
              </a:rPr>
              <a:t>collective  </a:t>
            </a:r>
            <a:r>
              <a:rPr sz="800" dirty="0">
                <a:solidFill>
                  <a:srgbClr val="363740"/>
                </a:solidFill>
                <a:latin typeface="Arial"/>
                <a:cs typeface="Arial"/>
              </a:rPr>
              <a:t>intelligence and </a:t>
            </a:r>
            <a:r>
              <a:rPr sz="800" spc="-25" dirty="0">
                <a:solidFill>
                  <a:srgbClr val="363740"/>
                </a:solidFill>
                <a:latin typeface="Arial"/>
                <a:cs typeface="Arial"/>
              </a:rPr>
              <a:t>a </a:t>
            </a:r>
            <a:r>
              <a:rPr sz="800" spc="10" dirty="0">
                <a:solidFill>
                  <a:srgbClr val="363740"/>
                </a:solidFill>
                <a:latin typeface="Arial"/>
                <a:cs typeface="Arial"/>
              </a:rPr>
              <a:t>willingness </a:t>
            </a:r>
            <a:r>
              <a:rPr sz="800" spc="20" dirty="0">
                <a:solidFill>
                  <a:srgbClr val="363740"/>
                </a:solidFill>
                <a:latin typeface="Arial"/>
                <a:cs typeface="Arial"/>
              </a:rPr>
              <a:t>to </a:t>
            </a:r>
            <a:r>
              <a:rPr sz="800" spc="-5" dirty="0">
                <a:solidFill>
                  <a:srgbClr val="363740"/>
                </a:solidFill>
                <a:latin typeface="Arial"/>
                <a:cs typeface="Arial"/>
              </a:rPr>
              <a:t>challenge </a:t>
            </a:r>
            <a:r>
              <a:rPr sz="800" spc="10" dirty="0">
                <a:solidFill>
                  <a:srgbClr val="363740"/>
                </a:solidFill>
                <a:latin typeface="Arial"/>
                <a:cs typeface="Arial"/>
              </a:rPr>
              <a:t>the</a:t>
            </a:r>
            <a:r>
              <a:rPr sz="800" spc="-150" dirty="0">
                <a:solidFill>
                  <a:srgbClr val="363740"/>
                </a:solidFill>
                <a:latin typeface="Arial"/>
                <a:cs typeface="Arial"/>
              </a:rPr>
              <a:t> </a:t>
            </a:r>
            <a:r>
              <a:rPr sz="800" spc="5" dirty="0">
                <a:solidFill>
                  <a:srgbClr val="363740"/>
                </a:solidFill>
                <a:latin typeface="Arial"/>
                <a:cs typeface="Arial"/>
              </a:rPr>
              <a:t>status </a:t>
            </a:r>
            <a:r>
              <a:rPr sz="800" spc="-10" dirty="0">
                <a:solidFill>
                  <a:srgbClr val="363740"/>
                </a:solidFill>
                <a:latin typeface="Arial"/>
                <a:cs typeface="Arial"/>
              </a:rPr>
              <a:t>quo.</a:t>
            </a:r>
            <a:endParaRPr sz="800">
              <a:latin typeface="Arial"/>
              <a:cs typeface="Arial"/>
            </a:endParaRPr>
          </a:p>
        </p:txBody>
      </p:sp>
      <p:sp>
        <p:nvSpPr>
          <p:cNvPr id="12" name="object 12"/>
          <p:cNvSpPr txBox="1"/>
          <p:nvPr/>
        </p:nvSpPr>
        <p:spPr>
          <a:xfrm>
            <a:off x="1706900" y="2036455"/>
            <a:ext cx="7114540" cy="457200"/>
          </a:xfrm>
          <a:prstGeom prst="rect">
            <a:avLst/>
          </a:prstGeom>
        </p:spPr>
        <p:txBody>
          <a:bodyPr vert="horz" wrap="square" lIns="0" tIns="0" rIns="0" bIns="0" rtlCol="0">
            <a:spAutoFit/>
          </a:bodyPr>
          <a:lstStyle/>
          <a:p>
            <a:pPr marL="12700" marR="5080" algn="just">
              <a:lnSpc>
                <a:spcPct val="117200"/>
              </a:lnSpc>
            </a:pPr>
            <a:r>
              <a:rPr sz="800" spc="5" dirty="0">
                <a:solidFill>
                  <a:srgbClr val="363740"/>
                </a:solidFill>
                <a:latin typeface="Arial"/>
                <a:cs typeface="Arial"/>
              </a:rPr>
              <a:t>Participants </a:t>
            </a:r>
            <a:r>
              <a:rPr sz="800" spc="25" dirty="0">
                <a:solidFill>
                  <a:srgbClr val="363740"/>
                </a:solidFill>
                <a:latin typeface="Arial"/>
                <a:cs typeface="Arial"/>
              </a:rPr>
              <a:t>will </a:t>
            </a:r>
            <a:r>
              <a:rPr sz="800" spc="-5" dirty="0">
                <a:solidFill>
                  <a:srgbClr val="363740"/>
                </a:solidFill>
                <a:latin typeface="Arial"/>
                <a:cs typeface="Arial"/>
              </a:rPr>
              <a:t>learn </a:t>
            </a:r>
            <a:r>
              <a:rPr sz="800" spc="20" dirty="0">
                <a:solidFill>
                  <a:srgbClr val="363740"/>
                </a:solidFill>
                <a:latin typeface="Arial"/>
                <a:cs typeface="Arial"/>
              </a:rPr>
              <a:t>to </a:t>
            </a:r>
            <a:r>
              <a:rPr sz="800" spc="5" dirty="0">
                <a:solidFill>
                  <a:srgbClr val="363740"/>
                </a:solidFill>
                <a:latin typeface="Arial"/>
                <a:cs typeface="Arial"/>
              </a:rPr>
              <a:t>distinguish </a:t>
            </a:r>
            <a:r>
              <a:rPr sz="800" spc="10" dirty="0">
                <a:solidFill>
                  <a:srgbClr val="363740"/>
                </a:solidFill>
                <a:latin typeface="Arial"/>
                <a:cs typeface="Arial"/>
              </a:rPr>
              <a:t>between </a:t>
            </a:r>
            <a:r>
              <a:rPr sz="800" dirty="0">
                <a:solidFill>
                  <a:srgbClr val="363740"/>
                </a:solidFill>
                <a:latin typeface="Arial"/>
                <a:cs typeface="Arial"/>
              </a:rPr>
              <a:t>“execution teams” focused on </a:t>
            </a:r>
            <a:r>
              <a:rPr sz="800" spc="5" dirty="0">
                <a:solidFill>
                  <a:srgbClr val="363740"/>
                </a:solidFill>
                <a:latin typeface="Arial"/>
                <a:cs typeface="Arial"/>
              </a:rPr>
              <a:t>implementation </a:t>
            </a:r>
            <a:r>
              <a:rPr sz="800" dirty="0">
                <a:solidFill>
                  <a:srgbClr val="363740"/>
                </a:solidFill>
                <a:latin typeface="Arial"/>
                <a:cs typeface="Arial"/>
              </a:rPr>
              <a:t>and </a:t>
            </a:r>
            <a:r>
              <a:rPr sz="800" spc="-5" dirty="0">
                <a:solidFill>
                  <a:srgbClr val="363740"/>
                </a:solidFill>
                <a:latin typeface="Arial"/>
                <a:cs typeface="Arial"/>
              </a:rPr>
              <a:t>efﬁciency, </a:t>
            </a:r>
            <a:r>
              <a:rPr sz="800" dirty="0">
                <a:solidFill>
                  <a:srgbClr val="363740"/>
                </a:solidFill>
                <a:latin typeface="Arial"/>
                <a:cs typeface="Arial"/>
              </a:rPr>
              <a:t>and </a:t>
            </a:r>
            <a:r>
              <a:rPr sz="800" spc="5" dirty="0">
                <a:solidFill>
                  <a:srgbClr val="363740"/>
                </a:solidFill>
                <a:latin typeface="Arial"/>
                <a:cs typeface="Arial"/>
              </a:rPr>
              <a:t>“learning </a:t>
            </a:r>
            <a:r>
              <a:rPr sz="800" dirty="0">
                <a:solidFill>
                  <a:srgbClr val="363740"/>
                </a:solidFill>
                <a:latin typeface="Arial"/>
                <a:cs typeface="Arial"/>
              </a:rPr>
              <a:t>teams” </a:t>
            </a:r>
            <a:r>
              <a:rPr sz="800" spc="5" dirty="0">
                <a:solidFill>
                  <a:srgbClr val="363740"/>
                </a:solidFill>
                <a:latin typeface="Arial"/>
                <a:cs typeface="Arial"/>
              </a:rPr>
              <a:t>deﬁned </a:t>
            </a:r>
            <a:r>
              <a:rPr sz="800" spc="10" dirty="0">
                <a:solidFill>
                  <a:srgbClr val="363740"/>
                </a:solidFill>
                <a:latin typeface="Arial"/>
                <a:cs typeface="Arial"/>
              </a:rPr>
              <a:t>by their ability </a:t>
            </a:r>
            <a:r>
              <a:rPr sz="800" spc="20" dirty="0">
                <a:solidFill>
                  <a:srgbClr val="363740"/>
                </a:solidFill>
                <a:latin typeface="Arial"/>
                <a:cs typeface="Arial"/>
              </a:rPr>
              <a:t>to  </a:t>
            </a:r>
            <a:r>
              <a:rPr sz="800" spc="5" dirty="0">
                <a:solidFill>
                  <a:srgbClr val="363740"/>
                </a:solidFill>
                <a:latin typeface="Arial"/>
                <a:cs typeface="Arial"/>
              </a:rPr>
              <a:t>problem-solve </a:t>
            </a:r>
            <a:r>
              <a:rPr sz="800" dirty="0">
                <a:solidFill>
                  <a:srgbClr val="363740"/>
                </a:solidFill>
                <a:latin typeface="Arial"/>
                <a:cs typeface="Arial"/>
              </a:rPr>
              <a:t>and </a:t>
            </a:r>
            <a:r>
              <a:rPr sz="800" spc="-5" dirty="0">
                <a:solidFill>
                  <a:srgbClr val="363740"/>
                </a:solidFill>
                <a:latin typeface="Arial"/>
                <a:cs typeface="Arial"/>
              </a:rPr>
              <a:t>innovate. </a:t>
            </a:r>
            <a:r>
              <a:rPr sz="800" spc="-10" dirty="0">
                <a:solidFill>
                  <a:srgbClr val="363740"/>
                </a:solidFill>
                <a:latin typeface="Arial"/>
                <a:cs typeface="Arial"/>
              </a:rPr>
              <a:t>The </a:t>
            </a:r>
            <a:r>
              <a:rPr sz="800" spc="10" dirty="0">
                <a:solidFill>
                  <a:srgbClr val="363740"/>
                </a:solidFill>
                <a:latin typeface="Arial"/>
                <a:cs typeface="Arial"/>
              </a:rPr>
              <a:t>latter </a:t>
            </a:r>
            <a:r>
              <a:rPr sz="800" spc="-5" dirty="0">
                <a:solidFill>
                  <a:srgbClr val="363740"/>
                </a:solidFill>
                <a:latin typeface="Arial"/>
                <a:cs typeface="Arial"/>
              </a:rPr>
              <a:t>requires </a:t>
            </a:r>
            <a:r>
              <a:rPr sz="800" dirty="0">
                <a:solidFill>
                  <a:srgbClr val="363740"/>
                </a:solidFill>
                <a:latin typeface="Arial"/>
                <a:cs typeface="Arial"/>
              </a:rPr>
              <a:t>collaborative </a:t>
            </a:r>
            <a:r>
              <a:rPr sz="800" spc="5" dirty="0">
                <a:solidFill>
                  <a:srgbClr val="363740"/>
                </a:solidFill>
                <a:latin typeface="Arial"/>
                <a:cs typeface="Arial"/>
              </a:rPr>
              <a:t>interactions </a:t>
            </a:r>
            <a:r>
              <a:rPr sz="800" dirty="0">
                <a:solidFill>
                  <a:srgbClr val="363740"/>
                </a:solidFill>
                <a:latin typeface="Arial"/>
                <a:cs typeface="Arial"/>
              </a:rPr>
              <a:t>and decision-making. </a:t>
            </a:r>
            <a:r>
              <a:rPr sz="800" spc="-40" dirty="0">
                <a:solidFill>
                  <a:srgbClr val="363740"/>
                </a:solidFill>
                <a:latin typeface="Arial"/>
                <a:cs typeface="Arial"/>
              </a:rPr>
              <a:t>To </a:t>
            </a:r>
            <a:r>
              <a:rPr sz="800" spc="-5" dirty="0">
                <a:solidFill>
                  <a:srgbClr val="363740"/>
                </a:solidFill>
                <a:latin typeface="Arial"/>
                <a:cs typeface="Arial"/>
              </a:rPr>
              <a:t>enable </a:t>
            </a:r>
            <a:r>
              <a:rPr sz="800" dirty="0">
                <a:solidFill>
                  <a:srgbClr val="363740"/>
                </a:solidFill>
                <a:latin typeface="Arial"/>
                <a:cs typeface="Arial"/>
              </a:rPr>
              <a:t>this, </a:t>
            </a:r>
            <a:r>
              <a:rPr sz="800" spc="15" dirty="0">
                <a:solidFill>
                  <a:srgbClr val="363740"/>
                </a:solidFill>
                <a:latin typeface="Arial"/>
                <a:cs typeface="Arial"/>
              </a:rPr>
              <a:t>women </a:t>
            </a:r>
            <a:r>
              <a:rPr sz="800" spc="-10" dirty="0">
                <a:solidFill>
                  <a:srgbClr val="363740"/>
                </a:solidFill>
                <a:latin typeface="Arial"/>
                <a:cs typeface="Arial"/>
              </a:rPr>
              <a:t>leaders </a:t>
            </a:r>
            <a:r>
              <a:rPr sz="800" spc="25" dirty="0">
                <a:solidFill>
                  <a:srgbClr val="363740"/>
                </a:solidFill>
                <a:latin typeface="Arial"/>
                <a:cs typeface="Arial"/>
              </a:rPr>
              <a:t>will </a:t>
            </a:r>
            <a:r>
              <a:rPr sz="800" spc="5" dirty="0">
                <a:solidFill>
                  <a:srgbClr val="363740"/>
                </a:solidFill>
                <a:latin typeface="Arial"/>
                <a:cs typeface="Arial"/>
              </a:rPr>
              <a:t>gain </a:t>
            </a:r>
            <a:r>
              <a:rPr sz="800" spc="10" dirty="0">
                <a:solidFill>
                  <a:srgbClr val="363740"/>
                </a:solidFill>
                <a:latin typeface="Arial"/>
                <a:cs typeface="Arial"/>
              </a:rPr>
              <a:t>the </a:t>
            </a:r>
            <a:r>
              <a:rPr sz="800" spc="-5" dirty="0">
                <a:solidFill>
                  <a:srgbClr val="363740"/>
                </a:solidFill>
                <a:latin typeface="Arial"/>
                <a:cs typeface="Arial"/>
              </a:rPr>
              <a:t>skills needed </a:t>
            </a:r>
            <a:r>
              <a:rPr sz="800" spc="20" dirty="0">
                <a:solidFill>
                  <a:srgbClr val="363740"/>
                </a:solidFill>
                <a:latin typeface="Arial"/>
                <a:cs typeface="Arial"/>
              </a:rPr>
              <a:t>to  </a:t>
            </a:r>
            <a:r>
              <a:rPr sz="800" spc="15" dirty="0">
                <a:solidFill>
                  <a:srgbClr val="363740"/>
                </a:solidFill>
                <a:latin typeface="Arial"/>
                <a:cs typeface="Arial"/>
              </a:rPr>
              <a:t>identify</a:t>
            </a:r>
            <a:r>
              <a:rPr sz="800" spc="-10" dirty="0">
                <a:solidFill>
                  <a:srgbClr val="363740"/>
                </a:solidFill>
                <a:latin typeface="Arial"/>
                <a:cs typeface="Arial"/>
              </a:rPr>
              <a:t> leverage </a:t>
            </a:r>
            <a:r>
              <a:rPr sz="800" spc="10" dirty="0">
                <a:solidFill>
                  <a:srgbClr val="363740"/>
                </a:solidFill>
                <a:latin typeface="Arial"/>
                <a:cs typeface="Arial"/>
              </a:rPr>
              <a:t>points</a:t>
            </a:r>
            <a:r>
              <a:rPr sz="800" spc="-10" dirty="0">
                <a:solidFill>
                  <a:srgbClr val="363740"/>
                </a:solidFill>
                <a:latin typeface="Arial"/>
                <a:cs typeface="Arial"/>
              </a:rPr>
              <a:t> </a:t>
            </a:r>
            <a:r>
              <a:rPr sz="800" spc="5" dirty="0">
                <a:solidFill>
                  <a:srgbClr val="363740"/>
                </a:solidFill>
                <a:latin typeface="Arial"/>
                <a:cs typeface="Arial"/>
              </a:rPr>
              <a:t>in</a:t>
            </a:r>
            <a:r>
              <a:rPr sz="800" spc="-10" dirty="0">
                <a:solidFill>
                  <a:srgbClr val="363740"/>
                </a:solidFill>
                <a:latin typeface="Arial"/>
                <a:cs typeface="Arial"/>
              </a:rPr>
              <a:t> </a:t>
            </a:r>
            <a:r>
              <a:rPr sz="800" spc="10" dirty="0">
                <a:solidFill>
                  <a:srgbClr val="363740"/>
                </a:solidFill>
                <a:latin typeface="Arial"/>
                <a:cs typeface="Arial"/>
              </a:rPr>
              <a:t>their</a:t>
            </a:r>
            <a:r>
              <a:rPr sz="800" spc="-10" dirty="0">
                <a:solidFill>
                  <a:srgbClr val="363740"/>
                </a:solidFill>
                <a:latin typeface="Arial"/>
                <a:cs typeface="Arial"/>
              </a:rPr>
              <a:t> </a:t>
            </a:r>
            <a:r>
              <a:rPr sz="800" dirty="0">
                <a:solidFill>
                  <a:srgbClr val="363740"/>
                </a:solidFill>
                <a:latin typeface="Arial"/>
                <a:cs typeface="Arial"/>
              </a:rPr>
              <a:t>organizations</a:t>
            </a:r>
            <a:r>
              <a:rPr sz="800" spc="-10" dirty="0">
                <a:solidFill>
                  <a:srgbClr val="363740"/>
                </a:solidFill>
                <a:latin typeface="Arial"/>
                <a:cs typeface="Arial"/>
              </a:rPr>
              <a:t> </a:t>
            </a:r>
            <a:r>
              <a:rPr sz="800" spc="10" dirty="0">
                <a:solidFill>
                  <a:srgbClr val="363740"/>
                </a:solidFill>
                <a:latin typeface="Arial"/>
                <a:cs typeface="Arial"/>
              </a:rPr>
              <a:t>where</a:t>
            </a:r>
            <a:r>
              <a:rPr sz="800" spc="-10" dirty="0">
                <a:solidFill>
                  <a:srgbClr val="363740"/>
                </a:solidFill>
                <a:latin typeface="Arial"/>
                <a:cs typeface="Arial"/>
              </a:rPr>
              <a:t> </a:t>
            </a:r>
            <a:r>
              <a:rPr sz="800" dirty="0">
                <a:solidFill>
                  <a:srgbClr val="363740"/>
                </a:solidFill>
                <a:latin typeface="Arial"/>
                <a:cs typeface="Arial"/>
              </a:rPr>
              <a:t>collaboration</a:t>
            </a:r>
            <a:r>
              <a:rPr sz="800" spc="-10" dirty="0">
                <a:solidFill>
                  <a:srgbClr val="363740"/>
                </a:solidFill>
                <a:latin typeface="Arial"/>
                <a:cs typeface="Arial"/>
              </a:rPr>
              <a:t> </a:t>
            </a:r>
            <a:r>
              <a:rPr sz="800" spc="-5" dirty="0">
                <a:solidFill>
                  <a:srgbClr val="363740"/>
                </a:solidFill>
                <a:latin typeface="Arial"/>
                <a:cs typeface="Arial"/>
              </a:rPr>
              <a:t>is</a:t>
            </a:r>
            <a:r>
              <a:rPr sz="800" spc="-10" dirty="0">
                <a:solidFill>
                  <a:srgbClr val="363740"/>
                </a:solidFill>
                <a:latin typeface="Arial"/>
                <a:cs typeface="Arial"/>
              </a:rPr>
              <a:t> </a:t>
            </a:r>
            <a:r>
              <a:rPr sz="800" spc="-5" dirty="0">
                <a:solidFill>
                  <a:srgbClr val="363740"/>
                </a:solidFill>
                <a:latin typeface="Arial"/>
                <a:cs typeface="Arial"/>
              </a:rPr>
              <a:t>critical,</a:t>
            </a:r>
            <a:r>
              <a:rPr sz="800" spc="-10" dirty="0">
                <a:solidFill>
                  <a:srgbClr val="363740"/>
                </a:solidFill>
                <a:latin typeface="Arial"/>
                <a:cs typeface="Arial"/>
              </a:rPr>
              <a:t> </a:t>
            </a:r>
            <a:r>
              <a:rPr sz="800" spc="-5" dirty="0">
                <a:solidFill>
                  <a:srgbClr val="363740"/>
                </a:solidFill>
                <a:latin typeface="Arial"/>
                <a:cs typeface="Arial"/>
              </a:rPr>
              <a:t>advocate</a:t>
            </a:r>
            <a:r>
              <a:rPr sz="800" spc="-10" dirty="0">
                <a:solidFill>
                  <a:srgbClr val="363740"/>
                </a:solidFill>
                <a:latin typeface="Arial"/>
                <a:cs typeface="Arial"/>
              </a:rPr>
              <a:t> </a:t>
            </a:r>
            <a:r>
              <a:rPr sz="800" spc="15" dirty="0">
                <a:solidFill>
                  <a:srgbClr val="363740"/>
                </a:solidFill>
                <a:latin typeface="Arial"/>
                <a:cs typeface="Arial"/>
              </a:rPr>
              <a:t>for</a:t>
            </a:r>
            <a:r>
              <a:rPr sz="800" spc="-10" dirty="0">
                <a:solidFill>
                  <a:srgbClr val="363740"/>
                </a:solidFill>
                <a:latin typeface="Arial"/>
                <a:cs typeface="Arial"/>
              </a:rPr>
              <a:t> </a:t>
            </a:r>
            <a:r>
              <a:rPr sz="800" spc="-5" dirty="0">
                <a:solidFill>
                  <a:srgbClr val="363740"/>
                </a:solidFill>
                <a:latin typeface="Arial"/>
                <a:cs typeface="Arial"/>
              </a:rPr>
              <a:t>others,</a:t>
            </a:r>
            <a:r>
              <a:rPr sz="800" spc="-10" dirty="0">
                <a:solidFill>
                  <a:srgbClr val="363740"/>
                </a:solidFill>
                <a:latin typeface="Arial"/>
                <a:cs typeface="Arial"/>
              </a:rPr>
              <a:t> </a:t>
            </a:r>
            <a:r>
              <a:rPr sz="800" dirty="0">
                <a:solidFill>
                  <a:srgbClr val="363740"/>
                </a:solidFill>
                <a:latin typeface="Arial"/>
                <a:cs typeface="Arial"/>
              </a:rPr>
              <a:t>and</a:t>
            </a:r>
            <a:r>
              <a:rPr sz="800" spc="-10" dirty="0">
                <a:solidFill>
                  <a:srgbClr val="363740"/>
                </a:solidFill>
                <a:latin typeface="Arial"/>
                <a:cs typeface="Arial"/>
              </a:rPr>
              <a:t> </a:t>
            </a:r>
            <a:r>
              <a:rPr sz="800" spc="-5" dirty="0">
                <a:solidFill>
                  <a:srgbClr val="363740"/>
                </a:solidFill>
                <a:latin typeface="Arial"/>
                <a:cs typeface="Arial"/>
              </a:rPr>
              <a:t>create</a:t>
            </a:r>
            <a:r>
              <a:rPr sz="800" spc="-10" dirty="0">
                <a:solidFill>
                  <a:srgbClr val="363740"/>
                </a:solidFill>
                <a:latin typeface="Arial"/>
                <a:cs typeface="Arial"/>
              </a:rPr>
              <a:t> </a:t>
            </a:r>
            <a:r>
              <a:rPr sz="800" spc="40" dirty="0">
                <a:solidFill>
                  <a:srgbClr val="363740"/>
                </a:solidFill>
                <a:latin typeface="Arial"/>
                <a:cs typeface="Arial"/>
              </a:rPr>
              <a:t>win-win</a:t>
            </a:r>
            <a:r>
              <a:rPr sz="800" spc="-10" dirty="0">
                <a:solidFill>
                  <a:srgbClr val="363740"/>
                </a:solidFill>
                <a:latin typeface="Arial"/>
                <a:cs typeface="Arial"/>
              </a:rPr>
              <a:t> </a:t>
            </a:r>
            <a:r>
              <a:rPr sz="800" spc="5" dirty="0">
                <a:solidFill>
                  <a:srgbClr val="363740"/>
                </a:solidFill>
                <a:latin typeface="Arial"/>
                <a:cs typeface="Arial"/>
              </a:rPr>
              <a:t>situations</a:t>
            </a:r>
            <a:r>
              <a:rPr sz="800" spc="-10" dirty="0">
                <a:solidFill>
                  <a:srgbClr val="363740"/>
                </a:solidFill>
                <a:latin typeface="Arial"/>
                <a:cs typeface="Arial"/>
              </a:rPr>
              <a:t> </a:t>
            </a:r>
            <a:r>
              <a:rPr sz="800" spc="15" dirty="0">
                <a:solidFill>
                  <a:srgbClr val="363740"/>
                </a:solidFill>
                <a:latin typeface="Arial"/>
                <a:cs typeface="Arial"/>
              </a:rPr>
              <a:t>for</a:t>
            </a:r>
            <a:r>
              <a:rPr sz="800" spc="-10" dirty="0">
                <a:solidFill>
                  <a:srgbClr val="363740"/>
                </a:solidFill>
                <a:latin typeface="Arial"/>
                <a:cs typeface="Arial"/>
              </a:rPr>
              <a:t> </a:t>
            </a:r>
            <a:r>
              <a:rPr sz="800" spc="10" dirty="0">
                <a:solidFill>
                  <a:srgbClr val="363740"/>
                </a:solidFill>
                <a:latin typeface="Arial"/>
                <a:cs typeface="Arial"/>
              </a:rPr>
              <a:t>different</a:t>
            </a:r>
            <a:r>
              <a:rPr sz="800" spc="-10" dirty="0">
                <a:solidFill>
                  <a:srgbClr val="363740"/>
                </a:solidFill>
                <a:latin typeface="Arial"/>
                <a:cs typeface="Arial"/>
              </a:rPr>
              <a:t> </a:t>
            </a:r>
            <a:r>
              <a:rPr sz="800" spc="-5" dirty="0">
                <a:solidFill>
                  <a:srgbClr val="363740"/>
                </a:solidFill>
                <a:latin typeface="Arial"/>
                <a:cs typeface="Arial"/>
              </a:rPr>
              <a:t>stakeholders.</a:t>
            </a:r>
            <a:endParaRPr sz="800">
              <a:latin typeface="Arial"/>
              <a:cs typeface="Arial"/>
            </a:endParaRPr>
          </a:p>
        </p:txBody>
      </p:sp>
      <p:sp>
        <p:nvSpPr>
          <p:cNvPr id="13" name="object 13"/>
          <p:cNvSpPr txBox="1"/>
          <p:nvPr/>
        </p:nvSpPr>
        <p:spPr>
          <a:xfrm>
            <a:off x="5527925" y="2632204"/>
            <a:ext cx="3289935" cy="1590675"/>
          </a:xfrm>
          <a:prstGeom prst="rect">
            <a:avLst/>
          </a:prstGeom>
        </p:spPr>
        <p:txBody>
          <a:bodyPr vert="horz" wrap="square" lIns="0" tIns="0" rIns="0" bIns="0" rtlCol="0">
            <a:spAutoFit/>
          </a:bodyPr>
          <a:lstStyle/>
          <a:p>
            <a:pPr marL="12700">
              <a:lnSpc>
                <a:spcPct val="100000"/>
              </a:lnSpc>
            </a:pPr>
            <a:r>
              <a:rPr sz="1200" spc="-15" dirty="0">
                <a:solidFill>
                  <a:srgbClr val="4292B1"/>
                </a:solidFill>
                <a:latin typeface="Arial"/>
                <a:cs typeface="Arial"/>
              </a:rPr>
              <a:t>Faculty: Dr. Laura</a:t>
            </a:r>
            <a:r>
              <a:rPr sz="1200" spc="-70" dirty="0">
                <a:solidFill>
                  <a:srgbClr val="4292B1"/>
                </a:solidFill>
                <a:latin typeface="Arial"/>
                <a:cs typeface="Arial"/>
              </a:rPr>
              <a:t> </a:t>
            </a:r>
            <a:r>
              <a:rPr sz="1200" spc="-15" dirty="0">
                <a:solidFill>
                  <a:srgbClr val="4292B1"/>
                </a:solidFill>
                <a:latin typeface="Arial"/>
                <a:cs typeface="Arial"/>
              </a:rPr>
              <a:t>Kray</a:t>
            </a:r>
            <a:endParaRPr sz="1200">
              <a:latin typeface="Arial"/>
              <a:cs typeface="Arial"/>
            </a:endParaRPr>
          </a:p>
          <a:p>
            <a:pPr marL="1041400">
              <a:lnSpc>
                <a:spcPct val="100000"/>
              </a:lnSpc>
              <a:spcBef>
                <a:spcPts val="900"/>
              </a:spcBef>
            </a:pPr>
            <a:r>
              <a:rPr sz="800" spc="-10" dirty="0">
                <a:solidFill>
                  <a:srgbClr val="363740"/>
                </a:solidFill>
                <a:latin typeface="Arial"/>
                <a:cs typeface="Arial"/>
              </a:rPr>
              <a:t>Laura Kray </a:t>
            </a:r>
            <a:r>
              <a:rPr sz="800" spc="-5" dirty="0">
                <a:solidFill>
                  <a:srgbClr val="363740"/>
                </a:solidFill>
                <a:latin typeface="Arial"/>
                <a:cs typeface="Arial"/>
              </a:rPr>
              <a:t>is </a:t>
            </a:r>
            <a:r>
              <a:rPr sz="800" spc="-25" dirty="0">
                <a:solidFill>
                  <a:srgbClr val="363740"/>
                </a:solidFill>
                <a:latin typeface="Arial"/>
                <a:cs typeface="Arial"/>
              </a:rPr>
              <a:t>a </a:t>
            </a:r>
            <a:r>
              <a:rPr sz="800" dirty="0">
                <a:solidFill>
                  <a:srgbClr val="363740"/>
                </a:solidFill>
                <a:latin typeface="Arial"/>
                <a:cs typeface="Arial"/>
              </a:rPr>
              <a:t>leading </a:t>
            </a:r>
            <a:r>
              <a:rPr sz="800" spc="10" dirty="0">
                <a:solidFill>
                  <a:srgbClr val="363740"/>
                </a:solidFill>
                <a:latin typeface="Arial"/>
                <a:cs typeface="Arial"/>
              </a:rPr>
              <a:t>expert </a:t>
            </a:r>
            <a:r>
              <a:rPr sz="800" dirty="0">
                <a:solidFill>
                  <a:srgbClr val="363740"/>
                </a:solidFill>
                <a:latin typeface="Arial"/>
                <a:cs typeface="Arial"/>
              </a:rPr>
              <a:t>on</a:t>
            </a:r>
            <a:r>
              <a:rPr sz="800" spc="-114" dirty="0">
                <a:solidFill>
                  <a:srgbClr val="363740"/>
                </a:solidFill>
                <a:latin typeface="Arial"/>
                <a:cs typeface="Arial"/>
              </a:rPr>
              <a:t> </a:t>
            </a:r>
            <a:r>
              <a:rPr sz="800" spc="10" dirty="0">
                <a:solidFill>
                  <a:srgbClr val="363740"/>
                </a:solidFill>
                <a:latin typeface="Arial"/>
                <a:cs typeface="Arial"/>
              </a:rPr>
              <a:t>the</a:t>
            </a:r>
            <a:endParaRPr sz="800">
              <a:latin typeface="Arial"/>
              <a:cs typeface="Arial"/>
            </a:endParaRPr>
          </a:p>
          <a:p>
            <a:pPr marL="1041400" marR="5080">
              <a:lnSpc>
                <a:spcPct val="117200"/>
              </a:lnSpc>
            </a:pPr>
            <a:r>
              <a:rPr sz="800" dirty="0">
                <a:solidFill>
                  <a:srgbClr val="363740"/>
                </a:solidFill>
                <a:latin typeface="Arial"/>
                <a:cs typeface="Arial"/>
              </a:rPr>
              <a:t>social-psychological barriers </a:t>
            </a:r>
            <a:r>
              <a:rPr sz="800" spc="5" dirty="0">
                <a:solidFill>
                  <a:srgbClr val="363740"/>
                </a:solidFill>
                <a:latin typeface="Arial"/>
                <a:cs typeface="Arial"/>
              </a:rPr>
              <a:t>inﬂuencing</a:t>
            </a:r>
            <a:r>
              <a:rPr sz="800" spc="-85" dirty="0">
                <a:solidFill>
                  <a:srgbClr val="363740"/>
                </a:solidFill>
                <a:latin typeface="Arial"/>
                <a:cs typeface="Arial"/>
              </a:rPr>
              <a:t> </a:t>
            </a:r>
            <a:r>
              <a:rPr sz="800" spc="5" dirty="0">
                <a:solidFill>
                  <a:srgbClr val="363740"/>
                </a:solidFill>
                <a:latin typeface="Arial"/>
                <a:cs typeface="Arial"/>
              </a:rPr>
              <a:t>women’s  </a:t>
            </a:r>
            <a:r>
              <a:rPr sz="800" spc="-15" dirty="0">
                <a:solidFill>
                  <a:srgbClr val="363740"/>
                </a:solidFill>
                <a:latin typeface="Arial"/>
                <a:cs typeface="Arial"/>
              </a:rPr>
              <a:t>career </a:t>
            </a:r>
            <a:r>
              <a:rPr sz="800" spc="5" dirty="0">
                <a:solidFill>
                  <a:srgbClr val="363740"/>
                </a:solidFill>
                <a:latin typeface="Arial"/>
                <a:cs typeface="Arial"/>
              </a:rPr>
              <a:t>attainment. </a:t>
            </a:r>
            <a:r>
              <a:rPr sz="800" spc="-10" dirty="0">
                <a:solidFill>
                  <a:srgbClr val="363740"/>
                </a:solidFill>
                <a:latin typeface="Arial"/>
                <a:cs typeface="Arial"/>
              </a:rPr>
              <a:t>Dr. Kray </a:t>
            </a:r>
            <a:r>
              <a:rPr sz="800" spc="-5" dirty="0">
                <a:solidFill>
                  <a:srgbClr val="363740"/>
                </a:solidFill>
                <a:latin typeface="Arial"/>
                <a:cs typeface="Arial"/>
              </a:rPr>
              <a:t>is </a:t>
            </a:r>
            <a:r>
              <a:rPr sz="800" spc="10" dirty="0">
                <a:solidFill>
                  <a:srgbClr val="363740"/>
                </a:solidFill>
                <a:latin typeface="Arial"/>
                <a:cs typeface="Arial"/>
              </a:rPr>
              <a:t>the </a:t>
            </a:r>
            <a:r>
              <a:rPr sz="800" dirty="0">
                <a:solidFill>
                  <a:srgbClr val="363740"/>
                </a:solidFill>
                <a:latin typeface="Arial"/>
                <a:cs typeface="Arial"/>
              </a:rPr>
              <a:t>Ned and </a:t>
            </a:r>
            <a:r>
              <a:rPr sz="800" spc="-15" dirty="0">
                <a:solidFill>
                  <a:srgbClr val="363740"/>
                </a:solidFill>
                <a:latin typeface="Arial"/>
                <a:cs typeface="Arial"/>
              </a:rPr>
              <a:t>Carol  </a:t>
            </a:r>
            <a:r>
              <a:rPr sz="800" spc="-10" dirty="0">
                <a:solidFill>
                  <a:srgbClr val="363740"/>
                </a:solidFill>
                <a:latin typeface="Arial"/>
                <a:cs typeface="Arial"/>
              </a:rPr>
              <a:t>Spieker </a:t>
            </a:r>
            <a:r>
              <a:rPr sz="800" spc="-5" dirty="0">
                <a:solidFill>
                  <a:srgbClr val="363740"/>
                </a:solidFill>
                <a:latin typeface="Arial"/>
                <a:cs typeface="Arial"/>
              </a:rPr>
              <a:t>Chair </a:t>
            </a:r>
            <a:r>
              <a:rPr sz="800" spc="5" dirty="0">
                <a:solidFill>
                  <a:srgbClr val="363740"/>
                </a:solidFill>
                <a:latin typeface="Arial"/>
                <a:cs typeface="Arial"/>
              </a:rPr>
              <a:t>in </a:t>
            </a:r>
            <a:r>
              <a:rPr sz="800" spc="-5" dirty="0">
                <a:solidFill>
                  <a:srgbClr val="363740"/>
                </a:solidFill>
                <a:latin typeface="Arial"/>
                <a:cs typeface="Arial"/>
              </a:rPr>
              <a:t>Leadership </a:t>
            </a:r>
            <a:r>
              <a:rPr sz="800" dirty="0">
                <a:solidFill>
                  <a:srgbClr val="363740"/>
                </a:solidFill>
                <a:latin typeface="Arial"/>
                <a:cs typeface="Arial"/>
              </a:rPr>
              <a:t>and </a:t>
            </a:r>
            <a:r>
              <a:rPr sz="800" spc="-5" dirty="0">
                <a:solidFill>
                  <a:srgbClr val="363740"/>
                </a:solidFill>
                <a:latin typeface="Arial"/>
                <a:cs typeface="Arial"/>
              </a:rPr>
              <a:t>Faculty </a:t>
            </a:r>
            <a:r>
              <a:rPr sz="800" spc="5" dirty="0">
                <a:solidFill>
                  <a:srgbClr val="363740"/>
                </a:solidFill>
                <a:latin typeface="Arial"/>
                <a:cs typeface="Arial"/>
              </a:rPr>
              <a:t>Director  </a:t>
            </a:r>
            <a:r>
              <a:rPr sz="800" spc="15" dirty="0">
                <a:solidFill>
                  <a:srgbClr val="363740"/>
                </a:solidFill>
                <a:latin typeface="Arial"/>
                <a:cs typeface="Arial"/>
              </a:rPr>
              <a:t>of </a:t>
            </a:r>
            <a:r>
              <a:rPr sz="800" spc="10" dirty="0">
                <a:solidFill>
                  <a:srgbClr val="363740"/>
                </a:solidFill>
                <a:latin typeface="Arial"/>
                <a:cs typeface="Arial"/>
              </a:rPr>
              <a:t>the </a:t>
            </a:r>
            <a:r>
              <a:rPr sz="800" spc="-5" dirty="0">
                <a:solidFill>
                  <a:srgbClr val="363740"/>
                </a:solidFill>
                <a:latin typeface="Arial"/>
                <a:cs typeface="Arial"/>
              </a:rPr>
              <a:t>Center </a:t>
            </a:r>
            <a:r>
              <a:rPr sz="800" spc="15" dirty="0">
                <a:solidFill>
                  <a:srgbClr val="363740"/>
                </a:solidFill>
                <a:latin typeface="Arial"/>
                <a:cs typeface="Arial"/>
              </a:rPr>
              <a:t>for </a:t>
            </a:r>
            <a:r>
              <a:rPr sz="800" spc="-10" dirty="0">
                <a:solidFill>
                  <a:srgbClr val="363740"/>
                </a:solidFill>
                <a:latin typeface="Arial"/>
                <a:cs typeface="Arial"/>
              </a:rPr>
              <a:t>Equity, </a:t>
            </a:r>
            <a:r>
              <a:rPr sz="800" spc="-15" dirty="0">
                <a:solidFill>
                  <a:srgbClr val="363740"/>
                </a:solidFill>
                <a:latin typeface="Arial"/>
                <a:cs typeface="Arial"/>
              </a:rPr>
              <a:t>Gender, </a:t>
            </a:r>
            <a:r>
              <a:rPr sz="800" dirty="0">
                <a:solidFill>
                  <a:srgbClr val="363740"/>
                </a:solidFill>
                <a:latin typeface="Arial"/>
                <a:cs typeface="Arial"/>
              </a:rPr>
              <a:t>and </a:t>
            </a:r>
            <a:r>
              <a:rPr sz="800" spc="-5" dirty="0">
                <a:solidFill>
                  <a:srgbClr val="363740"/>
                </a:solidFill>
                <a:latin typeface="Arial"/>
                <a:cs typeface="Arial"/>
              </a:rPr>
              <a:t>Leadership  </a:t>
            </a:r>
            <a:r>
              <a:rPr sz="800" spc="10" dirty="0">
                <a:solidFill>
                  <a:srgbClr val="363740"/>
                </a:solidFill>
                <a:latin typeface="Arial"/>
                <a:cs typeface="Arial"/>
              </a:rPr>
              <a:t>at </a:t>
            </a:r>
            <a:r>
              <a:rPr sz="800" spc="-20" dirty="0">
                <a:solidFill>
                  <a:srgbClr val="363740"/>
                </a:solidFill>
                <a:latin typeface="Arial"/>
                <a:cs typeface="Arial"/>
              </a:rPr>
              <a:t>UC </a:t>
            </a:r>
            <a:r>
              <a:rPr sz="800" spc="-10" dirty="0">
                <a:solidFill>
                  <a:srgbClr val="363740"/>
                </a:solidFill>
                <a:latin typeface="Arial"/>
                <a:cs typeface="Arial"/>
              </a:rPr>
              <a:t>Berkeley’s Haas School </a:t>
            </a:r>
            <a:r>
              <a:rPr sz="800" spc="15" dirty="0">
                <a:solidFill>
                  <a:srgbClr val="363740"/>
                </a:solidFill>
                <a:latin typeface="Arial"/>
                <a:cs typeface="Arial"/>
              </a:rPr>
              <a:t>of </a:t>
            </a:r>
            <a:r>
              <a:rPr sz="800" spc="-10" dirty="0">
                <a:solidFill>
                  <a:srgbClr val="363740"/>
                </a:solidFill>
                <a:latin typeface="Arial"/>
                <a:cs typeface="Arial"/>
              </a:rPr>
              <a:t>Business. </a:t>
            </a:r>
            <a:r>
              <a:rPr sz="800" spc="-20" dirty="0">
                <a:solidFill>
                  <a:srgbClr val="363740"/>
                </a:solidFill>
                <a:latin typeface="Arial"/>
                <a:cs typeface="Arial"/>
              </a:rPr>
              <a:t>She  </a:t>
            </a:r>
            <a:r>
              <a:rPr sz="800" spc="-10" dirty="0">
                <a:solidFill>
                  <a:srgbClr val="363740"/>
                </a:solidFill>
                <a:latin typeface="Arial"/>
                <a:cs typeface="Arial"/>
              </a:rPr>
              <a:t>also </a:t>
            </a:r>
            <a:r>
              <a:rPr sz="800" spc="5" dirty="0">
                <a:solidFill>
                  <a:srgbClr val="363740"/>
                </a:solidFill>
                <a:latin typeface="Arial"/>
                <a:cs typeface="Arial"/>
              </a:rPr>
              <a:t>founded </a:t>
            </a:r>
            <a:r>
              <a:rPr sz="800" spc="10" dirty="0">
                <a:solidFill>
                  <a:srgbClr val="363740"/>
                </a:solidFill>
                <a:latin typeface="Arial"/>
                <a:cs typeface="Arial"/>
              </a:rPr>
              <a:t>the </a:t>
            </a:r>
            <a:r>
              <a:rPr sz="800" dirty="0">
                <a:solidFill>
                  <a:srgbClr val="363740"/>
                </a:solidFill>
                <a:latin typeface="Arial"/>
                <a:cs typeface="Arial"/>
              </a:rPr>
              <a:t>Women’s </a:t>
            </a:r>
            <a:r>
              <a:rPr sz="800" spc="-10" dirty="0">
                <a:solidFill>
                  <a:srgbClr val="363740"/>
                </a:solidFill>
                <a:latin typeface="Arial"/>
                <a:cs typeface="Arial"/>
              </a:rPr>
              <a:t>Executive </a:t>
            </a:r>
            <a:r>
              <a:rPr sz="800" spc="-5" dirty="0">
                <a:solidFill>
                  <a:srgbClr val="363740"/>
                </a:solidFill>
                <a:latin typeface="Arial"/>
                <a:cs typeface="Arial"/>
              </a:rPr>
              <a:t>Leadership  </a:t>
            </a:r>
            <a:r>
              <a:rPr sz="800" dirty="0">
                <a:solidFill>
                  <a:srgbClr val="363740"/>
                </a:solidFill>
                <a:latin typeface="Arial"/>
                <a:cs typeface="Arial"/>
              </a:rPr>
              <a:t>Program </a:t>
            </a:r>
            <a:r>
              <a:rPr sz="800" spc="10" dirty="0">
                <a:solidFill>
                  <a:srgbClr val="363740"/>
                </a:solidFill>
                <a:latin typeface="Arial"/>
                <a:cs typeface="Arial"/>
              </a:rPr>
              <a:t>at </a:t>
            </a:r>
            <a:r>
              <a:rPr sz="800" spc="-10" dirty="0">
                <a:solidFill>
                  <a:srgbClr val="363740"/>
                </a:solidFill>
                <a:latin typeface="Arial"/>
                <a:cs typeface="Arial"/>
              </a:rPr>
              <a:t>Berkeley Executive </a:t>
            </a:r>
            <a:r>
              <a:rPr sz="800" spc="-5" dirty="0">
                <a:solidFill>
                  <a:srgbClr val="363740"/>
                </a:solidFill>
                <a:latin typeface="Arial"/>
                <a:cs typeface="Arial"/>
              </a:rPr>
              <a:t>Education </a:t>
            </a:r>
            <a:r>
              <a:rPr sz="800" spc="5" dirty="0">
                <a:solidFill>
                  <a:srgbClr val="363740"/>
                </a:solidFill>
                <a:latin typeface="Arial"/>
                <a:cs typeface="Arial"/>
              </a:rPr>
              <a:t>in</a:t>
            </a:r>
            <a:r>
              <a:rPr sz="800" spc="-90" dirty="0">
                <a:solidFill>
                  <a:srgbClr val="363740"/>
                </a:solidFill>
                <a:latin typeface="Arial"/>
                <a:cs typeface="Arial"/>
              </a:rPr>
              <a:t> </a:t>
            </a:r>
            <a:r>
              <a:rPr sz="800" spc="35" dirty="0">
                <a:solidFill>
                  <a:srgbClr val="363740"/>
                </a:solidFill>
                <a:latin typeface="Arial"/>
                <a:cs typeface="Arial"/>
              </a:rPr>
              <a:t>2008  </a:t>
            </a:r>
            <a:r>
              <a:rPr sz="800" dirty="0">
                <a:solidFill>
                  <a:srgbClr val="363740"/>
                </a:solidFill>
                <a:latin typeface="Arial"/>
                <a:cs typeface="Arial"/>
              </a:rPr>
              <a:t>and </a:t>
            </a:r>
            <a:r>
              <a:rPr sz="800" spc="-5" dirty="0">
                <a:solidFill>
                  <a:srgbClr val="363740"/>
                </a:solidFill>
                <a:latin typeface="Arial"/>
                <a:cs typeface="Arial"/>
              </a:rPr>
              <a:t>remains </a:t>
            </a:r>
            <a:r>
              <a:rPr sz="800" spc="10" dirty="0">
                <a:solidFill>
                  <a:srgbClr val="363740"/>
                </a:solidFill>
                <a:latin typeface="Arial"/>
                <a:cs typeface="Arial"/>
              </a:rPr>
              <a:t>the faculty </a:t>
            </a:r>
            <a:r>
              <a:rPr sz="800" spc="5" dirty="0">
                <a:solidFill>
                  <a:srgbClr val="363740"/>
                </a:solidFill>
                <a:latin typeface="Arial"/>
                <a:cs typeface="Arial"/>
              </a:rPr>
              <a:t>director</a:t>
            </a:r>
            <a:r>
              <a:rPr sz="800" spc="-150" dirty="0">
                <a:solidFill>
                  <a:srgbClr val="363740"/>
                </a:solidFill>
                <a:latin typeface="Arial"/>
                <a:cs typeface="Arial"/>
              </a:rPr>
              <a:t> </a:t>
            </a:r>
            <a:r>
              <a:rPr sz="800" spc="-5" dirty="0">
                <a:solidFill>
                  <a:srgbClr val="363740"/>
                </a:solidFill>
                <a:latin typeface="Arial"/>
                <a:cs typeface="Arial"/>
              </a:rPr>
              <a:t>today.</a:t>
            </a:r>
            <a:endParaRPr sz="800">
              <a:latin typeface="Arial"/>
              <a:cs typeface="Arial"/>
            </a:endParaRPr>
          </a:p>
        </p:txBody>
      </p:sp>
      <p:sp>
        <p:nvSpPr>
          <p:cNvPr id="14" name="object 14"/>
          <p:cNvSpPr/>
          <p:nvPr/>
        </p:nvSpPr>
        <p:spPr>
          <a:xfrm>
            <a:off x="0" y="0"/>
            <a:ext cx="1420376" cy="5143499"/>
          </a:xfrm>
          <a:prstGeom prst="rect">
            <a:avLst/>
          </a:prstGeom>
          <a:blipFill>
            <a:blip r:embed="rId4" cstate="print"/>
            <a:stretch>
              <a:fillRect/>
            </a:stretch>
          </a:blipFill>
        </p:spPr>
        <p:txBody>
          <a:bodyPr wrap="square" lIns="0" tIns="0" rIns="0" bIns="0" rtlCol="0"/>
          <a:lstStyle/>
          <a:p>
            <a:endParaRPr/>
          </a:p>
        </p:txBody>
      </p:sp>
      <p:sp>
        <p:nvSpPr>
          <p:cNvPr id="15" name="object 15"/>
          <p:cNvSpPr txBox="1">
            <a:spLocks noGrp="1"/>
          </p:cNvSpPr>
          <p:nvPr>
            <p:ph type="sldNum" sz="quarter" idx="7"/>
          </p:nvPr>
        </p:nvSpPr>
        <p:spPr>
          <a:prstGeom prst="rect">
            <a:avLst/>
          </a:prstGeom>
        </p:spPr>
        <p:txBody>
          <a:bodyPr vert="horz" wrap="square" lIns="0" tIns="13970" rIns="0" bIns="0" rtlCol="0">
            <a:spAutoFit/>
          </a:bodyPr>
          <a:lstStyle/>
          <a:p>
            <a:pPr marL="25400">
              <a:lnSpc>
                <a:spcPct val="100000"/>
              </a:lnSpc>
              <a:spcBef>
                <a:spcPts val="110"/>
              </a:spcBef>
            </a:pPr>
            <a:fld id="{81D60167-4931-47E6-BA6A-407CBD079E47}" type="slidenum">
              <a:rPr spc="35" dirty="0"/>
              <a:t>62</a:t>
            </a:fld>
            <a:endParaRPr spc="35" dirty="0"/>
          </a:p>
        </p:txBody>
      </p:sp>
      <p:sp>
        <p:nvSpPr>
          <p:cNvPr id="16" name="object 16"/>
          <p:cNvSpPr txBox="1"/>
          <p:nvPr/>
        </p:nvSpPr>
        <p:spPr>
          <a:xfrm>
            <a:off x="1512075" y="4957938"/>
            <a:ext cx="1908175" cy="129539"/>
          </a:xfrm>
          <a:prstGeom prst="rect">
            <a:avLst/>
          </a:prstGeom>
        </p:spPr>
        <p:txBody>
          <a:bodyPr vert="horz" wrap="square" lIns="0" tIns="13335" rIns="0" bIns="0" rtlCol="0">
            <a:spAutoFit/>
          </a:bodyPr>
          <a:lstStyle/>
          <a:p>
            <a:pPr marL="12700">
              <a:lnSpc>
                <a:spcPct val="100000"/>
              </a:lnSpc>
              <a:spcBef>
                <a:spcPts val="105"/>
              </a:spcBef>
            </a:pPr>
            <a:r>
              <a:rPr sz="600" spc="5" dirty="0">
                <a:solidFill>
                  <a:srgbClr val="A9ABB6"/>
                </a:solidFill>
                <a:latin typeface="Arial"/>
                <a:cs typeface="Arial"/>
              </a:rPr>
              <a:t>Copyright</a:t>
            </a:r>
            <a:r>
              <a:rPr sz="600" spc="-20" dirty="0">
                <a:solidFill>
                  <a:srgbClr val="A9ABB6"/>
                </a:solidFill>
                <a:latin typeface="Arial"/>
                <a:cs typeface="Arial"/>
              </a:rPr>
              <a:t> </a:t>
            </a:r>
            <a:r>
              <a:rPr sz="600" spc="45" dirty="0">
                <a:solidFill>
                  <a:srgbClr val="A9ABB6"/>
                </a:solidFill>
                <a:latin typeface="Arial"/>
                <a:cs typeface="Arial"/>
              </a:rPr>
              <a:t>©</a:t>
            </a:r>
            <a:r>
              <a:rPr sz="600" spc="-20" dirty="0">
                <a:solidFill>
                  <a:srgbClr val="A9ABB6"/>
                </a:solidFill>
                <a:latin typeface="Arial"/>
                <a:cs typeface="Arial"/>
              </a:rPr>
              <a:t> </a:t>
            </a:r>
            <a:r>
              <a:rPr sz="600" spc="25" dirty="0">
                <a:solidFill>
                  <a:srgbClr val="A9ABB6"/>
                </a:solidFill>
                <a:latin typeface="Arial"/>
                <a:cs typeface="Arial"/>
              </a:rPr>
              <a:t>2021</a:t>
            </a:r>
            <a:r>
              <a:rPr sz="600" spc="-20" dirty="0">
                <a:solidFill>
                  <a:srgbClr val="A9ABB6"/>
                </a:solidFill>
                <a:latin typeface="Arial"/>
                <a:cs typeface="Arial"/>
              </a:rPr>
              <a:t> </a:t>
            </a:r>
            <a:r>
              <a:rPr sz="600" spc="-10" dirty="0">
                <a:solidFill>
                  <a:srgbClr val="A9ABB6"/>
                </a:solidFill>
                <a:latin typeface="Arial"/>
                <a:cs typeface="Arial"/>
              </a:rPr>
              <a:t>ExecOnline,</a:t>
            </a:r>
            <a:r>
              <a:rPr sz="600" spc="-20" dirty="0">
                <a:solidFill>
                  <a:srgbClr val="A9ABB6"/>
                </a:solidFill>
                <a:latin typeface="Arial"/>
                <a:cs typeface="Arial"/>
              </a:rPr>
              <a:t> </a:t>
            </a:r>
            <a:r>
              <a:rPr sz="600" spc="-15" dirty="0">
                <a:solidFill>
                  <a:srgbClr val="A9ABB6"/>
                </a:solidFill>
                <a:latin typeface="Arial"/>
                <a:cs typeface="Arial"/>
              </a:rPr>
              <a:t>Inc.</a:t>
            </a:r>
            <a:r>
              <a:rPr sz="600" spc="-20" dirty="0">
                <a:solidFill>
                  <a:srgbClr val="A9ABB6"/>
                </a:solidFill>
                <a:latin typeface="Arial"/>
                <a:cs typeface="Arial"/>
              </a:rPr>
              <a:t> </a:t>
            </a:r>
            <a:r>
              <a:rPr sz="600" spc="15" dirty="0">
                <a:solidFill>
                  <a:srgbClr val="A9ABB6"/>
                </a:solidFill>
                <a:latin typeface="Arial"/>
                <a:cs typeface="Arial"/>
              </a:rPr>
              <a:t>All</a:t>
            </a:r>
            <a:r>
              <a:rPr sz="600" spc="-20" dirty="0">
                <a:solidFill>
                  <a:srgbClr val="A9ABB6"/>
                </a:solidFill>
                <a:latin typeface="Arial"/>
                <a:cs typeface="Arial"/>
              </a:rPr>
              <a:t> </a:t>
            </a:r>
            <a:r>
              <a:rPr sz="600" spc="5" dirty="0">
                <a:solidFill>
                  <a:srgbClr val="A9ABB6"/>
                </a:solidFill>
                <a:latin typeface="Arial"/>
                <a:cs typeface="Arial"/>
              </a:rPr>
              <a:t>Rights</a:t>
            </a:r>
            <a:r>
              <a:rPr sz="600" spc="-20" dirty="0">
                <a:solidFill>
                  <a:srgbClr val="A9ABB6"/>
                </a:solidFill>
                <a:latin typeface="Arial"/>
                <a:cs typeface="Arial"/>
              </a:rPr>
              <a:t> </a:t>
            </a:r>
            <a:r>
              <a:rPr sz="600" spc="-10" dirty="0">
                <a:solidFill>
                  <a:srgbClr val="A9ABB6"/>
                </a:solidFill>
                <a:latin typeface="Arial"/>
                <a:cs typeface="Arial"/>
              </a:rPr>
              <a:t>Reserved.</a:t>
            </a:r>
            <a:endParaRPr sz="600">
              <a:latin typeface="Arial"/>
              <a:cs typeface="Aria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527925" y="2632204"/>
            <a:ext cx="3255010" cy="2019300"/>
          </a:xfrm>
          <a:prstGeom prst="rect">
            <a:avLst/>
          </a:prstGeom>
        </p:spPr>
        <p:txBody>
          <a:bodyPr vert="horz" wrap="square" lIns="0" tIns="0" rIns="0" bIns="0" rtlCol="0">
            <a:spAutoFit/>
          </a:bodyPr>
          <a:lstStyle/>
          <a:p>
            <a:pPr marL="12700">
              <a:lnSpc>
                <a:spcPct val="100000"/>
              </a:lnSpc>
            </a:pPr>
            <a:r>
              <a:rPr sz="1200" spc="-15" dirty="0">
                <a:solidFill>
                  <a:srgbClr val="4292B1"/>
                </a:solidFill>
                <a:latin typeface="Arial"/>
                <a:cs typeface="Arial"/>
              </a:rPr>
              <a:t>Faculty: Dr. </a:t>
            </a:r>
            <a:r>
              <a:rPr sz="1200" spc="-20" dirty="0">
                <a:solidFill>
                  <a:srgbClr val="4292B1"/>
                </a:solidFill>
                <a:latin typeface="Arial"/>
                <a:cs typeface="Arial"/>
              </a:rPr>
              <a:t>Kellie</a:t>
            </a:r>
            <a:r>
              <a:rPr sz="1200" spc="-35" dirty="0">
                <a:solidFill>
                  <a:srgbClr val="4292B1"/>
                </a:solidFill>
                <a:latin typeface="Arial"/>
                <a:cs typeface="Arial"/>
              </a:rPr>
              <a:t> </a:t>
            </a:r>
            <a:r>
              <a:rPr sz="1200" spc="-20" dirty="0">
                <a:solidFill>
                  <a:srgbClr val="4292B1"/>
                </a:solidFill>
                <a:latin typeface="Arial"/>
                <a:cs typeface="Arial"/>
              </a:rPr>
              <a:t>McElhaney</a:t>
            </a:r>
            <a:endParaRPr sz="1200">
              <a:latin typeface="Arial"/>
              <a:cs typeface="Arial"/>
            </a:endParaRPr>
          </a:p>
          <a:p>
            <a:pPr marL="1041400" marR="5080">
              <a:lnSpc>
                <a:spcPct val="117200"/>
              </a:lnSpc>
              <a:spcBef>
                <a:spcPts val="735"/>
              </a:spcBef>
            </a:pPr>
            <a:r>
              <a:rPr sz="800" spc="-10" dirty="0">
                <a:solidFill>
                  <a:srgbClr val="363740"/>
                </a:solidFill>
                <a:latin typeface="Arial"/>
                <a:cs typeface="Arial"/>
              </a:rPr>
              <a:t>Kellie McElhaney </a:t>
            </a:r>
            <a:r>
              <a:rPr sz="800" spc="-5" dirty="0">
                <a:solidFill>
                  <a:srgbClr val="363740"/>
                </a:solidFill>
                <a:latin typeface="Arial"/>
                <a:cs typeface="Arial"/>
              </a:rPr>
              <a:t>is </a:t>
            </a:r>
            <a:r>
              <a:rPr sz="800" dirty="0">
                <a:solidFill>
                  <a:srgbClr val="363740"/>
                </a:solidFill>
                <a:latin typeface="Arial"/>
                <a:cs typeface="Arial"/>
              </a:rPr>
              <a:t>on </a:t>
            </a:r>
            <a:r>
              <a:rPr sz="800" spc="10" dirty="0">
                <a:solidFill>
                  <a:srgbClr val="363740"/>
                </a:solidFill>
                <a:latin typeface="Arial"/>
                <a:cs typeface="Arial"/>
              </a:rPr>
              <a:t>the </a:t>
            </a:r>
            <a:r>
              <a:rPr sz="800" spc="-10" dirty="0">
                <a:solidFill>
                  <a:srgbClr val="363740"/>
                </a:solidFill>
                <a:latin typeface="Arial"/>
                <a:cs typeface="Arial"/>
              </a:rPr>
              <a:t>Berkeley Haas </a:t>
            </a:r>
            <a:r>
              <a:rPr sz="800" spc="10" dirty="0">
                <a:solidFill>
                  <a:srgbClr val="363740"/>
                </a:solidFill>
                <a:latin typeface="Arial"/>
                <a:cs typeface="Arial"/>
              </a:rPr>
              <a:t>faculty  </a:t>
            </a:r>
            <a:r>
              <a:rPr sz="800" spc="-20" dirty="0">
                <a:solidFill>
                  <a:srgbClr val="363740"/>
                </a:solidFill>
                <a:latin typeface="Arial"/>
                <a:cs typeface="Arial"/>
              </a:rPr>
              <a:t>as </a:t>
            </a:r>
            <a:r>
              <a:rPr sz="800" spc="-25" dirty="0">
                <a:solidFill>
                  <a:srgbClr val="363740"/>
                </a:solidFill>
                <a:latin typeface="Arial"/>
                <a:cs typeface="Arial"/>
              </a:rPr>
              <a:t>a </a:t>
            </a:r>
            <a:r>
              <a:rPr sz="800" spc="5" dirty="0">
                <a:solidFill>
                  <a:srgbClr val="363740"/>
                </a:solidFill>
                <a:latin typeface="Arial"/>
                <a:cs typeface="Arial"/>
              </a:rPr>
              <a:t>Distinguished </a:t>
            </a:r>
            <a:r>
              <a:rPr sz="800" spc="-15" dirty="0">
                <a:solidFill>
                  <a:srgbClr val="363740"/>
                </a:solidFill>
                <a:latin typeface="Arial"/>
                <a:cs typeface="Arial"/>
              </a:rPr>
              <a:t>Teaching </a:t>
            </a:r>
            <a:r>
              <a:rPr sz="800" dirty="0">
                <a:solidFill>
                  <a:srgbClr val="363740"/>
                </a:solidFill>
                <a:latin typeface="Arial"/>
                <a:cs typeface="Arial"/>
              </a:rPr>
              <a:t>Fellow and </a:t>
            </a:r>
            <a:r>
              <a:rPr sz="800" spc="10" dirty="0">
                <a:solidFill>
                  <a:srgbClr val="363740"/>
                </a:solidFill>
                <a:latin typeface="Arial"/>
                <a:cs typeface="Arial"/>
              </a:rPr>
              <a:t>the  </a:t>
            </a:r>
            <a:r>
              <a:rPr sz="800" dirty="0">
                <a:solidFill>
                  <a:srgbClr val="363740"/>
                </a:solidFill>
                <a:latin typeface="Arial"/>
                <a:cs typeface="Arial"/>
              </a:rPr>
              <a:t>Founding </a:t>
            </a:r>
            <a:r>
              <a:rPr sz="800" spc="5" dirty="0">
                <a:solidFill>
                  <a:srgbClr val="363740"/>
                </a:solidFill>
                <a:latin typeface="Arial"/>
                <a:cs typeface="Arial"/>
              </a:rPr>
              <a:t>Director </a:t>
            </a:r>
            <a:r>
              <a:rPr sz="800" spc="15" dirty="0">
                <a:solidFill>
                  <a:srgbClr val="363740"/>
                </a:solidFill>
                <a:latin typeface="Arial"/>
                <a:cs typeface="Arial"/>
              </a:rPr>
              <a:t>of </a:t>
            </a:r>
            <a:r>
              <a:rPr sz="800" spc="10" dirty="0">
                <a:solidFill>
                  <a:srgbClr val="363740"/>
                </a:solidFill>
                <a:latin typeface="Arial"/>
                <a:cs typeface="Arial"/>
              </a:rPr>
              <a:t>the </a:t>
            </a:r>
            <a:r>
              <a:rPr sz="800" spc="-5" dirty="0">
                <a:solidFill>
                  <a:srgbClr val="363740"/>
                </a:solidFill>
                <a:latin typeface="Arial"/>
                <a:cs typeface="Arial"/>
              </a:rPr>
              <a:t>Center </a:t>
            </a:r>
            <a:r>
              <a:rPr sz="800" spc="15" dirty="0">
                <a:solidFill>
                  <a:srgbClr val="363740"/>
                </a:solidFill>
                <a:latin typeface="Arial"/>
                <a:cs typeface="Arial"/>
              </a:rPr>
              <a:t>for </a:t>
            </a:r>
            <a:r>
              <a:rPr sz="800" spc="-10" dirty="0">
                <a:solidFill>
                  <a:srgbClr val="363740"/>
                </a:solidFill>
                <a:latin typeface="Arial"/>
                <a:cs typeface="Arial"/>
              </a:rPr>
              <a:t>Equity,  Gender </a:t>
            </a:r>
            <a:r>
              <a:rPr sz="800" dirty="0">
                <a:solidFill>
                  <a:srgbClr val="363740"/>
                </a:solidFill>
                <a:latin typeface="Arial"/>
                <a:cs typeface="Arial"/>
              </a:rPr>
              <a:t>and </a:t>
            </a:r>
            <a:r>
              <a:rPr sz="800" spc="-10" dirty="0">
                <a:solidFill>
                  <a:srgbClr val="363740"/>
                </a:solidFill>
                <a:latin typeface="Arial"/>
                <a:cs typeface="Arial"/>
              </a:rPr>
              <a:t>Leadership, </a:t>
            </a:r>
            <a:r>
              <a:rPr sz="800" spc="20" dirty="0">
                <a:solidFill>
                  <a:srgbClr val="363740"/>
                </a:solidFill>
                <a:latin typeface="Arial"/>
                <a:cs typeface="Arial"/>
              </a:rPr>
              <a:t>which </a:t>
            </a:r>
            <a:r>
              <a:rPr sz="800" spc="-20" dirty="0">
                <a:solidFill>
                  <a:srgbClr val="363740"/>
                </a:solidFill>
                <a:latin typeface="Arial"/>
                <a:cs typeface="Arial"/>
              </a:rPr>
              <a:t>seeks </a:t>
            </a:r>
            <a:r>
              <a:rPr sz="800" spc="20" dirty="0">
                <a:solidFill>
                  <a:srgbClr val="363740"/>
                </a:solidFill>
                <a:latin typeface="Arial"/>
                <a:cs typeface="Arial"/>
              </a:rPr>
              <a:t>to </a:t>
            </a:r>
            <a:r>
              <a:rPr sz="800" spc="-5" dirty="0">
                <a:solidFill>
                  <a:srgbClr val="363740"/>
                </a:solidFill>
                <a:latin typeface="Arial"/>
                <a:cs typeface="Arial"/>
              </a:rPr>
              <a:t>educate  </a:t>
            </a:r>
            <a:r>
              <a:rPr sz="800" spc="10" dirty="0">
                <a:solidFill>
                  <a:srgbClr val="363740"/>
                </a:solidFill>
                <a:latin typeface="Arial"/>
                <a:cs typeface="Arial"/>
              </a:rPr>
              <a:t>equity </a:t>
            </a:r>
            <a:r>
              <a:rPr sz="800" spc="15" dirty="0">
                <a:solidFill>
                  <a:srgbClr val="363740"/>
                </a:solidFill>
                <a:latin typeface="Arial"/>
                <a:cs typeface="Arial"/>
              </a:rPr>
              <a:t>ﬂuent </a:t>
            </a:r>
            <a:r>
              <a:rPr sz="800" spc="-10" dirty="0">
                <a:solidFill>
                  <a:srgbClr val="363740"/>
                </a:solidFill>
                <a:latin typeface="Arial"/>
                <a:cs typeface="Arial"/>
              </a:rPr>
              <a:t>leaders </a:t>
            </a:r>
            <a:r>
              <a:rPr sz="800" spc="20" dirty="0">
                <a:solidFill>
                  <a:srgbClr val="363740"/>
                </a:solidFill>
                <a:latin typeface="Arial"/>
                <a:cs typeface="Arial"/>
              </a:rPr>
              <a:t>to </a:t>
            </a:r>
            <a:r>
              <a:rPr sz="800" spc="10" dirty="0">
                <a:solidFill>
                  <a:srgbClr val="363740"/>
                </a:solidFill>
                <a:latin typeface="Arial"/>
                <a:cs typeface="Arial"/>
              </a:rPr>
              <a:t>ignite </a:t>
            </a:r>
            <a:r>
              <a:rPr sz="800" dirty="0">
                <a:solidFill>
                  <a:srgbClr val="363740"/>
                </a:solidFill>
                <a:latin typeface="Arial"/>
                <a:cs typeface="Arial"/>
              </a:rPr>
              <a:t>and </a:t>
            </a:r>
            <a:r>
              <a:rPr sz="800" spc="-10" dirty="0">
                <a:solidFill>
                  <a:srgbClr val="363740"/>
                </a:solidFill>
                <a:latin typeface="Arial"/>
                <a:cs typeface="Arial"/>
              </a:rPr>
              <a:t>accelerate  change. </a:t>
            </a:r>
            <a:r>
              <a:rPr sz="800" spc="-20" dirty="0">
                <a:solidFill>
                  <a:srgbClr val="363740"/>
                </a:solidFill>
                <a:latin typeface="Arial"/>
                <a:cs typeface="Arial"/>
              </a:rPr>
              <a:t>She </a:t>
            </a:r>
            <a:r>
              <a:rPr sz="800" spc="-5" dirty="0">
                <a:solidFill>
                  <a:srgbClr val="363740"/>
                </a:solidFill>
                <a:latin typeface="Arial"/>
                <a:cs typeface="Arial"/>
              </a:rPr>
              <a:t>is </a:t>
            </a:r>
            <a:r>
              <a:rPr sz="800" spc="-25" dirty="0">
                <a:solidFill>
                  <a:srgbClr val="363740"/>
                </a:solidFill>
                <a:latin typeface="Arial"/>
                <a:cs typeface="Arial"/>
              </a:rPr>
              <a:t>a </a:t>
            </a:r>
            <a:r>
              <a:rPr sz="800" dirty="0">
                <a:solidFill>
                  <a:srgbClr val="363740"/>
                </a:solidFill>
                <a:latin typeface="Arial"/>
                <a:cs typeface="Arial"/>
              </a:rPr>
              <a:t>leading </a:t>
            </a:r>
            <a:r>
              <a:rPr sz="800" spc="10" dirty="0">
                <a:solidFill>
                  <a:srgbClr val="363740"/>
                </a:solidFill>
                <a:latin typeface="Arial"/>
                <a:cs typeface="Arial"/>
              </a:rPr>
              <a:t>expert </a:t>
            </a:r>
            <a:r>
              <a:rPr sz="800" dirty="0">
                <a:solidFill>
                  <a:srgbClr val="363740"/>
                </a:solidFill>
                <a:latin typeface="Arial"/>
                <a:cs typeface="Arial"/>
              </a:rPr>
              <a:t>on </a:t>
            </a:r>
            <a:r>
              <a:rPr sz="800" spc="10" dirty="0">
                <a:solidFill>
                  <a:srgbClr val="363740"/>
                </a:solidFill>
                <a:latin typeface="Arial"/>
                <a:cs typeface="Arial"/>
              </a:rPr>
              <a:t>equity </a:t>
            </a:r>
            <a:r>
              <a:rPr sz="800" spc="15" dirty="0">
                <a:solidFill>
                  <a:srgbClr val="363740"/>
                </a:solidFill>
                <a:latin typeface="Arial"/>
                <a:cs typeface="Arial"/>
              </a:rPr>
              <a:t>ﬂuent  </a:t>
            </a:r>
            <a:r>
              <a:rPr sz="800" spc="-10" dirty="0">
                <a:solidFill>
                  <a:srgbClr val="363740"/>
                </a:solidFill>
                <a:latin typeface="Arial"/>
                <a:cs typeface="Arial"/>
              </a:rPr>
              <a:t>leadership, </a:t>
            </a:r>
            <a:r>
              <a:rPr sz="800" spc="5" dirty="0">
                <a:solidFill>
                  <a:srgbClr val="363740"/>
                </a:solidFill>
                <a:latin typeface="Arial"/>
                <a:cs typeface="Arial"/>
              </a:rPr>
              <a:t>value-creating </a:t>
            </a:r>
            <a:r>
              <a:rPr sz="800" dirty="0">
                <a:solidFill>
                  <a:srgbClr val="363740"/>
                </a:solidFill>
                <a:latin typeface="Arial"/>
                <a:cs typeface="Arial"/>
              </a:rPr>
              <a:t>strategies </a:t>
            </a:r>
            <a:r>
              <a:rPr sz="800" spc="15" dirty="0">
                <a:solidFill>
                  <a:srgbClr val="363740"/>
                </a:solidFill>
                <a:latin typeface="Arial"/>
                <a:cs typeface="Arial"/>
              </a:rPr>
              <a:t>of </a:t>
            </a:r>
            <a:r>
              <a:rPr sz="800" spc="5" dirty="0">
                <a:solidFill>
                  <a:srgbClr val="363740"/>
                </a:solidFill>
                <a:latin typeface="Arial"/>
                <a:cs typeface="Arial"/>
              </a:rPr>
              <a:t>diversity  </a:t>
            </a:r>
            <a:r>
              <a:rPr sz="800" dirty="0">
                <a:solidFill>
                  <a:srgbClr val="363740"/>
                </a:solidFill>
                <a:latin typeface="Arial"/>
                <a:cs typeface="Arial"/>
              </a:rPr>
              <a:t>and </a:t>
            </a:r>
            <a:r>
              <a:rPr sz="800" spc="-5" dirty="0">
                <a:solidFill>
                  <a:srgbClr val="363740"/>
                </a:solidFill>
                <a:latin typeface="Arial"/>
                <a:cs typeface="Arial"/>
              </a:rPr>
              <a:t>inclusion, </a:t>
            </a:r>
            <a:r>
              <a:rPr sz="800" dirty="0">
                <a:solidFill>
                  <a:srgbClr val="363740"/>
                </a:solidFill>
                <a:latin typeface="Arial"/>
                <a:cs typeface="Arial"/>
              </a:rPr>
              <a:t>and corporate </a:t>
            </a:r>
            <a:r>
              <a:rPr sz="800" spc="-10" dirty="0">
                <a:solidFill>
                  <a:srgbClr val="363740"/>
                </a:solidFill>
                <a:latin typeface="Arial"/>
                <a:cs typeface="Arial"/>
              </a:rPr>
              <a:t>social</a:t>
            </a:r>
            <a:r>
              <a:rPr sz="800" spc="-75" dirty="0">
                <a:solidFill>
                  <a:srgbClr val="363740"/>
                </a:solidFill>
                <a:latin typeface="Arial"/>
                <a:cs typeface="Arial"/>
              </a:rPr>
              <a:t> </a:t>
            </a:r>
            <a:r>
              <a:rPr sz="800" dirty="0">
                <a:solidFill>
                  <a:srgbClr val="363740"/>
                </a:solidFill>
                <a:latin typeface="Arial"/>
                <a:cs typeface="Arial"/>
              </a:rPr>
              <a:t>responsibility.  </a:t>
            </a:r>
            <a:r>
              <a:rPr sz="800" spc="-10" dirty="0">
                <a:solidFill>
                  <a:srgbClr val="363740"/>
                </a:solidFill>
                <a:latin typeface="Arial"/>
                <a:cs typeface="Arial"/>
              </a:rPr>
              <a:t>Dr. McElhaney </a:t>
            </a:r>
            <a:r>
              <a:rPr sz="800" dirty="0">
                <a:solidFill>
                  <a:srgbClr val="363740"/>
                </a:solidFill>
                <a:latin typeface="Arial"/>
                <a:cs typeface="Arial"/>
              </a:rPr>
              <a:t>consults and </a:t>
            </a:r>
            <a:r>
              <a:rPr sz="800" spc="-5" dirty="0">
                <a:solidFill>
                  <a:srgbClr val="363740"/>
                </a:solidFill>
                <a:latin typeface="Arial"/>
                <a:cs typeface="Arial"/>
              </a:rPr>
              <a:t>keynotes </a:t>
            </a:r>
            <a:r>
              <a:rPr sz="800" spc="15" dirty="0">
                <a:solidFill>
                  <a:srgbClr val="363740"/>
                </a:solidFill>
                <a:latin typeface="Arial"/>
                <a:cs typeface="Arial"/>
              </a:rPr>
              <a:t>for </a:t>
            </a:r>
            <a:r>
              <a:rPr sz="800" spc="-5" dirty="0">
                <a:solidFill>
                  <a:srgbClr val="363740"/>
                </a:solidFill>
                <a:latin typeface="Arial"/>
                <a:cs typeface="Arial"/>
              </a:rPr>
              <a:t>Global  </a:t>
            </a:r>
            <a:r>
              <a:rPr sz="800" spc="35" dirty="0">
                <a:solidFill>
                  <a:srgbClr val="363740"/>
                </a:solidFill>
                <a:latin typeface="Arial"/>
                <a:cs typeface="Arial"/>
              </a:rPr>
              <a:t>1000 </a:t>
            </a:r>
            <a:r>
              <a:rPr sz="800" spc="-5" dirty="0">
                <a:solidFill>
                  <a:srgbClr val="363740"/>
                </a:solidFill>
                <a:latin typeface="Arial"/>
                <a:cs typeface="Arial"/>
              </a:rPr>
              <a:t>companies </a:t>
            </a:r>
            <a:r>
              <a:rPr sz="800" dirty="0">
                <a:solidFill>
                  <a:srgbClr val="363740"/>
                </a:solidFill>
                <a:latin typeface="Arial"/>
                <a:cs typeface="Arial"/>
              </a:rPr>
              <a:t>and organizations </a:t>
            </a:r>
            <a:r>
              <a:rPr sz="800" spc="-5" dirty="0">
                <a:solidFill>
                  <a:srgbClr val="363740"/>
                </a:solidFill>
                <a:latin typeface="Arial"/>
                <a:cs typeface="Arial"/>
              </a:rPr>
              <a:t>all over </a:t>
            </a:r>
            <a:r>
              <a:rPr sz="800" spc="10" dirty="0">
                <a:solidFill>
                  <a:srgbClr val="363740"/>
                </a:solidFill>
                <a:latin typeface="Arial"/>
                <a:cs typeface="Arial"/>
              </a:rPr>
              <a:t>the  </a:t>
            </a:r>
            <a:r>
              <a:rPr sz="800" spc="25" dirty="0">
                <a:solidFill>
                  <a:srgbClr val="363740"/>
                </a:solidFill>
                <a:latin typeface="Arial"/>
                <a:cs typeface="Arial"/>
              </a:rPr>
              <a:t>world </a:t>
            </a:r>
            <a:r>
              <a:rPr sz="800" dirty="0">
                <a:solidFill>
                  <a:srgbClr val="363740"/>
                </a:solidFill>
                <a:latin typeface="Arial"/>
                <a:cs typeface="Arial"/>
              </a:rPr>
              <a:t>and </a:t>
            </a:r>
            <a:r>
              <a:rPr sz="800" spc="-10" dirty="0">
                <a:solidFill>
                  <a:srgbClr val="363740"/>
                </a:solidFill>
                <a:latin typeface="Arial"/>
                <a:cs typeface="Arial"/>
              </a:rPr>
              <a:t>received </a:t>
            </a:r>
            <a:r>
              <a:rPr sz="800" spc="10" dirty="0">
                <a:solidFill>
                  <a:srgbClr val="363740"/>
                </a:solidFill>
                <a:latin typeface="Arial"/>
                <a:cs typeface="Arial"/>
              </a:rPr>
              <a:t>the </a:t>
            </a:r>
            <a:r>
              <a:rPr sz="800" spc="-5" dirty="0">
                <a:solidFill>
                  <a:srgbClr val="363740"/>
                </a:solidFill>
                <a:latin typeface="Arial"/>
                <a:cs typeface="Arial"/>
              </a:rPr>
              <a:t>Founder </a:t>
            </a:r>
            <a:r>
              <a:rPr sz="800" dirty="0">
                <a:solidFill>
                  <a:srgbClr val="363740"/>
                </a:solidFill>
                <a:latin typeface="Arial"/>
                <a:cs typeface="Arial"/>
              </a:rPr>
              <a:t>and </a:t>
            </a:r>
            <a:r>
              <a:rPr sz="800" spc="5" dirty="0">
                <a:solidFill>
                  <a:srgbClr val="363740"/>
                </a:solidFill>
                <a:latin typeface="Arial"/>
                <a:cs typeface="Arial"/>
              </a:rPr>
              <a:t>Visionary  </a:t>
            </a:r>
            <a:r>
              <a:rPr sz="800" spc="20" dirty="0">
                <a:solidFill>
                  <a:srgbClr val="363740"/>
                </a:solidFill>
                <a:latin typeface="Arial"/>
                <a:cs typeface="Arial"/>
              </a:rPr>
              <a:t>Award </a:t>
            </a:r>
            <a:r>
              <a:rPr sz="800" spc="10" dirty="0">
                <a:solidFill>
                  <a:srgbClr val="363740"/>
                </a:solidFill>
                <a:latin typeface="Arial"/>
                <a:cs typeface="Arial"/>
              </a:rPr>
              <a:t>at </a:t>
            </a:r>
            <a:r>
              <a:rPr sz="800" spc="-10" dirty="0">
                <a:solidFill>
                  <a:srgbClr val="363740"/>
                </a:solidFill>
                <a:latin typeface="Arial"/>
                <a:cs typeface="Arial"/>
              </a:rPr>
              <a:t>Haas </a:t>
            </a:r>
            <a:r>
              <a:rPr sz="800" spc="5" dirty="0">
                <a:solidFill>
                  <a:srgbClr val="363740"/>
                </a:solidFill>
                <a:latin typeface="Arial"/>
                <a:cs typeface="Arial"/>
              </a:rPr>
              <a:t>in</a:t>
            </a:r>
            <a:r>
              <a:rPr sz="800" spc="-155" dirty="0">
                <a:solidFill>
                  <a:srgbClr val="363740"/>
                </a:solidFill>
                <a:latin typeface="Arial"/>
                <a:cs typeface="Arial"/>
              </a:rPr>
              <a:t> </a:t>
            </a:r>
            <a:r>
              <a:rPr sz="800" spc="20" dirty="0">
                <a:solidFill>
                  <a:srgbClr val="363740"/>
                </a:solidFill>
                <a:latin typeface="Arial"/>
                <a:cs typeface="Arial"/>
              </a:rPr>
              <a:t>2013.</a:t>
            </a:r>
            <a:endParaRPr sz="800">
              <a:latin typeface="Arial"/>
              <a:cs typeface="Arial"/>
            </a:endParaRPr>
          </a:p>
        </p:txBody>
      </p:sp>
      <p:sp>
        <p:nvSpPr>
          <p:cNvPr id="3" name="object 3"/>
          <p:cNvSpPr txBox="1"/>
          <p:nvPr/>
        </p:nvSpPr>
        <p:spPr>
          <a:xfrm>
            <a:off x="1689574" y="2670366"/>
            <a:ext cx="3436620" cy="981075"/>
          </a:xfrm>
          <a:prstGeom prst="rect">
            <a:avLst/>
          </a:prstGeom>
        </p:spPr>
        <p:txBody>
          <a:bodyPr vert="horz" wrap="square" lIns="0" tIns="0" rIns="0" bIns="0" rtlCol="0">
            <a:spAutoFit/>
          </a:bodyPr>
          <a:lstStyle/>
          <a:p>
            <a:pPr marL="20320">
              <a:lnSpc>
                <a:spcPct val="100000"/>
              </a:lnSpc>
            </a:pPr>
            <a:r>
              <a:rPr sz="1200" spc="-30" dirty="0">
                <a:solidFill>
                  <a:srgbClr val="4292B1"/>
                </a:solidFill>
                <a:latin typeface="Arial"/>
                <a:cs typeface="Arial"/>
              </a:rPr>
              <a:t>Key</a:t>
            </a:r>
            <a:r>
              <a:rPr sz="1200" spc="-90" dirty="0">
                <a:solidFill>
                  <a:srgbClr val="4292B1"/>
                </a:solidFill>
                <a:latin typeface="Arial"/>
                <a:cs typeface="Arial"/>
              </a:rPr>
              <a:t> </a:t>
            </a:r>
            <a:r>
              <a:rPr sz="1200" spc="-5" dirty="0">
                <a:solidFill>
                  <a:srgbClr val="4292B1"/>
                </a:solidFill>
                <a:latin typeface="Arial"/>
                <a:cs typeface="Arial"/>
              </a:rPr>
              <a:t>Learnings</a:t>
            </a:r>
            <a:endParaRPr sz="1200">
              <a:latin typeface="Arial"/>
              <a:cs typeface="Arial"/>
            </a:endParaRPr>
          </a:p>
          <a:p>
            <a:pPr marL="185420" indent="-172720">
              <a:lnSpc>
                <a:spcPct val="100000"/>
              </a:lnSpc>
              <a:spcBef>
                <a:spcPts val="600"/>
              </a:spcBef>
              <a:buSzPct val="75000"/>
              <a:buChar char="●"/>
              <a:tabLst>
                <a:tab pos="186055" algn="l"/>
              </a:tabLst>
            </a:pPr>
            <a:r>
              <a:rPr sz="800" spc="-5" dirty="0">
                <a:solidFill>
                  <a:srgbClr val="363740"/>
                </a:solidFill>
                <a:latin typeface="Arial"/>
                <a:cs typeface="Arial"/>
              </a:rPr>
              <a:t>Inclusive Leadership </a:t>
            </a:r>
            <a:r>
              <a:rPr sz="800" dirty="0">
                <a:solidFill>
                  <a:srgbClr val="363740"/>
                </a:solidFill>
                <a:latin typeface="Arial"/>
                <a:cs typeface="Arial"/>
              </a:rPr>
              <a:t>and </a:t>
            </a:r>
            <a:r>
              <a:rPr sz="800" spc="10" dirty="0">
                <a:solidFill>
                  <a:srgbClr val="363740"/>
                </a:solidFill>
                <a:latin typeface="Arial"/>
                <a:cs typeface="Arial"/>
              </a:rPr>
              <a:t>its</a:t>
            </a:r>
            <a:r>
              <a:rPr sz="800" spc="-105" dirty="0">
                <a:solidFill>
                  <a:srgbClr val="363740"/>
                </a:solidFill>
                <a:latin typeface="Arial"/>
                <a:cs typeface="Arial"/>
              </a:rPr>
              <a:t> </a:t>
            </a:r>
            <a:r>
              <a:rPr sz="800" spc="-15" dirty="0">
                <a:solidFill>
                  <a:srgbClr val="363740"/>
                </a:solidFill>
                <a:latin typeface="Arial"/>
                <a:cs typeface="Arial"/>
              </a:rPr>
              <a:t>Value</a:t>
            </a:r>
            <a:endParaRPr sz="800">
              <a:latin typeface="Arial"/>
              <a:cs typeface="Arial"/>
            </a:endParaRPr>
          </a:p>
          <a:p>
            <a:pPr marL="185420" indent="-172720">
              <a:lnSpc>
                <a:spcPct val="100000"/>
              </a:lnSpc>
              <a:spcBef>
                <a:spcPts val="165"/>
              </a:spcBef>
              <a:buSzPct val="75000"/>
              <a:buChar char="●"/>
              <a:tabLst>
                <a:tab pos="186055" algn="l"/>
              </a:tabLst>
            </a:pPr>
            <a:r>
              <a:rPr sz="800" spc="-5" dirty="0">
                <a:solidFill>
                  <a:srgbClr val="363740"/>
                </a:solidFill>
                <a:latin typeface="Arial"/>
                <a:cs typeface="Arial"/>
              </a:rPr>
              <a:t>Barriers </a:t>
            </a:r>
            <a:r>
              <a:rPr sz="800" dirty="0">
                <a:solidFill>
                  <a:srgbClr val="363740"/>
                </a:solidFill>
                <a:latin typeface="Arial"/>
                <a:cs typeface="Arial"/>
              </a:rPr>
              <a:t>and </a:t>
            </a:r>
            <a:r>
              <a:rPr sz="800" spc="5" dirty="0">
                <a:solidFill>
                  <a:srgbClr val="363740"/>
                </a:solidFill>
                <a:latin typeface="Arial"/>
                <a:cs typeface="Arial"/>
              </a:rPr>
              <a:t>Blindspots </a:t>
            </a:r>
            <a:r>
              <a:rPr sz="800" spc="15" dirty="0">
                <a:solidFill>
                  <a:srgbClr val="363740"/>
                </a:solidFill>
                <a:latin typeface="Arial"/>
                <a:cs typeface="Arial"/>
              </a:rPr>
              <a:t>for </a:t>
            </a:r>
            <a:r>
              <a:rPr sz="800" spc="-5" dirty="0">
                <a:solidFill>
                  <a:srgbClr val="363740"/>
                </a:solidFill>
                <a:latin typeface="Arial"/>
                <a:cs typeface="Arial"/>
              </a:rPr>
              <a:t>Inclusive</a:t>
            </a:r>
            <a:r>
              <a:rPr sz="800" spc="-114" dirty="0">
                <a:solidFill>
                  <a:srgbClr val="363740"/>
                </a:solidFill>
                <a:latin typeface="Arial"/>
                <a:cs typeface="Arial"/>
              </a:rPr>
              <a:t> </a:t>
            </a:r>
            <a:r>
              <a:rPr sz="800" spc="-10" dirty="0">
                <a:solidFill>
                  <a:srgbClr val="363740"/>
                </a:solidFill>
                <a:latin typeface="Arial"/>
                <a:cs typeface="Arial"/>
              </a:rPr>
              <a:t>Leaders</a:t>
            </a:r>
            <a:endParaRPr sz="800">
              <a:latin typeface="Arial"/>
              <a:cs typeface="Arial"/>
            </a:endParaRPr>
          </a:p>
          <a:p>
            <a:pPr marL="185420" indent="-172720">
              <a:lnSpc>
                <a:spcPct val="100000"/>
              </a:lnSpc>
              <a:spcBef>
                <a:spcPts val="165"/>
              </a:spcBef>
              <a:buSzPct val="75000"/>
              <a:buChar char="●"/>
              <a:tabLst>
                <a:tab pos="186055" algn="l"/>
              </a:tabLst>
            </a:pPr>
            <a:r>
              <a:rPr sz="800" spc="-10" dirty="0">
                <a:solidFill>
                  <a:srgbClr val="363740"/>
                </a:solidFill>
                <a:latin typeface="Arial"/>
                <a:cs typeface="Arial"/>
              </a:rPr>
              <a:t>The </a:t>
            </a:r>
            <a:r>
              <a:rPr sz="800" spc="-15" dirty="0">
                <a:solidFill>
                  <a:srgbClr val="363740"/>
                </a:solidFill>
                <a:latin typeface="Arial"/>
                <a:cs typeface="Arial"/>
              </a:rPr>
              <a:t>Value </a:t>
            </a:r>
            <a:r>
              <a:rPr sz="800" spc="15" dirty="0">
                <a:solidFill>
                  <a:srgbClr val="363740"/>
                </a:solidFill>
                <a:latin typeface="Arial"/>
                <a:cs typeface="Arial"/>
              </a:rPr>
              <a:t>of </a:t>
            </a:r>
            <a:r>
              <a:rPr sz="800" dirty="0">
                <a:solidFill>
                  <a:srgbClr val="363740"/>
                </a:solidFill>
                <a:latin typeface="Arial"/>
                <a:cs typeface="Arial"/>
              </a:rPr>
              <a:t>Creating </a:t>
            </a:r>
            <a:r>
              <a:rPr sz="800" spc="-5" dirty="0">
                <a:solidFill>
                  <a:srgbClr val="363740"/>
                </a:solidFill>
                <a:latin typeface="Arial"/>
                <a:cs typeface="Arial"/>
              </a:rPr>
              <a:t>Psychological</a:t>
            </a:r>
            <a:r>
              <a:rPr sz="800" spc="-125" dirty="0">
                <a:solidFill>
                  <a:srgbClr val="363740"/>
                </a:solidFill>
                <a:latin typeface="Arial"/>
                <a:cs typeface="Arial"/>
              </a:rPr>
              <a:t> </a:t>
            </a:r>
            <a:r>
              <a:rPr sz="800" dirty="0">
                <a:solidFill>
                  <a:srgbClr val="363740"/>
                </a:solidFill>
                <a:latin typeface="Arial"/>
                <a:cs typeface="Arial"/>
              </a:rPr>
              <a:t>Safety</a:t>
            </a:r>
            <a:endParaRPr sz="800">
              <a:latin typeface="Arial"/>
              <a:cs typeface="Arial"/>
            </a:endParaRPr>
          </a:p>
          <a:p>
            <a:pPr marL="185420" indent="-172720">
              <a:lnSpc>
                <a:spcPct val="100000"/>
              </a:lnSpc>
              <a:spcBef>
                <a:spcPts val="165"/>
              </a:spcBef>
              <a:buSzPct val="75000"/>
              <a:buChar char="●"/>
              <a:tabLst>
                <a:tab pos="186055" algn="l"/>
              </a:tabLst>
            </a:pPr>
            <a:r>
              <a:rPr sz="800" spc="-20" dirty="0">
                <a:solidFill>
                  <a:srgbClr val="363740"/>
                </a:solidFill>
                <a:latin typeface="Arial"/>
                <a:cs typeface="Arial"/>
              </a:rPr>
              <a:t>Keys </a:t>
            </a:r>
            <a:r>
              <a:rPr sz="800" spc="20" dirty="0">
                <a:solidFill>
                  <a:srgbClr val="363740"/>
                </a:solidFill>
                <a:latin typeface="Arial"/>
                <a:cs typeface="Arial"/>
              </a:rPr>
              <a:t>to </a:t>
            </a:r>
            <a:r>
              <a:rPr sz="800" spc="-5" dirty="0">
                <a:solidFill>
                  <a:srgbClr val="363740"/>
                </a:solidFill>
                <a:latin typeface="Arial"/>
                <a:cs typeface="Arial"/>
              </a:rPr>
              <a:t>Psychologically </a:t>
            </a:r>
            <a:r>
              <a:rPr sz="800" spc="-15" dirty="0">
                <a:solidFill>
                  <a:srgbClr val="363740"/>
                </a:solidFill>
                <a:latin typeface="Arial"/>
                <a:cs typeface="Arial"/>
              </a:rPr>
              <a:t>Safe </a:t>
            </a:r>
            <a:r>
              <a:rPr sz="800" spc="-30" dirty="0">
                <a:solidFill>
                  <a:srgbClr val="363740"/>
                </a:solidFill>
                <a:latin typeface="Arial"/>
                <a:cs typeface="Arial"/>
              </a:rPr>
              <a:t>Teams: </a:t>
            </a:r>
            <a:r>
              <a:rPr sz="800" spc="-10" dirty="0">
                <a:solidFill>
                  <a:srgbClr val="363740"/>
                </a:solidFill>
                <a:latin typeface="Arial"/>
                <a:cs typeface="Arial"/>
              </a:rPr>
              <a:t>Empathy, </a:t>
            </a:r>
            <a:r>
              <a:rPr sz="800" dirty="0">
                <a:solidFill>
                  <a:srgbClr val="363740"/>
                </a:solidFill>
                <a:latin typeface="Arial"/>
                <a:cs typeface="Arial"/>
              </a:rPr>
              <a:t>Vulnerability, </a:t>
            </a:r>
            <a:r>
              <a:rPr sz="800" spc="-5" dirty="0">
                <a:solidFill>
                  <a:srgbClr val="363740"/>
                </a:solidFill>
                <a:latin typeface="Arial"/>
                <a:cs typeface="Arial"/>
              </a:rPr>
              <a:t>&amp;</a:t>
            </a:r>
            <a:r>
              <a:rPr sz="800" spc="-60" dirty="0">
                <a:solidFill>
                  <a:srgbClr val="363740"/>
                </a:solidFill>
                <a:latin typeface="Arial"/>
                <a:cs typeface="Arial"/>
              </a:rPr>
              <a:t> </a:t>
            </a:r>
            <a:r>
              <a:rPr sz="800" spc="-15" dirty="0">
                <a:solidFill>
                  <a:srgbClr val="363740"/>
                </a:solidFill>
                <a:latin typeface="Arial"/>
                <a:cs typeface="Arial"/>
              </a:rPr>
              <a:t>Feedback</a:t>
            </a:r>
            <a:endParaRPr sz="800">
              <a:latin typeface="Arial"/>
              <a:cs typeface="Arial"/>
            </a:endParaRPr>
          </a:p>
          <a:p>
            <a:pPr marL="185420" indent="-172720">
              <a:lnSpc>
                <a:spcPct val="100000"/>
              </a:lnSpc>
              <a:spcBef>
                <a:spcPts val="165"/>
              </a:spcBef>
              <a:buSzPct val="75000"/>
              <a:buChar char="●"/>
              <a:tabLst>
                <a:tab pos="186055" algn="l"/>
              </a:tabLst>
            </a:pPr>
            <a:r>
              <a:rPr sz="800" spc="5" dirty="0">
                <a:solidFill>
                  <a:srgbClr val="363740"/>
                </a:solidFill>
                <a:latin typeface="Arial"/>
                <a:cs typeface="Arial"/>
              </a:rPr>
              <a:t>Methods </a:t>
            </a:r>
            <a:r>
              <a:rPr sz="800" spc="15" dirty="0">
                <a:solidFill>
                  <a:srgbClr val="363740"/>
                </a:solidFill>
                <a:latin typeface="Arial"/>
                <a:cs typeface="Arial"/>
              </a:rPr>
              <a:t>for </a:t>
            </a:r>
            <a:r>
              <a:rPr sz="800" dirty="0">
                <a:solidFill>
                  <a:srgbClr val="363740"/>
                </a:solidFill>
                <a:latin typeface="Arial"/>
                <a:cs typeface="Arial"/>
              </a:rPr>
              <a:t>Measuring</a:t>
            </a:r>
            <a:r>
              <a:rPr sz="800" spc="-160" dirty="0">
                <a:solidFill>
                  <a:srgbClr val="363740"/>
                </a:solidFill>
                <a:latin typeface="Arial"/>
                <a:cs typeface="Arial"/>
              </a:rPr>
              <a:t> </a:t>
            </a:r>
            <a:r>
              <a:rPr sz="800" spc="-5" dirty="0">
                <a:solidFill>
                  <a:srgbClr val="363740"/>
                </a:solidFill>
                <a:latin typeface="Arial"/>
                <a:cs typeface="Arial"/>
              </a:rPr>
              <a:t>Psychological </a:t>
            </a:r>
            <a:r>
              <a:rPr sz="800" dirty="0">
                <a:solidFill>
                  <a:srgbClr val="363740"/>
                </a:solidFill>
                <a:latin typeface="Arial"/>
                <a:cs typeface="Arial"/>
              </a:rPr>
              <a:t>Safety</a:t>
            </a:r>
            <a:endParaRPr sz="800">
              <a:latin typeface="Arial"/>
              <a:cs typeface="Arial"/>
            </a:endParaRPr>
          </a:p>
        </p:txBody>
      </p:sp>
      <p:sp>
        <p:nvSpPr>
          <p:cNvPr id="4" name="object 4"/>
          <p:cNvSpPr txBox="1"/>
          <p:nvPr/>
        </p:nvSpPr>
        <p:spPr>
          <a:xfrm>
            <a:off x="1689574" y="3803841"/>
            <a:ext cx="3711575" cy="819150"/>
          </a:xfrm>
          <a:prstGeom prst="rect">
            <a:avLst/>
          </a:prstGeom>
        </p:spPr>
        <p:txBody>
          <a:bodyPr vert="horz" wrap="square" lIns="0" tIns="0" rIns="0" bIns="0" rtlCol="0">
            <a:spAutoFit/>
          </a:bodyPr>
          <a:lstStyle/>
          <a:p>
            <a:pPr marL="20320">
              <a:lnSpc>
                <a:spcPct val="100000"/>
              </a:lnSpc>
            </a:pPr>
            <a:r>
              <a:rPr sz="1200" spc="15" dirty="0">
                <a:solidFill>
                  <a:srgbClr val="4292B1"/>
                </a:solidFill>
                <a:latin typeface="Arial"/>
                <a:cs typeface="Arial"/>
              </a:rPr>
              <a:t>Assignment </a:t>
            </a:r>
            <a:r>
              <a:rPr sz="1200" spc="-5" dirty="0">
                <a:solidFill>
                  <a:srgbClr val="4292B1"/>
                </a:solidFill>
                <a:latin typeface="Arial"/>
                <a:cs typeface="Arial"/>
              </a:rPr>
              <a:t>Details: </a:t>
            </a:r>
            <a:r>
              <a:rPr sz="1200" spc="-15" dirty="0">
                <a:solidFill>
                  <a:srgbClr val="4292B1"/>
                </a:solidFill>
                <a:latin typeface="Arial"/>
                <a:cs typeface="Arial"/>
              </a:rPr>
              <a:t>Create </a:t>
            </a:r>
            <a:r>
              <a:rPr sz="1200" spc="-10" dirty="0">
                <a:solidFill>
                  <a:srgbClr val="4292B1"/>
                </a:solidFill>
                <a:latin typeface="Arial"/>
                <a:cs typeface="Arial"/>
              </a:rPr>
              <a:t>an </a:t>
            </a:r>
            <a:r>
              <a:rPr sz="1200" spc="20" dirty="0">
                <a:solidFill>
                  <a:srgbClr val="4292B1"/>
                </a:solidFill>
                <a:latin typeface="Arial"/>
                <a:cs typeface="Arial"/>
              </a:rPr>
              <a:t>Action</a:t>
            </a:r>
            <a:r>
              <a:rPr sz="1200" spc="-150" dirty="0">
                <a:solidFill>
                  <a:srgbClr val="4292B1"/>
                </a:solidFill>
                <a:latin typeface="Arial"/>
                <a:cs typeface="Arial"/>
              </a:rPr>
              <a:t> </a:t>
            </a:r>
            <a:r>
              <a:rPr sz="1200" spc="-10" dirty="0">
                <a:solidFill>
                  <a:srgbClr val="4292B1"/>
                </a:solidFill>
                <a:latin typeface="Arial"/>
                <a:cs typeface="Arial"/>
              </a:rPr>
              <a:t>Plan</a:t>
            </a:r>
            <a:endParaRPr sz="1200">
              <a:latin typeface="Arial"/>
              <a:cs typeface="Arial"/>
            </a:endParaRPr>
          </a:p>
          <a:p>
            <a:pPr marL="185420" marR="5080" indent="-172720">
              <a:lnSpc>
                <a:spcPct val="101600"/>
              </a:lnSpc>
              <a:spcBef>
                <a:spcPts val="585"/>
              </a:spcBef>
              <a:buSzPct val="75000"/>
              <a:buChar char="●"/>
              <a:tabLst>
                <a:tab pos="186055" algn="l"/>
              </a:tabLst>
            </a:pPr>
            <a:r>
              <a:rPr sz="800" spc="5" dirty="0">
                <a:solidFill>
                  <a:srgbClr val="363740"/>
                </a:solidFill>
                <a:latin typeface="Arial"/>
                <a:cs typeface="Arial"/>
              </a:rPr>
              <a:t>Initiate</a:t>
            </a:r>
            <a:r>
              <a:rPr sz="800" spc="-20" dirty="0">
                <a:solidFill>
                  <a:srgbClr val="363740"/>
                </a:solidFill>
                <a:latin typeface="Arial"/>
                <a:cs typeface="Arial"/>
              </a:rPr>
              <a:t> </a:t>
            </a:r>
            <a:r>
              <a:rPr sz="800" spc="-10" dirty="0">
                <a:solidFill>
                  <a:srgbClr val="363740"/>
                </a:solidFill>
                <a:latin typeface="Arial"/>
                <a:cs typeface="Arial"/>
              </a:rPr>
              <a:t>an</a:t>
            </a:r>
            <a:r>
              <a:rPr sz="800" spc="-20" dirty="0">
                <a:solidFill>
                  <a:srgbClr val="363740"/>
                </a:solidFill>
                <a:latin typeface="Arial"/>
                <a:cs typeface="Arial"/>
              </a:rPr>
              <a:t> </a:t>
            </a:r>
            <a:r>
              <a:rPr sz="800" spc="5" dirty="0">
                <a:solidFill>
                  <a:srgbClr val="363740"/>
                </a:solidFill>
                <a:latin typeface="Arial"/>
                <a:cs typeface="Arial"/>
              </a:rPr>
              <a:t>informal</a:t>
            </a:r>
            <a:r>
              <a:rPr sz="800" spc="-20" dirty="0">
                <a:solidFill>
                  <a:srgbClr val="363740"/>
                </a:solidFill>
                <a:latin typeface="Arial"/>
                <a:cs typeface="Arial"/>
              </a:rPr>
              <a:t> </a:t>
            </a:r>
            <a:r>
              <a:rPr sz="800" dirty="0">
                <a:solidFill>
                  <a:srgbClr val="363740"/>
                </a:solidFill>
                <a:latin typeface="Arial"/>
                <a:cs typeface="Arial"/>
              </a:rPr>
              <a:t>conversation</a:t>
            </a:r>
            <a:r>
              <a:rPr sz="800" spc="-20" dirty="0">
                <a:solidFill>
                  <a:srgbClr val="363740"/>
                </a:solidFill>
                <a:latin typeface="Arial"/>
                <a:cs typeface="Arial"/>
              </a:rPr>
              <a:t> </a:t>
            </a:r>
            <a:r>
              <a:rPr sz="800" spc="40" dirty="0">
                <a:solidFill>
                  <a:srgbClr val="363740"/>
                </a:solidFill>
                <a:latin typeface="Arial"/>
                <a:cs typeface="Arial"/>
              </a:rPr>
              <a:t>with</a:t>
            </a:r>
            <a:r>
              <a:rPr sz="800" spc="-20" dirty="0">
                <a:solidFill>
                  <a:srgbClr val="363740"/>
                </a:solidFill>
                <a:latin typeface="Arial"/>
                <a:cs typeface="Arial"/>
              </a:rPr>
              <a:t> </a:t>
            </a:r>
            <a:r>
              <a:rPr sz="800" spc="-5" dirty="0">
                <a:solidFill>
                  <a:srgbClr val="363740"/>
                </a:solidFill>
                <a:latin typeface="Arial"/>
                <a:cs typeface="Arial"/>
              </a:rPr>
              <a:t>one</a:t>
            </a:r>
            <a:r>
              <a:rPr sz="800" spc="-20" dirty="0">
                <a:solidFill>
                  <a:srgbClr val="363740"/>
                </a:solidFill>
                <a:latin typeface="Arial"/>
                <a:cs typeface="Arial"/>
              </a:rPr>
              <a:t> </a:t>
            </a:r>
            <a:r>
              <a:rPr sz="800" dirty="0">
                <a:solidFill>
                  <a:srgbClr val="363740"/>
                </a:solidFill>
                <a:latin typeface="Arial"/>
                <a:cs typeface="Arial"/>
              </a:rPr>
              <a:t>person</a:t>
            </a:r>
            <a:r>
              <a:rPr sz="800" spc="-20" dirty="0">
                <a:solidFill>
                  <a:srgbClr val="363740"/>
                </a:solidFill>
                <a:latin typeface="Arial"/>
                <a:cs typeface="Arial"/>
              </a:rPr>
              <a:t> </a:t>
            </a:r>
            <a:r>
              <a:rPr sz="800" spc="5" dirty="0">
                <a:solidFill>
                  <a:srgbClr val="363740"/>
                </a:solidFill>
                <a:latin typeface="Arial"/>
                <a:cs typeface="Arial"/>
              </a:rPr>
              <a:t>in</a:t>
            </a:r>
            <a:r>
              <a:rPr sz="800" spc="-20" dirty="0">
                <a:solidFill>
                  <a:srgbClr val="363740"/>
                </a:solidFill>
                <a:latin typeface="Arial"/>
                <a:cs typeface="Arial"/>
              </a:rPr>
              <a:t> </a:t>
            </a:r>
            <a:r>
              <a:rPr sz="800" spc="5" dirty="0">
                <a:solidFill>
                  <a:srgbClr val="363740"/>
                </a:solidFill>
                <a:latin typeface="Arial"/>
                <a:cs typeface="Arial"/>
              </a:rPr>
              <a:t>your</a:t>
            </a:r>
            <a:r>
              <a:rPr sz="800" spc="-20" dirty="0">
                <a:solidFill>
                  <a:srgbClr val="363740"/>
                </a:solidFill>
                <a:latin typeface="Arial"/>
                <a:cs typeface="Arial"/>
              </a:rPr>
              <a:t> </a:t>
            </a:r>
            <a:r>
              <a:rPr sz="800" spc="-5" dirty="0">
                <a:solidFill>
                  <a:srgbClr val="363740"/>
                </a:solidFill>
                <a:latin typeface="Arial"/>
                <a:cs typeface="Arial"/>
              </a:rPr>
              <a:t>team,</a:t>
            </a:r>
            <a:r>
              <a:rPr sz="800" spc="-20" dirty="0">
                <a:solidFill>
                  <a:srgbClr val="363740"/>
                </a:solidFill>
                <a:latin typeface="Arial"/>
                <a:cs typeface="Arial"/>
              </a:rPr>
              <a:t> </a:t>
            </a:r>
            <a:r>
              <a:rPr sz="800" dirty="0">
                <a:solidFill>
                  <a:srgbClr val="363740"/>
                </a:solidFill>
                <a:latin typeface="Arial"/>
                <a:cs typeface="Arial"/>
              </a:rPr>
              <a:t>and</a:t>
            </a:r>
            <a:r>
              <a:rPr sz="800" spc="-20" dirty="0">
                <a:solidFill>
                  <a:srgbClr val="363740"/>
                </a:solidFill>
                <a:latin typeface="Arial"/>
                <a:cs typeface="Arial"/>
              </a:rPr>
              <a:t> </a:t>
            </a:r>
            <a:r>
              <a:rPr sz="800" spc="-5" dirty="0">
                <a:solidFill>
                  <a:srgbClr val="363740"/>
                </a:solidFill>
                <a:latin typeface="Arial"/>
                <a:cs typeface="Arial"/>
              </a:rPr>
              <a:t>discuss</a:t>
            </a:r>
            <a:r>
              <a:rPr sz="800" spc="-20" dirty="0">
                <a:solidFill>
                  <a:srgbClr val="363740"/>
                </a:solidFill>
                <a:latin typeface="Arial"/>
                <a:cs typeface="Arial"/>
              </a:rPr>
              <a:t> </a:t>
            </a:r>
            <a:r>
              <a:rPr sz="800" spc="-10" dirty="0">
                <a:solidFill>
                  <a:srgbClr val="363740"/>
                </a:solidFill>
                <a:latin typeface="Arial"/>
                <a:cs typeface="Arial"/>
              </a:rPr>
              <a:t>an  </a:t>
            </a:r>
            <a:r>
              <a:rPr sz="800" spc="5" dirty="0">
                <a:solidFill>
                  <a:srgbClr val="363740"/>
                </a:solidFill>
                <a:latin typeface="Arial"/>
                <a:cs typeface="Arial"/>
              </a:rPr>
              <a:t>inclusion-related</a:t>
            </a:r>
            <a:r>
              <a:rPr sz="800" spc="-95" dirty="0">
                <a:solidFill>
                  <a:srgbClr val="363740"/>
                </a:solidFill>
                <a:latin typeface="Arial"/>
                <a:cs typeface="Arial"/>
              </a:rPr>
              <a:t> </a:t>
            </a:r>
            <a:r>
              <a:rPr sz="800" spc="-15" dirty="0">
                <a:solidFill>
                  <a:srgbClr val="363740"/>
                </a:solidFill>
                <a:latin typeface="Arial"/>
                <a:cs typeface="Arial"/>
              </a:rPr>
              <a:t>issue.</a:t>
            </a:r>
            <a:endParaRPr sz="800">
              <a:latin typeface="Arial"/>
              <a:cs typeface="Arial"/>
            </a:endParaRPr>
          </a:p>
          <a:p>
            <a:pPr marL="185420" indent="-172720">
              <a:lnSpc>
                <a:spcPct val="100000"/>
              </a:lnSpc>
              <a:spcBef>
                <a:spcPts val="165"/>
              </a:spcBef>
              <a:buSzPct val="75000"/>
              <a:buChar char="●"/>
              <a:tabLst>
                <a:tab pos="186055" algn="l"/>
              </a:tabLst>
            </a:pPr>
            <a:r>
              <a:rPr sz="800" spc="10" dirty="0">
                <a:solidFill>
                  <a:srgbClr val="363740"/>
                </a:solidFill>
                <a:latin typeface="Arial"/>
                <a:cs typeface="Arial"/>
              </a:rPr>
              <a:t>Identify </a:t>
            </a:r>
            <a:r>
              <a:rPr sz="800" dirty="0">
                <a:solidFill>
                  <a:srgbClr val="363740"/>
                </a:solidFill>
                <a:latin typeface="Arial"/>
                <a:cs typeface="Arial"/>
              </a:rPr>
              <a:t>and </a:t>
            </a:r>
            <a:r>
              <a:rPr sz="800" spc="-5" dirty="0">
                <a:solidFill>
                  <a:srgbClr val="363740"/>
                </a:solidFill>
                <a:latin typeface="Arial"/>
                <a:cs typeface="Arial"/>
              </a:rPr>
              <a:t>describe </a:t>
            </a:r>
            <a:r>
              <a:rPr sz="800" dirty="0">
                <a:solidFill>
                  <a:srgbClr val="363740"/>
                </a:solidFill>
                <a:latin typeface="Arial"/>
                <a:cs typeface="Arial"/>
              </a:rPr>
              <a:t>speciﬁc </a:t>
            </a:r>
            <a:r>
              <a:rPr sz="800" spc="5" dirty="0">
                <a:solidFill>
                  <a:srgbClr val="363740"/>
                </a:solidFill>
                <a:latin typeface="Arial"/>
                <a:cs typeface="Arial"/>
              </a:rPr>
              <a:t>inclusion-related </a:t>
            </a:r>
            <a:r>
              <a:rPr sz="800" spc="-5" dirty="0">
                <a:solidFill>
                  <a:srgbClr val="363740"/>
                </a:solidFill>
                <a:latin typeface="Arial"/>
                <a:cs typeface="Arial"/>
              </a:rPr>
              <a:t>challenges </a:t>
            </a:r>
            <a:r>
              <a:rPr sz="800" dirty="0">
                <a:solidFill>
                  <a:srgbClr val="363740"/>
                </a:solidFill>
                <a:latin typeface="Arial"/>
                <a:cs typeface="Arial"/>
              </a:rPr>
              <a:t>and</a:t>
            </a:r>
            <a:r>
              <a:rPr sz="800" spc="-85" dirty="0">
                <a:solidFill>
                  <a:srgbClr val="363740"/>
                </a:solidFill>
                <a:latin typeface="Arial"/>
                <a:cs typeface="Arial"/>
              </a:rPr>
              <a:t> </a:t>
            </a:r>
            <a:r>
              <a:rPr sz="800" spc="5" dirty="0">
                <a:solidFill>
                  <a:srgbClr val="363740"/>
                </a:solidFill>
                <a:latin typeface="Arial"/>
                <a:cs typeface="Arial"/>
              </a:rPr>
              <a:t>opportunities.</a:t>
            </a:r>
            <a:endParaRPr sz="800">
              <a:latin typeface="Arial"/>
              <a:cs typeface="Arial"/>
            </a:endParaRPr>
          </a:p>
          <a:p>
            <a:pPr marL="185420" indent="-172720">
              <a:lnSpc>
                <a:spcPct val="100000"/>
              </a:lnSpc>
              <a:spcBef>
                <a:spcPts val="165"/>
              </a:spcBef>
              <a:buSzPct val="75000"/>
              <a:buChar char="●"/>
              <a:tabLst>
                <a:tab pos="186055" algn="l"/>
              </a:tabLst>
            </a:pPr>
            <a:r>
              <a:rPr sz="800" spc="-10" dirty="0">
                <a:solidFill>
                  <a:srgbClr val="363740"/>
                </a:solidFill>
                <a:latin typeface="Arial"/>
                <a:cs typeface="Arial"/>
              </a:rPr>
              <a:t>Create </a:t>
            </a:r>
            <a:r>
              <a:rPr sz="800" spc="-25" dirty="0">
                <a:solidFill>
                  <a:srgbClr val="363740"/>
                </a:solidFill>
                <a:latin typeface="Arial"/>
                <a:cs typeface="Arial"/>
              </a:rPr>
              <a:t>a </a:t>
            </a:r>
            <a:r>
              <a:rPr sz="800" spc="-5" dirty="0">
                <a:solidFill>
                  <a:srgbClr val="363740"/>
                </a:solidFill>
                <a:latin typeface="Arial"/>
                <a:cs typeface="Arial"/>
              </a:rPr>
              <a:t>concrete </a:t>
            </a:r>
            <a:r>
              <a:rPr sz="800" dirty="0">
                <a:solidFill>
                  <a:srgbClr val="363740"/>
                </a:solidFill>
                <a:latin typeface="Arial"/>
                <a:cs typeface="Arial"/>
              </a:rPr>
              <a:t>plan </a:t>
            </a:r>
            <a:r>
              <a:rPr sz="800" spc="20" dirty="0">
                <a:solidFill>
                  <a:srgbClr val="363740"/>
                </a:solidFill>
                <a:latin typeface="Arial"/>
                <a:cs typeface="Arial"/>
              </a:rPr>
              <a:t>to </a:t>
            </a:r>
            <a:r>
              <a:rPr sz="800" spc="5" dirty="0">
                <a:solidFill>
                  <a:srgbClr val="363740"/>
                </a:solidFill>
                <a:latin typeface="Arial"/>
                <a:cs typeface="Arial"/>
              </a:rPr>
              <a:t>implement </a:t>
            </a:r>
            <a:r>
              <a:rPr sz="800" dirty="0">
                <a:solidFill>
                  <a:srgbClr val="363740"/>
                </a:solidFill>
                <a:latin typeface="Arial"/>
                <a:cs typeface="Arial"/>
              </a:rPr>
              <a:t>inclusion strategies and</a:t>
            </a:r>
            <a:r>
              <a:rPr sz="800" spc="-90" dirty="0">
                <a:solidFill>
                  <a:srgbClr val="363740"/>
                </a:solidFill>
                <a:latin typeface="Arial"/>
                <a:cs typeface="Arial"/>
              </a:rPr>
              <a:t> </a:t>
            </a:r>
            <a:r>
              <a:rPr sz="800" spc="5" dirty="0">
                <a:solidFill>
                  <a:srgbClr val="363740"/>
                </a:solidFill>
                <a:latin typeface="Arial"/>
                <a:cs typeface="Arial"/>
              </a:rPr>
              <a:t>heighten</a:t>
            </a:r>
            <a:endParaRPr sz="800">
              <a:latin typeface="Arial"/>
              <a:cs typeface="Arial"/>
            </a:endParaRPr>
          </a:p>
        </p:txBody>
      </p:sp>
      <p:sp>
        <p:nvSpPr>
          <p:cNvPr id="5" name="object 5"/>
          <p:cNvSpPr/>
          <p:nvPr/>
        </p:nvSpPr>
        <p:spPr>
          <a:xfrm>
            <a:off x="6956765" y="336345"/>
            <a:ext cx="1906734" cy="368862"/>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5682075" y="3043650"/>
            <a:ext cx="698699" cy="698699"/>
          </a:xfrm>
          <a:prstGeom prst="rect">
            <a:avLst/>
          </a:prstGeom>
          <a:blipFill>
            <a:blip r:embed="rId3" cstate="print"/>
            <a:stretch>
              <a:fillRect/>
            </a:stretch>
          </a:blipFill>
        </p:spPr>
        <p:txBody>
          <a:bodyPr wrap="square" lIns="0" tIns="0" rIns="0" bIns="0" rtlCol="0"/>
          <a:lstStyle/>
          <a:p>
            <a:endParaRPr/>
          </a:p>
        </p:txBody>
      </p:sp>
      <p:sp>
        <p:nvSpPr>
          <p:cNvPr id="7" name="object 7"/>
          <p:cNvSpPr/>
          <p:nvPr/>
        </p:nvSpPr>
        <p:spPr>
          <a:xfrm>
            <a:off x="5663024" y="3024600"/>
            <a:ext cx="737235" cy="737235"/>
          </a:xfrm>
          <a:custGeom>
            <a:avLst/>
            <a:gdLst/>
            <a:ahLst/>
            <a:cxnLst/>
            <a:rect l="l" t="t" r="r" b="b"/>
            <a:pathLst>
              <a:path w="737235" h="737235">
                <a:moveTo>
                  <a:pt x="0" y="368399"/>
                </a:moveTo>
                <a:lnTo>
                  <a:pt x="2870" y="322188"/>
                </a:lnTo>
                <a:lnTo>
                  <a:pt x="11251" y="277690"/>
                </a:lnTo>
                <a:lnTo>
                  <a:pt x="24797" y="235250"/>
                </a:lnTo>
                <a:lnTo>
                  <a:pt x="43163" y="195213"/>
                </a:lnTo>
                <a:lnTo>
                  <a:pt x="66004" y="157925"/>
                </a:lnTo>
                <a:lnTo>
                  <a:pt x="92975" y="123730"/>
                </a:lnTo>
                <a:lnTo>
                  <a:pt x="123730" y="92975"/>
                </a:lnTo>
                <a:lnTo>
                  <a:pt x="157925" y="66004"/>
                </a:lnTo>
                <a:lnTo>
                  <a:pt x="195213" y="43163"/>
                </a:lnTo>
                <a:lnTo>
                  <a:pt x="235250" y="24797"/>
                </a:lnTo>
                <a:lnTo>
                  <a:pt x="277690" y="11251"/>
                </a:lnTo>
                <a:lnTo>
                  <a:pt x="322188" y="2870"/>
                </a:lnTo>
                <a:lnTo>
                  <a:pt x="368399" y="0"/>
                </a:lnTo>
                <a:lnTo>
                  <a:pt x="416823" y="3194"/>
                </a:lnTo>
                <a:lnTo>
                  <a:pt x="464008" y="12621"/>
                </a:lnTo>
                <a:lnTo>
                  <a:pt x="509380" y="28042"/>
                </a:lnTo>
                <a:lnTo>
                  <a:pt x="552367" y="49221"/>
                </a:lnTo>
                <a:lnTo>
                  <a:pt x="592397" y="75920"/>
                </a:lnTo>
                <a:lnTo>
                  <a:pt x="628897" y="107901"/>
                </a:lnTo>
                <a:lnTo>
                  <a:pt x="660879" y="144402"/>
                </a:lnTo>
                <a:lnTo>
                  <a:pt x="687578" y="184432"/>
                </a:lnTo>
                <a:lnTo>
                  <a:pt x="708757" y="227419"/>
                </a:lnTo>
                <a:lnTo>
                  <a:pt x="724178" y="272791"/>
                </a:lnTo>
                <a:lnTo>
                  <a:pt x="733605" y="319976"/>
                </a:lnTo>
                <a:lnTo>
                  <a:pt x="736799" y="368399"/>
                </a:lnTo>
                <a:lnTo>
                  <a:pt x="733929" y="414611"/>
                </a:lnTo>
                <a:lnTo>
                  <a:pt x="725548" y="459109"/>
                </a:lnTo>
                <a:lnTo>
                  <a:pt x="712002" y="501549"/>
                </a:lnTo>
                <a:lnTo>
                  <a:pt x="693636" y="541586"/>
                </a:lnTo>
                <a:lnTo>
                  <a:pt x="670795" y="578874"/>
                </a:lnTo>
                <a:lnTo>
                  <a:pt x="643824" y="613069"/>
                </a:lnTo>
                <a:lnTo>
                  <a:pt x="613069" y="643824"/>
                </a:lnTo>
                <a:lnTo>
                  <a:pt x="578874" y="670795"/>
                </a:lnTo>
                <a:lnTo>
                  <a:pt x="541586" y="693636"/>
                </a:lnTo>
                <a:lnTo>
                  <a:pt x="501549" y="712002"/>
                </a:lnTo>
                <a:lnTo>
                  <a:pt x="459109" y="725548"/>
                </a:lnTo>
                <a:lnTo>
                  <a:pt x="414611" y="733929"/>
                </a:lnTo>
                <a:lnTo>
                  <a:pt x="368399" y="736799"/>
                </a:lnTo>
                <a:lnTo>
                  <a:pt x="322188" y="733929"/>
                </a:lnTo>
                <a:lnTo>
                  <a:pt x="277690" y="725548"/>
                </a:lnTo>
                <a:lnTo>
                  <a:pt x="235250" y="712002"/>
                </a:lnTo>
                <a:lnTo>
                  <a:pt x="195213" y="693636"/>
                </a:lnTo>
                <a:lnTo>
                  <a:pt x="157925" y="670795"/>
                </a:lnTo>
                <a:lnTo>
                  <a:pt x="123730" y="643824"/>
                </a:lnTo>
                <a:lnTo>
                  <a:pt x="92975" y="613069"/>
                </a:lnTo>
                <a:lnTo>
                  <a:pt x="66004" y="578874"/>
                </a:lnTo>
                <a:lnTo>
                  <a:pt x="43163" y="541586"/>
                </a:lnTo>
                <a:lnTo>
                  <a:pt x="24797" y="501549"/>
                </a:lnTo>
                <a:lnTo>
                  <a:pt x="11251" y="459109"/>
                </a:lnTo>
                <a:lnTo>
                  <a:pt x="2870" y="414611"/>
                </a:lnTo>
                <a:lnTo>
                  <a:pt x="0" y="368399"/>
                </a:lnTo>
                <a:close/>
              </a:path>
            </a:pathLst>
          </a:custGeom>
          <a:ln w="38099">
            <a:solidFill>
              <a:srgbClr val="4292B1"/>
            </a:solidFill>
          </a:ln>
        </p:spPr>
        <p:txBody>
          <a:bodyPr wrap="square" lIns="0" tIns="0" rIns="0" bIns="0" rtlCol="0"/>
          <a:lstStyle/>
          <a:p>
            <a:endParaRPr/>
          </a:p>
        </p:txBody>
      </p:sp>
      <p:sp>
        <p:nvSpPr>
          <p:cNvPr id="8" name="object 8"/>
          <p:cNvSpPr txBox="1"/>
          <p:nvPr/>
        </p:nvSpPr>
        <p:spPr>
          <a:xfrm>
            <a:off x="1697500" y="1012705"/>
            <a:ext cx="4216400" cy="895350"/>
          </a:xfrm>
          <a:prstGeom prst="rect">
            <a:avLst/>
          </a:prstGeom>
        </p:spPr>
        <p:txBody>
          <a:bodyPr vert="horz" wrap="square" lIns="0" tIns="0" rIns="0" bIns="0" rtlCol="0">
            <a:spAutoFit/>
          </a:bodyPr>
          <a:lstStyle/>
          <a:p>
            <a:pPr marL="12700" algn="just">
              <a:lnSpc>
                <a:spcPct val="100000"/>
              </a:lnSpc>
            </a:pPr>
            <a:r>
              <a:rPr sz="1200" spc="50" dirty="0">
                <a:solidFill>
                  <a:srgbClr val="4292B1"/>
                </a:solidFill>
                <a:latin typeface="Arial"/>
                <a:cs typeface="Arial"/>
              </a:rPr>
              <a:t>1 </a:t>
            </a:r>
            <a:r>
              <a:rPr sz="1200" spc="10" dirty="0">
                <a:solidFill>
                  <a:srgbClr val="4292B1"/>
                </a:solidFill>
                <a:latin typeface="Arial"/>
                <a:cs typeface="Arial"/>
              </a:rPr>
              <a:t>Week</a:t>
            </a:r>
            <a:r>
              <a:rPr sz="1200" spc="-170" dirty="0">
                <a:solidFill>
                  <a:srgbClr val="4292B1"/>
                </a:solidFill>
                <a:latin typeface="Arial"/>
                <a:cs typeface="Arial"/>
              </a:rPr>
              <a:t> </a:t>
            </a:r>
            <a:r>
              <a:rPr sz="1200" spc="-15" dirty="0">
                <a:solidFill>
                  <a:srgbClr val="4292B1"/>
                </a:solidFill>
                <a:latin typeface="Arial"/>
                <a:cs typeface="Arial"/>
              </a:rPr>
              <a:t>Experience</a:t>
            </a:r>
            <a:endParaRPr sz="1200">
              <a:latin typeface="Arial"/>
              <a:cs typeface="Arial"/>
            </a:endParaRPr>
          </a:p>
          <a:p>
            <a:pPr marL="12700" marR="5080" algn="just">
              <a:lnSpc>
                <a:spcPct val="117200"/>
              </a:lnSpc>
              <a:spcBef>
                <a:spcPts val="885"/>
              </a:spcBef>
            </a:pPr>
            <a:r>
              <a:rPr sz="800" spc="-10" dirty="0">
                <a:solidFill>
                  <a:srgbClr val="363740"/>
                </a:solidFill>
                <a:latin typeface="Arial"/>
                <a:cs typeface="Arial"/>
              </a:rPr>
              <a:t>Greater </a:t>
            </a:r>
            <a:r>
              <a:rPr sz="800" dirty="0">
                <a:solidFill>
                  <a:srgbClr val="363740"/>
                </a:solidFill>
                <a:latin typeface="Arial"/>
                <a:cs typeface="Arial"/>
              </a:rPr>
              <a:t>inclusion results </a:t>
            </a:r>
            <a:r>
              <a:rPr sz="800" spc="5" dirty="0">
                <a:solidFill>
                  <a:srgbClr val="363740"/>
                </a:solidFill>
                <a:latin typeface="Arial"/>
                <a:cs typeface="Arial"/>
              </a:rPr>
              <a:t>in improved </a:t>
            </a:r>
            <a:r>
              <a:rPr sz="800" dirty="0">
                <a:solidFill>
                  <a:srgbClr val="363740"/>
                </a:solidFill>
                <a:latin typeface="Arial"/>
                <a:cs typeface="Arial"/>
              </a:rPr>
              <a:t>decision-making, </a:t>
            </a:r>
            <a:r>
              <a:rPr sz="800" spc="-5" dirty="0">
                <a:solidFill>
                  <a:srgbClr val="363740"/>
                </a:solidFill>
                <a:latin typeface="Arial"/>
                <a:cs typeface="Arial"/>
              </a:rPr>
              <a:t>enhanced </a:t>
            </a:r>
            <a:r>
              <a:rPr sz="800" spc="5" dirty="0">
                <a:solidFill>
                  <a:srgbClr val="363740"/>
                </a:solidFill>
                <a:latin typeface="Arial"/>
                <a:cs typeface="Arial"/>
              </a:rPr>
              <a:t>team </a:t>
            </a:r>
            <a:r>
              <a:rPr sz="800" dirty="0">
                <a:solidFill>
                  <a:srgbClr val="363740"/>
                </a:solidFill>
                <a:latin typeface="Arial"/>
                <a:cs typeface="Arial"/>
              </a:rPr>
              <a:t>creativity, and </a:t>
            </a:r>
            <a:r>
              <a:rPr sz="800" spc="-5" dirty="0">
                <a:solidFill>
                  <a:srgbClr val="363740"/>
                </a:solidFill>
                <a:latin typeface="Arial"/>
                <a:cs typeface="Arial"/>
              </a:rPr>
              <a:t>overall  </a:t>
            </a:r>
            <a:r>
              <a:rPr sz="800" spc="10" dirty="0">
                <a:solidFill>
                  <a:srgbClr val="363740"/>
                </a:solidFill>
                <a:latin typeface="Arial"/>
                <a:cs typeface="Arial"/>
              </a:rPr>
              <a:t>better </a:t>
            </a:r>
            <a:r>
              <a:rPr sz="800" spc="5" dirty="0">
                <a:solidFill>
                  <a:srgbClr val="363740"/>
                </a:solidFill>
                <a:latin typeface="Arial"/>
                <a:cs typeface="Arial"/>
              </a:rPr>
              <a:t>performance </a:t>
            </a:r>
            <a:r>
              <a:rPr sz="800" dirty="0">
                <a:solidFill>
                  <a:srgbClr val="363740"/>
                </a:solidFill>
                <a:latin typeface="Arial"/>
                <a:cs typeface="Arial"/>
              </a:rPr>
              <a:t>and </a:t>
            </a:r>
            <a:r>
              <a:rPr sz="800" spc="-5" dirty="0">
                <a:solidFill>
                  <a:srgbClr val="363740"/>
                </a:solidFill>
                <a:latin typeface="Arial"/>
                <a:cs typeface="Arial"/>
              </a:rPr>
              <a:t>business outcomes. </a:t>
            </a:r>
            <a:r>
              <a:rPr sz="800" dirty="0">
                <a:solidFill>
                  <a:srgbClr val="363740"/>
                </a:solidFill>
                <a:latin typeface="Arial"/>
                <a:cs typeface="Arial"/>
              </a:rPr>
              <a:t>Equity Fluent </a:t>
            </a:r>
            <a:r>
              <a:rPr sz="800" spc="-10" dirty="0">
                <a:solidFill>
                  <a:srgbClr val="363740"/>
                </a:solidFill>
                <a:latin typeface="Arial"/>
                <a:cs typeface="Arial"/>
              </a:rPr>
              <a:t>Leaders </a:t>
            </a:r>
            <a:r>
              <a:rPr sz="800" spc="5" dirty="0">
                <a:solidFill>
                  <a:srgbClr val="363740"/>
                </a:solidFill>
                <a:latin typeface="Arial"/>
                <a:cs typeface="Arial"/>
              </a:rPr>
              <a:t>understand </a:t>
            </a:r>
            <a:r>
              <a:rPr sz="800" spc="10" dirty="0">
                <a:solidFill>
                  <a:srgbClr val="363740"/>
                </a:solidFill>
                <a:latin typeface="Arial"/>
                <a:cs typeface="Arial"/>
              </a:rPr>
              <a:t>the </a:t>
            </a:r>
            <a:r>
              <a:rPr sz="800" spc="-10" dirty="0">
                <a:solidFill>
                  <a:srgbClr val="363740"/>
                </a:solidFill>
                <a:latin typeface="Arial"/>
                <a:cs typeface="Arial"/>
              </a:rPr>
              <a:t>value </a:t>
            </a:r>
            <a:r>
              <a:rPr sz="800" spc="15" dirty="0">
                <a:solidFill>
                  <a:srgbClr val="363740"/>
                </a:solidFill>
                <a:latin typeface="Arial"/>
                <a:cs typeface="Arial"/>
              </a:rPr>
              <a:t>of  </a:t>
            </a:r>
            <a:r>
              <a:rPr sz="800" spc="10" dirty="0">
                <a:solidFill>
                  <a:srgbClr val="363740"/>
                </a:solidFill>
                <a:latin typeface="Arial"/>
                <a:cs typeface="Arial"/>
              </a:rPr>
              <a:t>different </a:t>
            </a:r>
            <a:r>
              <a:rPr sz="800" dirty="0">
                <a:solidFill>
                  <a:srgbClr val="363740"/>
                </a:solidFill>
                <a:latin typeface="Arial"/>
                <a:cs typeface="Arial"/>
              </a:rPr>
              <a:t>lived </a:t>
            </a:r>
            <a:r>
              <a:rPr sz="800" spc="-10" dirty="0">
                <a:solidFill>
                  <a:srgbClr val="363740"/>
                </a:solidFill>
                <a:latin typeface="Arial"/>
                <a:cs typeface="Arial"/>
              </a:rPr>
              <a:t>experiences </a:t>
            </a:r>
            <a:r>
              <a:rPr sz="800" dirty="0">
                <a:solidFill>
                  <a:srgbClr val="363740"/>
                </a:solidFill>
                <a:latin typeface="Arial"/>
                <a:cs typeface="Arial"/>
              </a:rPr>
              <a:t>and </a:t>
            </a:r>
            <a:r>
              <a:rPr sz="800" spc="-5" dirty="0">
                <a:solidFill>
                  <a:srgbClr val="363740"/>
                </a:solidFill>
                <a:latin typeface="Arial"/>
                <a:cs typeface="Arial"/>
              </a:rPr>
              <a:t>courageously </a:t>
            </a:r>
            <a:r>
              <a:rPr sz="800" spc="-15" dirty="0">
                <a:solidFill>
                  <a:srgbClr val="363740"/>
                </a:solidFill>
                <a:latin typeface="Arial"/>
                <a:cs typeface="Arial"/>
              </a:rPr>
              <a:t>use </a:t>
            </a:r>
            <a:r>
              <a:rPr sz="800" spc="10" dirty="0">
                <a:solidFill>
                  <a:srgbClr val="363740"/>
                </a:solidFill>
                <a:latin typeface="Arial"/>
                <a:cs typeface="Arial"/>
              </a:rPr>
              <a:t>their </a:t>
            </a:r>
            <a:r>
              <a:rPr sz="800" spc="15" dirty="0">
                <a:solidFill>
                  <a:srgbClr val="363740"/>
                </a:solidFill>
                <a:latin typeface="Arial"/>
                <a:cs typeface="Arial"/>
              </a:rPr>
              <a:t>power </a:t>
            </a:r>
            <a:r>
              <a:rPr sz="800" spc="20" dirty="0">
                <a:solidFill>
                  <a:srgbClr val="363740"/>
                </a:solidFill>
                <a:latin typeface="Arial"/>
                <a:cs typeface="Arial"/>
              </a:rPr>
              <a:t>to </a:t>
            </a:r>
            <a:r>
              <a:rPr sz="800" spc="-5" dirty="0">
                <a:solidFill>
                  <a:srgbClr val="363740"/>
                </a:solidFill>
                <a:latin typeface="Arial"/>
                <a:cs typeface="Arial"/>
              </a:rPr>
              <a:t>address barriers, </a:t>
            </a:r>
            <a:r>
              <a:rPr sz="800" spc="-10" dirty="0">
                <a:solidFill>
                  <a:srgbClr val="363740"/>
                </a:solidFill>
                <a:latin typeface="Arial"/>
                <a:cs typeface="Arial"/>
              </a:rPr>
              <a:t>increase  </a:t>
            </a:r>
            <a:r>
              <a:rPr sz="800" spc="-25" dirty="0">
                <a:solidFill>
                  <a:srgbClr val="363740"/>
                </a:solidFill>
                <a:latin typeface="Arial"/>
                <a:cs typeface="Arial"/>
              </a:rPr>
              <a:t>access, </a:t>
            </a:r>
            <a:r>
              <a:rPr sz="800" dirty="0">
                <a:solidFill>
                  <a:srgbClr val="363740"/>
                </a:solidFill>
                <a:latin typeface="Arial"/>
                <a:cs typeface="Arial"/>
              </a:rPr>
              <a:t>and </a:t>
            </a:r>
            <a:r>
              <a:rPr sz="800" spc="5" dirty="0">
                <a:solidFill>
                  <a:srgbClr val="363740"/>
                </a:solidFill>
                <a:latin typeface="Arial"/>
                <a:cs typeface="Arial"/>
              </a:rPr>
              <a:t>drive </a:t>
            </a:r>
            <a:r>
              <a:rPr sz="800" spc="-5" dirty="0">
                <a:solidFill>
                  <a:srgbClr val="363740"/>
                </a:solidFill>
                <a:latin typeface="Arial"/>
                <a:cs typeface="Arial"/>
              </a:rPr>
              <a:t>change </a:t>
            </a:r>
            <a:r>
              <a:rPr sz="800" spc="15" dirty="0">
                <a:solidFill>
                  <a:srgbClr val="363740"/>
                </a:solidFill>
                <a:latin typeface="Arial"/>
                <a:cs typeface="Arial"/>
              </a:rPr>
              <a:t>for </a:t>
            </a:r>
            <a:r>
              <a:rPr sz="800" spc="5" dirty="0">
                <a:solidFill>
                  <a:srgbClr val="363740"/>
                </a:solidFill>
                <a:latin typeface="Arial"/>
                <a:cs typeface="Arial"/>
              </a:rPr>
              <a:t>positive</a:t>
            </a:r>
            <a:r>
              <a:rPr sz="800" spc="-125" dirty="0">
                <a:solidFill>
                  <a:srgbClr val="363740"/>
                </a:solidFill>
                <a:latin typeface="Arial"/>
                <a:cs typeface="Arial"/>
              </a:rPr>
              <a:t> </a:t>
            </a:r>
            <a:r>
              <a:rPr sz="800" dirty="0">
                <a:solidFill>
                  <a:srgbClr val="363740"/>
                </a:solidFill>
                <a:latin typeface="Arial"/>
                <a:cs typeface="Arial"/>
              </a:rPr>
              <a:t>impact.</a:t>
            </a:r>
            <a:endParaRPr sz="800">
              <a:latin typeface="Arial"/>
              <a:cs typeface="Arial"/>
            </a:endParaRPr>
          </a:p>
        </p:txBody>
      </p:sp>
      <p:sp>
        <p:nvSpPr>
          <p:cNvPr id="9" name="object 9"/>
          <p:cNvSpPr txBox="1"/>
          <p:nvPr/>
        </p:nvSpPr>
        <p:spPr>
          <a:xfrm>
            <a:off x="1697500" y="2003422"/>
            <a:ext cx="7117080" cy="466725"/>
          </a:xfrm>
          <a:prstGeom prst="rect">
            <a:avLst/>
          </a:prstGeom>
        </p:spPr>
        <p:txBody>
          <a:bodyPr vert="horz" wrap="square" lIns="0" tIns="0" rIns="0" bIns="0" rtlCol="0">
            <a:spAutoFit/>
          </a:bodyPr>
          <a:lstStyle/>
          <a:p>
            <a:pPr marL="12700" marR="5080" algn="just">
              <a:lnSpc>
                <a:spcPct val="119800"/>
              </a:lnSpc>
            </a:pPr>
            <a:r>
              <a:rPr sz="800" spc="-5" dirty="0">
                <a:solidFill>
                  <a:srgbClr val="363740"/>
                </a:solidFill>
                <a:latin typeface="Arial"/>
                <a:cs typeface="Arial"/>
              </a:rPr>
              <a:t>In </a:t>
            </a:r>
            <a:r>
              <a:rPr sz="800" spc="10" dirty="0">
                <a:solidFill>
                  <a:srgbClr val="363740"/>
                </a:solidFill>
                <a:latin typeface="Arial"/>
                <a:cs typeface="Arial"/>
              </a:rPr>
              <a:t>this </a:t>
            </a:r>
            <a:r>
              <a:rPr sz="800" spc="-10" dirty="0">
                <a:solidFill>
                  <a:srgbClr val="363740"/>
                </a:solidFill>
                <a:latin typeface="Arial"/>
                <a:cs typeface="Arial"/>
              </a:rPr>
              <a:t>experience, </a:t>
            </a:r>
            <a:r>
              <a:rPr sz="800" spc="15" dirty="0">
                <a:solidFill>
                  <a:srgbClr val="363740"/>
                </a:solidFill>
                <a:latin typeface="Arial"/>
                <a:cs typeface="Arial"/>
              </a:rPr>
              <a:t>women </a:t>
            </a:r>
            <a:r>
              <a:rPr sz="800" spc="-10" dirty="0">
                <a:solidFill>
                  <a:srgbClr val="363740"/>
                </a:solidFill>
                <a:latin typeface="Arial"/>
                <a:cs typeface="Arial"/>
              </a:rPr>
              <a:t>leaders </a:t>
            </a:r>
            <a:r>
              <a:rPr sz="800" spc="25" dirty="0">
                <a:solidFill>
                  <a:srgbClr val="363740"/>
                </a:solidFill>
                <a:latin typeface="Arial"/>
                <a:cs typeface="Arial"/>
              </a:rPr>
              <a:t>will </a:t>
            </a:r>
            <a:r>
              <a:rPr sz="800" spc="-5" dirty="0">
                <a:solidFill>
                  <a:srgbClr val="363740"/>
                </a:solidFill>
                <a:latin typeface="Arial"/>
                <a:cs typeface="Arial"/>
              </a:rPr>
              <a:t>learn </a:t>
            </a:r>
            <a:r>
              <a:rPr sz="800" spc="5" dirty="0">
                <a:solidFill>
                  <a:srgbClr val="363740"/>
                </a:solidFill>
                <a:latin typeface="Arial"/>
                <a:cs typeface="Arial"/>
              </a:rPr>
              <a:t>effective </a:t>
            </a:r>
            <a:r>
              <a:rPr sz="800" dirty="0">
                <a:solidFill>
                  <a:srgbClr val="363740"/>
                </a:solidFill>
                <a:latin typeface="Arial"/>
                <a:cs typeface="Arial"/>
              </a:rPr>
              <a:t>inclusion strategies </a:t>
            </a:r>
            <a:r>
              <a:rPr sz="800" spc="5" dirty="0">
                <a:solidFill>
                  <a:srgbClr val="363740"/>
                </a:solidFill>
                <a:latin typeface="Arial"/>
                <a:cs typeface="Arial"/>
              </a:rPr>
              <a:t>in team </a:t>
            </a:r>
            <a:r>
              <a:rPr sz="800" spc="-5" dirty="0">
                <a:solidFill>
                  <a:srgbClr val="363740"/>
                </a:solidFill>
                <a:latin typeface="Arial"/>
                <a:cs typeface="Arial"/>
              </a:rPr>
              <a:t>dynamics, </a:t>
            </a:r>
            <a:r>
              <a:rPr sz="800" spc="5" dirty="0">
                <a:solidFill>
                  <a:srgbClr val="363740"/>
                </a:solidFill>
                <a:latin typeface="Arial"/>
                <a:cs typeface="Arial"/>
              </a:rPr>
              <a:t>including </a:t>
            </a:r>
            <a:r>
              <a:rPr sz="800" spc="30" dirty="0">
                <a:solidFill>
                  <a:srgbClr val="363740"/>
                </a:solidFill>
                <a:latin typeface="Arial"/>
                <a:cs typeface="Arial"/>
              </a:rPr>
              <a:t>how </a:t>
            </a:r>
            <a:r>
              <a:rPr sz="800" spc="20" dirty="0">
                <a:solidFill>
                  <a:srgbClr val="363740"/>
                </a:solidFill>
                <a:latin typeface="Arial"/>
                <a:cs typeface="Arial"/>
              </a:rPr>
              <a:t>to </a:t>
            </a:r>
            <a:r>
              <a:rPr sz="800" spc="5" dirty="0">
                <a:solidFill>
                  <a:srgbClr val="363740"/>
                </a:solidFill>
                <a:latin typeface="Arial"/>
                <a:cs typeface="Arial"/>
              </a:rPr>
              <a:t>foster </a:t>
            </a:r>
            <a:r>
              <a:rPr sz="800" dirty="0">
                <a:solidFill>
                  <a:srgbClr val="363740"/>
                </a:solidFill>
                <a:latin typeface="Arial"/>
                <a:cs typeface="Arial"/>
              </a:rPr>
              <a:t>psychological </a:t>
            </a:r>
            <a:r>
              <a:rPr sz="800" spc="-10" dirty="0">
                <a:solidFill>
                  <a:srgbClr val="363740"/>
                </a:solidFill>
                <a:latin typeface="Arial"/>
                <a:cs typeface="Arial"/>
              </a:rPr>
              <a:t>safety, </a:t>
            </a:r>
            <a:r>
              <a:rPr sz="800" dirty="0">
                <a:solidFill>
                  <a:srgbClr val="363740"/>
                </a:solidFill>
                <a:latin typeface="Arial"/>
                <a:cs typeface="Arial"/>
              </a:rPr>
              <a:t>model </a:t>
            </a:r>
            <a:r>
              <a:rPr sz="800" spc="5" dirty="0">
                <a:solidFill>
                  <a:srgbClr val="363740"/>
                </a:solidFill>
                <a:latin typeface="Arial"/>
                <a:cs typeface="Arial"/>
              </a:rPr>
              <a:t>empathy </a:t>
            </a:r>
            <a:r>
              <a:rPr sz="800" dirty="0">
                <a:solidFill>
                  <a:srgbClr val="363740"/>
                </a:solidFill>
                <a:latin typeface="Arial"/>
                <a:cs typeface="Arial"/>
              </a:rPr>
              <a:t>and  vulnerability, </a:t>
            </a:r>
            <a:r>
              <a:rPr sz="800" spc="-10" dirty="0">
                <a:solidFill>
                  <a:srgbClr val="363740"/>
                </a:solidFill>
                <a:latin typeface="Arial"/>
                <a:cs typeface="Arial"/>
              </a:rPr>
              <a:t>overcome </a:t>
            </a:r>
            <a:r>
              <a:rPr sz="800" dirty="0">
                <a:solidFill>
                  <a:srgbClr val="363740"/>
                </a:solidFill>
                <a:latin typeface="Arial"/>
                <a:cs typeface="Arial"/>
              </a:rPr>
              <a:t>common </a:t>
            </a:r>
            <a:r>
              <a:rPr sz="800" spc="-5" dirty="0">
                <a:solidFill>
                  <a:srgbClr val="363740"/>
                </a:solidFill>
                <a:latin typeface="Arial"/>
                <a:cs typeface="Arial"/>
              </a:rPr>
              <a:t>barriers, </a:t>
            </a:r>
            <a:r>
              <a:rPr sz="800" dirty="0">
                <a:solidFill>
                  <a:srgbClr val="363740"/>
                </a:solidFill>
                <a:latin typeface="Arial"/>
                <a:cs typeface="Arial"/>
              </a:rPr>
              <a:t>and </a:t>
            </a:r>
            <a:r>
              <a:rPr sz="800" spc="10" dirty="0">
                <a:solidFill>
                  <a:srgbClr val="363740"/>
                </a:solidFill>
                <a:latin typeface="Arial"/>
                <a:cs typeface="Arial"/>
              </a:rPr>
              <a:t>amplify non-majority </a:t>
            </a:r>
            <a:r>
              <a:rPr sz="800" dirty="0">
                <a:solidFill>
                  <a:srgbClr val="363740"/>
                </a:solidFill>
                <a:latin typeface="Arial"/>
                <a:cs typeface="Arial"/>
              </a:rPr>
              <a:t>groups’ </a:t>
            </a:r>
            <a:r>
              <a:rPr sz="800" spc="-15" dirty="0">
                <a:solidFill>
                  <a:srgbClr val="363740"/>
                </a:solidFill>
                <a:latin typeface="Arial"/>
                <a:cs typeface="Arial"/>
              </a:rPr>
              <a:t>voices. </a:t>
            </a:r>
            <a:r>
              <a:rPr sz="800" spc="5" dirty="0">
                <a:solidFill>
                  <a:srgbClr val="363740"/>
                </a:solidFill>
                <a:latin typeface="Arial"/>
                <a:cs typeface="Arial"/>
              </a:rPr>
              <a:t>Mastering </a:t>
            </a:r>
            <a:r>
              <a:rPr sz="800" spc="-5" dirty="0">
                <a:solidFill>
                  <a:srgbClr val="363740"/>
                </a:solidFill>
                <a:latin typeface="Arial"/>
                <a:cs typeface="Arial"/>
              </a:rPr>
              <a:t>inclusive leadership is </a:t>
            </a:r>
            <a:r>
              <a:rPr sz="800" spc="15" dirty="0">
                <a:solidFill>
                  <a:srgbClr val="363740"/>
                </a:solidFill>
                <a:latin typeface="Arial"/>
                <a:cs typeface="Arial"/>
              </a:rPr>
              <a:t>not </a:t>
            </a:r>
            <a:r>
              <a:rPr sz="800" spc="5" dirty="0">
                <a:solidFill>
                  <a:srgbClr val="363740"/>
                </a:solidFill>
                <a:latin typeface="Arial"/>
                <a:cs typeface="Arial"/>
              </a:rPr>
              <a:t>only </a:t>
            </a:r>
            <a:r>
              <a:rPr sz="800" spc="-10" dirty="0">
                <a:solidFill>
                  <a:srgbClr val="363740"/>
                </a:solidFill>
                <a:latin typeface="Arial"/>
                <a:cs typeface="Arial"/>
              </a:rPr>
              <a:t>an </a:t>
            </a:r>
            <a:r>
              <a:rPr sz="800" spc="15" dirty="0">
                <a:solidFill>
                  <a:srgbClr val="363740"/>
                </a:solidFill>
                <a:latin typeface="Arial"/>
                <a:cs typeface="Arial"/>
              </a:rPr>
              <a:t>opportunity </a:t>
            </a:r>
            <a:r>
              <a:rPr sz="800" spc="20" dirty="0">
                <a:solidFill>
                  <a:srgbClr val="363740"/>
                </a:solidFill>
                <a:latin typeface="Arial"/>
                <a:cs typeface="Arial"/>
              </a:rPr>
              <a:t>to </a:t>
            </a:r>
            <a:r>
              <a:rPr sz="800" dirty="0">
                <a:solidFill>
                  <a:srgbClr val="363740"/>
                </a:solidFill>
                <a:latin typeface="Arial"/>
                <a:cs typeface="Arial"/>
              </a:rPr>
              <a:t>improve </a:t>
            </a:r>
            <a:r>
              <a:rPr sz="800" spc="5" dirty="0">
                <a:solidFill>
                  <a:srgbClr val="363740"/>
                </a:solidFill>
                <a:latin typeface="Arial"/>
                <a:cs typeface="Arial"/>
              </a:rPr>
              <a:t>team  </a:t>
            </a:r>
            <a:r>
              <a:rPr sz="800" dirty="0">
                <a:solidFill>
                  <a:srgbClr val="363740"/>
                </a:solidFill>
                <a:latin typeface="Arial"/>
                <a:cs typeface="Arial"/>
              </a:rPr>
              <a:t>performance;</a:t>
            </a:r>
            <a:r>
              <a:rPr sz="800" spc="-15" dirty="0">
                <a:solidFill>
                  <a:srgbClr val="363740"/>
                </a:solidFill>
                <a:latin typeface="Arial"/>
                <a:cs typeface="Arial"/>
              </a:rPr>
              <a:t> </a:t>
            </a:r>
            <a:r>
              <a:rPr sz="800" spc="25" dirty="0">
                <a:solidFill>
                  <a:srgbClr val="363740"/>
                </a:solidFill>
                <a:latin typeface="Arial"/>
                <a:cs typeface="Arial"/>
              </a:rPr>
              <a:t>it</a:t>
            </a:r>
            <a:r>
              <a:rPr sz="800" spc="-15" dirty="0">
                <a:solidFill>
                  <a:srgbClr val="363740"/>
                </a:solidFill>
                <a:latin typeface="Arial"/>
                <a:cs typeface="Arial"/>
              </a:rPr>
              <a:t> </a:t>
            </a:r>
            <a:r>
              <a:rPr sz="800" spc="-5" dirty="0">
                <a:solidFill>
                  <a:srgbClr val="363740"/>
                </a:solidFill>
                <a:latin typeface="Arial"/>
                <a:cs typeface="Arial"/>
              </a:rPr>
              <a:t>is</a:t>
            </a:r>
            <a:r>
              <a:rPr sz="800" spc="-15" dirty="0">
                <a:solidFill>
                  <a:srgbClr val="363740"/>
                </a:solidFill>
                <a:latin typeface="Arial"/>
                <a:cs typeface="Arial"/>
              </a:rPr>
              <a:t> </a:t>
            </a:r>
            <a:r>
              <a:rPr sz="800" spc="-10" dirty="0">
                <a:solidFill>
                  <a:srgbClr val="363740"/>
                </a:solidFill>
                <a:latin typeface="Arial"/>
                <a:cs typeface="Arial"/>
              </a:rPr>
              <a:t>also</a:t>
            </a:r>
            <a:r>
              <a:rPr sz="800" spc="-15" dirty="0">
                <a:solidFill>
                  <a:srgbClr val="363740"/>
                </a:solidFill>
                <a:latin typeface="Arial"/>
                <a:cs typeface="Arial"/>
              </a:rPr>
              <a:t> </a:t>
            </a:r>
            <a:r>
              <a:rPr sz="800" dirty="0">
                <a:solidFill>
                  <a:srgbClr val="363740"/>
                </a:solidFill>
                <a:latin typeface="Arial"/>
                <a:cs typeface="Arial"/>
              </a:rPr>
              <a:t>critical</a:t>
            </a:r>
            <a:r>
              <a:rPr sz="800" spc="-15" dirty="0">
                <a:solidFill>
                  <a:srgbClr val="363740"/>
                </a:solidFill>
                <a:latin typeface="Arial"/>
                <a:cs typeface="Arial"/>
              </a:rPr>
              <a:t> </a:t>
            </a:r>
            <a:r>
              <a:rPr sz="800" spc="20" dirty="0">
                <a:solidFill>
                  <a:srgbClr val="363740"/>
                </a:solidFill>
                <a:latin typeface="Arial"/>
                <a:cs typeface="Arial"/>
              </a:rPr>
              <a:t>to</a:t>
            </a:r>
            <a:r>
              <a:rPr sz="800" spc="-15" dirty="0">
                <a:solidFill>
                  <a:srgbClr val="363740"/>
                </a:solidFill>
                <a:latin typeface="Arial"/>
                <a:cs typeface="Arial"/>
              </a:rPr>
              <a:t> </a:t>
            </a:r>
            <a:r>
              <a:rPr sz="800" dirty="0">
                <a:solidFill>
                  <a:srgbClr val="363740"/>
                </a:solidFill>
                <a:latin typeface="Arial"/>
                <a:cs typeface="Arial"/>
              </a:rPr>
              <a:t>elevating</a:t>
            </a:r>
            <a:r>
              <a:rPr sz="800" spc="-15" dirty="0">
                <a:solidFill>
                  <a:srgbClr val="363740"/>
                </a:solidFill>
                <a:latin typeface="Arial"/>
                <a:cs typeface="Arial"/>
              </a:rPr>
              <a:t> </a:t>
            </a:r>
            <a:r>
              <a:rPr sz="800" dirty="0">
                <a:solidFill>
                  <a:srgbClr val="363740"/>
                </a:solidFill>
                <a:latin typeface="Arial"/>
                <a:cs typeface="Arial"/>
              </a:rPr>
              <a:t>and</a:t>
            </a:r>
            <a:r>
              <a:rPr sz="800" spc="-15" dirty="0">
                <a:solidFill>
                  <a:srgbClr val="363740"/>
                </a:solidFill>
                <a:latin typeface="Arial"/>
                <a:cs typeface="Arial"/>
              </a:rPr>
              <a:t> </a:t>
            </a:r>
            <a:r>
              <a:rPr sz="800" spc="5" dirty="0">
                <a:solidFill>
                  <a:srgbClr val="363740"/>
                </a:solidFill>
                <a:latin typeface="Arial"/>
                <a:cs typeface="Arial"/>
              </a:rPr>
              <a:t>sponsoring</a:t>
            </a:r>
            <a:r>
              <a:rPr sz="800" spc="-15" dirty="0">
                <a:solidFill>
                  <a:srgbClr val="363740"/>
                </a:solidFill>
                <a:latin typeface="Arial"/>
                <a:cs typeface="Arial"/>
              </a:rPr>
              <a:t> </a:t>
            </a:r>
            <a:r>
              <a:rPr sz="800" spc="10" dirty="0">
                <a:solidFill>
                  <a:srgbClr val="363740"/>
                </a:solidFill>
                <a:latin typeface="Arial"/>
                <a:cs typeface="Arial"/>
              </a:rPr>
              <a:t>other</a:t>
            </a:r>
            <a:r>
              <a:rPr sz="800" spc="-15" dirty="0">
                <a:solidFill>
                  <a:srgbClr val="363740"/>
                </a:solidFill>
                <a:latin typeface="Arial"/>
                <a:cs typeface="Arial"/>
              </a:rPr>
              <a:t> </a:t>
            </a:r>
            <a:r>
              <a:rPr sz="800" spc="15" dirty="0">
                <a:solidFill>
                  <a:srgbClr val="363740"/>
                </a:solidFill>
                <a:latin typeface="Arial"/>
                <a:cs typeface="Arial"/>
              </a:rPr>
              <a:t>women</a:t>
            </a:r>
            <a:r>
              <a:rPr sz="800" spc="-15" dirty="0">
                <a:solidFill>
                  <a:srgbClr val="363740"/>
                </a:solidFill>
                <a:latin typeface="Arial"/>
                <a:cs typeface="Arial"/>
              </a:rPr>
              <a:t> </a:t>
            </a:r>
            <a:r>
              <a:rPr sz="800" spc="5" dirty="0">
                <a:solidFill>
                  <a:srgbClr val="363740"/>
                </a:solidFill>
                <a:latin typeface="Arial"/>
                <a:cs typeface="Arial"/>
              </a:rPr>
              <a:t>in</a:t>
            </a:r>
            <a:r>
              <a:rPr sz="800" spc="-15" dirty="0">
                <a:solidFill>
                  <a:srgbClr val="363740"/>
                </a:solidFill>
                <a:latin typeface="Arial"/>
                <a:cs typeface="Arial"/>
              </a:rPr>
              <a:t> </a:t>
            </a:r>
            <a:r>
              <a:rPr sz="800" spc="5" dirty="0">
                <a:solidFill>
                  <a:srgbClr val="363740"/>
                </a:solidFill>
                <a:latin typeface="Arial"/>
                <a:cs typeface="Arial"/>
              </a:rPr>
              <a:t>your</a:t>
            </a:r>
            <a:r>
              <a:rPr sz="800" spc="-15" dirty="0">
                <a:solidFill>
                  <a:srgbClr val="363740"/>
                </a:solidFill>
                <a:latin typeface="Arial"/>
                <a:cs typeface="Arial"/>
              </a:rPr>
              <a:t> </a:t>
            </a:r>
            <a:r>
              <a:rPr sz="800" dirty="0">
                <a:solidFill>
                  <a:srgbClr val="363740"/>
                </a:solidFill>
                <a:latin typeface="Arial"/>
                <a:cs typeface="Arial"/>
              </a:rPr>
              <a:t>organization.</a:t>
            </a:r>
            <a:endParaRPr sz="800">
              <a:latin typeface="Arial"/>
              <a:cs typeface="Arial"/>
            </a:endParaRPr>
          </a:p>
        </p:txBody>
      </p:sp>
      <p:sp>
        <p:nvSpPr>
          <p:cNvPr id="10" name="object 10"/>
          <p:cNvSpPr/>
          <p:nvPr/>
        </p:nvSpPr>
        <p:spPr>
          <a:xfrm>
            <a:off x="0" y="0"/>
            <a:ext cx="1420376" cy="5143499"/>
          </a:xfrm>
          <a:prstGeom prst="rect">
            <a:avLst/>
          </a:prstGeom>
          <a:blipFill>
            <a:blip r:embed="rId4" cstate="print"/>
            <a:stretch>
              <a:fillRect/>
            </a:stretch>
          </a:blipFill>
        </p:spPr>
        <p:txBody>
          <a:bodyPr wrap="square" lIns="0" tIns="0" rIns="0" bIns="0" rtlCol="0"/>
          <a:lstStyle/>
          <a:p>
            <a:endParaRPr/>
          </a:p>
        </p:txBody>
      </p:sp>
      <p:sp>
        <p:nvSpPr>
          <p:cNvPr id="11" name="object 11"/>
          <p:cNvSpPr txBox="1">
            <a:spLocks noGrp="1"/>
          </p:cNvSpPr>
          <p:nvPr>
            <p:ph type="title"/>
          </p:nvPr>
        </p:nvSpPr>
        <p:spPr>
          <a:xfrm>
            <a:off x="1697500" y="300477"/>
            <a:ext cx="3667125" cy="304800"/>
          </a:xfrm>
          <a:prstGeom prst="rect">
            <a:avLst/>
          </a:prstGeom>
        </p:spPr>
        <p:txBody>
          <a:bodyPr vert="horz" wrap="square" lIns="0" tIns="0" rIns="0" bIns="0" rtlCol="0">
            <a:spAutoFit/>
          </a:bodyPr>
          <a:lstStyle/>
          <a:p>
            <a:pPr marL="12700">
              <a:lnSpc>
                <a:spcPct val="100000"/>
              </a:lnSpc>
            </a:pPr>
            <a:r>
              <a:rPr b="0" spc="5" dirty="0">
                <a:solidFill>
                  <a:srgbClr val="4292B1"/>
                </a:solidFill>
                <a:latin typeface="Arial"/>
                <a:cs typeface="Arial"/>
              </a:rPr>
              <a:t>Developing </a:t>
            </a:r>
            <a:r>
              <a:rPr b="0" spc="10" dirty="0">
                <a:solidFill>
                  <a:srgbClr val="4292B1"/>
                </a:solidFill>
                <a:latin typeface="Arial"/>
                <a:cs typeface="Arial"/>
              </a:rPr>
              <a:t>Equity </a:t>
            </a:r>
            <a:r>
              <a:rPr b="0" dirty="0">
                <a:solidFill>
                  <a:srgbClr val="4292B1"/>
                </a:solidFill>
                <a:latin typeface="Arial"/>
                <a:cs typeface="Arial"/>
              </a:rPr>
              <a:t>Fluent</a:t>
            </a:r>
            <a:r>
              <a:rPr b="0" spc="-170" dirty="0">
                <a:solidFill>
                  <a:srgbClr val="4292B1"/>
                </a:solidFill>
                <a:latin typeface="Arial"/>
                <a:cs typeface="Arial"/>
              </a:rPr>
              <a:t> </a:t>
            </a:r>
            <a:r>
              <a:rPr b="0" spc="-60" dirty="0">
                <a:solidFill>
                  <a:srgbClr val="4292B1"/>
                </a:solidFill>
                <a:latin typeface="Arial"/>
                <a:cs typeface="Arial"/>
              </a:rPr>
              <a:t>Teams</a:t>
            </a:r>
          </a:p>
        </p:txBody>
      </p:sp>
      <p:sp>
        <p:nvSpPr>
          <p:cNvPr id="12" name="object 12"/>
          <p:cNvSpPr txBox="1"/>
          <p:nvPr/>
        </p:nvSpPr>
        <p:spPr>
          <a:xfrm>
            <a:off x="1697500" y="687573"/>
            <a:ext cx="2092960" cy="121920"/>
          </a:xfrm>
          <a:prstGeom prst="rect">
            <a:avLst/>
          </a:prstGeom>
        </p:spPr>
        <p:txBody>
          <a:bodyPr vert="horz" wrap="square" lIns="0" tIns="0" rIns="0" bIns="0" rtlCol="0">
            <a:spAutoFit/>
          </a:bodyPr>
          <a:lstStyle/>
          <a:p>
            <a:pPr marL="12700">
              <a:lnSpc>
                <a:spcPct val="100000"/>
              </a:lnSpc>
            </a:pPr>
            <a:r>
              <a:rPr sz="800" b="1" spc="-90" dirty="0">
                <a:solidFill>
                  <a:srgbClr val="363740"/>
                </a:solidFill>
                <a:latin typeface="Arial Black"/>
                <a:cs typeface="Arial Black"/>
              </a:rPr>
              <a:t>ACCELERATING </a:t>
            </a:r>
            <a:r>
              <a:rPr sz="800" b="1" spc="-50" dirty="0">
                <a:solidFill>
                  <a:srgbClr val="363740"/>
                </a:solidFill>
                <a:latin typeface="Arial Black"/>
                <a:cs typeface="Arial Black"/>
              </a:rPr>
              <a:t>WOMEN </a:t>
            </a:r>
            <a:r>
              <a:rPr sz="800" b="1" spc="-75" dirty="0">
                <a:solidFill>
                  <a:srgbClr val="363740"/>
                </a:solidFill>
                <a:latin typeface="Arial Black"/>
                <a:cs typeface="Arial Black"/>
              </a:rPr>
              <a:t>LEADERS</a:t>
            </a:r>
            <a:r>
              <a:rPr sz="800" b="1" spc="-10" dirty="0">
                <a:solidFill>
                  <a:srgbClr val="363740"/>
                </a:solidFill>
                <a:latin typeface="Arial Black"/>
                <a:cs typeface="Arial Black"/>
              </a:rPr>
              <a:t> </a:t>
            </a:r>
            <a:r>
              <a:rPr sz="800" b="1" spc="-85" dirty="0">
                <a:solidFill>
                  <a:srgbClr val="363740"/>
                </a:solidFill>
                <a:latin typeface="Arial Black"/>
                <a:cs typeface="Arial Black"/>
              </a:rPr>
              <a:t>SERIES</a:t>
            </a:r>
            <a:endParaRPr sz="800">
              <a:latin typeface="Arial Black"/>
              <a:cs typeface="Arial Black"/>
            </a:endParaRPr>
          </a:p>
        </p:txBody>
      </p:sp>
      <p:sp>
        <p:nvSpPr>
          <p:cNvPr id="13" name="object 13"/>
          <p:cNvSpPr/>
          <p:nvPr/>
        </p:nvSpPr>
        <p:spPr>
          <a:xfrm>
            <a:off x="6103199" y="1214949"/>
            <a:ext cx="3041015" cy="699135"/>
          </a:xfrm>
          <a:custGeom>
            <a:avLst/>
            <a:gdLst/>
            <a:ahLst/>
            <a:cxnLst/>
            <a:rect l="l" t="t" r="r" b="b"/>
            <a:pathLst>
              <a:path w="3041015" h="699135">
                <a:moveTo>
                  <a:pt x="0" y="0"/>
                </a:moveTo>
                <a:lnTo>
                  <a:pt x="3040799" y="0"/>
                </a:lnTo>
                <a:lnTo>
                  <a:pt x="3040799" y="698699"/>
                </a:lnTo>
                <a:lnTo>
                  <a:pt x="0" y="698699"/>
                </a:lnTo>
                <a:lnTo>
                  <a:pt x="0" y="0"/>
                </a:lnTo>
                <a:close/>
              </a:path>
            </a:pathLst>
          </a:custGeom>
          <a:solidFill>
            <a:srgbClr val="4292B1"/>
          </a:solidFill>
        </p:spPr>
        <p:txBody>
          <a:bodyPr wrap="square" lIns="0" tIns="0" rIns="0" bIns="0" rtlCol="0"/>
          <a:lstStyle/>
          <a:p>
            <a:endParaRPr/>
          </a:p>
        </p:txBody>
      </p:sp>
      <p:sp>
        <p:nvSpPr>
          <p:cNvPr id="14" name="object 14"/>
          <p:cNvSpPr txBox="1"/>
          <p:nvPr/>
        </p:nvSpPr>
        <p:spPr>
          <a:xfrm>
            <a:off x="6176225" y="1283503"/>
            <a:ext cx="2289810" cy="570230"/>
          </a:xfrm>
          <a:prstGeom prst="rect">
            <a:avLst/>
          </a:prstGeom>
        </p:spPr>
        <p:txBody>
          <a:bodyPr vert="horz" wrap="square" lIns="0" tIns="0" rIns="0" bIns="0" rtlCol="0">
            <a:spAutoFit/>
          </a:bodyPr>
          <a:lstStyle/>
          <a:p>
            <a:pPr marL="12700">
              <a:lnSpc>
                <a:spcPct val="100000"/>
              </a:lnSpc>
            </a:pPr>
            <a:r>
              <a:rPr sz="900" b="1" spc="-95" dirty="0">
                <a:solidFill>
                  <a:srgbClr val="FFFFFF"/>
                </a:solidFill>
                <a:latin typeface="Arial Black"/>
                <a:cs typeface="Arial Black"/>
              </a:rPr>
              <a:t>Estimated </a:t>
            </a:r>
            <a:r>
              <a:rPr sz="900" b="1" spc="-105" dirty="0">
                <a:solidFill>
                  <a:srgbClr val="FFFFFF"/>
                </a:solidFill>
                <a:latin typeface="Arial Black"/>
                <a:cs typeface="Arial Black"/>
              </a:rPr>
              <a:t>Time </a:t>
            </a:r>
            <a:r>
              <a:rPr sz="900" b="1" spc="-95" dirty="0">
                <a:solidFill>
                  <a:srgbClr val="FFFFFF"/>
                </a:solidFill>
                <a:latin typeface="Arial Black"/>
                <a:cs typeface="Arial Black"/>
              </a:rPr>
              <a:t>Commitment: </a:t>
            </a:r>
            <a:r>
              <a:rPr sz="900" b="1" spc="-70" dirty="0">
                <a:solidFill>
                  <a:srgbClr val="FFFFFF"/>
                </a:solidFill>
                <a:latin typeface="Arial Black"/>
                <a:cs typeface="Arial Black"/>
              </a:rPr>
              <a:t>2.5 </a:t>
            </a:r>
            <a:r>
              <a:rPr sz="900" b="1" spc="90" dirty="0">
                <a:solidFill>
                  <a:srgbClr val="FFFFFF"/>
                </a:solidFill>
                <a:latin typeface="Arial Black"/>
                <a:cs typeface="Arial Black"/>
              </a:rPr>
              <a:t>- </a:t>
            </a:r>
            <a:r>
              <a:rPr sz="900" b="1" spc="-65" dirty="0">
                <a:solidFill>
                  <a:srgbClr val="FFFFFF"/>
                </a:solidFill>
                <a:latin typeface="Arial Black"/>
                <a:cs typeface="Arial Black"/>
              </a:rPr>
              <a:t>3</a:t>
            </a:r>
            <a:r>
              <a:rPr sz="900" b="1" spc="-95" dirty="0">
                <a:solidFill>
                  <a:srgbClr val="FFFFFF"/>
                </a:solidFill>
                <a:latin typeface="Arial Black"/>
                <a:cs typeface="Arial Black"/>
              </a:rPr>
              <a:t> </a:t>
            </a:r>
            <a:r>
              <a:rPr sz="900" b="1" spc="-85" dirty="0">
                <a:solidFill>
                  <a:srgbClr val="FFFFFF"/>
                </a:solidFill>
                <a:latin typeface="Arial Black"/>
                <a:cs typeface="Arial Black"/>
              </a:rPr>
              <a:t>hours</a:t>
            </a:r>
            <a:endParaRPr sz="900">
              <a:latin typeface="Arial Black"/>
              <a:cs typeface="Arial Black"/>
            </a:endParaRPr>
          </a:p>
          <a:p>
            <a:pPr marL="12700" marR="629920">
              <a:lnSpc>
                <a:spcPct val="109400"/>
              </a:lnSpc>
              <a:spcBef>
                <a:spcPts val="30"/>
              </a:spcBef>
            </a:pPr>
            <a:r>
              <a:rPr sz="800" spc="-5" dirty="0">
                <a:solidFill>
                  <a:srgbClr val="FFFFFF"/>
                </a:solidFill>
                <a:latin typeface="Arial"/>
                <a:cs typeface="Arial"/>
              </a:rPr>
              <a:t>Faculty </a:t>
            </a:r>
            <a:r>
              <a:rPr sz="800" dirty="0">
                <a:solidFill>
                  <a:srgbClr val="FFFFFF"/>
                </a:solidFill>
                <a:latin typeface="Arial"/>
                <a:cs typeface="Arial"/>
              </a:rPr>
              <a:t>Video </a:t>
            </a:r>
            <a:r>
              <a:rPr sz="800" spc="-10" dirty="0">
                <a:solidFill>
                  <a:srgbClr val="FFFFFF"/>
                </a:solidFill>
                <a:latin typeface="Arial"/>
                <a:cs typeface="Arial"/>
              </a:rPr>
              <a:t>Lectures: </a:t>
            </a:r>
            <a:r>
              <a:rPr sz="800" spc="35" dirty="0">
                <a:solidFill>
                  <a:srgbClr val="FFFFFF"/>
                </a:solidFill>
                <a:latin typeface="Arial"/>
                <a:cs typeface="Arial"/>
              </a:rPr>
              <a:t>30 </a:t>
            </a:r>
            <a:r>
              <a:rPr sz="800" spc="5" dirty="0">
                <a:solidFill>
                  <a:srgbClr val="FFFFFF"/>
                </a:solidFill>
                <a:latin typeface="Arial"/>
                <a:cs typeface="Arial"/>
              </a:rPr>
              <a:t>Minutes  </a:t>
            </a:r>
            <a:r>
              <a:rPr sz="800" spc="-10" dirty="0">
                <a:solidFill>
                  <a:srgbClr val="FFFFFF"/>
                </a:solidFill>
                <a:latin typeface="Arial"/>
                <a:cs typeface="Arial"/>
              </a:rPr>
              <a:t>Create</a:t>
            </a:r>
            <a:r>
              <a:rPr sz="800" spc="-30" dirty="0">
                <a:solidFill>
                  <a:srgbClr val="FFFFFF"/>
                </a:solidFill>
                <a:latin typeface="Arial"/>
                <a:cs typeface="Arial"/>
              </a:rPr>
              <a:t> </a:t>
            </a:r>
            <a:r>
              <a:rPr sz="800" spc="15" dirty="0">
                <a:solidFill>
                  <a:srgbClr val="FFFFFF"/>
                </a:solidFill>
                <a:latin typeface="Arial"/>
                <a:cs typeface="Arial"/>
              </a:rPr>
              <a:t>Action</a:t>
            </a:r>
            <a:r>
              <a:rPr sz="800" spc="-30" dirty="0">
                <a:solidFill>
                  <a:srgbClr val="FFFFFF"/>
                </a:solidFill>
                <a:latin typeface="Arial"/>
                <a:cs typeface="Arial"/>
              </a:rPr>
              <a:t> </a:t>
            </a:r>
            <a:r>
              <a:rPr sz="800" spc="-15" dirty="0">
                <a:solidFill>
                  <a:srgbClr val="FFFFFF"/>
                </a:solidFill>
                <a:latin typeface="Arial"/>
                <a:cs typeface="Arial"/>
              </a:rPr>
              <a:t>Plan:</a:t>
            </a:r>
            <a:r>
              <a:rPr sz="800" spc="-30" dirty="0">
                <a:solidFill>
                  <a:srgbClr val="FFFFFF"/>
                </a:solidFill>
                <a:latin typeface="Arial"/>
                <a:cs typeface="Arial"/>
              </a:rPr>
              <a:t> </a:t>
            </a:r>
            <a:r>
              <a:rPr sz="800" spc="35" dirty="0">
                <a:solidFill>
                  <a:srgbClr val="FFFFFF"/>
                </a:solidFill>
                <a:latin typeface="Arial"/>
                <a:cs typeface="Arial"/>
              </a:rPr>
              <a:t>75</a:t>
            </a:r>
            <a:r>
              <a:rPr sz="800" spc="-30" dirty="0">
                <a:solidFill>
                  <a:srgbClr val="FFFFFF"/>
                </a:solidFill>
                <a:latin typeface="Arial"/>
                <a:cs typeface="Arial"/>
              </a:rPr>
              <a:t> </a:t>
            </a:r>
            <a:r>
              <a:rPr sz="800" spc="70" dirty="0">
                <a:solidFill>
                  <a:srgbClr val="FFFFFF"/>
                </a:solidFill>
                <a:latin typeface="Arial"/>
                <a:cs typeface="Arial"/>
              </a:rPr>
              <a:t>-</a:t>
            </a:r>
            <a:r>
              <a:rPr sz="800" spc="-30" dirty="0">
                <a:solidFill>
                  <a:srgbClr val="FFFFFF"/>
                </a:solidFill>
                <a:latin typeface="Arial"/>
                <a:cs typeface="Arial"/>
              </a:rPr>
              <a:t> </a:t>
            </a:r>
            <a:r>
              <a:rPr sz="800" spc="35" dirty="0">
                <a:solidFill>
                  <a:srgbClr val="FFFFFF"/>
                </a:solidFill>
                <a:latin typeface="Arial"/>
                <a:cs typeface="Arial"/>
              </a:rPr>
              <a:t>90</a:t>
            </a:r>
            <a:r>
              <a:rPr sz="800" spc="-30" dirty="0">
                <a:solidFill>
                  <a:srgbClr val="FFFFFF"/>
                </a:solidFill>
                <a:latin typeface="Arial"/>
                <a:cs typeface="Arial"/>
              </a:rPr>
              <a:t> </a:t>
            </a:r>
            <a:r>
              <a:rPr sz="800" spc="5" dirty="0">
                <a:solidFill>
                  <a:srgbClr val="FFFFFF"/>
                </a:solidFill>
                <a:latin typeface="Arial"/>
                <a:cs typeface="Arial"/>
              </a:rPr>
              <a:t>Minutes  </a:t>
            </a:r>
            <a:r>
              <a:rPr sz="800" dirty="0">
                <a:solidFill>
                  <a:srgbClr val="FFFFFF"/>
                </a:solidFill>
                <a:latin typeface="Arial"/>
                <a:cs typeface="Arial"/>
              </a:rPr>
              <a:t>Interactive </a:t>
            </a:r>
            <a:r>
              <a:rPr sz="800" spc="5" dirty="0">
                <a:solidFill>
                  <a:srgbClr val="FFFFFF"/>
                </a:solidFill>
                <a:latin typeface="Arial"/>
                <a:cs typeface="Arial"/>
              </a:rPr>
              <a:t>Activities: </a:t>
            </a:r>
            <a:r>
              <a:rPr sz="800" spc="40" dirty="0">
                <a:solidFill>
                  <a:srgbClr val="FFFFFF"/>
                </a:solidFill>
                <a:latin typeface="Arial"/>
                <a:cs typeface="Arial"/>
              </a:rPr>
              <a:t>45-60</a:t>
            </a:r>
            <a:r>
              <a:rPr sz="800" spc="-85" dirty="0">
                <a:solidFill>
                  <a:srgbClr val="FFFFFF"/>
                </a:solidFill>
                <a:latin typeface="Arial"/>
                <a:cs typeface="Arial"/>
              </a:rPr>
              <a:t> </a:t>
            </a:r>
            <a:r>
              <a:rPr sz="800" spc="5" dirty="0">
                <a:solidFill>
                  <a:srgbClr val="FFFFFF"/>
                </a:solidFill>
                <a:latin typeface="Arial"/>
                <a:cs typeface="Arial"/>
              </a:rPr>
              <a:t>Minutes</a:t>
            </a:r>
            <a:endParaRPr sz="800">
              <a:latin typeface="Arial"/>
              <a:cs typeface="Arial"/>
            </a:endParaRPr>
          </a:p>
        </p:txBody>
      </p:sp>
      <p:sp>
        <p:nvSpPr>
          <p:cNvPr id="15" name="object 15"/>
          <p:cNvSpPr txBox="1"/>
          <p:nvPr/>
        </p:nvSpPr>
        <p:spPr>
          <a:xfrm>
            <a:off x="1862600" y="4582631"/>
            <a:ext cx="958215" cy="164465"/>
          </a:xfrm>
          <a:prstGeom prst="rect">
            <a:avLst/>
          </a:prstGeom>
        </p:spPr>
        <p:txBody>
          <a:bodyPr vert="horz" wrap="square" lIns="0" tIns="13335" rIns="0" bIns="0" rtlCol="0">
            <a:spAutoFit/>
          </a:bodyPr>
          <a:lstStyle/>
          <a:p>
            <a:pPr marL="12700">
              <a:lnSpc>
                <a:spcPct val="100000"/>
              </a:lnSpc>
              <a:spcBef>
                <a:spcPts val="105"/>
              </a:spcBef>
            </a:pPr>
            <a:r>
              <a:rPr sz="800" dirty="0">
                <a:solidFill>
                  <a:srgbClr val="363740"/>
                </a:solidFill>
                <a:latin typeface="Arial"/>
                <a:cs typeface="Arial"/>
              </a:rPr>
              <a:t>psychological</a:t>
            </a:r>
            <a:r>
              <a:rPr sz="800" spc="-90" dirty="0">
                <a:solidFill>
                  <a:srgbClr val="363740"/>
                </a:solidFill>
                <a:latin typeface="Arial"/>
                <a:cs typeface="Arial"/>
              </a:rPr>
              <a:t> </a:t>
            </a:r>
            <a:r>
              <a:rPr sz="800" spc="-10" dirty="0">
                <a:solidFill>
                  <a:srgbClr val="363740"/>
                </a:solidFill>
                <a:latin typeface="Arial"/>
                <a:cs typeface="Arial"/>
              </a:rPr>
              <a:t>safety.</a:t>
            </a:r>
            <a:endParaRPr sz="800">
              <a:latin typeface="Arial"/>
              <a:cs typeface="Arial"/>
            </a:endParaRPr>
          </a:p>
        </p:txBody>
      </p:sp>
      <p:sp>
        <p:nvSpPr>
          <p:cNvPr id="16" name="object 16"/>
          <p:cNvSpPr txBox="1"/>
          <p:nvPr/>
        </p:nvSpPr>
        <p:spPr>
          <a:xfrm>
            <a:off x="8817474" y="4854525"/>
            <a:ext cx="162560" cy="181610"/>
          </a:xfrm>
          <a:prstGeom prst="rect">
            <a:avLst/>
          </a:prstGeom>
        </p:spPr>
        <p:txBody>
          <a:bodyPr vert="horz" wrap="square" lIns="0" tIns="13970" rIns="0" bIns="0" rtlCol="0">
            <a:spAutoFit/>
          </a:bodyPr>
          <a:lstStyle/>
          <a:p>
            <a:pPr marL="12700">
              <a:lnSpc>
                <a:spcPct val="100000"/>
              </a:lnSpc>
              <a:spcBef>
                <a:spcPts val="110"/>
              </a:spcBef>
            </a:pPr>
            <a:r>
              <a:rPr sz="900" spc="35" dirty="0">
                <a:solidFill>
                  <a:srgbClr val="575757"/>
                </a:solidFill>
                <a:latin typeface="Arial"/>
                <a:cs typeface="Arial"/>
              </a:rPr>
              <a:t>63</a:t>
            </a:r>
            <a:endParaRPr sz="900">
              <a:latin typeface="Arial"/>
              <a:cs typeface="Arial"/>
            </a:endParaRPr>
          </a:p>
        </p:txBody>
      </p:sp>
      <p:sp>
        <p:nvSpPr>
          <p:cNvPr id="17" name="object 17"/>
          <p:cNvSpPr txBox="1"/>
          <p:nvPr/>
        </p:nvSpPr>
        <p:spPr>
          <a:xfrm>
            <a:off x="1512075" y="4957938"/>
            <a:ext cx="1908175" cy="129539"/>
          </a:xfrm>
          <a:prstGeom prst="rect">
            <a:avLst/>
          </a:prstGeom>
        </p:spPr>
        <p:txBody>
          <a:bodyPr vert="horz" wrap="square" lIns="0" tIns="13335" rIns="0" bIns="0" rtlCol="0">
            <a:spAutoFit/>
          </a:bodyPr>
          <a:lstStyle/>
          <a:p>
            <a:pPr marL="12700">
              <a:lnSpc>
                <a:spcPct val="100000"/>
              </a:lnSpc>
              <a:spcBef>
                <a:spcPts val="105"/>
              </a:spcBef>
            </a:pPr>
            <a:r>
              <a:rPr sz="600" spc="5" dirty="0">
                <a:solidFill>
                  <a:srgbClr val="A9ABB6"/>
                </a:solidFill>
                <a:latin typeface="Arial"/>
                <a:cs typeface="Arial"/>
              </a:rPr>
              <a:t>Copyright</a:t>
            </a:r>
            <a:r>
              <a:rPr sz="600" spc="-20" dirty="0">
                <a:solidFill>
                  <a:srgbClr val="A9ABB6"/>
                </a:solidFill>
                <a:latin typeface="Arial"/>
                <a:cs typeface="Arial"/>
              </a:rPr>
              <a:t> </a:t>
            </a:r>
            <a:r>
              <a:rPr sz="600" spc="45" dirty="0">
                <a:solidFill>
                  <a:srgbClr val="A9ABB6"/>
                </a:solidFill>
                <a:latin typeface="Arial"/>
                <a:cs typeface="Arial"/>
              </a:rPr>
              <a:t>©</a:t>
            </a:r>
            <a:r>
              <a:rPr sz="600" spc="-20" dirty="0">
                <a:solidFill>
                  <a:srgbClr val="A9ABB6"/>
                </a:solidFill>
                <a:latin typeface="Arial"/>
                <a:cs typeface="Arial"/>
              </a:rPr>
              <a:t> </a:t>
            </a:r>
            <a:r>
              <a:rPr sz="600" spc="25" dirty="0">
                <a:solidFill>
                  <a:srgbClr val="A9ABB6"/>
                </a:solidFill>
                <a:latin typeface="Arial"/>
                <a:cs typeface="Arial"/>
              </a:rPr>
              <a:t>2021</a:t>
            </a:r>
            <a:r>
              <a:rPr sz="600" spc="-20" dirty="0">
                <a:solidFill>
                  <a:srgbClr val="A9ABB6"/>
                </a:solidFill>
                <a:latin typeface="Arial"/>
                <a:cs typeface="Arial"/>
              </a:rPr>
              <a:t> </a:t>
            </a:r>
            <a:r>
              <a:rPr sz="600" spc="-10" dirty="0">
                <a:solidFill>
                  <a:srgbClr val="A9ABB6"/>
                </a:solidFill>
                <a:latin typeface="Arial"/>
                <a:cs typeface="Arial"/>
              </a:rPr>
              <a:t>ExecOnline,</a:t>
            </a:r>
            <a:r>
              <a:rPr sz="600" spc="-20" dirty="0">
                <a:solidFill>
                  <a:srgbClr val="A9ABB6"/>
                </a:solidFill>
                <a:latin typeface="Arial"/>
                <a:cs typeface="Arial"/>
              </a:rPr>
              <a:t> </a:t>
            </a:r>
            <a:r>
              <a:rPr sz="600" spc="-15" dirty="0">
                <a:solidFill>
                  <a:srgbClr val="A9ABB6"/>
                </a:solidFill>
                <a:latin typeface="Arial"/>
                <a:cs typeface="Arial"/>
              </a:rPr>
              <a:t>Inc.</a:t>
            </a:r>
            <a:r>
              <a:rPr sz="600" spc="-20" dirty="0">
                <a:solidFill>
                  <a:srgbClr val="A9ABB6"/>
                </a:solidFill>
                <a:latin typeface="Arial"/>
                <a:cs typeface="Arial"/>
              </a:rPr>
              <a:t> </a:t>
            </a:r>
            <a:r>
              <a:rPr sz="600" spc="15" dirty="0">
                <a:solidFill>
                  <a:srgbClr val="A9ABB6"/>
                </a:solidFill>
                <a:latin typeface="Arial"/>
                <a:cs typeface="Arial"/>
              </a:rPr>
              <a:t>All</a:t>
            </a:r>
            <a:r>
              <a:rPr sz="600" spc="-20" dirty="0">
                <a:solidFill>
                  <a:srgbClr val="A9ABB6"/>
                </a:solidFill>
                <a:latin typeface="Arial"/>
                <a:cs typeface="Arial"/>
              </a:rPr>
              <a:t> </a:t>
            </a:r>
            <a:r>
              <a:rPr sz="600" spc="5" dirty="0">
                <a:solidFill>
                  <a:srgbClr val="A9ABB6"/>
                </a:solidFill>
                <a:latin typeface="Arial"/>
                <a:cs typeface="Arial"/>
              </a:rPr>
              <a:t>Rights</a:t>
            </a:r>
            <a:r>
              <a:rPr sz="600" spc="-20" dirty="0">
                <a:solidFill>
                  <a:srgbClr val="A9ABB6"/>
                </a:solidFill>
                <a:latin typeface="Arial"/>
                <a:cs typeface="Arial"/>
              </a:rPr>
              <a:t> </a:t>
            </a:r>
            <a:r>
              <a:rPr sz="600" spc="-10" dirty="0">
                <a:solidFill>
                  <a:srgbClr val="A9ABB6"/>
                </a:solidFill>
                <a:latin typeface="Arial"/>
                <a:cs typeface="Arial"/>
              </a:rPr>
              <a:t>Reserved.</a:t>
            </a:r>
            <a:endParaRPr sz="600">
              <a:latin typeface="Arial"/>
              <a:cs typeface="Aria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31880" y="2447208"/>
            <a:ext cx="5836285" cy="487680"/>
          </a:xfrm>
          <a:prstGeom prst="rect">
            <a:avLst/>
          </a:prstGeom>
        </p:spPr>
        <p:txBody>
          <a:bodyPr vert="horz" wrap="square" lIns="0" tIns="0" rIns="0" bIns="0" rtlCol="0">
            <a:spAutoFit/>
          </a:bodyPr>
          <a:lstStyle/>
          <a:p>
            <a:pPr marL="12700">
              <a:lnSpc>
                <a:spcPct val="100000"/>
              </a:lnSpc>
            </a:pPr>
            <a:r>
              <a:rPr sz="3200" spc="-25" dirty="0">
                <a:solidFill>
                  <a:srgbClr val="CE4638"/>
                </a:solidFill>
                <a:latin typeface="Arial"/>
                <a:cs typeface="Arial"/>
              </a:rPr>
              <a:t>Business </a:t>
            </a:r>
            <a:r>
              <a:rPr sz="3200" spc="-45" dirty="0">
                <a:solidFill>
                  <a:srgbClr val="CE4638"/>
                </a:solidFill>
                <a:latin typeface="Arial"/>
                <a:cs typeface="Arial"/>
              </a:rPr>
              <a:t>Finance</a:t>
            </a:r>
            <a:r>
              <a:rPr sz="3200" spc="-120" dirty="0">
                <a:solidFill>
                  <a:srgbClr val="CE4638"/>
                </a:solidFill>
                <a:latin typeface="Arial"/>
                <a:cs typeface="Arial"/>
              </a:rPr>
              <a:t> </a:t>
            </a:r>
            <a:r>
              <a:rPr sz="3200" spc="-10" dirty="0">
                <a:solidFill>
                  <a:srgbClr val="CE4638"/>
                </a:solidFill>
                <a:latin typeface="Arial"/>
                <a:cs typeface="Arial"/>
              </a:rPr>
              <a:t>Fundamentals</a:t>
            </a:r>
            <a:endParaRPr sz="3200">
              <a:latin typeface="Arial"/>
              <a:cs typeface="Arial"/>
            </a:endParaRPr>
          </a:p>
        </p:txBody>
      </p:sp>
      <p:sp>
        <p:nvSpPr>
          <p:cNvPr id="3" name="object 3"/>
          <p:cNvSpPr txBox="1"/>
          <p:nvPr/>
        </p:nvSpPr>
        <p:spPr>
          <a:xfrm>
            <a:off x="831880" y="3034583"/>
            <a:ext cx="2571750" cy="654050"/>
          </a:xfrm>
          <a:prstGeom prst="rect">
            <a:avLst/>
          </a:prstGeom>
        </p:spPr>
        <p:txBody>
          <a:bodyPr vert="horz" wrap="square" lIns="0" tIns="0" rIns="0" bIns="0" rtlCol="0">
            <a:spAutoFit/>
          </a:bodyPr>
          <a:lstStyle/>
          <a:p>
            <a:pPr marL="12700">
              <a:lnSpc>
                <a:spcPct val="100000"/>
              </a:lnSpc>
            </a:pPr>
            <a:r>
              <a:rPr sz="2400" spc="-5" dirty="0">
                <a:solidFill>
                  <a:srgbClr val="CE4638"/>
                </a:solidFill>
                <a:latin typeface="Arial"/>
                <a:cs typeface="Arial"/>
              </a:rPr>
              <a:t>(Coming </a:t>
            </a:r>
            <a:r>
              <a:rPr sz="2400" spc="95" dirty="0">
                <a:solidFill>
                  <a:srgbClr val="CE4638"/>
                </a:solidFill>
                <a:latin typeface="Arial"/>
                <a:cs typeface="Arial"/>
              </a:rPr>
              <a:t>1H</a:t>
            </a:r>
            <a:r>
              <a:rPr sz="2400" spc="-195" dirty="0">
                <a:solidFill>
                  <a:srgbClr val="CE4638"/>
                </a:solidFill>
                <a:latin typeface="Arial"/>
                <a:cs typeface="Arial"/>
              </a:rPr>
              <a:t> </a:t>
            </a:r>
            <a:r>
              <a:rPr sz="2400" spc="75" dirty="0">
                <a:solidFill>
                  <a:srgbClr val="CE4638"/>
                </a:solidFill>
                <a:latin typeface="Arial"/>
                <a:cs typeface="Arial"/>
              </a:rPr>
              <a:t>2021)</a:t>
            </a:r>
            <a:endParaRPr sz="2400">
              <a:latin typeface="Arial"/>
              <a:cs typeface="Arial"/>
            </a:endParaRPr>
          </a:p>
          <a:p>
            <a:pPr marL="12700">
              <a:lnSpc>
                <a:spcPct val="100000"/>
              </a:lnSpc>
              <a:spcBef>
                <a:spcPts val="950"/>
              </a:spcBef>
            </a:pPr>
            <a:r>
              <a:rPr sz="1100" spc="40" dirty="0">
                <a:solidFill>
                  <a:srgbClr val="363740"/>
                </a:solidFill>
                <a:latin typeface="Arial"/>
                <a:cs typeface="Arial"/>
              </a:rPr>
              <a:t>Wharton</a:t>
            </a:r>
            <a:endParaRPr sz="1100">
              <a:latin typeface="Arial"/>
              <a:cs typeface="Aria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7780911" y="259536"/>
            <a:ext cx="1132505" cy="245375"/>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363800" y="988199"/>
            <a:ext cx="4796790" cy="0"/>
          </a:xfrm>
          <a:custGeom>
            <a:avLst/>
            <a:gdLst/>
            <a:ahLst/>
            <a:cxnLst/>
            <a:rect l="l" t="t" r="r" b="b"/>
            <a:pathLst>
              <a:path w="4796790">
                <a:moveTo>
                  <a:pt x="0" y="0"/>
                </a:moveTo>
                <a:lnTo>
                  <a:pt x="4796400" y="0"/>
                </a:lnTo>
              </a:path>
            </a:pathLst>
          </a:custGeom>
          <a:ln w="9524">
            <a:solidFill>
              <a:srgbClr val="CE4638"/>
            </a:solidFill>
          </a:ln>
        </p:spPr>
        <p:txBody>
          <a:bodyPr wrap="square" lIns="0" tIns="0" rIns="0" bIns="0" rtlCol="0"/>
          <a:lstStyle/>
          <a:p>
            <a:endParaRPr/>
          </a:p>
        </p:txBody>
      </p:sp>
      <p:sp>
        <p:nvSpPr>
          <p:cNvPr id="4" name="object 4"/>
          <p:cNvSpPr/>
          <p:nvPr/>
        </p:nvSpPr>
        <p:spPr>
          <a:xfrm>
            <a:off x="5160200" y="988199"/>
            <a:ext cx="3354070" cy="0"/>
          </a:xfrm>
          <a:custGeom>
            <a:avLst/>
            <a:gdLst/>
            <a:ahLst/>
            <a:cxnLst/>
            <a:rect l="l" t="t" r="r" b="b"/>
            <a:pathLst>
              <a:path w="3354070">
                <a:moveTo>
                  <a:pt x="0" y="0"/>
                </a:moveTo>
                <a:lnTo>
                  <a:pt x="3353699" y="0"/>
                </a:lnTo>
              </a:path>
            </a:pathLst>
          </a:custGeom>
          <a:ln w="9524">
            <a:solidFill>
              <a:srgbClr val="C0C0C0"/>
            </a:solidFill>
          </a:ln>
        </p:spPr>
        <p:txBody>
          <a:bodyPr wrap="square" lIns="0" tIns="0" rIns="0" bIns="0" rtlCol="0"/>
          <a:lstStyle/>
          <a:p>
            <a:endParaRPr/>
          </a:p>
        </p:txBody>
      </p:sp>
      <p:sp>
        <p:nvSpPr>
          <p:cNvPr id="5" name="object 5"/>
          <p:cNvSpPr/>
          <p:nvPr/>
        </p:nvSpPr>
        <p:spPr>
          <a:xfrm>
            <a:off x="4258950" y="2089262"/>
            <a:ext cx="3936365" cy="1436370"/>
          </a:xfrm>
          <a:custGeom>
            <a:avLst/>
            <a:gdLst/>
            <a:ahLst/>
            <a:cxnLst/>
            <a:rect l="l" t="t" r="r" b="b"/>
            <a:pathLst>
              <a:path w="3936365" h="1436370">
                <a:moveTo>
                  <a:pt x="0" y="0"/>
                </a:moveTo>
                <a:lnTo>
                  <a:pt x="3935999" y="0"/>
                </a:lnTo>
                <a:lnTo>
                  <a:pt x="3935999" y="1436099"/>
                </a:lnTo>
                <a:lnTo>
                  <a:pt x="0" y="1436099"/>
                </a:lnTo>
                <a:lnTo>
                  <a:pt x="0" y="0"/>
                </a:lnTo>
                <a:close/>
              </a:path>
            </a:pathLst>
          </a:custGeom>
          <a:solidFill>
            <a:srgbClr val="1B4587"/>
          </a:solidFill>
        </p:spPr>
        <p:txBody>
          <a:bodyPr wrap="square" lIns="0" tIns="0" rIns="0" bIns="0" rtlCol="0"/>
          <a:lstStyle/>
          <a:p>
            <a:endParaRPr/>
          </a:p>
        </p:txBody>
      </p:sp>
      <p:sp>
        <p:nvSpPr>
          <p:cNvPr id="6" name="object 6"/>
          <p:cNvSpPr txBox="1"/>
          <p:nvPr/>
        </p:nvSpPr>
        <p:spPr>
          <a:xfrm>
            <a:off x="4258950" y="2089262"/>
            <a:ext cx="3936365" cy="1436370"/>
          </a:xfrm>
          <a:prstGeom prst="rect">
            <a:avLst/>
          </a:prstGeom>
        </p:spPr>
        <p:txBody>
          <a:bodyPr vert="horz" wrap="square" lIns="0" tIns="0" rIns="0" bIns="0" rtlCol="0">
            <a:spAutoFit/>
          </a:bodyPr>
          <a:lstStyle/>
          <a:p>
            <a:pPr>
              <a:lnSpc>
                <a:spcPct val="100000"/>
              </a:lnSpc>
            </a:pPr>
            <a:endParaRPr sz="1900">
              <a:latin typeface="Times New Roman"/>
              <a:cs typeface="Times New Roman"/>
            </a:endParaRPr>
          </a:p>
          <a:p>
            <a:pPr>
              <a:lnSpc>
                <a:spcPct val="100000"/>
              </a:lnSpc>
            </a:pPr>
            <a:endParaRPr sz="1900">
              <a:latin typeface="Times New Roman"/>
              <a:cs typeface="Times New Roman"/>
            </a:endParaRPr>
          </a:p>
          <a:p>
            <a:pPr marL="188595" marR="179705" algn="ctr">
              <a:lnSpc>
                <a:spcPts val="1650"/>
              </a:lnSpc>
              <a:spcBef>
                <a:spcPts val="1305"/>
              </a:spcBef>
            </a:pPr>
            <a:r>
              <a:rPr sz="1400" spc="-25" dirty="0">
                <a:solidFill>
                  <a:srgbClr val="FFFFFF"/>
                </a:solidFill>
                <a:latin typeface="Arial"/>
                <a:cs typeface="Arial"/>
              </a:rPr>
              <a:t>For </a:t>
            </a:r>
            <a:r>
              <a:rPr sz="1400" spc="-5" dirty="0">
                <a:solidFill>
                  <a:srgbClr val="FFFFFF"/>
                </a:solidFill>
                <a:latin typeface="Arial"/>
                <a:cs typeface="Arial"/>
              </a:rPr>
              <a:t>over </a:t>
            </a:r>
            <a:r>
              <a:rPr sz="1400" b="1" spc="-95" dirty="0">
                <a:solidFill>
                  <a:srgbClr val="FFFFFF"/>
                </a:solidFill>
                <a:latin typeface="Arial Black"/>
                <a:cs typeface="Arial Black"/>
              </a:rPr>
              <a:t>120 </a:t>
            </a:r>
            <a:r>
              <a:rPr sz="1400" spc="-30" dirty="0">
                <a:solidFill>
                  <a:srgbClr val="FFFFFF"/>
                </a:solidFill>
                <a:latin typeface="Arial"/>
                <a:cs typeface="Arial"/>
              </a:rPr>
              <a:t>years, </a:t>
            </a:r>
            <a:r>
              <a:rPr sz="1400" spc="30" dirty="0">
                <a:solidFill>
                  <a:srgbClr val="FFFFFF"/>
                </a:solidFill>
                <a:latin typeface="Arial"/>
                <a:cs typeface="Arial"/>
              </a:rPr>
              <a:t>Wharton’s </a:t>
            </a:r>
            <a:r>
              <a:rPr sz="1400" spc="-20" dirty="0">
                <a:solidFill>
                  <a:srgbClr val="FFFFFF"/>
                </a:solidFill>
                <a:latin typeface="Arial"/>
                <a:cs typeface="Arial"/>
              </a:rPr>
              <a:t>Finance  </a:t>
            </a:r>
            <a:r>
              <a:rPr sz="1400" spc="20" dirty="0">
                <a:solidFill>
                  <a:srgbClr val="FFFFFF"/>
                </a:solidFill>
                <a:latin typeface="Arial"/>
                <a:cs typeface="Arial"/>
              </a:rPr>
              <a:t>Department </a:t>
            </a:r>
            <a:r>
              <a:rPr sz="1400" spc="-20" dirty="0">
                <a:solidFill>
                  <a:srgbClr val="FFFFFF"/>
                </a:solidFill>
                <a:latin typeface="Arial"/>
                <a:cs typeface="Arial"/>
              </a:rPr>
              <a:t>has </a:t>
            </a:r>
            <a:r>
              <a:rPr sz="1400" spc="-5" dirty="0">
                <a:solidFill>
                  <a:srgbClr val="FFFFFF"/>
                </a:solidFill>
                <a:latin typeface="Arial"/>
                <a:cs typeface="Arial"/>
              </a:rPr>
              <a:t>remained </a:t>
            </a:r>
            <a:r>
              <a:rPr sz="1400" spc="25" dirty="0">
                <a:solidFill>
                  <a:srgbClr val="FFFFFF"/>
                </a:solidFill>
                <a:latin typeface="Arial"/>
                <a:cs typeface="Arial"/>
              </a:rPr>
              <a:t>at </a:t>
            </a:r>
            <a:r>
              <a:rPr sz="1400" spc="20" dirty="0">
                <a:solidFill>
                  <a:srgbClr val="FFFFFF"/>
                </a:solidFill>
                <a:latin typeface="Arial"/>
                <a:cs typeface="Arial"/>
              </a:rPr>
              <a:t>the </a:t>
            </a:r>
            <a:r>
              <a:rPr sz="1400" b="1" spc="-110" dirty="0">
                <a:solidFill>
                  <a:srgbClr val="FFFFFF"/>
                </a:solidFill>
                <a:latin typeface="Arial Black"/>
                <a:cs typeface="Arial Black"/>
              </a:rPr>
              <a:t>forefront</a:t>
            </a:r>
            <a:r>
              <a:rPr sz="1400" b="1" spc="-290" dirty="0">
                <a:solidFill>
                  <a:srgbClr val="FFFFFF"/>
                </a:solidFill>
                <a:latin typeface="Arial Black"/>
                <a:cs typeface="Arial Black"/>
              </a:rPr>
              <a:t> </a:t>
            </a:r>
            <a:r>
              <a:rPr sz="1400" b="1" spc="-90" dirty="0">
                <a:solidFill>
                  <a:srgbClr val="FFFFFF"/>
                </a:solidFill>
                <a:latin typeface="Arial Black"/>
                <a:cs typeface="Arial Black"/>
              </a:rPr>
              <a:t>of  </a:t>
            </a:r>
            <a:r>
              <a:rPr sz="1400" b="1" spc="-155" dirty="0">
                <a:solidFill>
                  <a:srgbClr val="FFFFFF"/>
                </a:solidFill>
                <a:latin typeface="Arial Black"/>
                <a:cs typeface="Arial Black"/>
              </a:rPr>
              <a:t>ﬁnance </a:t>
            </a:r>
            <a:r>
              <a:rPr sz="1400" b="1" spc="-145" dirty="0">
                <a:solidFill>
                  <a:srgbClr val="FFFFFF"/>
                </a:solidFill>
                <a:latin typeface="Arial Black"/>
                <a:cs typeface="Arial Black"/>
              </a:rPr>
              <a:t>education </a:t>
            </a:r>
            <a:r>
              <a:rPr sz="1400" b="1" spc="-130" dirty="0">
                <a:solidFill>
                  <a:srgbClr val="FFFFFF"/>
                </a:solidFill>
                <a:latin typeface="Arial Black"/>
                <a:cs typeface="Arial Black"/>
              </a:rPr>
              <a:t>and</a:t>
            </a:r>
            <a:r>
              <a:rPr sz="1400" b="1" spc="-30" dirty="0">
                <a:solidFill>
                  <a:srgbClr val="FFFFFF"/>
                </a:solidFill>
                <a:latin typeface="Arial Black"/>
                <a:cs typeface="Arial Black"/>
              </a:rPr>
              <a:t> </a:t>
            </a:r>
            <a:r>
              <a:rPr sz="1400" b="1" spc="-160" dirty="0">
                <a:solidFill>
                  <a:srgbClr val="FFFFFF"/>
                </a:solidFill>
                <a:latin typeface="Arial Black"/>
                <a:cs typeface="Arial Black"/>
              </a:rPr>
              <a:t>research.</a:t>
            </a:r>
            <a:endParaRPr sz="1400">
              <a:latin typeface="Arial Black"/>
              <a:cs typeface="Arial Black"/>
            </a:endParaRPr>
          </a:p>
        </p:txBody>
      </p:sp>
      <p:sp>
        <p:nvSpPr>
          <p:cNvPr id="7" name="object 7"/>
          <p:cNvSpPr/>
          <p:nvPr/>
        </p:nvSpPr>
        <p:spPr>
          <a:xfrm>
            <a:off x="3187400" y="3776200"/>
            <a:ext cx="5956935" cy="1132205"/>
          </a:xfrm>
          <a:custGeom>
            <a:avLst/>
            <a:gdLst/>
            <a:ahLst/>
            <a:cxnLst/>
            <a:rect l="l" t="t" r="r" b="b"/>
            <a:pathLst>
              <a:path w="5956934" h="1132204">
                <a:moveTo>
                  <a:pt x="0" y="0"/>
                </a:moveTo>
                <a:lnTo>
                  <a:pt x="5956499" y="0"/>
                </a:lnTo>
                <a:lnTo>
                  <a:pt x="5956499" y="1132199"/>
                </a:lnTo>
                <a:lnTo>
                  <a:pt x="0" y="1132199"/>
                </a:lnTo>
                <a:lnTo>
                  <a:pt x="0" y="0"/>
                </a:lnTo>
                <a:close/>
              </a:path>
            </a:pathLst>
          </a:custGeom>
          <a:solidFill>
            <a:srgbClr val="F3F3F3"/>
          </a:solidFill>
        </p:spPr>
        <p:txBody>
          <a:bodyPr wrap="square" lIns="0" tIns="0" rIns="0" bIns="0" rtlCol="0"/>
          <a:lstStyle/>
          <a:p>
            <a:endParaRPr/>
          </a:p>
        </p:txBody>
      </p:sp>
      <p:sp>
        <p:nvSpPr>
          <p:cNvPr id="8" name="object 8"/>
          <p:cNvSpPr/>
          <p:nvPr/>
        </p:nvSpPr>
        <p:spPr>
          <a:xfrm>
            <a:off x="0" y="1174600"/>
            <a:ext cx="3477260" cy="751205"/>
          </a:xfrm>
          <a:custGeom>
            <a:avLst/>
            <a:gdLst/>
            <a:ahLst/>
            <a:cxnLst/>
            <a:rect l="l" t="t" r="r" b="b"/>
            <a:pathLst>
              <a:path w="3477260" h="751205">
                <a:moveTo>
                  <a:pt x="0" y="0"/>
                </a:moveTo>
                <a:lnTo>
                  <a:pt x="3476699" y="0"/>
                </a:lnTo>
                <a:lnTo>
                  <a:pt x="3476699" y="751199"/>
                </a:lnTo>
                <a:lnTo>
                  <a:pt x="0" y="751199"/>
                </a:lnTo>
                <a:lnTo>
                  <a:pt x="0" y="0"/>
                </a:lnTo>
                <a:close/>
              </a:path>
            </a:pathLst>
          </a:custGeom>
          <a:solidFill>
            <a:srgbClr val="F3F3F3"/>
          </a:solidFill>
        </p:spPr>
        <p:txBody>
          <a:bodyPr wrap="square" lIns="0" tIns="0" rIns="0" bIns="0" rtlCol="0"/>
          <a:lstStyle/>
          <a:p>
            <a:endParaRPr/>
          </a:p>
        </p:txBody>
      </p:sp>
      <p:sp>
        <p:nvSpPr>
          <p:cNvPr id="9" name="object 9"/>
          <p:cNvSpPr txBox="1"/>
          <p:nvPr/>
        </p:nvSpPr>
        <p:spPr>
          <a:xfrm>
            <a:off x="622086" y="1374368"/>
            <a:ext cx="2233295" cy="322580"/>
          </a:xfrm>
          <a:prstGeom prst="rect">
            <a:avLst/>
          </a:prstGeom>
        </p:spPr>
        <p:txBody>
          <a:bodyPr vert="horz" wrap="square" lIns="0" tIns="0" rIns="0" bIns="0" rtlCol="0">
            <a:spAutoFit/>
          </a:bodyPr>
          <a:lstStyle/>
          <a:p>
            <a:pPr marL="12700">
              <a:lnSpc>
                <a:spcPct val="100000"/>
              </a:lnSpc>
            </a:pPr>
            <a:r>
              <a:rPr sz="1800" b="1" spc="-170" dirty="0">
                <a:solidFill>
                  <a:srgbClr val="1B4587"/>
                </a:solidFill>
                <a:latin typeface="Arial Black"/>
                <a:cs typeface="Arial Black"/>
              </a:rPr>
              <a:t>COMING </a:t>
            </a:r>
            <a:r>
              <a:rPr sz="1800" b="1" spc="-175" dirty="0">
                <a:solidFill>
                  <a:srgbClr val="1B4587"/>
                </a:solidFill>
                <a:latin typeface="Arial Black"/>
                <a:cs typeface="Arial Black"/>
              </a:rPr>
              <a:t>IN </a:t>
            </a:r>
            <a:r>
              <a:rPr sz="1800" b="1" spc="-125" dirty="0">
                <a:solidFill>
                  <a:srgbClr val="1B4587"/>
                </a:solidFill>
                <a:latin typeface="Arial Black"/>
                <a:cs typeface="Arial Black"/>
              </a:rPr>
              <a:t>1H</a:t>
            </a:r>
            <a:r>
              <a:rPr sz="1800" b="1" spc="-90" dirty="0">
                <a:solidFill>
                  <a:srgbClr val="1B4587"/>
                </a:solidFill>
                <a:latin typeface="Arial Black"/>
                <a:cs typeface="Arial Black"/>
              </a:rPr>
              <a:t> </a:t>
            </a:r>
            <a:r>
              <a:rPr sz="1800" b="1" spc="-120" dirty="0">
                <a:solidFill>
                  <a:srgbClr val="1B4587"/>
                </a:solidFill>
                <a:latin typeface="Arial Black"/>
                <a:cs typeface="Arial Black"/>
              </a:rPr>
              <a:t>2021</a:t>
            </a:r>
            <a:endParaRPr sz="1800">
              <a:latin typeface="Arial Black"/>
              <a:cs typeface="Arial Black"/>
            </a:endParaRPr>
          </a:p>
        </p:txBody>
      </p:sp>
      <p:sp>
        <p:nvSpPr>
          <p:cNvPr id="10" name="object 10"/>
          <p:cNvSpPr txBox="1"/>
          <p:nvPr/>
        </p:nvSpPr>
        <p:spPr>
          <a:xfrm>
            <a:off x="3798645" y="1263895"/>
            <a:ext cx="4737735" cy="634365"/>
          </a:xfrm>
          <a:prstGeom prst="rect">
            <a:avLst/>
          </a:prstGeom>
        </p:spPr>
        <p:txBody>
          <a:bodyPr vert="horz" wrap="square" lIns="0" tIns="0" rIns="0" bIns="0" rtlCol="0">
            <a:spAutoFit/>
          </a:bodyPr>
          <a:lstStyle/>
          <a:p>
            <a:pPr marL="12700" marR="5080" algn="ctr">
              <a:lnSpc>
                <a:spcPct val="119300"/>
              </a:lnSpc>
            </a:pPr>
            <a:r>
              <a:rPr sz="1100" spc="-10" dirty="0">
                <a:solidFill>
                  <a:srgbClr val="363740"/>
                </a:solidFill>
                <a:latin typeface="Arial"/>
                <a:cs typeface="Arial"/>
              </a:rPr>
              <a:t>Financial</a:t>
            </a:r>
            <a:r>
              <a:rPr sz="1100" spc="-25" dirty="0">
                <a:solidFill>
                  <a:srgbClr val="363740"/>
                </a:solidFill>
                <a:latin typeface="Arial"/>
                <a:cs typeface="Arial"/>
              </a:rPr>
              <a:t> </a:t>
            </a:r>
            <a:r>
              <a:rPr sz="1100" spc="5" dirty="0">
                <a:solidFill>
                  <a:srgbClr val="363740"/>
                </a:solidFill>
                <a:latin typeface="Arial"/>
                <a:cs typeface="Arial"/>
              </a:rPr>
              <a:t>Acumen</a:t>
            </a:r>
            <a:r>
              <a:rPr sz="1100" spc="-25" dirty="0">
                <a:solidFill>
                  <a:srgbClr val="363740"/>
                </a:solidFill>
                <a:latin typeface="Arial"/>
                <a:cs typeface="Arial"/>
              </a:rPr>
              <a:t> </a:t>
            </a:r>
            <a:r>
              <a:rPr sz="1100" spc="-15" dirty="0">
                <a:solidFill>
                  <a:srgbClr val="363740"/>
                </a:solidFill>
                <a:latin typeface="Arial"/>
                <a:cs typeface="Arial"/>
              </a:rPr>
              <a:t>has</a:t>
            </a:r>
            <a:r>
              <a:rPr sz="1100" spc="-25" dirty="0">
                <a:solidFill>
                  <a:srgbClr val="363740"/>
                </a:solidFill>
                <a:latin typeface="Arial"/>
                <a:cs typeface="Arial"/>
              </a:rPr>
              <a:t> </a:t>
            </a:r>
            <a:r>
              <a:rPr sz="1100" spc="-10" dirty="0">
                <a:solidFill>
                  <a:srgbClr val="363740"/>
                </a:solidFill>
                <a:latin typeface="Arial"/>
                <a:cs typeface="Arial"/>
              </a:rPr>
              <a:t>been</a:t>
            </a:r>
            <a:r>
              <a:rPr sz="1100" spc="-25" dirty="0">
                <a:solidFill>
                  <a:srgbClr val="363740"/>
                </a:solidFill>
                <a:latin typeface="Arial"/>
                <a:cs typeface="Arial"/>
              </a:rPr>
              <a:t> </a:t>
            </a:r>
            <a:r>
              <a:rPr sz="1100" spc="-10" dirty="0">
                <a:solidFill>
                  <a:srgbClr val="363740"/>
                </a:solidFill>
                <a:latin typeface="Arial"/>
                <a:cs typeface="Arial"/>
              </a:rPr>
              <a:t>one</a:t>
            </a:r>
            <a:r>
              <a:rPr sz="1100" spc="-25" dirty="0">
                <a:solidFill>
                  <a:srgbClr val="363740"/>
                </a:solidFill>
                <a:latin typeface="Arial"/>
                <a:cs typeface="Arial"/>
              </a:rPr>
              <a:t> </a:t>
            </a:r>
            <a:r>
              <a:rPr sz="1100" spc="25" dirty="0">
                <a:solidFill>
                  <a:srgbClr val="363740"/>
                </a:solidFill>
                <a:latin typeface="Arial"/>
                <a:cs typeface="Arial"/>
              </a:rPr>
              <a:t>of</a:t>
            </a:r>
            <a:r>
              <a:rPr sz="1100" spc="-25" dirty="0">
                <a:solidFill>
                  <a:srgbClr val="363740"/>
                </a:solidFill>
                <a:latin typeface="Arial"/>
                <a:cs typeface="Arial"/>
              </a:rPr>
              <a:t> </a:t>
            </a:r>
            <a:r>
              <a:rPr sz="1100" spc="15" dirty="0">
                <a:solidFill>
                  <a:srgbClr val="363740"/>
                </a:solidFill>
                <a:latin typeface="Arial"/>
                <a:cs typeface="Arial"/>
              </a:rPr>
              <a:t>the</a:t>
            </a:r>
            <a:r>
              <a:rPr sz="1100" spc="-25" dirty="0">
                <a:solidFill>
                  <a:srgbClr val="363740"/>
                </a:solidFill>
                <a:latin typeface="Arial"/>
                <a:cs typeface="Arial"/>
              </a:rPr>
              <a:t> </a:t>
            </a:r>
            <a:r>
              <a:rPr sz="1100" spc="30" dirty="0">
                <a:solidFill>
                  <a:srgbClr val="363740"/>
                </a:solidFill>
                <a:latin typeface="Arial"/>
                <a:cs typeface="Arial"/>
              </a:rPr>
              <a:t>top</a:t>
            </a:r>
            <a:r>
              <a:rPr sz="1100" spc="-25" dirty="0">
                <a:solidFill>
                  <a:srgbClr val="363740"/>
                </a:solidFill>
                <a:latin typeface="Arial"/>
                <a:cs typeface="Arial"/>
              </a:rPr>
              <a:t> </a:t>
            </a:r>
            <a:r>
              <a:rPr sz="1100" spc="-5" dirty="0">
                <a:solidFill>
                  <a:srgbClr val="363740"/>
                </a:solidFill>
                <a:latin typeface="Arial"/>
                <a:cs typeface="Arial"/>
              </a:rPr>
              <a:t>requests</a:t>
            </a:r>
            <a:r>
              <a:rPr sz="1100" spc="-25" dirty="0">
                <a:solidFill>
                  <a:srgbClr val="363740"/>
                </a:solidFill>
                <a:latin typeface="Arial"/>
                <a:cs typeface="Arial"/>
              </a:rPr>
              <a:t> </a:t>
            </a:r>
            <a:r>
              <a:rPr sz="1100" spc="20" dirty="0">
                <a:solidFill>
                  <a:srgbClr val="363740"/>
                </a:solidFill>
                <a:latin typeface="Arial"/>
                <a:cs typeface="Arial"/>
              </a:rPr>
              <a:t>from</a:t>
            </a:r>
            <a:r>
              <a:rPr sz="1100" spc="-25" dirty="0">
                <a:solidFill>
                  <a:srgbClr val="363740"/>
                </a:solidFill>
                <a:latin typeface="Arial"/>
                <a:cs typeface="Arial"/>
              </a:rPr>
              <a:t> </a:t>
            </a:r>
            <a:r>
              <a:rPr sz="1100" spc="5" dirty="0">
                <a:solidFill>
                  <a:srgbClr val="363740"/>
                </a:solidFill>
                <a:latin typeface="Arial"/>
                <a:cs typeface="Arial"/>
              </a:rPr>
              <a:t>our</a:t>
            </a:r>
            <a:r>
              <a:rPr sz="1100" spc="-25" dirty="0">
                <a:solidFill>
                  <a:srgbClr val="363740"/>
                </a:solidFill>
                <a:latin typeface="Arial"/>
                <a:cs typeface="Arial"/>
              </a:rPr>
              <a:t> </a:t>
            </a:r>
            <a:r>
              <a:rPr sz="1100" spc="-5" dirty="0">
                <a:solidFill>
                  <a:srgbClr val="363740"/>
                </a:solidFill>
                <a:latin typeface="Arial"/>
                <a:cs typeface="Arial"/>
              </a:rPr>
              <a:t>clients,</a:t>
            </a:r>
            <a:r>
              <a:rPr sz="1100" spc="-25" dirty="0">
                <a:solidFill>
                  <a:srgbClr val="363740"/>
                </a:solidFill>
                <a:latin typeface="Arial"/>
                <a:cs typeface="Arial"/>
              </a:rPr>
              <a:t> </a:t>
            </a:r>
            <a:r>
              <a:rPr sz="1100" dirty="0">
                <a:solidFill>
                  <a:srgbClr val="363740"/>
                </a:solidFill>
                <a:latin typeface="Arial"/>
                <a:cs typeface="Arial"/>
              </a:rPr>
              <a:t>and</a:t>
            </a:r>
            <a:r>
              <a:rPr sz="1100" spc="-25" dirty="0">
                <a:solidFill>
                  <a:srgbClr val="363740"/>
                </a:solidFill>
                <a:latin typeface="Arial"/>
                <a:cs typeface="Arial"/>
              </a:rPr>
              <a:t> </a:t>
            </a:r>
            <a:r>
              <a:rPr sz="1100" spc="40" dirty="0">
                <a:solidFill>
                  <a:srgbClr val="363740"/>
                </a:solidFill>
                <a:latin typeface="Arial"/>
                <a:cs typeface="Arial"/>
              </a:rPr>
              <a:t>we  </a:t>
            </a:r>
            <a:r>
              <a:rPr sz="1100" spc="-20" dirty="0">
                <a:solidFill>
                  <a:srgbClr val="363740"/>
                </a:solidFill>
                <a:latin typeface="Arial"/>
                <a:cs typeface="Arial"/>
              </a:rPr>
              <a:t>are </a:t>
            </a:r>
            <a:r>
              <a:rPr sz="1100" dirty="0">
                <a:solidFill>
                  <a:srgbClr val="363740"/>
                </a:solidFill>
                <a:latin typeface="Arial"/>
                <a:cs typeface="Arial"/>
              </a:rPr>
              <a:t>excited </a:t>
            </a:r>
            <a:r>
              <a:rPr sz="1100" spc="30" dirty="0">
                <a:solidFill>
                  <a:srgbClr val="363740"/>
                </a:solidFill>
                <a:latin typeface="Arial"/>
                <a:cs typeface="Arial"/>
              </a:rPr>
              <a:t>to </a:t>
            </a:r>
            <a:r>
              <a:rPr sz="1100" spc="-5" dirty="0">
                <a:solidFill>
                  <a:srgbClr val="363740"/>
                </a:solidFill>
                <a:latin typeface="Arial"/>
                <a:cs typeface="Arial"/>
              </a:rPr>
              <a:t>announce </a:t>
            </a:r>
            <a:r>
              <a:rPr sz="1100" spc="-30" dirty="0">
                <a:solidFill>
                  <a:srgbClr val="363740"/>
                </a:solidFill>
                <a:latin typeface="Arial"/>
                <a:cs typeface="Arial"/>
              </a:rPr>
              <a:t>a </a:t>
            </a:r>
            <a:r>
              <a:rPr sz="1100" spc="20" dirty="0">
                <a:solidFill>
                  <a:srgbClr val="363740"/>
                </a:solidFill>
                <a:latin typeface="Arial"/>
                <a:cs typeface="Arial"/>
              </a:rPr>
              <a:t>3-Week </a:t>
            </a:r>
            <a:r>
              <a:rPr sz="1100" spc="-15" dirty="0">
                <a:solidFill>
                  <a:srgbClr val="363740"/>
                </a:solidFill>
                <a:latin typeface="Arial"/>
                <a:cs typeface="Arial"/>
              </a:rPr>
              <a:t>Experience </a:t>
            </a:r>
            <a:r>
              <a:rPr sz="1100" spc="5" dirty="0">
                <a:solidFill>
                  <a:srgbClr val="363740"/>
                </a:solidFill>
                <a:latin typeface="Arial"/>
                <a:cs typeface="Arial"/>
              </a:rPr>
              <a:t>on </a:t>
            </a:r>
            <a:r>
              <a:rPr sz="1100" b="1" spc="-120" dirty="0">
                <a:solidFill>
                  <a:srgbClr val="1B4587"/>
                </a:solidFill>
                <a:latin typeface="Arial Black"/>
                <a:cs typeface="Arial Black"/>
              </a:rPr>
              <a:t>Business </a:t>
            </a:r>
            <a:r>
              <a:rPr sz="1100" b="1" spc="-125" dirty="0">
                <a:solidFill>
                  <a:srgbClr val="1B4587"/>
                </a:solidFill>
                <a:latin typeface="Arial Black"/>
                <a:cs typeface="Arial Black"/>
              </a:rPr>
              <a:t>Finance  </a:t>
            </a:r>
            <a:r>
              <a:rPr sz="1100" b="1" spc="-114" dirty="0">
                <a:solidFill>
                  <a:srgbClr val="1B4587"/>
                </a:solidFill>
                <a:latin typeface="Arial Black"/>
                <a:cs typeface="Arial Black"/>
              </a:rPr>
              <a:t>Fundamentals </a:t>
            </a:r>
            <a:r>
              <a:rPr sz="1100" spc="10" dirty="0">
                <a:solidFill>
                  <a:srgbClr val="363740"/>
                </a:solidFill>
                <a:latin typeface="Arial"/>
                <a:cs typeface="Arial"/>
              </a:rPr>
              <a:t>in partnership </a:t>
            </a:r>
            <a:r>
              <a:rPr sz="1100" spc="55" dirty="0">
                <a:solidFill>
                  <a:srgbClr val="363740"/>
                </a:solidFill>
                <a:latin typeface="Arial"/>
                <a:cs typeface="Arial"/>
              </a:rPr>
              <a:t>with</a:t>
            </a:r>
            <a:r>
              <a:rPr sz="1100" spc="-75" dirty="0">
                <a:solidFill>
                  <a:srgbClr val="363740"/>
                </a:solidFill>
                <a:latin typeface="Arial"/>
                <a:cs typeface="Arial"/>
              </a:rPr>
              <a:t> </a:t>
            </a:r>
            <a:r>
              <a:rPr sz="1100" b="1" spc="-65" dirty="0">
                <a:solidFill>
                  <a:srgbClr val="1B4587"/>
                </a:solidFill>
                <a:latin typeface="Arial Black"/>
                <a:cs typeface="Arial Black"/>
              </a:rPr>
              <a:t>Wharton.</a:t>
            </a:r>
            <a:endParaRPr sz="1100">
              <a:latin typeface="Arial Black"/>
              <a:cs typeface="Arial Black"/>
            </a:endParaRPr>
          </a:p>
        </p:txBody>
      </p:sp>
      <p:sp>
        <p:nvSpPr>
          <p:cNvPr id="11" name="object 11"/>
          <p:cNvSpPr/>
          <p:nvPr/>
        </p:nvSpPr>
        <p:spPr>
          <a:xfrm>
            <a:off x="782808" y="2870601"/>
            <a:ext cx="1911350" cy="1911985"/>
          </a:xfrm>
          <a:custGeom>
            <a:avLst/>
            <a:gdLst/>
            <a:ahLst/>
            <a:cxnLst/>
            <a:rect l="l" t="t" r="r" b="b"/>
            <a:pathLst>
              <a:path w="1911350" h="1911985">
                <a:moveTo>
                  <a:pt x="0" y="955949"/>
                </a:moveTo>
                <a:lnTo>
                  <a:pt x="1169" y="908238"/>
                </a:lnTo>
                <a:lnTo>
                  <a:pt x="4640" y="861132"/>
                </a:lnTo>
                <a:lnTo>
                  <a:pt x="10360" y="814686"/>
                </a:lnTo>
                <a:lnTo>
                  <a:pt x="18271" y="768956"/>
                </a:lnTo>
                <a:lnTo>
                  <a:pt x="28321" y="723995"/>
                </a:lnTo>
                <a:lnTo>
                  <a:pt x="40454" y="679858"/>
                </a:lnTo>
                <a:lnTo>
                  <a:pt x="54616" y="636602"/>
                </a:lnTo>
                <a:lnTo>
                  <a:pt x="70752" y="594279"/>
                </a:lnTo>
                <a:lnTo>
                  <a:pt x="88806" y="552945"/>
                </a:lnTo>
                <a:lnTo>
                  <a:pt x="108725" y="512655"/>
                </a:lnTo>
                <a:lnTo>
                  <a:pt x="130453" y="473463"/>
                </a:lnTo>
                <a:lnTo>
                  <a:pt x="153936" y="435425"/>
                </a:lnTo>
                <a:lnTo>
                  <a:pt x="179120" y="398594"/>
                </a:lnTo>
                <a:lnTo>
                  <a:pt x="205948" y="363026"/>
                </a:lnTo>
                <a:lnTo>
                  <a:pt x="234368" y="328776"/>
                </a:lnTo>
                <a:lnTo>
                  <a:pt x="264323" y="295898"/>
                </a:lnTo>
                <a:lnTo>
                  <a:pt x="295759" y="264447"/>
                </a:lnTo>
                <a:lnTo>
                  <a:pt x="328621" y="234478"/>
                </a:lnTo>
                <a:lnTo>
                  <a:pt x="362855" y="206045"/>
                </a:lnTo>
                <a:lnTo>
                  <a:pt x="398407" y="179204"/>
                </a:lnTo>
                <a:lnTo>
                  <a:pt x="435220" y="154009"/>
                </a:lnTo>
                <a:lnTo>
                  <a:pt x="473240" y="130515"/>
                </a:lnTo>
                <a:lnTo>
                  <a:pt x="512414" y="108776"/>
                </a:lnTo>
                <a:lnTo>
                  <a:pt x="552685" y="88848"/>
                </a:lnTo>
                <a:lnTo>
                  <a:pt x="593999" y="70785"/>
                </a:lnTo>
                <a:lnTo>
                  <a:pt x="636302" y="54642"/>
                </a:lnTo>
                <a:lnTo>
                  <a:pt x="679538" y="40473"/>
                </a:lnTo>
                <a:lnTo>
                  <a:pt x="723654" y="28335"/>
                </a:lnTo>
                <a:lnTo>
                  <a:pt x="768594" y="18280"/>
                </a:lnTo>
                <a:lnTo>
                  <a:pt x="814303" y="10364"/>
                </a:lnTo>
                <a:lnTo>
                  <a:pt x="860727" y="4643"/>
                </a:lnTo>
                <a:lnTo>
                  <a:pt x="907810" y="1169"/>
                </a:lnTo>
                <a:lnTo>
                  <a:pt x="955499" y="0"/>
                </a:lnTo>
                <a:lnTo>
                  <a:pt x="1006028" y="1336"/>
                </a:lnTo>
                <a:lnTo>
                  <a:pt x="1056185" y="5318"/>
                </a:lnTo>
                <a:lnTo>
                  <a:pt x="1105875" y="11908"/>
                </a:lnTo>
                <a:lnTo>
                  <a:pt x="1155003" y="21065"/>
                </a:lnTo>
                <a:lnTo>
                  <a:pt x="1203474" y="32751"/>
                </a:lnTo>
                <a:lnTo>
                  <a:pt x="1251193" y="46925"/>
                </a:lnTo>
                <a:lnTo>
                  <a:pt x="1298065" y="63549"/>
                </a:lnTo>
                <a:lnTo>
                  <a:pt x="1343995" y="82582"/>
                </a:lnTo>
                <a:lnTo>
                  <a:pt x="1388887" y="103987"/>
                </a:lnTo>
                <a:lnTo>
                  <a:pt x="1432648" y="127722"/>
                </a:lnTo>
                <a:lnTo>
                  <a:pt x="1475181" y="153750"/>
                </a:lnTo>
                <a:lnTo>
                  <a:pt x="1516392" y="182030"/>
                </a:lnTo>
                <a:lnTo>
                  <a:pt x="1556185" y="212523"/>
                </a:lnTo>
                <a:lnTo>
                  <a:pt x="1594466" y="245190"/>
                </a:lnTo>
                <a:lnTo>
                  <a:pt x="1631140" y="279991"/>
                </a:lnTo>
                <a:lnTo>
                  <a:pt x="1665925" y="316682"/>
                </a:lnTo>
                <a:lnTo>
                  <a:pt x="1698576" y="354981"/>
                </a:lnTo>
                <a:lnTo>
                  <a:pt x="1729055" y="394793"/>
                </a:lnTo>
                <a:lnTo>
                  <a:pt x="1757321" y="436023"/>
                </a:lnTo>
                <a:lnTo>
                  <a:pt x="1783337" y="478576"/>
                </a:lnTo>
                <a:lnTo>
                  <a:pt x="1807061" y="522357"/>
                </a:lnTo>
                <a:lnTo>
                  <a:pt x="1828455" y="567271"/>
                </a:lnTo>
                <a:lnTo>
                  <a:pt x="1847480" y="613223"/>
                </a:lnTo>
                <a:lnTo>
                  <a:pt x="1864096" y="660117"/>
                </a:lnTo>
                <a:lnTo>
                  <a:pt x="1878263" y="707858"/>
                </a:lnTo>
                <a:lnTo>
                  <a:pt x="1889943" y="756352"/>
                </a:lnTo>
                <a:lnTo>
                  <a:pt x="1899096" y="805503"/>
                </a:lnTo>
                <a:lnTo>
                  <a:pt x="1905683" y="855217"/>
                </a:lnTo>
                <a:lnTo>
                  <a:pt x="1909664" y="905397"/>
                </a:lnTo>
                <a:lnTo>
                  <a:pt x="1910999" y="955949"/>
                </a:lnTo>
                <a:lnTo>
                  <a:pt x="1909830" y="1003661"/>
                </a:lnTo>
                <a:lnTo>
                  <a:pt x="1906358" y="1050767"/>
                </a:lnTo>
                <a:lnTo>
                  <a:pt x="1900639" y="1097213"/>
                </a:lnTo>
                <a:lnTo>
                  <a:pt x="1892728" y="1142943"/>
                </a:lnTo>
                <a:lnTo>
                  <a:pt x="1882678" y="1187904"/>
                </a:lnTo>
                <a:lnTo>
                  <a:pt x="1870545" y="1232040"/>
                </a:lnTo>
                <a:lnTo>
                  <a:pt x="1856383" y="1275297"/>
                </a:lnTo>
                <a:lnTo>
                  <a:pt x="1840247" y="1317620"/>
                </a:lnTo>
                <a:lnTo>
                  <a:pt x="1822193" y="1358954"/>
                </a:lnTo>
                <a:lnTo>
                  <a:pt x="1802274" y="1399244"/>
                </a:lnTo>
                <a:lnTo>
                  <a:pt x="1780546" y="1438436"/>
                </a:lnTo>
                <a:lnTo>
                  <a:pt x="1757062" y="1476474"/>
                </a:lnTo>
                <a:lnTo>
                  <a:pt x="1731879" y="1513305"/>
                </a:lnTo>
                <a:lnTo>
                  <a:pt x="1705051" y="1548873"/>
                </a:lnTo>
                <a:lnTo>
                  <a:pt x="1676631" y="1583123"/>
                </a:lnTo>
                <a:lnTo>
                  <a:pt x="1646676" y="1616001"/>
                </a:lnTo>
                <a:lnTo>
                  <a:pt x="1615240" y="1647452"/>
                </a:lnTo>
                <a:lnTo>
                  <a:pt x="1582378" y="1677421"/>
                </a:lnTo>
                <a:lnTo>
                  <a:pt x="1548143" y="1705854"/>
                </a:lnTo>
                <a:lnTo>
                  <a:pt x="1512592" y="1732695"/>
                </a:lnTo>
                <a:lnTo>
                  <a:pt x="1475779" y="1757890"/>
                </a:lnTo>
                <a:lnTo>
                  <a:pt x="1437759" y="1781384"/>
                </a:lnTo>
                <a:lnTo>
                  <a:pt x="1398585" y="1803123"/>
                </a:lnTo>
                <a:lnTo>
                  <a:pt x="1358314" y="1823051"/>
                </a:lnTo>
                <a:lnTo>
                  <a:pt x="1317000" y="1841114"/>
                </a:lnTo>
                <a:lnTo>
                  <a:pt x="1274697" y="1857257"/>
                </a:lnTo>
                <a:lnTo>
                  <a:pt x="1231460" y="1871425"/>
                </a:lnTo>
                <a:lnTo>
                  <a:pt x="1187345" y="1883564"/>
                </a:lnTo>
                <a:lnTo>
                  <a:pt x="1142405" y="1893619"/>
                </a:lnTo>
                <a:lnTo>
                  <a:pt x="1096696" y="1901535"/>
                </a:lnTo>
                <a:lnTo>
                  <a:pt x="1050272" y="1907256"/>
                </a:lnTo>
                <a:lnTo>
                  <a:pt x="1003189" y="1910730"/>
                </a:lnTo>
                <a:lnTo>
                  <a:pt x="955499" y="1911899"/>
                </a:lnTo>
                <a:lnTo>
                  <a:pt x="907810" y="1910730"/>
                </a:lnTo>
                <a:lnTo>
                  <a:pt x="860727" y="1907256"/>
                </a:lnTo>
                <a:lnTo>
                  <a:pt x="814303" y="1901535"/>
                </a:lnTo>
                <a:lnTo>
                  <a:pt x="768594" y="1893619"/>
                </a:lnTo>
                <a:lnTo>
                  <a:pt x="723654" y="1883564"/>
                </a:lnTo>
                <a:lnTo>
                  <a:pt x="679538" y="1871425"/>
                </a:lnTo>
                <a:lnTo>
                  <a:pt x="636302" y="1857257"/>
                </a:lnTo>
                <a:lnTo>
                  <a:pt x="593999" y="1841114"/>
                </a:lnTo>
                <a:lnTo>
                  <a:pt x="552685" y="1823051"/>
                </a:lnTo>
                <a:lnTo>
                  <a:pt x="512414" y="1803123"/>
                </a:lnTo>
                <a:lnTo>
                  <a:pt x="473240" y="1781384"/>
                </a:lnTo>
                <a:lnTo>
                  <a:pt x="435220" y="1757890"/>
                </a:lnTo>
                <a:lnTo>
                  <a:pt x="398407" y="1732695"/>
                </a:lnTo>
                <a:lnTo>
                  <a:pt x="362855" y="1705854"/>
                </a:lnTo>
                <a:lnTo>
                  <a:pt x="328621" y="1677421"/>
                </a:lnTo>
                <a:lnTo>
                  <a:pt x="295759" y="1647452"/>
                </a:lnTo>
                <a:lnTo>
                  <a:pt x="264323" y="1616001"/>
                </a:lnTo>
                <a:lnTo>
                  <a:pt x="234368" y="1583123"/>
                </a:lnTo>
                <a:lnTo>
                  <a:pt x="205948" y="1548873"/>
                </a:lnTo>
                <a:lnTo>
                  <a:pt x="179120" y="1513305"/>
                </a:lnTo>
                <a:lnTo>
                  <a:pt x="153936" y="1476474"/>
                </a:lnTo>
                <a:lnTo>
                  <a:pt x="130453" y="1438436"/>
                </a:lnTo>
                <a:lnTo>
                  <a:pt x="108725" y="1399244"/>
                </a:lnTo>
                <a:lnTo>
                  <a:pt x="88806" y="1358954"/>
                </a:lnTo>
                <a:lnTo>
                  <a:pt x="70752" y="1317620"/>
                </a:lnTo>
                <a:lnTo>
                  <a:pt x="54616" y="1275297"/>
                </a:lnTo>
                <a:lnTo>
                  <a:pt x="40454" y="1232040"/>
                </a:lnTo>
                <a:lnTo>
                  <a:pt x="28321" y="1187904"/>
                </a:lnTo>
                <a:lnTo>
                  <a:pt x="18271" y="1142943"/>
                </a:lnTo>
                <a:lnTo>
                  <a:pt x="10360" y="1097213"/>
                </a:lnTo>
                <a:lnTo>
                  <a:pt x="4640" y="1050767"/>
                </a:lnTo>
                <a:lnTo>
                  <a:pt x="1169" y="1003661"/>
                </a:lnTo>
                <a:lnTo>
                  <a:pt x="0" y="955949"/>
                </a:lnTo>
                <a:close/>
              </a:path>
            </a:pathLst>
          </a:custGeom>
          <a:ln w="114299">
            <a:solidFill>
              <a:srgbClr val="1B4587"/>
            </a:solidFill>
          </a:ln>
        </p:spPr>
        <p:txBody>
          <a:bodyPr wrap="square" lIns="0" tIns="0" rIns="0" bIns="0" rtlCol="0"/>
          <a:lstStyle/>
          <a:p>
            <a:endParaRPr/>
          </a:p>
        </p:txBody>
      </p:sp>
      <p:sp>
        <p:nvSpPr>
          <p:cNvPr id="12" name="object 12"/>
          <p:cNvSpPr txBox="1"/>
          <p:nvPr/>
        </p:nvSpPr>
        <p:spPr>
          <a:xfrm>
            <a:off x="552740" y="2094920"/>
            <a:ext cx="2713355" cy="474345"/>
          </a:xfrm>
          <a:prstGeom prst="rect">
            <a:avLst/>
          </a:prstGeom>
        </p:spPr>
        <p:txBody>
          <a:bodyPr vert="horz" wrap="square" lIns="0" tIns="0" rIns="0" bIns="0" rtlCol="0">
            <a:spAutoFit/>
          </a:bodyPr>
          <a:lstStyle/>
          <a:p>
            <a:pPr algn="ctr">
              <a:lnSpc>
                <a:spcPct val="100000"/>
              </a:lnSpc>
            </a:pPr>
            <a:r>
              <a:rPr sz="1300" spc="50" dirty="0">
                <a:solidFill>
                  <a:srgbClr val="363740"/>
                </a:solidFill>
                <a:latin typeface="Arial"/>
                <a:cs typeface="Arial"/>
              </a:rPr>
              <a:t>Wharton</a:t>
            </a:r>
            <a:r>
              <a:rPr sz="1300" spc="-40" dirty="0">
                <a:solidFill>
                  <a:srgbClr val="363740"/>
                </a:solidFill>
                <a:latin typeface="Arial"/>
                <a:cs typeface="Arial"/>
              </a:rPr>
              <a:t> </a:t>
            </a:r>
            <a:r>
              <a:rPr sz="1300" spc="-10" dirty="0">
                <a:solidFill>
                  <a:srgbClr val="363740"/>
                </a:solidFill>
                <a:latin typeface="Arial"/>
                <a:cs typeface="Arial"/>
              </a:rPr>
              <a:t>is</a:t>
            </a:r>
            <a:r>
              <a:rPr sz="1300" spc="-40" dirty="0">
                <a:solidFill>
                  <a:srgbClr val="363740"/>
                </a:solidFill>
                <a:latin typeface="Arial"/>
                <a:cs typeface="Arial"/>
              </a:rPr>
              <a:t> </a:t>
            </a:r>
            <a:r>
              <a:rPr sz="1300" spc="35" dirty="0">
                <a:solidFill>
                  <a:srgbClr val="363740"/>
                </a:solidFill>
                <a:latin typeface="Arial"/>
                <a:cs typeface="Arial"/>
              </a:rPr>
              <a:t>known</a:t>
            </a:r>
            <a:r>
              <a:rPr sz="1300" spc="-40" dirty="0">
                <a:solidFill>
                  <a:srgbClr val="363740"/>
                </a:solidFill>
                <a:latin typeface="Arial"/>
                <a:cs typeface="Arial"/>
              </a:rPr>
              <a:t> </a:t>
            </a:r>
            <a:r>
              <a:rPr sz="1300" spc="15" dirty="0">
                <a:solidFill>
                  <a:srgbClr val="363740"/>
                </a:solidFill>
                <a:latin typeface="Arial"/>
                <a:cs typeface="Arial"/>
              </a:rPr>
              <a:t>the</a:t>
            </a:r>
            <a:r>
              <a:rPr sz="1300" spc="-40" dirty="0">
                <a:solidFill>
                  <a:srgbClr val="363740"/>
                </a:solidFill>
                <a:latin typeface="Arial"/>
                <a:cs typeface="Arial"/>
              </a:rPr>
              <a:t> </a:t>
            </a:r>
            <a:r>
              <a:rPr sz="1300" spc="40" dirty="0">
                <a:solidFill>
                  <a:srgbClr val="363740"/>
                </a:solidFill>
                <a:latin typeface="Arial"/>
                <a:cs typeface="Arial"/>
              </a:rPr>
              <a:t>world</a:t>
            </a:r>
            <a:r>
              <a:rPr sz="1300" spc="-40" dirty="0">
                <a:solidFill>
                  <a:srgbClr val="363740"/>
                </a:solidFill>
                <a:latin typeface="Arial"/>
                <a:cs typeface="Arial"/>
              </a:rPr>
              <a:t> </a:t>
            </a:r>
            <a:r>
              <a:rPr sz="1300" spc="-5" dirty="0">
                <a:solidFill>
                  <a:srgbClr val="363740"/>
                </a:solidFill>
                <a:latin typeface="Arial"/>
                <a:cs typeface="Arial"/>
              </a:rPr>
              <a:t>over</a:t>
            </a:r>
            <a:r>
              <a:rPr sz="1300" spc="-40" dirty="0">
                <a:solidFill>
                  <a:srgbClr val="363740"/>
                </a:solidFill>
                <a:latin typeface="Arial"/>
                <a:cs typeface="Arial"/>
              </a:rPr>
              <a:t> </a:t>
            </a:r>
            <a:r>
              <a:rPr sz="1300" spc="-30" dirty="0">
                <a:solidFill>
                  <a:srgbClr val="363740"/>
                </a:solidFill>
                <a:latin typeface="Arial"/>
                <a:cs typeface="Arial"/>
              </a:rPr>
              <a:t>as</a:t>
            </a:r>
            <a:endParaRPr sz="1300">
              <a:latin typeface="Arial"/>
              <a:cs typeface="Arial"/>
            </a:endParaRPr>
          </a:p>
          <a:p>
            <a:pPr algn="ctr">
              <a:lnSpc>
                <a:spcPct val="100000"/>
              </a:lnSpc>
              <a:spcBef>
                <a:spcPts val="315"/>
              </a:spcBef>
            </a:pPr>
            <a:r>
              <a:rPr sz="1300" b="1" spc="-130" dirty="0">
                <a:solidFill>
                  <a:srgbClr val="063763"/>
                </a:solidFill>
                <a:latin typeface="Arial Black"/>
                <a:cs typeface="Arial Black"/>
              </a:rPr>
              <a:t>“The </a:t>
            </a:r>
            <a:r>
              <a:rPr sz="1300" b="1" spc="-150" dirty="0">
                <a:solidFill>
                  <a:srgbClr val="063763"/>
                </a:solidFill>
                <a:latin typeface="Arial Black"/>
                <a:cs typeface="Arial Black"/>
              </a:rPr>
              <a:t>Finance</a:t>
            </a:r>
            <a:r>
              <a:rPr sz="1300" b="1" spc="-90" dirty="0">
                <a:solidFill>
                  <a:srgbClr val="063763"/>
                </a:solidFill>
                <a:latin typeface="Arial Black"/>
                <a:cs typeface="Arial Black"/>
              </a:rPr>
              <a:t> </a:t>
            </a:r>
            <a:r>
              <a:rPr sz="1300" b="1" spc="-125" dirty="0">
                <a:solidFill>
                  <a:srgbClr val="063763"/>
                </a:solidFill>
                <a:latin typeface="Arial Black"/>
                <a:cs typeface="Arial Black"/>
              </a:rPr>
              <a:t>School”</a:t>
            </a:r>
            <a:endParaRPr sz="1300">
              <a:latin typeface="Arial Black"/>
              <a:cs typeface="Arial Black"/>
            </a:endParaRPr>
          </a:p>
        </p:txBody>
      </p:sp>
      <p:sp>
        <p:nvSpPr>
          <p:cNvPr id="13" name="object 13"/>
          <p:cNvSpPr txBox="1"/>
          <p:nvPr/>
        </p:nvSpPr>
        <p:spPr>
          <a:xfrm>
            <a:off x="3485058" y="4072707"/>
            <a:ext cx="939165" cy="572770"/>
          </a:xfrm>
          <a:prstGeom prst="rect">
            <a:avLst/>
          </a:prstGeom>
        </p:spPr>
        <p:txBody>
          <a:bodyPr vert="horz" wrap="square" lIns="0" tIns="0" rIns="0" bIns="0" rtlCol="0">
            <a:spAutoFit/>
          </a:bodyPr>
          <a:lstStyle/>
          <a:p>
            <a:pPr marL="12700" marR="5080" algn="ctr">
              <a:lnSpc>
                <a:spcPts val="1420"/>
              </a:lnSpc>
            </a:pPr>
            <a:r>
              <a:rPr sz="1200" b="1" spc="-130" dirty="0">
                <a:solidFill>
                  <a:srgbClr val="1B4587"/>
                </a:solidFill>
                <a:latin typeface="Arial Black"/>
                <a:cs typeface="Arial Black"/>
              </a:rPr>
              <a:t>FEATURING  </a:t>
            </a:r>
            <a:r>
              <a:rPr sz="1200" b="1" spc="-105" dirty="0">
                <a:solidFill>
                  <a:srgbClr val="1B4587"/>
                </a:solidFill>
                <a:latin typeface="Arial Black"/>
                <a:cs typeface="Arial Black"/>
              </a:rPr>
              <a:t>REN</a:t>
            </a:r>
            <a:r>
              <a:rPr sz="1200" b="1" spc="-140" dirty="0">
                <a:solidFill>
                  <a:srgbClr val="1B4587"/>
                </a:solidFill>
                <a:latin typeface="Arial Black"/>
                <a:cs typeface="Arial Black"/>
              </a:rPr>
              <a:t>O</a:t>
            </a:r>
            <a:r>
              <a:rPr sz="1200" b="1" spc="-35" dirty="0">
                <a:solidFill>
                  <a:srgbClr val="1B4587"/>
                </a:solidFill>
                <a:latin typeface="Arial Black"/>
                <a:cs typeface="Arial Black"/>
              </a:rPr>
              <a:t>WNED  </a:t>
            </a:r>
            <a:r>
              <a:rPr sz="1200" b="1" spc="-160" dirty="0">
                <a:solidFill>
                  <a:srgbClr val="1B4587"/>
                </a:solidFill>
                <a:latin typeface="Arial Black"/>
                <a:cs typeface="Arial Black"/>
              </a:rPr>
              <a:t>FACULTY</a:t>
            </a:r>
            <a:endParaRPr sz="1200">
              <a:latin typeface="Arial Black"/>
              <a:cs typeface="Arial Black"/>
            </a:endParaRPr>
          </a:p>
        </p:txBody>
      </p:sp>
      <p:sp>
        <p:nvSpPr>
          <p:cNvPr id="14" name="object 14"/>
          <p:cNvSpPr txBox="1">
            <a:spLocks noGrp="1"/>
          </p:cNvSpPr>
          <p:nvPr>
            <p:ph type="title"/>
          </p:nvPr>
        </p:nvSpPr>
        <p:spPr>
          <a:xfrm>
            <a:off x="389202" y="451769"/>
            <a:ext cx="6800215" cy="356870"/>
          </a:xfrm>
          <a:prstGeom prst="rect">
            <a:avLst/>
          </a:prstGeom>
        </p:spPr>
        <p:txBody>
          <a:bodyPr vert="horz" wrap="square" lIns="0" tIns="0" rIns="0" bIns="0" rtlCol="0">
            <a:spAutoFit/>
          </a:bodyPr>
          <a:lstStyle/>
          <a:p>
            <a:pPr marL="12700">
              <a:lnSpc>
                <a:spcPct val="100000"/>
              </a:lnSpc>
            </a:pPr>
            <a:r>
              <a:rPr b="0" spc="5" dirty="0">
                <a:solidFill>
                  <a:srgbClr val="CE4638"/>
                </a:solidFill>
                <a:latin typeface="Arial"/>
                <a:cs typeface="Arial"/>
              </a:rPr>
              <a:t>Responding Rapidly </a:t>
            </a:r>
            <a:r>
              <a:rPr b="0" spc="60" dirty="0">
                <a:solidFill>
                  <a:srgbClr val="CE4638"/>
                </a:solidFill>
                <a:latin typeface="Arial"/>
                <a:cs typeface="Arial"/>
              </a:rPr>
              <a:t>to </a:t>
            </a:r>
            <a:r>
              <a:rPr b="0" spc="5" dirty="0">
                <a:solidFill>
                  <a:srgbClr val="CE4638"/>
                </a:solidFill>
                <a:latin typeface="Arial"/>
                <a:cs typeface="Arial"/>
              </a:rPr>
              <a:t>Client Demand </a:t>
            </a:r>
            <a:r>
              <a:rPr b="0" spc="40" dirty="0">
                <a:solidFill>
                  <a:srgbClr val="CE4638"/>
                </a:solidFill>
                <a:latin typeface="Arial"/>
                <a:cs typeface="Arial"/>
              </a:rPr>
              <a:t>for</a:t>
            </a:r>
            <a:r>
              <a:rPr b="0" spc="-370" dirty="0">
                <a:solidFill>
                  <a:srgbClr val="CE4638"/>
                </a:solidFill>
                <a:latin typeface="Arial"/>
                <a:cs typeface="Arial"/>
              </a:rPr>
              <a:t> </a:t>
            </a:r>
            <a:r>
              <a:rPr b="0" spc="-20" dirty="0">
                <a:solidFill>
                  <a:srgbClr val="CE4638"/>
                </a:solidFill>
                <a:latin typeface="Arial"/>
                <a:cs typeface="Arial"/>
              </a:rPr>
              <a:t>Financial </a:t>
            </a:r>
            <a:r>
              <a:rPr b="0" spc="15" dirty="0">
                <a:solidFill>
                  <a:srgbClr val="CE4638"/>
                </a:solidFill>
                <a:latin typeface="Arial"/>
                <a:cs typeface="Arial"/>
              </a:rPr>
              <a:t>Acumen</a:t>
            </a:r>
          </a:p>
        </p:txBody>
      </p:sp>
      <p:sp>
        <p:nvSpPr>
          <p:cNvPr id="15" name="object 15"/>
          <p:cNvSpPr txBox="1"/>
          <p:nvPr/>
        </p:nvSpPr>
        <p:spPr>
          <a:xfrm>
            <a:off x="5380025" y="3983202"/>
            <a:ext cx="1185545" cy="636905"/>
          </a:xfrm>
          <a:prstGeom prst="rect">
            <a:avLst/>
          </a:prstGeom>
        </p:spPr>
        <p:txBody>
          <a:bodyPr vert="horz" wrap="square" lIns="0" tIns="0" rIns="0" bIns="0" rtlCol="0">
            <a:spAutoFit/>
          </a:bodyPr>
          <a:lstStyle/>
          <a:p>
            <a:pPr marL="12700">
              <a:lnSpc>
                <a:spcPct val="100000"/>
              </a:lnSpc>
            </a:pPr>
            <a:r>
              <a:rPr sz="900" b="1" spc="-65" dirty="0">
                <a:solidFill>
                  <a:srgbClr val="1B4587"/>
                </a:solidFill>
                <a:latin typeface="Arial Black"/>
                <a:cs typeface="Arial Black"/>
              </a:rPr>
              <a:t>RICHARD</a:t>
            </a:r>
            <a:r>
              <a:rPr sz="900" b="1" spc="-125" dirty="0">
                <a:solidFill>
                  <a:srgbClr val="1B4587"/>
                </a:solidFill>
                <a:latin typeface="Arial Black"/>
                <a:cs typeface="Arial Black"/>
              </a:rPr>
              <a:t> </a:t>
            </a:r>
            <a:r>
              <a:rPr sz="900" b="1" spc="-95" dirty="0">
                <a:solidFill>
                  <a:srgbClr val="1B4587"/>
                </a:solidFill>
                <a:latin typeface="Arial Black"/>
                <a:cs typeface="Arial Black"/>
              </a:rPr>
              <a:t>LAMBERT</a:t>
            </a:r>
            <a:endParaRPr sz="900">
              <a:latin typeface="Arial Black"/>
              <a:cs typeface="Arial Black"/>
            </a:endParaRPr>
          </a:p>
          <a:p>
            <a:pPr marL="12700" marR="5080">
              <a:lnSpc>
                <a:spcPct val="117200"/>
              </a:lnSpc>
              <a:spcBef>
                <a:spcPts val="330"/>
              </a:spcBef>
            </a:pPr>
            <a:r>
              <a:rPr sz="800" dirty="0">
                <a:solidFill>
                  <a:srgbClr val="363740"/>
                </a:solidFill>
                <a:latin typeface="Arial"/>
                <a:cs typeface="Arial"/>
              </a:rPr>
              <a:t>Miller-Sherrerd</a:t>
            </a:r>
            <a:r>
              <a:rPr sz="800" spc="-45" dirty="0">
                <a:solidFill>
                  <a:srgbClr val="363740"/>
                </a:solidFill>
                <a:latin typeface="Arial"/>
                <a:cs typeface="Arial"/>
              </a:rPr>
              <a:t> </a:t>
            </a:r>
            <a:r>
              <a:rPr sz="800" spc="-10" dirty="0">
                <a:solidFill>
                  <a:srgbClr val="363740"/>
                </a:solidFill>
                <a:latin typeface="Arial"/>
                <a:cs typeface="Arial"/>
              </a:rPr>
              <a:t>Professor;  </a:t>
            </a:r>
            <a:r>
              <a:rPr sz="800" spc="-5" dirty="0">
                <a:solidFill>
                  <a:srgbClr val="363740"/>
                </a:solidFill>
                <a:latin typeface="Arial"/>
                <a:cs typeface="Arial"/>
              </a:rPr>
              <a:t>Professor </a:t>
            </a:r>
            <a:r>
              <a:rPr sz="800" spc="15" dirty="0">
                <a:solidFill>
                  <a:srgbClr val="363740"/>
                </a:solidFill>
                <a:latin typeface="Arial"/>
                <a:cs typeface="Arial"/>
              </a:rPr>
              <a:t>of </a:t>
            </a:r>
            <a:r>
              <a:rPr sz="800" spc="10" dirty="0">
                <a:solidFill>
                  <a:srgbClr val="363740"/>
                </a:solidFill>
                <a:latin typeface="Arial"/>
                <a:cs typeface="Arial"/>
              </a:rPr>
              <a:t>Accounting  </a:t>
            </a:r>
            <a:r>
              <a:rPr sz="800" spc="-10" dirty="0">
                <a:solidFill>
                  <a:srgbClr val="363740"/>
                </a:solidFill>
                <a:latin typeface="Arial"/>
                <a:cs typeface="Arial"/>
              </a:rPr>
              <a:t>The </a:t>
            </a:r>
            <a:r>
              <a:rPr sz="800" spc="30" dirty="0">
                <a:solidFill>
                  <a:srgbClr val="363740"/>
                </a:solidFill>
                <a:latin typeface="Arial"/>
                <a:cs typeface="Arial"/>
              </a:rPr>
              <a:t>Wharton</a:t>
            </a:r>
            <a:r>
              <a:rPr sz="800" spc="-100" dirty="0">
                <a:solidFill>
                  <a:srgbClr val="363740"/>
                </a:solidFill>
                <a:latin typeface="Arial"/>
                <a:cs typeface="Arial"/>
              </a:rPr>
              <a:t> </a:t>
            </a:r>
            <a:r>
              <a:rPr sz="800" spc="-10" dirty="0">
                <a:solidFill>
                  <a:srgbClr val="363740"/>
                </a:solidFill>
                <a:latin typeface="Arial"/>
                <a:cs typeface="Arial"/>
              </a:rPr>
              <a:t>School</a:t>
            </a:r>
            <a:endParaRPr sz="800">
              <a:latin typeface="Arial"/>
              <a:cs typeface="Arial"/>
            </a:endParaRPr>
          </a:p>
        </p:txBody>
      </p:sp>
      <p:sp>
        <p:nvSpPr>
          <p:cNvPr id="16" name="object 16"/>
          <p:cNvSpPr txBox="1"/>
          <p:nvPr/>
        </p:nvSpPr>
        <p:spPr>
          <a:xfrm>
            <a:off x="7550625" y="3983228"/>
            <a:ext cx="1414780" cy="779780"/>
          </a:xfrm>
          <a:prstGeom prst="rect">
            <a:avLst/>
          </a:prstGeom>
        </p:spPr>
        <p:txBody>
          <a:bodyPr vert="horz" wrap="square" lIns="0" tIns="0" rIns="0" bIns="0" rtlCol="0">
            <a:spAutoFit/>
          </a:bodyPr>
          <a:lstStyle/>
          <a:p>
            <a:pPr marL="12700">
              <a:lnSpc>
                <a:spcPct val="100000"/>
              </a:lnSpc>
            </a:pPr>
            <a:r>
              <a:rPr sz="900" b="1" spc="-85" dirty="0">
                <a:solidFill>
                  <a:srgbClr val="1B4587"/>
                </a:solidFill>
                <a:latin typeface="Arial Black"/>
                <a:cs typeface="Arial Black"/>
              </a:rPr>
              <a:t>CHRISTOPHER </a:t>
            </a:r>
            <a:r>
              <a:rPr sz="900" b="1" spc="-65" dirty="0">
                <a:solidFill>
                  <a:srgbClr val="1B4587"/>
                </a:solidFill>
                <a:latin typeface="Arial Black"/>
                <a:cs typeface="Arial Black"/>
              </a:rPr>
              <a:t>D.</a:t>
            </a:r>
            <a:r>
              <a:rPr sz="900" b="1" spc="-105" dirty="0">
                <a:solidFill>
                  <a:srgbClr val="1B4587"/>
                </a:solidFill>
                <a:latin typeface="Arial Black"/>
                <a:cs typeface="Arial Black"/>
              </a:rPr>
              <a:t> </a:t>
            </a:r>
            <a:r>
              <a:rPr sz="900" b="1" spc="-95" dirty="0">
                <a:solidFill>
                  <a:srgbClr val="1B4587"/>
                </a:solidFill>
                <a:latin typeface="Arial Black"/>
                <a:cs typeface="Arial Black"/>
              </a:rPr>
              <a:t>ITTNER</a:t>
            </a:r>
            <a:endParaRPr sz="900">
              <a:latin typeface="Arial Black"/>
              <a:cs typeface="Arial Black"/>
            </a:endParaRPr>
          </a:p>
          <a:p>
            <a:pPr marL="12700" marR="133350">
              <a:lnSpc>
                <a:spcPct val="117200"/>
              </a:lnSpc>
              <a:spcBef>
                <a:spcPts val="330"/>
              </a:spcBef>
            </a:pPr>
            <a:r>
              <a:rPr sz="800" spc="-65" dirty="0">
                <a:solidFill>
                  <a:srgbClr val="363740"/>
                </a:solidFill>
                <a:latin typeface="Arial"/>
                <a:cs typeface="Arial"/>
              </a:rPr>
              <a:t>EY </a:t>
            </a:r>
            <a:r>
              <a:rPr sz="800" spc="-5" dirty="0">
                <a:solidFill>
                  <a:srgbClr val="363740"/>
                </a:solidFill>
                <a:latin typeface="Arial"/>
                <a:cs typeface="Arial"/>
              </a:rPr>
              <a:t>Professor </a:t>
            </a:r>
            <a:r>
              <a:rPr sz="800" spc="15" dirty="0">
                <a:solidFill>
                  <a:srgbClr val="363740"/>
                </a:solidFill>
                <a:latin typeface="Arial"/>
                <a:cs typeface="Arial"/>
              </a:rPr>
              <a:t>of</a:t>
            </a:r>
            <a:r>
              <a:rPr sz="800" spc="-35" dirty="0">
                <a:solidFill>
                  <a:srgbClr val="363740"/>
                </a:solidFill>
                <a:latin typeface="Arial"/>
                <a:cs typeface="Arial"/>
              </a:rPr>
              <a:t> </a:t>
            </a:r>
            <a:r>
              <a:rPr sz="800" spc="5" dirty="0">
                <a:solidFill>
                  <a:srgbClr val="363740"/>
                </a:solidFill>
                <a:latin typeface="Arial"/>
                <a:cs typeface="Arial"/>
              </a:rPr>
              <a:t>Accounting;  </a:t>
            </a:r>
            <a:r>
              <a:rPr sz="800" spc="-10" dirty="0">
                <a:solidFill>
                  <a:srgbClr val="363740"/>
                </a:solidFill>
                <a:latin typeface="Arial"/>
                <a:cs typeface="Arial"/>
              </a:rPr>
              <a:t>Chairperson, </a:t>
            </a:r>
            <a:r>
              <a:rPr sz="800" spc="10" dirty="0">
                <a:solidFill>
                  <a:srgbClr val="363740"/>
                </a:solidFill>
                <a:latin typeface="Arial"/>
                <a:cs typeface="Arial"/>
              </a:rPr>
              <a:t>Accounting  Department</a:t>
            </a:r>
            <a:endParaRPr sz="800">
              <a:latin typeface="Arial"/>
              <a:cs typeface="Arial"/>
            </a:endParaRPr>
          </a:p>
          <a:p>
            <a:pPr marL="12700">
              <a:lnSpc>
                <a:spcPct val="100000"/>
              </a:lnSpc>
              <a:spcBef>
                <a:spcPts val="165"/>
              </a:spcBef>
            </a:pPr>
            <a:r>
              <a:rPr sz="800" spc="-10" dirty="0">
                <a:solidFill>
                  <a:srgbClr val="363740"/>
                </a:solidFill>
                <a:latin typeface="Arial"/>
                <a:cs typeface="Arial"/>
              </a:rPr>
              <a:t>The </a:t>
            </a:r>
            <a:r>
              <a:rPr sz="800" spc="30" dirty="0">
                <a:solidFill>
                  <a:srgbClr val="363740"/>
                </a:solidFill>
                <a:latin typeface="Arial"/>
                <a:cs typeface="Arial"/>
              </a:rPr>
              <a:t>Wharton</a:t>
            </a:r>
            <a:r>
              <a:rPr sz="800" spc="-100" dirty="0">
                <a:solidFill>
                  <a:srgbClr val="363740"/>
                </a:solidFill>
                <a:latin typeface="Arial"/>
                <a:cs typeface="Arial"/>
              </a:rPr>
              <a:t> </a:t>
            </a:r>
            <a:r>
              <a:rPr sz="800" spc="-10" dirty="0">
                <a:solidFill>
                  <a:srgbClr val="363740"/>
                </a:solidFill>
                <a:latin typeface="Arial"/>
                <a:cs typeface="Arial"/>
              </a:rPr>
              <a:t>School</a:t>
            </a:r>
            <a:endParaRPr sz="800">
              <a:latin typeface="Arial"/>
              <a:cs typeface="Arial"/>
            </a:endParaRPr>
          </a:p>
        </p:txBody>
      </p:sp>
      <p:sp>
        <p:nvSpPr>
          <p:cNvPr id="17" name="object 17"/>
          <p:cNvSpPr/>
          <p:nvPr/>
        </p:nvSpPr>
        <p:spPr>
          <a:xfrm>
            <a:off x="6781994" y="4008849"/>
            <a:ext cx="666899" cy="666899"/>
          </a:xfrm>
          <a:prstGeom prst="rect">
            <a:avLst/>
          </a:prstGeom>
          <a:blipFill>
            <a:blip r:embed="rId3" cstate="print"/>
            <a:stretch>
              <a:fillRect/>
            </a:stretch>
          </a:blipFill>
        </p:spPr>
        <p:txBody>
          <a:bodyPr wrap="square" lIns="0" tIns="0" rIns="0" bIns="0" rtlCol="0"/>
          <a:lstStyle/>
          <a:p>
            <a:endParaRPr/>
          </a:p>
        </p:txBody>
      </p:sp>
      <p:sp>
        <p:nvSpPr>
          <p:cNvPr id="18" name="object 18"/>
          <p:cNvSpPr/>
          <p:nvPr/>
        </p:nvSpPr>
        <p:spPr>
          <a:xfrm>
            <a:off x="6762944" y="3989799"/>
            <a:ext cx="705485" cy="705485"/>
          </a:xfrm>
          <a:custGeom>
            <a:avLst/>
            <a:gdLst/>
            <a:ahLst/>
            <a:cxnLst/>
            <a:rect l="l" t="t" r="r" b="b"/>
            <a:pathLst>
              <a:path w="705484" h="705485">
                <a:moveTo>
                  <a:pt x="0" y="352499"/>
                </a:moveTo>
                <a:lnTo>
                  <a:pt x="3217" y="304667"/>
                </a:lnTo>
                <a:lnTo>
                  <a:pt x="12591" y="258791"/>
                </a:lnTo>
                <a:lnTo>
                  <a:pt x="27701" y="215291"/>
                </a:lnTo>
                <a:lnTo>
                  <a:pt x="48126" y="174586"/>
                </a:lnTo>
                <a:lnTo>
                  <a:pt x="73447" y="137097"/>
                </a:lnTo>
                <a:lnTo>
                  <a:pt x="103244" y="103244"/>
                </a:lnTo>
                <a:lnTo>
                  <a:pt x="137097" y="73447"/>
                </a:lnTo>
                <a:lnTo>
                  <a:pt x="174586" y="48126"/>
                </a:lnTo>
                <a:lnTo>
                  <a:pt x="215291" y="27701"/>
                </a:lnTo>
                <a:lnTo>
                  <a:pt x="258791" y="12591"/>
                </a:lnTo>
                <a:lnTo>
                  <a:pt x="304667" y="3217"/>
                </a:lnTo>
                <a:lnTo>
                  <a:pt x="352499" y="0"/>
                </a:lnTo>
                <a:lnTo>
                  <a:pt x="398833" y="3057"/>
                </a:lnTo>
                <a:lnTo>
                  <a:pt x="443981" y="12076"/>
                </a:lnTo>
                <a:lnTo>
                  <a:pt x="487395" y="26832"/>
                </a:lnTo>
                <a:lnTo>
                  <a:pt x="528527" y="47096"/>
                </a:lnTo>
                <a:lnTo>
                  <a:pt x="566830" y="72643"/>
                </a:lnTo>
                <a:lnTo>
                  <a:pt x="601754" y="103244"/>
                </a:lnTo>
                <a:lnTo>
                  <a:pt x="632356" y="138169"/>
                </a:lnTo>
                <a:lnTo>
                  <a:pt x="657902" y="176471"/>
                </a:lnTo>
                <a:lnTo>
                  <a:pt x="678167" y="217603"/>
                </a:lnTo>
                <a:lnTo>
                  <a:pt x="692923" y="261017"/>
                </a:lnTo>
                <a:lnTo>
                  <a:pt x="701942" y="306165"/>
                </a:lnTo>
                <a:lnTo>
                  <a:pt x="704999" y="352499"/>
                </a:lnTo>
                <a:lnTo>
                  <a:pt x="701782" y="400332"/>
                </a:lnTo>
                <a:lnTo>
                  <a:pt x="692408" y="446208"/>
                </a:lnTo>
                <a:lnTo>
                  <a:pt x="677298" y="489708"/>
                </a:lnTo>
                <a:lnTo>
                  <a:pt x="656873" y="530413"/>
                </a:lnTo>
                <a:lnTo>
                  <a:pt x="631552" y="567902"/>
                </a:lnTo>
                <a:lnTo>
                  <a:pt x="601754" y="601754"/>
                </a:lnTo>
                <a:lnTo>
                  <a:pt x="567901" y="631552"/>
                </a:lnTo>
                <a:lnTo>
                  <a:pt x="530413" y="656873"/>
                </a:lnTo>
                <a:lnTo>
                  <a:pt x="489708" y="677298"/>
                </a:lnTo>
                <a:lnTo>
                  <a:pt x="446208" y="692408"/>
                </a:lnTo>
                <a:lnTo>
                  <a:pt x="400332" y="701782"/>
                </a:lnTo>
                <a:lnTo>
                  <a:pt x="352499" y="704999"/>
                </a:lnTo>
                <a:lnTo>
                  <a:pt x="304667" y="701782"/>
                </a:lnTo>
                <a:lnTo>
                  <a:pt x="258791" y="692408"/>
                </a:lnTo>
                <a:lnTo>
                  <a:pt x="215291" y="677298"/>
                </a:lnTo>
                <a:lnTo>
                  <a:pt x="174586" y="656873"/>
                </a:lnTo>
                <a:lnTo>
                  <a:pt x="137097" y="631552"/>
                </a:lnTo>
                <a:lnTo>
                  <a:pt x="103244" y="601754"/>
                </a:lnTo>
                <a:lnTo>
                  <a:pt x="73447" y="567902"/>
                </a:lnTo>
                <a:lnTo>
                  <a:pt x="48126" y="530413"/>
                </a:lnTo>
                <a:lnTo>
                  <a:pt x="27701" y="489708"/>
                </a:lnTo>
                <a:lnTo>
                  <a:pt x="12591" y="446208"/>
                </a:lnTo>
                <a:lnTo>
                  <a:pt x="3217" y="400332"/>
                </a:lnTo>
                <a:lnTo>
                  <a:pt x="0" y="352499"/>
                </a:lnTo>
                <a:close/>
              </a:path>
            </a:pathLst>
          </a:custGeom>
          <a:ln w="38099">
            <a:solidFill>
              <a:srgbClr val="1B4587"/>
            </a:solidFill>
          </a:ln>
        </p:spPr>
        <p:txBody>
          <a:bodyPr wrap="square" lIns="0" tIns="0" rIns="0" bIns="0" rtlCol="0"/>
          <a:lstStyle/>
          <a:p>
            <a:endParaRPr/>
          </a:p>
        </p:txBody>
      </p:sp>
      <p:sp>
        <p:nvSpPr>
          <p:cNvPr id="19" name="object 19"/>
          <p:cNvSpPr/>
          <p:nvPr/>
        </p:nvSpPr>
        <p:spPr>
          <a:xfrm>
            <a:off x="4611400" y="4008849"/>
            <a:ext cx="666899" cy="666899"/>
          </a:xfrm>
          <a:prstGeom prst="rect">
            <a:avLst/>
          </a:prstGeom>
          <a:blipFill>
            <a:blip r:embed="rId4" cstate="print"/>
            <a:stretch>
              <a:fillRect/>
            </a:stretch>
          </a:blipFill>
        </p:spPr>
        <p:txBody>
          <a:bodyPr wrap="square" lIns="0" tIns="0" rIns="0" bIns="0" rtlCol="0"/>
          <a:lstStyle/>
          <a:p>
            <a:endParaRPr/>
          </a:p>
        </p:txBody>
      </p:sp>
      <p:sp>
        <p:nvSpPr>
          <p:cNvPr id="20" name="object 20"/>
          <p:cNvSpPr/>
          <p:nvPr/>
        </p:nvSpPr>
        <p:spPr>
          <a:xfrm>
            <a:off x="4592349" y="3989799"/>
            <a:ext cx="705485" cy="705485"/>
          </a:xfrm>
          <a:custGeom>
            <a:avLst/>
            <a:gdLst/>
            <a:ahLst/>
            <a:cxnLst/>
            <a:rect l="l" t="t" r="r" b="b"/>
            <a:pathLst>
              <a:path w="705485" h="705485">
                <a:moveTo>
                  <a:pt x="0" y="352499"/>
                </a:moveTo>
                <a:lnTo>
                  <a:pt x="3217" y="304667"/>
                </a:lnTo>
                <a:lnTo>
                  <a:pt x="12591" y="258791"/>
                </a:lnTo>
                <a:lnTo>
                  <a:pt x="27701" y="215291"/>
                </a:lnTo>
                <a:lnTo>
                  <a:pt x="48126" y="174586"/>
                </a:lnTo>
                <a:lnTo>
                  <a:pt x="73447" y="137097"/>
                </a:lnTo>
                <a:lnTo>
                  <a:pt x="103244" y="103244"/>
                </a:lnTo>
                <a:lnTo>
                  <a:pt x="137097" y="73447"/>
                </a:lnTo>
                <a:lnTo>
                  <a:pt x="174586" y="48126"/>
                </a:lnTo>
                <a:lnTo>
                  <a:pt x="215291" y="27701"/>
                </a:lnTo>
                <a:lnTo>
                  <a:pt x="258791" y="12591"/>
                </a:lnTo>
                <a:lnTo>
                  <a:pt x="304667" y="3217"/>
                </a:lnTo>
                <a:lnTo>
                  <a:pt x="352499" y="0"/>
                </a:lnTo>
                <a:lnTo>
                  <a:pt x="398833" y="3057"/>
                </a:lnTo>
                <a:lnTo>
                  <a:pt x="443981" y="12076"/>
                </a:lnTo>
                <a:lnTo>
                  <a:pt x="487395" y="26832"/>
                </a:lnTo>
                <a:lnTo>
                  <a:pt x="528527" y="47096"/>
                </a:lnTo>
                <a:lnTo>
                  <a:pt x="566830" y="72643"/>
                </a:lnTo>
                <a:lnTo>
                  <a:pt x="601754" y="103244"/>
                </a:lnTo>
                <a:lnTo>
                  <a:pt x="632356" y="138169"/>
                </a:lnTo>
                <a:lnTo>
                  <a:pt x="657902" y="176472"/>
                </a:lnTo>
                <a:lnTo>
                  <a:pt x="678167" y="217604"/>
                </a:lnTo>
                <a:lnTo>
                  <a:pt x="692923" y="261018"/>
                </a:lnTo>
                <a:lnTo>
                  <a:pt x="701942" y="306166"/>
                </a:lnTo>
                <a:lnTo>
                  <a:pt x="704999" y="352499"/>
                </a:lnTo>
                <a:lnTo>
                  <a:pt x="701782" y="400332"/>
                </a:lnTo>
                <a:lnTo>
                  <a:pt x="692408" y="446208"/>
                </a:lnTo>
                <a:lnTo>
                  <a:pt x="677298" y="489708"/>
                </a:lnTo>
                <a:lnTo>
                  <a:pt x="656873" y="530413"/>
                </a:lnTo>
                <a:lnTo>
                  <a:pt x="631552" y="567902"/>
                </a:lnTo>
                <a:lnTo>
                  <a:pt x="601755" y="601755"/>
                </a:lnTo>
                <a:lnTo>
                  <a:pt x="567902" y="631552"/>
                </a:lnTo>
                <a:lnTo>
                  <a:pt x="530413" y="656873"/>
                </a:lnTo>
                <a:lnTo>
                  <a:pt x="489708" y="677298"/>
                </a:lnTo>
                <a:lnTo>
                  <a:pt x="446208" y="692408"/>
                </a:lnTo>
                <a:lnTo>
                  <a:pt x="400332" y="701782"/>
                </a:lnTo>
                <a:lnTo>
                  <a:pt x="352499" y="704999"/>
                </a:lnTo>
                <a:lnTo>
                  <a:pt x="304667" y="701782"/>
                </a:lnTo>
                <a:lnTo>
                  <a:pt x="258791" y="692408"/>
                </a:lnTo>
                <a:lnTo>
                  <a:pt x="215291" y="677298"/>
                </a:lnTo>
                <a:lnTo>
                  <a:pt x="174586" y="656873"/>
                </a:lnTo>
                <a:lnTo>
                  <a:pt x="137097" y="631552"/>
                </a:lnTo>
                <a:lnTo>
                  <a:pt x="103244" y="601755"/>
                </a:lnTo>
                <a:lnTo>
                  <a:pt x="73447" y="567902"/>
                </a:lnTo>
                <a:lnTo>
                  <a:pt x="48126" y="530413"/>
                </a:lnTo>
                <a:lnTo>
                  <a:pt x="27701" y="489708"/>
                </a:lnTo>
                <a:lnTo>
                  <a:pt x="12591" y="446208"/>
                </a:lnTo>
                <a:lnTo>
                  <a:pt x="3217" y="400332"/>
                </a:lnTo>
                <a:lnTo>
                  <a:pt x="0" y="352499"/>
                </a:lnTo>
                <a:close/>
              </a:path>
            </a:pathLst>
          </a:custGeom>
          <a:ln w="38099">
            <a:solidFill>
              <a:srgbClr val="1B4587"/>
            </a:solidFill>
          </a:ln>
        </p:spPr>
        <p:txBody>
          <a:bodyPr wrap="square" lIns="0" tIns="0" rIns="0" bIns="0" rtlCol="0"/>
          <a:lstStyle/>
          <a:p>
            <a:endParaRPr/>
          </a:p>
        </p:txBody>
      </p:sp>
      <p:sp>
        <p:nvSpPr>
          <p:cNvPr id="21" name="object 21"/>
          <p:cNvSpPr/>
          <p:nvPr/>
        </p:nvSpPr>
        <p:spPr>
          <a:xfrm>
            <a:off x="1192549" y="3143924"/>
            <a:ext cx="1027199" cy="1365299"/>
          </a:xfrm>
          <a:prstGeom prst="rect">
            <a:avLst/>
          </a:prstGeom>
          <a:blipFill>
            <a:blip r:embed="rId5" cstate="print"/>
            <a:stretch>
              <a:fillRect/>
            </a:stretch>
          </a:blipFill>
        </p:spPr>
        <p:txBody>
          <a:bodyPr wrap="square" lIns="0" tIns="0" rIns="0" bIns="0" rtlCol="0"/>
          <a:lstStyle/>
          <a:p>
            <a:endParaRPr/>
          </a:p>
        </p:txBody>
      </p:sp>
      <p:sp>
        <p:nvSpPr>
          <p:cNvPr id="22" name="object 22"/>
          <p:cNvSpPr/>
          <p:nvPr/>
        </p:nvSpPr>
        <p:spPr>
          <a:xfrm>
            <a:off x="5878152" y="2089274"/>
            <a:ext cx="761999" cy="761999"/>
          </a:xfrm>
          <a:prstGeom prst="rect">
            <a:avLst/>
          </a:prstGeom>
          <a:blipFill>
            <a:blip r:embed="rId6" cstate="print"/>
            <a:stretch>
              <a:fillRect/>
            </a:stretch>
          </a:blipFill>
        </p:spPr>
        <p:txBody>
          <a:bodyPr wrap="square" lIns="0" tIns="0" rIns="0" bIns="0" rtlCol="0"/>
          <a:lstStyle/>
          <a:p>
            <a:endParaRPr/>
          </a:p>
        </p:txBody>
      </p:sp>
      <p:sp>
        <p:nvSpPr>
          <p:cNvPr id="23" name="object 23"/>
          <p:cNvSpPr txBox="1"/>
          <p:nvPr/>
        </p:nvSpPr>
        <p:spPr>
          <a:xfrm>
            <a:off x="8797552" y="4854525"/>
            <a:ext cx="195580" cy="217170"/>
          </a:xfrm>
          <a:prstGeom prst="rect">
            <a:avLst/>
          </a:prstGeom>
        </p:spPr>
        <p:txBody>
          <a:bodyPr vert="horz" wrap="square" lIns="0" tIns="48895" rIns="0" bIns="0" rtlCol="0">
            <a:spAutoFit/>
          </a:bodyPr>
          <a:lstStyle/>
          <a:p>
            <a:pPr marL="25400">
              <a:lnSpc>
                <a:spcPct val="100000"/>
              </a:lnSpc>
              <a:spcBef>
                <a:spcPts val="385"/>
              </a:spcBef>
            </a:pPr>
            <a:fld id="{81D60167-4931-47E6-BA6A-407CBD079E47}" type="slidenum">
              <a:rPr sz="900" spc="35" dirty="0">
                <a:solidFill>
                  <a:srgbClr val="575757"/>
                </a:solidFill>
                <a:latin typeface="Arial"/>
                <a:cs typeface="Arial"/>
              </a:rPr>
              <a:t>65</a:t>
            </a:fld>
            <a:endParaRPr sz="900">
              <a:latin typeface="Arial"/>
              <a:cs typeface="Aria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1219399"/>
            <a:ext cx="3113405" cy="3924935"/>
          </a:xfrm>
          <a:custGeom>
            <a:avLst/>
            <a:gdLst/>
            <a:ahLst/>
            <a:cxnLst/>
            <a:rect l="l" t="t" r="r" b="b"/>
            <a:pathLst>
              <a:path w="3113405" h="3924935">
                <a:moveTo>
                  <a:pt x="0" y="0"/>
                </a:moveTo>
                <a:lnTo>
                  <a:pt x="3112799" y="0"/>
                </a:lnTo>
                <a:lnTo>
                  <a:pt x="3112799" y="3924899"/>
                </a:lnTo>
                <a:lnTo>
                  <a:pt x="0" y="3924899"/>
                </a:lnTo>
                <a:lnTo>
                  <a:pt x="0" y="0"/>
                </a:lnTo>
                <a:close/>
              </a:path>
            </a:pathLst>
          </a:custGeom>
          <a:solidFill>
            <a:srgbClr val="F1F6F9"/>
          </a:solidFill>
        </p:spPr>
        <p:txBody>
          <a:bodyPr wrap="square" lIns="0" tIns="0" rIns="0" bIns="0" rtlCol="0"/>
          <a:lstStyle/>
          <a:p>
            <a:endParaRPr/>
          </a:p>
        </p:txBody>
      </p:sp>
      <p:sp>
        <p:nvSpPr>
          <p:cNvPr id="3" name="object 3"/>
          <p:cNvSpPr txBox="1"/>
          <p:nvPr/>
        </p:nvSpPr>
        <p:spPr>
          <a:xfrm>
            <a:off x="444500" y="1395295"/>
            <a:ext cx="2443480" cy="3232785"/>
          </a:xfrm>
          <a:prstGeom prst="rect">
            <a:avLst/>
          </a:prstGeom>
        </p:spPr>
        <p:txBody>
          <a:bodyPr vert="horz" wrap="square" lIns="0" tIns="0" rIns="0" bIns="0" rtlCol="0">
            <a:spAutoFit/>
          </a:bodyPr>
          <a:lstStyle/>
          <a:p>
            <a:pPr marL="12700" marR="5080">
              <a:lnSpc>
                <a:spcPct val="100000"/>
              </a:lnSpc>
            </a:pPr>
            <a:r>
              <a:rPr sz="1000" b="1" spc="-114" dirty="0">
                <a:solidFill>
                  <a:srgbClr val="222222"/>
                </a:solidFill>
                <a:latin typeface="Arial Black"/>
                <a:cs typeface="Arial Black"/>
              </a:rPr>
              <a:t>Leaders </a:t>
            </a:r>
            <a:r>
              <a:rPr sz="1000" b="1" spc="-95" dirty="0">
                <a:solidFill>
                  <a:srgbClr val="222222"/>
                </a:solidFill>
                <a:latin typeface="Arial Black"/>
                <a:cs typeface="Arial Black"/>
              </a:rPr>
              <a:t>require </a:t>
            </a:r>
            <a:r>
              <a:rPr sz="1000" b="1" spc="-105" dirty="0">
                <a:solidFill>
                  <a:srgbClr val="222222"/>
                </a:solidFill>
                <a:latin typeface="Arial Black"/>
                <a:cs typeface="Arial Black"/>
              </a:rPr>
              <a:t>ﬁnancial </a:t>
            </a:r>
            <a:r>
              <a:rPr sz="1000" b="1" spc="-125" dirty="0">
                <a:solidFill>
                  <a:srgbClr val="222222"/>
                </a:solidFill>
                <a:latin typeface="Arial Black"/>
                <a:cs typeface="Arial Black"/>
              </a:rPr>
              <a:t>acumen </a:t>
            </a:r>
            <a:r>
              <a:rPr sz="1000" b="1" spc="-85" dirty="0">
                <a:solidFill>
                  <a:srgbClr val="222222"/>
                </a:solidFill>
                <a:latin typeface="Arial Black"/>
                <a:cs typeface="Arial Black"/>
              </a:rPr>
              <a:t>to </a:t>
            </a:r>
            <a:r>
              <a:rPr sz="1000" b="1" spc="-105" dirty="0">
                <a:solidFill>
                  <a:srgbClr val="222222"/>
                </a:solidFill>
                <a:latin typeface="Arial Black"/>
                <a:cs typeface="Arial Black"/>
              </a:rPr>
              <a:t>be  </a:t>
            </a:r>
            <a:r>
              <a:rPr sz="1000" b="1" spc="-120" dirty="0">
                <a:solidFill>
                  <a:srgbClr val="222222"/>
                </a:solidFill>
                <a:latin typeface="Arial Black"/>
                <a:cs typeface="Arial Black"/>
              </a:rPr>
              <a:t>successful </a:t>
            </a:r>
            <a:r>
              <a:rPr sz="1000" b="1" spc="-130" dirty="0">
                <a:solidFill>
                  <a:srgbClr val="222222"/>
                </a:solidFill>
                <a:latin typeface="Arial Black"/>
                <a:cs typeface="Arial Black"/>
              </a:rPr>
              <a:t>as </a:t>
            </a:r>
            <a:r>
              <a:rPr sz="1000" b="1" spc="-100" dirty="0">
                <a:solidFill>
                  <a:srgbClr val="222222"/>
                </a:solidFill>
                <a:latin typeface="Arial Black"/>
                <a:cs typeface="Arial Black"/>
              </a:rPr>
              <a:t>they </a:t>
            </a:r>
            <a:r>
              <a:rPr sz="1000" b="1" spc="-120" dirty="0">
                <a:solidFill>
                  <a:srgbClr val="222222"/>
                </a:solidFill>
                <a:latin typeface="Arial Black"/>
                <a:cs typeface="Arial Black"/>
              </a:rPr>
              <a:t>take </a:t>
            </a:r>
            <a:r>
              <a:rPr sz="1000" b="1" spc="-90" dirty="0">
                <a:solidFill>
                  <a:srgbClr val="222222"/>
                </a:solidFill>
                <a:latin typeface="Arial Black"/>
                <a:cs typeface="Arial Black"/>
              </a:rPr>
              <a:t>on </a:t>
            </a:r>
            <a:r>
              <a:rPr sz="1000" b="1" spc="-100" dirty="0">
                <a:solidFill>
                  <a:srgbClr val="222222"/>
                </a:solidFill>
                <a:latin typeface="Arial Black"/>
                <a:cs typeface="Arial Black"/>
              </a:rPr>
              <a:t>greater  </a:t>
            </a:r>
            <a:r>
              <a:rPr sz="1000" b="1" spc="-95" dirty="0">
                <a:solidFill>
                  <a:srgbClr val="222222"/>
                </a:solidFill>
                <a:latin typeface="Arial Black"/>
                <a:cs typeface="Arial Black"/>
              </a:rPr>
              <a:t>responsibilities </a:t>
            </a:r>
            <a:r>
              <a:rPr sz="1000" b="1" spc="100" dirty="0">
                <a:solidFill>
                  <a:srgbClr val="222222"/>
                </a:solidFill>
                <a:latin typeface="Arial Black"/>
                <a:cs typeface="Arial Black"/>
              </a:rPr>
              <a:t>- </a:t>
            </a:r>
            <a:r>
              <a:rPr sz="1000" b="1" spc="-105" dirty="0">
                <a:solidFill>
                  <a:srgbClr val="222222"/>
                </a:solidFill>
                <a:latin typeface="Arial Black"/>
                <a:cs typeface="Arial Black"/>
              </a:rPr>
              <a:t>creating business </a:t>
            </a:r>
            <a:r>
              <a:rPr sz="1000" b="1" spc="-140" dirty="0">
                <a:solidFill>
                  <a:srgbClr val="222222"/>
                </a:solidFill>
                <a:latin typeface="Arial Black"/>
                <a:cs typeface="Arial Black"/>
              </a:rPr>
              <a:t>cases  </a:t>
            </a:r>
            <a:r>
              <a:rPr sz="1000" b="1" spc="-65" dirty="0">
                <a:solidFill>
                  <a:srgbClr val="222222"/>
                </a:solidFill>
                <a:latin typeface="Arial Black"/>
                <a:cs typeface="Arial Black"/>
              </a:rPr>
              <a:t>for </a:t>
            </a:r>
            <a:r>
              <a:rPr sz="1000" b="1" spc="-110" dirty="0">
                <a:solidFill>
                  <a:srgbClr val="222222"/>
                </a:solidFill>
                <a:latin typeface="Arial Black"/>
                <a:cs typeface="Arial Black"/>
              </a:rPr>
              <a:t>new </a:t>
            </a:r>
            <a:r>
              <a:rPr sz="1000" b="1" spc="-95" dirty="0">
                <a:solidFill>
                  <a:srgbClr val="222222"/>
                </a:solidFill>
                <a:latin typeface="Arial Black"/>
                <a:cs typeface="Arial Black"/>
              </a:rPr>
              <a:t>initiatives, modeling </a:t>
            </a:r>
            <a:r>
              <a:rPr sz="1000" b="1" spc="-100" dirty="0">
                <a:solidFill>
                  <a:srgbClr val="222222"/>
                </a:solidFill>
                <a:latin typeface="Arial Black"/>
                <a:cs typeface="Arial Black"/>
              </a:rPr>
              <a:t>resourcing  </a:t>
            </a:r>
            <a:r>
              <a:rPr sz="1000" b="1" spc="-110" dirty="0">
                <a:solidFill>
                  <a:srgbClr val="222222"/>
                </a:solidFill>
                <a:latin typeface="Arial Black"/>
                <a:cs typeface="Arial Black"/>
              </a:rPr>
              <a:t>needs, </a:t>
            </a:r>
            <a:r>
              <a:rPr sz="1000" b="1" spc="-95" dirty="0">
                <a:solidFill>
                  <a:srgbClr val="222222"/>
                </a:solidFill>
                <a:latin typeface="Arial Black"/>
                <a:cs typeface="Arial Black"/>
              </a:rPr>
              <a:t>and managing </a:t>
            </a:r>
            <a:r>
              <a:rPr sz="1000" b="1" spc="-90" dirty="0">
                <a:solidFill>
                  <a:srgbClr val="222222"/>
                </a:solidFill>
                <a:latin typeface="Arial Black"/>
                <a:cs typeface="Arial Black"/>
              </a:rPr>
              <a:t>budgets. </a:t>
            </a:r>
            <a:r>
              <a:rPr sz="1000" b="1" spc="-145" dirty="0">
                <a:solidFill>
                  <a:srgbClr val="222222"/>
                </a:solidFill>
                <a:latin typeface="Arial Black"/>
                <a:cs typeface="Arial Black"/>
              </a:rPr>
              <a:t>To </a:t>
            </a:r>
            <a:r>
              <a:rPr sz="1000" b="1" spc="-80" dirty="0">
                <a:solidFill>
                  <a:srgbClr val="222222"/>
                </a:solidFill>
                <a:latin typeface="Arial Black"/>
                <a:cs typeface="Arial Black"/>
              </a:rPr>
              <a:t>do </a:t>
            </a:r>
            <a:r>
              <a:rPr sz="1000" b="1" spc="-110" dirty="0">
                <a:solidFill>
                  <a:srgbClr val="222222"/>
                </a:solidFill>
                <a:latin typeface="Arial Black"/>
                <a:cs typeface="Arial Black"/>
              </a:rPr>
              <a:t>so,  </a:t>
            </a:r>
            <a:r>
              <a:rPr sz="1000" b="1" spc="-100" dirty="0">
                <a:solidFill>
                  <a:srgbClr val="222222"/>
                </a:solidFill>
                <a:latin typeface="Arial Black"/>
                <a:cs typeface="Arial Black"/>
              </a:rPr>
              <a:t>they </a:t>
            </a:r>
            <a:r>
              <a:rPr sz="1000" b="1" spc="-105" dirty="0">
                <a:solidFill>
                  <a:srgbClr val="222222"/>
                </a:solidFill>
                <a:latin typeface="Arial Black"/>
                <a:cs typeface="Arial Black"/>
              </a:rPr>
              <a:t>need </a:t>
            </a:r>
            <a:r>
              <a:rPr sz="1000" b="1" spc="-85" dirty="0">
                <a:solidFill>
                  <a:srgbClr val="222222"/>
                </a:solidFill>
                <a:latin typeface="Arial Black"/>
                <a:cs typeface="Arial Black"/>
              </a:rPr>
              <a:t>to </a:t>
            </a:r>
            <a:r>
              <a:rPr sz="1000" b="1" spc="-105" dirty="0">
                <a:solidFill>
                  <a:srgbClr val="222222"/>
                </a:solidFill>
                <a:latin typeface="Arial Black"/>
                <a:cs typeface="Arial Black"/>
              </a:rPr>
              <a:t>know </a:t>
            </a:r>
            <a:r>
              <a:rPr sz="1000" b="1" spc="-95" dirty="0">
                <a:solidFill>
                  <a:srgbClr val="222222"/>
                </a:solidFill>
                <a:latin typeface="Arial Black"/>
                <a:cs typeface="Arial Black"/>
              </a:rPr>
              <a:t>how </a:t>
            </a:r>
            <a:r>
              <a:rPr sz="1000" b="1" spc="-105" dirty="0">
                <a:solidFill>
                  <a:srgbClr val="222222"/>
                </a:solidFill>
                <a:latin typeface="Arial Black"/>
                <a:cs typeface="Arial Black"/>
              </a:rPr>
              <a:t>ﬁnancial  </a:t>
            </a:r>
            <a:r>
              <a:rPr sz="1000" b="1" spc="-85" dirty="0">
                <a:solidFill>
                  <a:srgbClr val="222222"/>
                </a:solidFill>
                <a:latin typeface="Arial Black"/>
                <a:cs typeface="Arial Black"/>
              </a:rPr>
              <a:t>information </a:t>
            </a:r>
            <a:r>
              <a:rPr sz="1000" b="1" spc="-105" dirty="0">
                <a:solidFill>
                  <a:srgbClr val="222222"/>
                </a:solidFill>
                <a:latin typeface="Arial Black"/>
                <a:cs typeface="Arial Black"/>
              </a:rPr>
              <a:t>is </a:t>
            </a:r>
            <a:r>
              <a:rPr sz="1000" b="1" spc="-114" dirty="0">
                <a:solidFill>
                  <a:srgbClr val="222222"/>
                </a:solidFill>
                <a:latin typeface="Arial Black"/>
                <a:cs typeface="Arial Black"/>
              </a:rPr>
              <a:t>collected, </a:t>
            </a:r>
            <a:r>
              <a:rPr sz="1000" b="1" spc="-95" dirty="0">
                <a:solidFill>
                  <a:srgbClr val="222222"/>
                </a:solidFill>
                <a:latin typeface="Arial Black"/>
                <a:cs typeface="Arial Black"/>
              </a:rPr>
              <a:t>aggregated, and  </a:t>
            </a:r>
            <a:r>
              <a:rPr sz="1000" b="1" spc="-90" dirty="0">
                <a:solidFill>
                  <a:srgbClr val="222222"/>
                </a:solidFill>
                <a:latin typeface="Arial Black"/>
                <a:cs typeface="Arial Black"/>
              </a:rPr>
              <a:t>published </a:t>
            </a:r>
            <a:r>
              <a:rPr sz="1000" b="1" spc="-85" dirty="0">
                <a:solidFill>
                  <a:srgbClr val="222222"/>
                </a:solidFill>
                <a:latin typeface="Arial Black"/>
                <a:cs typeface="Arial Black"/>
              </a:rPr>
              <a:t>to </a:t>
            </a:r>
            <a:r>
              <a:rPr sz="1000" b="1" spc="-95" dirty="0">
                <a:solidFill>
                  <a:srgbClr val="222222"/>
                </a:solidFill>
                <a:latin typeface="Arial Black"/>
                <a:cs typeface="Arial Black"/>
              </a:rPr>
              <a:t>understand </a:t>
            </a:r>
            <a:r>
              <a:rPr sz="1000" b="1" spc="-100" dirty="0">
                <a:solidFill>
                  <a:srgbClr val="222222"/>
                </a:solidFill>
                <a:latin typeface="Arial Black"/>
                <a:cs typeface="Arial Black"/>
              </a:rPr>
              <a:t>the </a:t>
            </a:r>
            <a:r>
              <a:rPr sz="1000" b="1" spc="-70" dirty="0">
                <a:solidFill>
                  <a:srgbClr val="222222"/>
                </a:solidFill>
                <a:latin typeface="Arial Black"/>
                <a:cs typeface="Arial Black"/>
              </a:rPr>
              <a:t>“big </a:t>
            </a:r>
            <a:r>
              <a:rPr sz="1000" b="1" spc="-100" dirty="0">
                <a:solidFill>
                  <a:srgbClr val="222222"/>
                </a:solidFill>
                <a:latin typeface="Arial Black"/>
                <a:cs typeface="Arial Black"/>
              </a:rPr>
              <a:t>picture”  </a:t>
            </a:r>
            <a:r>
              <a:rPr sz="1000" b="1" spc="-65" dirty="0">
                <a:solidFill>
                  <a:srgbClr val="222222"/>
                </a:solidFill>
                <a:latin typeface="Arial Black"/>
                <a:cs typeface="Arial Black"/>
              </a:rPr>
              <a:t>for </a:t>
            </a:r>
            <a:r>
              <a:rPr sz="1000" b="1" spc="-90" dirty="0">
                <a:solidFill>
                  <a:srgbClr val="222222"/>
                </a:solidFill>
                <a:latin typeface="Arial Black"/>
                <a:cs typeface="Arial Black"/>
              </a:rPr>
              <a:t>their </a:t>
            </a:r>
            <a:r>
              <a:rPr sz="1000" b="1" spc="-114" dirty="0">
                <a:solidFill>
                  <a:srgbClr val="222222"/>
                </a:solidFill>
                <a:latin typeface="Arial Black"/>
                <a:cs typeface="Arial Black"/>
              </a:rPr>
              <a:t>companies, </a:t>
            </a:r>
            <a:r>
              <a:rPr sz="1000" b="1" spc="-95" dirty="0">
                <a:solidFill>
                  <a:srgbClr val="222222"/>
                </a:solidFill>
                <a:latin typeface="Arial Black"/>
                <a:cs typeface="Arial Black"/>
              </a:rPr>
              <a:t>and </a:t>
            </a:r>
            <a:r>
              <a:rPr sz="1000" b="1" spc="-85" dirty="0">
                <a:solidFill>
                  <a:srgbClr val="222222"/>
                </a:solidFill>
                <a:latin typeface="Arial Black"/>
                <a:cs typeface="Arial Black"/>
              </a:rPr>
              <a:t>to </a:t>
            </a:r>
            <a:r>
              <a:rPr sz="1000" b="1" spc="-95" dirty="0">
                <a:solidFill>
                  <a:srgbClr val="222222"/>
                </a:solidFill>
                <a:latin typeface="Arial Black"/>
                <a:cs typeface="Arial Black"/>
              </a:rPr>
              <a:t>target </a:t>
            </a:r>
            <a:r>
              <a:rPr sz="1000" b="1" spc="-90" dirty="0">
                <a:solidFill>
                  <a:srgbClr val="222222"/>
                </a:solidFill>
                <a:latin typeface="Arial Black"/>
                <a:cs typeface="Arial Black"/>
              </a:rPr>
              <a:t>their  </a:t>
            </a:r>
            <a:r>
              <a:rPr sz="1000" b="1" spc="-95" dirty="0">
                <a:solidFill>
                  <a:srgbClr val="222222"/>
                </a:solidFill>
                <a:latin typeface="Arial Black"/>
                <a:cs typeface="Arial Black"/>
              </a:rPr>
              <a:t>own </a:t>
            </a:r>
            <a:r>
              <a:rPr sz="1000" b="1" spc="-80" dirty="0">
                <a:solidFill>
                  <a:srgbClr val="222222"/>
                </a:solidFill>
                <a:latin typeface="Arial Black"/>
                <a:cs typeface="Arial Black"/>
              </a:rPr>
              <a:t>efforts </a:t>
            </a:r>
            <a:r>
              <a:rPr sz="1000" b="1" spc="-85" dirty="0">
                <a:solidFill>
                  <a:srgbClr val="222222"/>
                </a:solidFill>
                <a:latin typeface="Arial Black"/>
                <a:cs typeface="Arial Black"/>
              </a:rPr>
              <a:t>to </a:t>
            </a:r>
            <a:r>
              <a:rPr sz="1000" b="1" spc="-90" dirty="0">
                <a:solidFill>
                  <a:srgbClr val="222222"/>
                </a:solidFill>
                <a:latin typeface="Arial Black"/>
                <a:cs typeface="Arial Black"/>
              </a:rPr>
              <a:t>align </a:t>
            </a:r>
            <a:r>
              <a:rPr sz="1000" b="1" spc="-85" dirty="0">
                <a:solidFill>
                  <a:srgbClr val="222222"/>
                </a:solidFill>
                <a:latin typeface="Arial Black"/>
                <a:cs typeface="Arial Black"/>
              </a:rPr>
              <a:t>with </a:t>
            </a:r>
            <a:r>
              <a:rPr sz="1000" b="1" spc="-90" dirty="0">
                <a:solidFill>
                  <a:srgbClr val="222222"/>
                </a:solidFill>
                <a:latin typeface="Arial Black"/>
                <a:cs typeface="Arial Black"/>
              </a:rPr>
              <a:t>their  organizations’ </a:t>
            </a:r>
            <a:r>
              <a:rPr sz="1000" b="1" spc="-105" dirty="0">
                <a:solidFill>
                  <a:srgbClr val="222222"/>
                </a:solidFill>
                <a:latin typeface="Arial Black"/>
                <a:cs typeface="Arial Black"/>
              </a:rPr>
              <a:t>ﬁnancial</a:t>
            </a:r>
            <a:r>
              <a:rPr sz="1000" b="1" spc="-5" dirty="0">
                <a:solidFill>
                  <a:srgbClr val="222222"/>
                </a:solidFill>
                <a:latin typeface="Arial Black"/>
                <a:cs typeface="Arial Black"/>
              </a:rPr>
              <a:t> </a:t>
            </a:r>
            <a:r>
              <a:rPr sz="1000" b="1" spc="-105" dirty="0">
                <a:solidFill>
                  <a:srgbClr val="222222"/>
                </a:solidFill>
                <a:latin typeface="Arial Black"/>
                <a:cs typeface="Arial Black"/>
              </a:rPr>
              <a:t>strategies.</a:t>
            </a:r>
            <a:endParaRPr sz="1000">
              <a:latin typeface="Arial Black"/>
              <a:cs typeface="Arial Black"/>
            </a:endParaRPr>
          </a:p>
          <a:p>
            <a:pPr>
              <a:lnSpc>
                <a:spcPct val="100000"/>
              </a:lnSpc>
              <a:spcBef>
                <a:spcPts val="50"/>
              </a:spcBef>
            </a:pPr>
            <a:endParaRPr sz="1000">
              <a:latin typeface="Times New Roman"/>
              <a:cs typeface="Times New Roman"/>
            </a:endParaRPr>
          </a:p>
          <a:p>
            <a:pPr marL="12700" marR="23495">
              <a:lnSpc>
                <a:spcPct val="112500"/>
              </a:lnSpc>
            </a:pPr>
            <a:r>
              <a:rPr sz="1000" spc="5" dirty="0">
                <a:solidFill>
                  <a:srgbClr val="363740"/>
                </a:solidFill>
                <a:latin typeface="Arial"/>
                <a:cs typeface="Arial"/>
              </a:rPr>
              <a:t>Participants </a:t>
            </a:r>
            <a:r>
              <a:rPr sz="1000" spc="35" dirty="0">
                <a:solidFill>
                  <a:srgbClr val="363740"/>
                </a:solidFill>
                <a:latin typeface="Arial"/>
                <a:cs typeface="Arial"/>
              </a:rPr>
              <a:t>will </a:t>
            </a:r>
            <a:r>
              <a:rPr sz="1000" spc="-5" dirty="0">
                <a:solidFill>
                  <a:srgbClr val="363740"/>
                </a:solidFill>
                <a:latin typeface="Arial"/>
                <a:cs typeface="Arial"/>
              </a:rPr>
              <a:t>learn </a:t>
            </a:r>
            <a:r>
              <a:rPr sz="1000" spc="15" dirty="0">
                <a:solidFill>
                  <a:srgbClr val="363740"/>
                </a:solidFill>
                <a:latin typeface="Arial"/>
                <a:cs typeface="Arial"/>
              </a:rPr>
              <a:t>the </a:t>
            </a:r>
            <a:r>
              <a:rPr sz="1000" spc="5" dirty="0">
                <a:solidFill>
                  <a:srgbClr val="363740"/>
                </a:solidFill>
                <a:latin typeface="Arial"/>
                <a:cs typeface="Arial"/>
              </a:rPr>
              <a:t>fundamentals</a:t>
            </a:r>
            <a:r>
              <a:rPr sz="1000" spc="-145" dirty="0">
                <a:solidFill>
                  <a:srgbClr val="363740"/>
                </a:solidFill>
                <a:latin typeface="Arial"/>
                <a:cs typeface="Arial"/>
              </a:rPr>
              <a:t> </a:t>
            </a:r>
            <a:r>
              <a:rPr sz="1000" spc="20" dirty="0">
                <a:solidFill>
                  <a:srgbClr val="363740"/>
                </a:solidFill>
                <a:latin typeface="Arial"/>
                <a:cs typeface="Arial"/>
              </a:rPr>
              <a:t>of  </a:t>
            </a:r>
            <a:r>
              <a:rPr sz="1000" dirty="0">
                <a:solidFill>
                  <a:srgbClr val="363740"/>
                </a:solidFill>
                <a:latin typeface="Arial"/>
                <a:cs typeface="Arial"/>
              </a:rPr>
              <a:t>ﬁnancial </a:t>
            </a:r>
            <a:r>
              <a:rPr sz="1000" spc="10" dirty="0">
                <a:solidFill>
                  <a:srgbClr val="363740"/>
                </a:solidFill>
                <a:latin typeface="Arial"/>
                <a:cs typeface="Arial"/>
              </a:rPr>
              <a:t>reporting: </a:t>
            </a:r>
            <a:r>
              <a:rPr sz="1000" spc="-10" dirty="0">
                <a:solidFill>
                  <a:srgbClr val="363740"/>
                </a:solidFill>
                <a:latin typeface="Arial"/>
                <a:cs typeface="Arial"/>
              </a:rPr>
              <a:t>balance </a:t>
            </a:r>
            <a:r>
              <a:rPr sz="1000" spc="-15" dirty="0">
                <a:solidFill>
                  <a:srgbClr val="363740"/>
                </a:solidFill>
                <a:latin typeface="Arial"/>
                <a:cs typeface="Arial"/>
              </a:rPr>
              <a:t>sheets,</a:t>
            </a:r>
            <a:r>
              <a:rPr sz="1000" spc="-70" dirty="0">
                <a:solidFill>
                  <a:srgbClr val="363740"/>
                </a:solidFill>
                <a:latin typeface="Arial"/>
                <a:cs typeface="Arial"/>
              </a:rPr>
              <a:t> </a:t>
            </a:r>
            <a:r>
              <a:rPr sz="1000" spc="-5" dirty="0">
                <a:solidFill>
                  <a:srgbClr val="363740"/>
                </a:solidFill>
                <a:latin typeface="Arial"/>
                <a:cs typeface="Arial"/>
              </a:rPr>
              <a:t>income  </a:t>
            </a:r>
            <a:r>
              <a:rPr sz="1000" dirty="0">
                <a:solidFill>
                  <a:srgbClr val="363740"/>
                </a:solidFill>
                <a:latin typeface="Arial"/>
                <a:cs typeface="Arial"/>
              </a:rPr>
              <a:t>statements, and </a:t>
            </a:r>
            <a:r>
              <a:rPr sz="1000" spc="-15" dirty="0">
                <a:solidFill>
                  <a:srgbClr val="363740"/>
                </a:solidFill>
                <a:latin typeface="Arial"/>
                <a:cs typeface="Arial"/>
              </a:rPr>
              <a:t>cash </a:t>
            </a:r>
            <a:r>
              <a:rPr sz="1000" spc="55" dirty="0">
                <a:solidFill>
                  <a:srgbClr val="363740"/>
                </a:solidFill>
                <a:latin typeface="Arial"/>
                <a:cs typeface="Arial"/>
              </a:rPr>
              <a:t>ﬂow </a:t>
            </a:r>
            <a:r>
              <a:rPr sz="1000" dirty="0">
                <a:solidFill>
                  <a:srgbClr val="363740"/>
                </a:solidFill>
                <a:latin typeface="Arial"/>
                <a:cs typeface="Arial"/>
              </a:rPr>
              <a:t>statements. </a:t>
            </a:r>
            <a:r>
              <a:rPr sz="1000" spc="-5" dirty="0">
                <a:solidFill>
                  <a:srgbClr val="363740"/>
                </a:solidFill>
                <a:latin typeface="Arial"/>
                <a:cs typeface="Arial"/>
              </a:rPr>
              <a:t>In  </a:t>
            </a:r>
            <a:r>
              <a:rPr sz="1000" spc="-15" dirty="0">
                <a:solidFill>
                  <a:srgbClr val="363740"/>
                </a:solidFill>
                <a:latin typeface="Arial"/>
                <a:cs typeface="Arial"/>
              </a:rPr>
              <a:t>so </a:t>
            </a:r>
            <a:r>
              <a:rPr sz="1000" dirty="0">
                <a:solidFill>
                  <a:srgbClr val="363740"/>
                </a:solidFill>
                <a:latin typeface="Arial"/>
                <a:cs typeface="Arial"/>
              </a:rPr>
              <a:t>doing, </a:t>
            </a:r>
            <a:r>
              <a:rPr sz="1000" spc="10" dirty="0">
                <a:solidFill>
                  <a:srgbClr val="37393C"/>
                </a:solidFill>
                <a:latin typeface="Arial"/>
                <a:cs typeface="Arial"/>
              </a:rPr>
              <a:t>they </a:t>
            </a:r>
            <a:r>
              <a:rPr sz="1000" spc="35" dirty="0">
                <a:solidFill>
                  <a:srgbClr val="37393C"/>
                </a:solidFill>
                <a:latin typeface="Arial"/>
                <a:cs typeface="Arial"/>
              </a:rPr>
              <a:t>will </a:t>
            </a:r>
            <a:r>
              <a:rPr sz="1000" spc="-5" dirty="0">
                <a:solidFill>
                  <a:srgbClr val="37393C"/>
                </a:solidFill>
                <a:latin typeface="Arial"/>
                <a:cs typeface="Arial"/>
              </a:rPr>
              <a:t>discover </a:t>
            </a:r>
            <a:r>
              <a:rPr sz="1000" spc="40" dirty="0">
                <a:solidFill>
                  <a:srgbClr val="37393C"/>
                </a:solidFill>
                <a:latin typeface="Arial"/>
                <a:cs typeface="Arial"/>
              </a:rPr>
              <a:t>how </a:t>
            </a:r>
            <a:r>
              <a:rPr sz="1000" spc="30" dirty="0">
                <a:solidFill>
                  <a:srgbClr val="37393C"/>
                </a:solidFill>
                <a:latin typeface="Arial"/>
                <a:cs typeface="Arial"/>
              </a:rPr>
              <a:t>to draw  </a:t>
            </a:r>
            <a:r>
              <a:rPr sz="1000" spc="-5" dirty="0">
                <a:solidFill>
                  <a:srgbClr val="37393C"/>
                </a:solidFill>
                <a:latin typeface="Arial"/>
                <a:cs typeface="Arial"/>
              </a:rPr>
              <a:t>conclusions </a:t>
            </a:r>
            <a:r>
              <a:rPr sz="1000" spc="15" dirty="0">
                <a:solidFill>
                  <a:srgbClr val="37393C"/>
                </a:solidFill>
                <a:latin typeface="Arial"/>
                <a:cs typeface="Arial"/>
              </a:rPr>
              <a:t>from </a:t>
            </a:r>
            <a:r>
              <a:rPr sz="1000" dirty="0">
                <a:solidFill>
                  <a:srgbClr val="37393C"/>
                </a:solidFill>
                <a:latin typeface="Arial"/>
                <a:cs typeface="Arial"/>
              </a:rPr>
              <a:t>those </a:t>
            </a:r>
            <a:r>
              <a:rPr sz="1000" spc="-5" dirty="0">
                <a:solidFill>
                  <a:srgbClr val="37393C"/>
                </a:solidFill>
                <a:latin typeface="Arial"/>
                <a:cs typeface="Arial"/>
              </a:rPr>
              <a:t>documents,  increasing </a:t>
            </a:r>
            <a:r>
              <a:rPr sz="1000" spc="15" dirty="0">
                <a:solidFill>
                  <a:srgbClr val="37393C"/>
                </a:solidFill>
                <a:latin typeface="Arial"/>
                <a:cs typeface="Arial"/>
              </a:rPr>
              <a:t>their ability </a:t>
            </a:r>
            <a:r>
              <a:rPr sz="1000" spc="30" dirty="0">
                <a:solidFill>
                  <a:srgbClr val="37393C"/>
                </a:solidFill>
                <a:latin typeface="Arial"/>
                <a:cs typeface="Arial"/>
              </a:rPr>
              <a:t>to </a:t>
            </a:r>
            <a:r>
              <a:rPr sz="1000" spc="-15" dirty="0">
                <a:solidFill>
                  <a:srgbClr val="37393C"/>
                </a:solidFill>
                <a:latin typeface="Arial"/>
                <a:cs typeface="Arial"/>
              </a:rPr>
              <a:t>make </a:t>
            </a:r>
            <a:r>
              <a:rPr sz="1000" dirty="0">
                <a:solidFill>
                  <a:srgbClr val="37393C"/>
                </a:solidFill>
                <a:latin typeface="Arial"/>
                <a:cs typeface="Arial"/>
              </a:rPr>
              <a:t>sound  ﬁnancial and </a:t>
            </a:r>
            <a:r>
              <a:rPr sz="1000" spc="5" dirty="0">
                <a:solidFill>
                  <a:srgbClr val="37393C"/>
                </a:solidFill>
                <a:latin typeface="Arial"/>
                <a:cs typeface="Arial"/>
              </a:rPr>
              <a:t>strategic </a:t>
            </a:r>
            <a:r>
              <a:rPr sz="1000" spc="-5" dirty="0">
                <a:solidFill>
                  <a:srgbClr val="37393C"/>
                </a:solidFill>
                <a:latin typeface="Arial"/>
                <a:cs typeface="Arial"/>
              </a:rPr>
              <a:t>decisions </a:t>
            </a:r>
            <a:r>
              <a:rPr sz="1000" spc="20" dirty="0">
                <a:solidFill>
                  <a:srgbClr val="37393C"/>
                </a:solidFill>
                <a:latin typeface="Arial"/>
                <a:cs typeface="Arial"/>
              </a:rPr>
              <a:t>for </a:t>
            </a:r>
            <a:r>
              <a:rPr sz="1000" spc="15" dirty="0">
                <a:solidFill>
                  <a:srgbClr val="37393C"/>
                </a:solidFill>
                <a:latin typeface="Arial"/>
                <a:cs typeface="Arial"/>
              </a:rPr>
              <a:t>their  </a:t>
            </a:r>
            <a:r>
              <a:rPr sz="1000" dirty="0">
                <a:solidFill>
                  <a:srgbClr val="37393C"/>
                </a:solidFill>
                <a:latin typeface="Arial"/>
                <a:cs typeface="Arial"/>
              </a:rPr>
              <a:t>organizations.</a:t>
            </a:r>
            <a:endParaRPr sz="1000">
              <a:latin typeface="Arial"/>
              <a:cs typeface="Arial"/>
            </a:endParaRPr>
          </a:p>
        </p:txBody>
      </p:sp>
      <p:sp>
        <p:nvSpPr>
          <p:cNvPr id="4" name="object 4"/>
          <p:cNvSpPr/>
          <p:nvPr/>
        </p:nvSpPr>
        <p:spPr>
          <a:xfrm>
            <a:off x="7316050" y="485733"/>
            <a:ext cx="1449894" cy="378331"/>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0" y="0"/>
            <a:ext cx="9144000" cy="329565"/>
          </a:xfrm>
          <a:custGeom>
            <a:avLst/>
            <a:gdLst/>
            <a:ahLst/>
            <a:cxnLst/>
            <a:rect l="l" t="t" r="r" b="b"/>
            <a:pathLst>
              <a:path w="9144000" h="329565">
                <a:moveTo>
                  <a:pt x="0" y="0"/>
                </a:moveTo>
                <a:lnTo>
                  <a:pt x="9143999" y="0"/>
                </a:lnTo>
                <a:lnTo>
                  <a:pt x="9143999" y="329399"/>
                </a:lnTo>
                <a:lnTo>
                  <a:pt x="0" y="329399"/>
                </a:lnTo>
                <a:lnTo>
                  <a:pt x="0" y="0"/>
                </a:lnTo>
                <a:close/>
              </a:path>
            </a:pathLst>
          </a:custGeom>
          <a:solidFill>
            <a:srgbClr val="1B4587"/>
          </a:solidFill>
        </p:spPr>
        <p:txBody>
          <a:bodyPr wrap="square" lIns="0" tIns="0" rIns="0" bIns="0" rtlCol="0"/>
          <a:lstStyle/>
          <a:p>
            <a:endParaRPr/>
          </a:p>
        </p:txBody>
      </p:sp>
      <p:sp>
        <p:nvSpPr>
          <p:cNvPr id="6" name="object 6"/>
          <p:cNvSpPr/>
          <p:nvPr/>
        </p:nvSpPr>
        <p:spPr>
          <a:xfrm>
            <a:off x="436661" y="121432"/>
            <a:ext cx="3926054" cy="106858"/>
          </a:xfrm>
          <a:prstGeom prst="rect">
            <a:avLst/>
          </a:prstGeom>
          <a:blipFill>
            <a:blip r:embed="rId3" cstate="print"/>
            <a:stretch>
              <a:fillRect/>
            </a:stretch>
          </a:blipFill>
        </p:spPr>
        <p:txBody>
          <a:bodyPr wrap="square" lIns="0" tIns="0" rIns="0" bIns="0" rtlCol="0"/>
          <a:lstStyle/>
          <a:p>
            <a:endParaRPr/>
          </a:p>
        </p:txBody>
      </p:sp>
      <p:sp>
        <p:nvSpPr>
          <p:cNvPr id="7" name="object 7"/>
          <p:cNvSpPr txBox="1">
            <a:spLocks noGrp="1"/>
          </p:cNvSpPr>
          <p:nvPr>
            <p:ph type="title"/>
          </p:nvPr>
        </p:nvSpPr>
        <p:spPr>
          <a:xfrm>
            <a:off x="398727" y="524157"/>
            <a:ext cx="3753485" cy="304800"/>
          </a:xfrm>
          <a:prstGeom prst="rect">
            <a:avLst/>
          </a:prstGeom>
        </p:spPr>
        <p:txBody>
          <a:bodyPr vert="horz" wrap="square" lIns="0" tIns="0" rIns="0" bIns="0" rtlCol="0">
            <a:spAutoFit/>
          </a:bodyPr>
          <a:lstStyle/>
          <a:p>
            <a:pPr marL="12700">
              <a:lnSpc>
                <a:spcPct val="100000"/>
              </a:lnSpc>
            </a:pPr>
            <a:r>
              <a:rPr spc="-215" dirty="0">
                <a:solidFill>
                  <a:srgbClr val="1B4587"/>
                </a:solidFill>
              </a:rPr>
              <a:t>Business </a:t>
            </a:r>
            <a:r>
              <a:rPr spc="-225" dirty="0">
                <a:solidFill>
                  <a:srgbClr val="1B4587"/>
                </a:solidFill>
              </a:rPr>
              <a:t>Finance</a:t>
            </a:r>
            <a:r>
              <a:rPr spc="-120" dirty="0">
                <a:solidFill>
                  <a:srgbClr val="1B4587"/>
                </a:solidFill>
              </a:rPr>
              <a:t> </a:t>
            </a:r>
            <a:r>
              <a:rPr spc="-204" dirty="0">
                <a:solidFill>
                  <a:srgbClr val="1B4587"/>
                </a:solidFill>
              </a:rPr>
              <a:t>Fundamentals</a:t>
            </a:r>
          </a:p>
        </p:txBody>
      </p:sp>
      <p:sp>
        <p:nvSpPr>
          <p:cNvPr id="8" name="object 8"/>
          <p:cNvSpPr txBox="1"/>
          <p:nvPr/>
        </p:nvSpPr>
        <p:spPr>
          <a:xfrm>
            <a:off x="398727" y="830989"/>
            <a:ext cx="5118100" cy="243840"/>
          </a:xfrm>
          <a:prstGeom prst="rect">
            <a:avLst/>
          </a:prstGeom>
        </p:spPr>
        <p:txBody>
          <a:bodyPr vert="horz" wrap="square" lIns="0" tIns="0" rIns="0" bIns="0" rtlCol="0">
            <a:spAutoFit/>
          </a:bodyPr>
          <a:lstStyle/>
          <a:p>
            <a:pPr marL="12700">
              <a:lnSpc>
                <a:spcPct val="100000"/>
              </a:lnSpc>
            </a:pPr>
            <a:r>
              <a:rPr sz="1600" spc="15" dirty="0">
                <a:solidFill>
                  <a:srgbClr val="1B4587"/>
                </a:solidFill>
                <a:latin typeface="Arial"/>
                <a:cs typeface="Arial"/>
              </a:rPr>
              <a:t>Build </a:t>
            </a:r>
            <a:r>
              <a:rPr sz="1600" spc="-15" dirty="0">
                <a:solidFill>
                  <a:srgbClr val="1B4587"/>
                </a:solidFill>
                <a:latin typeface="Arial"/>
                <a:cs typeface="Arial"/>
              </a:rPr>
              <a:t>Financial </a:t>
            </a:r>
            <a:r>
              <a:rPr sz="1600" spc="10" dirty="0">
                <a:solidFill>
                  <a:srgbClr val="1B4587"/>
                </a:solidFill>
                <a:latin typeface="Arial"/>
                <a:cs typeface="Arial"/>
              </a:rPr>
              <a:t>Acumen </a:t>
            </a:r>
            <a:r>
              <a:rPr sz="1600" spc="45" dirty="0">
                <a:solidFill>
                  <a:srgbClr val="1B4587"/>
                </a:solidFill>
                <a:latin typeface="Arial"/>
                <a:cs typeface="Arial"/>
              </a:rPr>
              <a:t>to </a:t>
            </a:r>
            <a:r>
              <a:rPr sz="1600" spc="-30" dirty="0">
                <a:solidFill>
                  <a:srgbClr val="1B4587"/>
                </a:solidFill>
                <a:latin typeface="Arial"/>
                <a:cs typeface="Arial"/>
              </a:rPr>
              <a:t>Enhance </a:t>
            </a:r>
            <a:r>
              <a:rPr sz="1600" spc="-50" dirty="0">
                <a:solidFill>
                  <a:srgbClr val="1B4587"/>
                </a:solidFill>
                <a:latin typeface="Arial"/>
                <a:cs typeface="Arial"/>
              </a:rPr>
              <a:t>Your </a:t>
            </a:r>
            <a:r>
              <a:rPr sz="1600" spc="5" dirty="0">
                <a:solidFill>
                  <a:srgbClr val="1B4587"/>
                </a:solidFill>
                <a:latin typeface="Arial"/>
                <a:cs typeface="Arial"/>
              </a:rPr>
              <a:t>Strategic</a:t>
            </a:r>
            <a:r>
              <a:rPr sz="1600" spc="-204" dirty="0">
                <a:solidFill>
                  <a:srgbClr val="1B4587"/>
                </a:solidFill>
                <a:latin typeface="Arial"/>
                <a:cs typeface="Arial"/>
              </a:rPr>
              <a:t> </a:t>
            </a:r>
            <a:r>
              <a:rPr sz="1600" spc="-35" dirty="0">
                <a:solidFill>
                  <a:srgbClr val="1B4587"/>
                </a:solidFill>
                <a:latin typeface="Arial"/>
                <a:cs typeface="Arial"/>
              </a:rPr>
              <a:t>Focus</a:t>
            </a:r>
            <a:endParaRPr sz="1600">
              <a:latin typeface="Arial"/>
              <a:cs typeface="Arial"/>
            </a:endParaRPr>
          </a:p>
        </p:txBody>
      </p:sp>
      <p:sp>
        <p:nvSpPr>
          <p:cNvPr id="9" name="object 9"/>
          <p:cNvSpPr txBox="1"/>
          <p:nvPr/>
        </p:nvSpPr>
        <p:spPr>
          <a:xfrm>
            <a:off x="6250825" y="2199027"/>
            <a:ext cx="2393950" cy="1163955"/>
          </a:xfrm>
          <a:prstGeom prst="rect">
            <a:avLst/>
          </a:prstGeom>
        </p:spPr>
        <p:txBody>
          <a:bodyPr vert="horz" wrap="square" lIns="0" tIns="0" rIns="0" bIns="0" rtlCol="0">
            <a:spAutoFit/>
          </a:bodyPr>
          <a:lstStyle/>
          <a:p>
            <a:pPr marL="12700" marR="5080">
              <a:lnSpc>
                <a:spcPct val="118100"/>
              </a:lnSpc>
            </a:pPr>
            <a:r>
              <a:rPr sz="900" spc="5" dirty="0">
                <a:solidFill>
                  <a:srgbClr val="363740"/>
                </a:solidFill>
                <a:latin typeface="Arial"/>
                <a:cs typeface="Arial"/>
              </a:rPr>
              <a:t>Christopher </a:t>
            </a:r>
            <a:r>
              <a:rPr sz="900" spc="15" dirty="0">
                <a:solidFill>
                  <a:srgbClr val="363740"/>
                </a:solidFill>
                <a:latin typeface="Arial"/>
                <a:cs typeface="Arial"/>
              </a:rPr>
              <a:t>Ittner </a:t>
            </a:r>
            <a:r>
              <a:rPr sz="900" spc="-10" dirty="0">
                <a:solidFill>
                  <a:srgbClr val="363740"/>
                </a:solidFill>
                <a:latin typeface="Arial"/>
                <a:cs typeface="Arial"/>
              </a:rPr>
              <a:t>teaches </a:t>
            </a:r>
            <a:r>
              <a:rPr sz="900" spc="10" dirty="0">
                <a:solidFill>
                  <a:srgbClr val="363740"/>
                </a:solidFill>
                <a:latin typeface="Arial"/>
                <a:cs typeface="Arial"/>
              </a:rPr>
              <a:t>the </a:t>
            </a:r>
            <a:r>
              <a:rPr sz="900" dirty="0">
                <a:solidFill>
                  <a:srgbClr val="363740"/>
                </a:solidFill>
                <a:latin typeface="Arial"/>
                <a:cs typeface="Arial"/>
              </a:rPr>
              <a:t>Management  </a:t>
            </a:r>
            <a:r>
              <a:rPr sz="900" spc="10" dirty="0">
                <a:solidFill>
                  <a:srgbClr val="363740"/>
                </a:solidFill>
                <a:latin typeface="Arial"/>
                <a:cs typeface="Arial"/>
              </a:rPr>
              <a:t>Accounting </a:t>
            </a:r>
            <a:r>
              <a:rPr sz="900" spc="15" dirty="0">
                <a:solidFill>
                  <a:srgbClr val="363740"/>
                </a:solidFill>
                <a:latin typeface="Arial"/>
                <a:cs typeface="Arial"/>
              </a:rPr>
              <a:t>MBA </a:t>
            </a:r>
            <a:r>
              <a:rPr sz="900" spc="-10" dirty="0">
                <a:solidFill>
                  <a:srgbClr val="363740"/>
                </a:solidFill>
                <a:latin typeface="Arial"/>
                <a:cs typeface="Arial"/>
              </a:rPr>
              <a:t>course </a:t>
            </a:r>
            <a:r>
              <a:rPr sz="900" dirty="0">
                <a:solidFill>
                  <a:srgbClr val="363740"/>
                </a:solidFill>
                <a:latin typeface="Arial"/>
                <a:cs typeface="Arial"/>
              </a:rPr>
              <a:t>and </a:t>
            </a:r>
            <a:r>
              <a:rPr sz="900" spc="-5" dirty="0">
                <a:solidFill>
                  <a:srgbClr val="363740"/>
                </a:solidFill>
                <a:latin typeface="Arial"/>
                <a:cs typeface="Arial"/>
              </a:rPr>
              <a:t>executive  </a:t>
            </a:r>
            <a:r>
              <a:rPr sz="900" dirty="0">
                <a:solidFill>
                  <a:srgbClr val="363740"/>
                </a:solidFill>
                <a:latin typeface="Arial"/>
                <a:cs typeface="Arial"/>
              </a:rPr>
              <a:t>education </a:t>
            </a:r>
            <a:r>
              <a:rPr sz="900" spc="-10" dirty="0">
                <a:solidFill>
                  <a:srgbClr val="363740"/>
                </a:solidFill>
                <a:latin typeface="Arial"/>
                <a:cs typeface="Arial"/>
              </a:rPr>
              <a:t>sessions </a:t>
            </a:r>
            <a:r>
              <a:rPr sz="900" dirty="0">
                <a:solidFill>
                  <a:srgbClr val="363740"/>
                </a:solidFill>
                <a:latin typeface="Arial"/>
                <a:cs typeface="Arial"/>
              </a:rPr>
              <a:t>on cost </a:t>
            </a:r>
            <a:r>
              <a:rPr sz="900" spc="5" dirty="0">
                <a:solidFill>
                  <a:srgbClr val="363740"/>
                </a:solidFill>
                <a:latin typeface="Arial"/>
                <a:cs typeface="Arial"/>
              </a:rPr>
              <a:t>accounting </a:t>
            </a:r>
            <a:r>
              <a:rPr sz="900" dirty="0">
                <a:solidFill>
                  <a:srgbClr val="363740"/>
                </a:solidFill>
                <a:latin typeface="Arial"/>
                <a:cs typeface="Arial"/>
              </a:rPr>
              <a:t>and  </a:t>
            </a:r>
            <a:r>
              <a:rPr sz="900" spc="5" dirty="0">
                <a:solidFill>
                  <a:srgbClr val="363740"/>
                </a:solidFill>
                <a:latin typeface="Arial"/>
                <a:cs typeface="Arial"/>
              </a:rPr>
              <a:t>marketing </a:t>
            </a:r>
            <a:r>
              <a:rPr sz="900" spc="-5" dirty="0">
                <a:solidFill>
                  <a:srgbClr val="363740"/>
                </a:solidFill>
                <a:latin typeface="Arial"/>
                <a:cs typeface="Arial"/>
              </a:rPr>
              <a:t>metrics. In </a:t>
            </a:r>
            <a:r>
              <a:rPr sz="900" spc="5" dirty="0">
                <a:solidFill>
                  <a:srgbClr val="363740"/>
                </a:solidFill>
                <a:latin typeface="Arial"/>
                <a:cs typeface="Arial"/>
              </a:rPr>
              <a:t>addition, </a:t>
            </a:r>
            <a:r>
              <a:rPr sz="900" spc="-10" dirty="0">
                <a:solidFill>
                  <a:srgbClr val="363740"/>
                </a:solidFill>
                <a:latin typeface="Arial"/>
                <a:cs typeface="Arial"/>
              </a:rPr>
              <a:t>he </a:t>
            </a:r>
            <a:r>
              <a:rPr sz="900" dirty="0">
                <a:solidFill>
                  <a:srgbClr val="363740"/>
                </a:solidFill>
                <a:latin typeface="Arial"/>
                <a:cs typeface="Arial"/>
              </a:rPr>
              <a:t>runs  management </a:t>
            </a:r>
            <a:r>
              <a:rPr sz="900" spc="5" dirty="0">
                <a:solidFill>
                  <a:srgbClr val="363740"/>
                </a:solidFill>
                <a:latin typeface="Arial"/>
                <a:cs typeface="Arial"/>
              </a:rPr>
              <a:t>accounting doctoral </a:t>
            </a:r>
            <a:r>
              <a:rPr sz="900" spc="-10" dirty="0">
                <a:solidFill>
                  <a:srgbClr val="363740"/>
                </a:solidFill>
                <a:latin typeface="Arial"/>
                <a:cs typeface="Arial"/>
              </a:rPr>
              <a:t>courses </a:t>
            </a:r>
            <a:r>
              <a:rPr sz="900" spc="15" dirty="0">
                <a:solidFill>
                  <a:srgbClr val="363740"/>
                </a:solidFill>
                <a:latin typeface="Arial"/>
                <a:cs typeface="Arial"/>
              </a:rPr>
              <a:t>for  </a:t>
            </a:r>
            <a:r>
              <a:rPr sz="900" spc="10" dirty="0">
                <a:solidFill>
                  <a:srgbClr val="363740"/>
                </a:solidFill>
                <a:latin typeface="Arial"/>
                <a:cs typeface="Arial"/>
              </a:rPr>
              <a:t>students </a:t>
            </a:r>
            <a:r>
              <a:rPr sz="900" spc="15" dirty="0">
                <a:solidFill>
                  <a:srgbClr val="363740"/>
                </a:solidFill>
                <a:latin typeface="Arial"/>
                <a:cs typeface="Arial"/>
              </a:rPr>
              <a:t>from </a:t>
            </a:r>
            <a:r>
              <a:rPr sz="900" spc="-15" dirty="0">
                <a:solidFill>
                  <a:srgbClr val="363740"/>
                </a:solidFill>
                <a:latin typeface="Arial"/>
                <a:cs typeface="Arial"/>
              </a:rPr>
              <a:t>across </a:t>
            </a:r>
            <a:r>
              <a:rPr sz="900" spc="10" dirty="0">
                <a:solidFill>
                  <a:srgbClr val="363740"/>
                </a:solidFill>
                <a:latin typeface="Arial"/>
                <a:cs typeface="Arial"/>
              </a:rPr>
              <a:t>the </a:t>
            </a:r>
            <a:r>
              <a:rPr sz="900" spc="-25" dirty="0">
                <a:solidFill>
                  <a:srgbClr val="363740"/>
                </a:solidFill>
                <a:latin typeface="Arial"/>
                <a:cs typeface="Arial"/>
              </a:rPr>
              <a:t>US </a:t>
            </a:r>
            <a:r>
              <a:rPr sz="900" dirty="0">
                <a:solidFill>
                  <a:srgbClr val="363740"/>
                </a:solidFill>
                <a:latin typeface="Arial"/>
                <a:cs typeface="Arial"/>
              </a:rPr>
              <a:t>and </a:t>
            </a:r>
            <a:r>
              <a:rPr sz="900" spc="-20" dirty="0">
                <a:solidFill>
                  <a:srgbClr val="363740"/>
                </a:solidFill>
                <a:latin typeface="Arial"/>
                <a:cs typeface="Arial"/>
              </a:rPr>
              <a:t>Europe. </a:t>
            </a:r>
            <a:r>
              <a:rPr sz="900" dirty="0">
                <a:solidFill>
                  <a:srgbClr val="363740"/>
                </a:solidFill>
                <a:latin typeface="Arial"/>
                <a:cs typeface="Arial"/>
              </a:rPr>
              <a:t>He</a:t>
            </a:r>
            <a:r>
              <a:rPr sz="900" spc="-145" dirty="0">
                <a:solidFill>
                  <a:srgbClr val="363740"/>
                </a:solidFill>
                <a:latin typeface="Arial"/>
                <a:cs typeface="Arial"/>
              </a:rPr>
              <a:t> </a:t>
            </a:r>
            <a:r>
              <a:rPr sz="900" spc="-5" dirty="0">
                <a:solidFill>
                  <a:srgbClr val="363740"/>
                </a:solidFill>
                <a:latin typeface="Arial"/>
                <a:cs typeface="Arial"/>
              </a:rPr>
              <a:t>is  </a:t>
            </a:r>
            <a:r>
              <a:rPr sz="900" spc="10" dirty="0">
                <a:solidFill>
                  <a:srgbClr val="363740"/>
                </a:solidFill>
                <a:latin typeface="Arial"/>
                <a:cs typeface="Arial"/>
              </a:rPr>
              <a:t>the </a:t>
            </a:r>
            <a:r>
              <a:rPr sz="900" spc="5" dirty="0">
                <a:solidFill>
                  <a:srgbClr val="363740"/>
                </a:solidFill>
                <a:latin typeface="Arial"/>
                <a:cs typeface="Arial"/>
              </a:rPr>
              <a:t>recipient </a:t>
            </a:r>
            <a:r>
              <a:rPr sz="900" spc="20" dirty="0">
                <a:solidFill>
                  <a:srgbClr val="363740"/>
                </a:solidFill>
                <a:latin typeface="Arial"/>
                <a:cs typeface="Arial"/>
              </a:rPr>
              <a:t>of </a:t>
            </a:r>
            <a:r>
              <a:rPr sz="900" spc="-15" dirty="0">
                <a:solidFill>
                  <a:srgbClr val="363740"/>
                </a:solidFill>
                <a:latin typeface="Arial"/>
                <a:cs typeface="Arial"/>
              </a:rPr>
              <a:t>several </a:t>
            </a:r>
            <a:r>
              <a:rPr sz="900" spc="15" dirty="0">
                <a:solidFill>
                  <a:srgbClr val="363740"/>
                </a:solidFill>
                <a:latin typeface="Arial"/>
                <a:cs typeface="Arial"/>
              </a:rPr>
              <a:t>MBA</a:t>
            </a:r>
            <a:r>
              <a:rPr sz="900" spc="-175" dirty="0">
                <a:solidFill>
                  <a:srgbClr val="363740"/>
                </a:solidFill>
                <a:latin typeface="Arial"/>
                <a:cs typeface="Arial"/>
              </a:rPr>
              <a:t> </a:t>
            </a:r>
            <a:r>
              <a:rPr sz="900" spc="5" dirty="0">
                <a:solidFill>
                  <a:srgbClr val="363740"/>
                </a:solidFill>
                <a:latin typeface="Arial"/>
                <a:cs typeface="Arial"/>
              </a:rPr>
              <a:t>teaching </a:t>
            </a:r>
            <a:r>
              <a:rPr sz="900" dirty="0">
                <a:solidFill>
                  <a:srgbClr val="363740"/>
                </a:solidFill>
                <a:latin typeface="Arial"/>
                <a:cs typeface="Arial"/>
              </a:rPr>
              <a:t>awards.</a:t>
            </a:r>
            <a:endParaRPr sz="900">
              <a:latin typeface="Arial"/>
              <a:cs typeface="Arial"/>
            </a:endParaRPr>
          </a:p>
        </p:txBody>
      </p:sp>
      <p:sp>
        <p:nvSpPr>
          <p:cNvPr id="10" name="object 10"/>
          <p:cNvSpPr txBox="1"/>
          <p:nvPr/>
        </p:nvSpPr>
        <p:spPr>
          <a:xfrm>
            <a:off x="6250825" y="3494427"/>
            <a:ext cx="2399030" cy="1163955"/>
          </a:xfrm>
          <a:prstGeom prst="rect">
            <a:avLst/>
          </a:prstGeom>
        </p:spPr>
        <p:txBody>
          <a:bodyPr vert="horz" wrap="square" lIns="0" tIns="0" rIns="0" bIns="0" rtlCol="0">
            <a:spAutoFit/>
          </a:bodyPr>
          <a:lstStyle/>
          <a:p>
            <a:pPr marL="12700" marR="5080">
              <a:lnSpc>
                <a:spcPct val="118100"/>
              </a:lnSpc>
            </a:pPr>
            <a:r>
              <a:rPr sz="900" spc="-5" dirty="0">
                <a:solidFill>
                  <a:srgbClr val="363740"/>
                </a:solidFill>
                <a:latin typeface="Arial"/>
                <a:cs typeface="Arial"/>
              </a:rPr>
              <a:t>Professor </a:t>
            </a:r>
            <a:r>
              <a:rPr sz="900" spc="5" dirty="0">
                <a:solidFill>
                  <a:srgbClr val="363740"/>
                </a:solidFill>
                <a:latin typeface="Arial"/>
                <a:cs typeface="Arial"/>
              </a:rPr>
              <a:t>Ittner’s </a:t>
            </a:r>
            <a:r>
              <a:rPr sz="900" spc="25" dirty="0">
                <a:solidFill>
                  <a:srgbClr val="363740"/>
                </a:solidFill>
                <a:latin typeface="Arial"/>
                <a:cs typeface="Arial"/>
              </a:rPr>
              <a:t>work </a:t>
            </a:r>
            <a:r>
              <a:rPr sz="900" dirty="0">
                <a:solidFill>
                  <a:srgbClr val="363740"/>
                </a:solidFill>
                <a:latin typeface="Arial"/>
                <a:cs typeface="Arial"/>
              </a:rPr>
              <a:t>on </a:t>
            </a:r>
            <a:r>
              <a:rPr sz="900" spc="10" dirty="0">
                <a:solidFill>
                  <a:srgbClr val="363740"/>
                </a:solidFill>
                <a:latin typeface="Arial"/>
                <a:cs typeface="Arial"/>
              </a:rPr>
              <a:t>the </a:t>
            </a:r>
            <a:r>
              <a:rPr sz="900" spc="-5" dirty="0">
                <a:solidFill>
                  <a:srgbClr val="363740"/>
                </a:solidFill>
                <a:latin typeface="Arial"/>
                <a:cs typeface="Arial"/>
              </a:rPr>
              <a:t>association  </a:t>
            </a:r>
            <a:r>
              <a:rPr sz="900" spc="15" dirty="0">
                <a:solidFill>
                  <a:srgbClr val="363740"/>
                </a:solidFill>
                <a:latin typeface="Arial"/>
                <a:cs typeface="Arial"/>
              </a:rPr>
              <a:t>between </a:t>
            </a:r>
            <a:r>
              <a:rPr sz="900" dirty="0">
                <a:solidFill>
                  <a:srgbClr val="363740"/>
                </a:solidFill>
                <a:latin typeface="Arial"/>
                <a:cs typeface="Arial"/>
              </a:rPr>
              <a:t>customer </a:t>
            </a:r>
            <a:r>
              <a:rPr sz="900" spc="5" dirty="0">
                <a:solidFill>
                  <a:srgbClr val="363740"/>
                </a:solidFill>
                <a:latin typeface="Arial"/>
                <a:cs typeface="Arial"/>
              </a:rPr>
              <a:t>satisfaction </a:t>
            </a:r>
            <a:r>
              <a:rPr sz="900" spc="-15" dirty="0">
                <a:solidFill>
                  <a:srgbClr val="363740"/>
                </a:solidFill>
                <a:latin typeface="Arial"/>
                <a:cs typeface="Arial"/>
              </a:rPr>
              <a:t>measures </a:t>
            </a:r>
            <a:r>
              <a:rPr sz="900" dirty="0">
                <a:solidFill>
                  <a:srgbClr val="363740"/>
                </a:solidFill>
                <a:latin typeface="Arial"/>
                <a:cs typeface="Arial"/>
              </a:rPr>
              <a:t>and  ﬁnancial </a:t>
            </a:r>
            <a:r>
              <a:rPr sz="900" spc="5" dirty="0">
                <a:solidFill>
                  <a:srgbClr val="363740"/>
                </a:solidFill>
                <a:latin typeface="Arial"/>
                <a:cs typeface="Arial"/>
              </a:rPr>
              <a:t>performance </a:t>
            </a:r>
            <a:r>
              <a:rPr sz="900" spc="-10" dirty="0">
                <a:solidFill>
                  <a:srgbClr val="363740"/>
                </a:solidFill>
                <a:latin typeface="Arial"/>
                <a:cs typeface="Arial"/>
              </a:rPr>
              <a:t>received </a:t>
            </a:r>
            <a:r>
              <a:rPr sz="900" spc="10" dirty="0">
                <a:solidFill>
                  <a:srgbClr val="363740"/>
                </a:solidFill>
                <a:latin typeface="Arial"/>
                <a:cs typeface="Arial"/>
              </a:rPr>
              <a:t>the </a:t>
            </a:r>
            <a:r>
              <a:rPr sz="900" spc="5" dirty="0">
                <a:solidFill>
                  <a:srgbClr val="363740"/>
                </a:solidFill>
                <a:latin typeface="Arial"/>
                <a:cs typeface="Arial"/>
              </a:rPr>
              <a:t>American  </a:t>
            </a:r>
            <a:r>
              <a:rPr sz="900" spc="10" dirty="0">
                <a:solidFill>
                  <a:srgbClr val="363740"/>
                </a:solidFill>
                <a:latin typeface="Arial"/>
                <a:cs typeface="Arial"/>
              </a:rPr>
              <a:t>Accounting </a:t>
            </a:r>
            <a:r>
              <a:rPr sz="900" spc="-5" dirty="0">
                <a:solidFill>
                  <a:srgbClr val="363740"/>
                </a:solidFill>
                <a:latin typeface="Arial"/>
                <a:cs typeface="Arial"/>
              </a:rPr>
              <a:t>Association’s </a:t>
            </a:r>
            <a:r>
              <a:rPr sz="900" spc="5" dirty="0">
                <a:solidFill>
                  <a:srgbClr val="363740"/>
                </a:solidFill>
                <a:latin typeface="Arial"/>
                <a:cs typeface="Arial"/>
              </a:rPr>
              <a:t>Notable</a:t>
            </a:r>
            <a:r>
              <a:rPr sz="900" spc="-45" dirty="0">
                <a:solidFill>
                  <a:srgbClr val="363740"/>
                </a:solidFill>
                <a:latin typeface="Arial"/>
                <a:cs typeface="Arial"/>
              </a:rPr>
              <a:t> </a:t>
            </a:r>
            <a:r>
              <a:rPr sz="900" spc="10" dirty="0">
                <a:solidFill>
                  <a:srgbClr val="363740"/>
                </a:solidFill>
                <a:latin typeface="Arial"/>
                <a:cs typeface="Arial"/>
              </a:rPr>
              <a:t>Contribution  </a:t>
            </a:r>
            <a:r>
              <a:rPr sz="900" spc="25" dirty="0">
                <a:solidFill>
                  <a:srgbClr val="363740"/>
                </a:solidFill>
                <a:latin typeface="Arial"/>
                <a:cs typeface="Arial"/>
              </a:rPr>
              <a:t>to </a:t>
            </a:r>
            <a:r>
              <a:rPr sz="900" dirty="0">
                <a:solidFill>
                  <a:srgbClr val="363740"/>
                </a:solidFill>
                <a:latin typeface="Arial"/>
                <a:cs typeface="Arial"/>
              </a:rPr>
              <a:t>Management </a:t>
            </a:r>
            <a:r>
              <a:rPr sz="900" spc="10" dirty="0">
                <a:solidFill>
                  <a:srgbClr val="363740"/>
                </a:solidFill>
                <a:latin typeface="Arial"/>
                <a:cs typeface="Arial"/>
              </a:rPr>
              <a:t>Accounting </a:t>
            </a:r>
            <a:r>
              <a:rPr sz="900" spc="5" dirty="0">
                <a:solidFill>
                  <a:srgbClr val="363740"/>
                </a:solidFill>
                <a:latin typeface="Arial"/>
                <a:cs typeface="Arial"/>
              </a:rPr>
              <a:t>Literature </a:t>
            </a:r>
            <a:r>
              <a:rPr sz="900" spc="15" dirty="0">
                <a:solidFill>
                  <a:srgbClr val="363740"/>
                </a:solidFill>
                <a:latin typeface="Arial"/>
                <a:cs typeface="Arial"/>
              </a:rPr>
              <a:t>Award.  </a:t>
            </a:r>
            <a:r>
              <a:rPr sz="900" dirty="0">
                <a:solidFill>
                  <a:srgbClr val="363740"/>
                </a:solidFill>
                <a:latin typeface="Arial"/>
                <a:cs typeface="Arial"/>
              </a:rPr>
              <a:t>He </a:t>
            </a:r>
            <a:r>
              <a:rPr sz="900" spc="-10" dirty="0">
                <a:solidFill>
                  <a:srgbClr val="363740"/>
                </a:solidFill>
                <a:latin typeface="Arial"/>
                <a:cs typeface="Arial"/>
              </a:rPr>
              <a:t>received </a:t>
            </a:r>
            <a:r>
              <a:rPr sz="900" dirty="0">
                <a:solidFill>
                  <a:srgbClr val="363740"/>
                </a:solidFill>
                <a:latin typeface="Arial"/>
                <a:cs typeface="Arial"/>
              </a:rPr>
              <a:t>his </a:t>
            </a:r>
            <a:r>
              <a:rPr sz="900" spc="-10" dirty="0">
                <a:solidFill>
                  <a:srgbClr val="363740"/>
                </a:solidFill>
                <a:latin typeface="Arial"/>
                <a:cs typeface="Arial"/>
              </a:rPr>
              <a:t>Ph.D </a:t>
            </a:r>
            <a:r>
              <a:rPr sz="900" spc="5" dirty="0">
                <a:solidFill>
                  <a:srgbClr val="363740"/>
                </a:solidFill>
                <a:latin typeface="Arial"/>
                <a:cs typeface="Arial"/>
              </a:rPr>
              <a:t>in </a:t>
            </a:r>
            <a:r>
              <a:rPr sz="900" spc="-10" dirty="0">
                <a:solidFill>
                  <a:srgbClr val="363740"/>
                </a:solidFill>
                <a:latin typeface="Arial"/>
                <a:cs typeface="Arial"/>
              </a:rPr>
              <a:t>Business  </a:t>
            </a:r>
            <a:r>
              <a:rPr sz="900" spc="15" dirty="0">
                <a:solidFill>
                  <a:srgbClr val="363740"/>
                </a:solidFill>
                <a:latin typeface="Arial"/>
                <a:cs typeface="Arial"/>
              </a:rPr>
              <a:t>Administration from</a:t>
            </a:r>
            <a:r>
              <a:rPr sz="900" spc="-120" dirty="0">
                <a:solidFill>
                  <a:srgbClr val="363740"/>
                </a:solidFill>
                <a:latin typeface="Arial"/>
                <a:cs typeface="Arial"/>
              </a:rPr>
              <a:t> </a:t>
            </a:r>
            <a:r>
              <a:rPr sz="900" dirty="0">
                <a:solidFill>
                  <a:srgbClr val="363740"/>
                </a:solidFill>
                <a:latin typeface="Arial"/>
                <a:cs typeface="Arial"/>
              </a:rPr>
              <a:t>Harvard.</a:t>
            </a:r>
            <a:endParaRPr sz="900">
              <a:latin typeface="Arial"/>
              <a:cs typeface="Arial"/>
            </a:endParaRPr>
          </a:p>
        </p:txBody>
      </p:sp>
      <p:sp>
        <p:nvSpPr>
          <p:cNvPr id="11" name="object 11"/>
          <p:cNvSpPr txBox="1"/>
          <p:nvPr/>
        </p:nvSpPr>
        <p:spPr>
          <a:xfrm>
            <a:off x="3536774" y="2199027"/>
            <a:ext cx="2236470" cy="1163955"/>
          </a:xfrm>
          <a:prstGeom prst="rect">
            <a:avLst/>
          </a:prstGeom>
        </p:spPr>
        <p:txBody>
          <a:bodyPr vert="horz" wrap="square" lIns="0" tIns="0" rIns="0" bIns="0" rtlCol="0">
            <a:spAutoFit/>
          </a:bodyPr>
          <a:lstStyle/>
          <a:p>
            <a:pPr marL="12700" marR="5080">
              <a:lnSpc>
                <a:spcPct val="118100"/>
              </a:lnSpc>
            </a:pPr>
            <a:r>
              <a:rPr sz="900" spc="-5" dirty="0">
                <a:solidFill>
                  <a:srgbClr val="363740"/>
                </a:solidFill>
                <a:latin typeface="Arial"/>
                <a:cs typeface="Arial"/>
              </a:rPr>
              <a:t>Richard </a:t>
            </a:r>
            <a:r>
              <a:rPr sz="900" spc="10" dirty="0">
                <a:solidFill>
                  <a:srgbClr val="363740"/>
                </a:solidFill>
                <a:latin typeface="Arial"/>
                <a:cs typeface="Arial"/>
              </a:rPr>
              <a:t>Lambert </a:t>
            </a:r>
            <a:r>
              <a:rPr sz="900" spc="-10" dirty="0">
                <a:solidFill>
                  <a:srgbClr val="363740"/>
                </a:solidFill>
                <a:latin typeface="Arial"/>
                <a:cs typeface="Arial"/>
              </a:rPr>
              <a:t>teaches </a:t>
            </a:r>
            <a:r>
              <a:rPr sz="900" spc="-25" dirty="0">
                <a:solidFill>
                  <a:srgbClr val="363740"/>
                </a:solidFill>
                <a:latin typeface="Arial"/>
                <a:cs typeface="Arial"/>
              </a:rPr>
              <a:t>a </a:t>
            </a:r>
            <a:r>
              <a:rPr sz="900" spc="25" dirty="0">
                <a:solidFill>
                  <a:srgbClr val="363740"/>
                </a:solidFill>
                <a:latin typeface="Arial"/>
                <a:cs typeface="Arial"/>
              </a:rPr>
              <a:t>wide </a:t>
            </a:r>
            <a:r>
              <a:rPr sz="900" dirty="0">
                <a:solidFill>
                  <a:srgbClr val="363740"/>
                </a:solidFill>
                <a:latin typeface="Arial"/>
                <a:cs typeface="Arial"/>
              </a:rPr>
              <a:t>range </a:t>
            </a:r>
            <a:r>
              <a:rPr sz="900" spc="20" dirty="0">
                <a:solidFill>
                  <a:srgbClr val="363740"/>
                </a:solidFill>
                <a:latin typeface="Arial"/>
                <a:cs typeface="Arial"/>
              </a:rPr>
              <a:t>of  </a:t>
            </a:r>
            <a:r>
              <a:rPr sz="900" spc="-10" dirty="0">
                <a:solidFill>
                  <a:srgbClr val="363740"/>
                </a:solidFill>
                <a:latin typeface="Arial"/>
                <a:cs typeface="Arial"/>
              </a:rPr>
              <a:t>courses </a:t>
            </a:r>
            <a:r>
              <a:rPr sz="900" spc="5" dirty="0">
                <a:solidFill>
                  <a:srgbClr val="363740"/>
                </a:solidFill>
                <a:latin typeface="Arial"/>
                <a:cs typeface="Arial"/>
              </a:rPr>
              <a:t>in </a:t>
            </a:r>
            <a:r>
              <a:rPr sz="900" spc="10" dirty="0">
                <a:solidFill>
                  <a:srgbClr val="363740"/>
                </a:solidFill>
                <a:latin typeface="Arial"/>
                <a:cs typeface="Arial"/>
              </a:rPr>
              <a:t>the </a:t>
            </a:r>
            <a:r>
              <a:rPr sz="900" spc="-20" dirty="0">
                <a:solidFill>
                  <a:srgbClr val="363740"/>
                </a:solidFill>
                <a:latin typeface="Arial"/>
                <a:cs typeface="Arial"/>
              </a:rPr>
              <a:t>areas </a:t>
            </a:r>
            <a:r>
              <a:rPr sz="900" spc="20" dirty="0">
                <a:solidFill>
                  <a:srgbClr val="363740"/>
                </a:solidFill>
                <a:latin typeface="Arial"/>
                <a:cs typeface="Arial"/>
              </a:rPr>
              <a:t>of </a:t>
            </a:r>
            <a:r>
              <a:rPr sz="900" dirty="0">
                <a:solidFill>
                  <a:srgbClr val="363740"/>
                </a:solidFill>
                <a:latin typeface="Arial"/>
                <a:cs typeface="Arial"/>
              </a:rPr>
              <a:t>ﬁnancial </a:t>
            </a:r>
            <a:r>
              <a:rPr sz="900" spc="10" dirty="0">
                <a:solidFill>
                  <a:srgbClr val="363740"/>
                </a:solidFill>
                <a:latin typeface="Arial"/>
                <a:cs typeface="Arial"/>
              </a:rPr>
              <a:t>reporting,  </a:t>
            </a:r>
            <a:r>
              <a:rPr sz="900" dirty="0">
                <a:solidFill>
                  <a:srgbClr val="363740"/>
                </a:solidFill>
                <a:latin typeface="Arial"/>
                <a:cs typeface="Arial"/>
              </a:rPr>
              <a:t>cost and management accounting, and  compensation and </a:t>
            </a:r>
            <a:r>
              <a:rPr sz="900" spc="5" dirty="0">
                <a:solidFill>
                  <a:srgbClr val="363740"/>
                </a:solidFill>
                <a:latin typeface="Arial"/>
                <a:cs typeface="Arial"/>
              </a:rPr>
              <a:t>performance  </a:t>
            </a:r>
            <a:r>
              <a:rPr sz="900" spc="-5" dirty="0">
                <a:solidFill>
                  <a:srgbClr val="363740"/>
                </a:solidFill>
                <a:latin typeface="Arial"/>
                <a:cs typeface="Arial"/>
              </a:rPr>
              <a:t>measurement. Professor </a:t>
            </a:r>
            <a:r>
              <a:rPr sz="900" spc="10" dirty="0">
                <a:solidFill>
                  <a:srgbClr val="363740"/>
                </a:solidFill>
                <a:latin typeface="Arial"/>
                <a:cs typeface="Arial"/>
              </a:rPr>
              <a:t>Lambert </a:t>
            </a:r>
            <a:r>
              <a:rPr sz="900" spc="-5" dirty="0">
                <a:solidFill>
                  <a:srgbClr val="363740"/>
                </a:solidFill>
                <a:latin typeface="Arial"/>
                <a:cs typeface="Arial"/>
              </a:rPr>
              <a:t>is </a:t>
            </a:r>
            <a:r>
              <a:rPr sz="900" spc="-25" dirty="0">
                <a:solidFill>
                  <a:srgbClr val="363740"/>
                </a:solidFill>
                <a:latin typeface="Arial"/>
                <a:cs typeface="Arial"/>
              </a:rPr>
              <a:t>a  </a:t>
            </a:r>
            <a:r>
              <a:rPr sz="900" spc="5" dirty="0">
                <a:solidFill>
                  <a:srgbClr val="363740"/>
                </a:solidFill>
                <a:latin typeface="Arial"/>
                <a:cs typeface="Arial"/>
              </a:rPr>
              <a:t>recipient </a:t>
            </a:r>
            <a:r>
              <a:rPr sz="900" spc="20" dirty="0">
                <a:solidFill>
                  <a:srgbClr val="363740"/>
                </a:solidFill>
                <a:latin typeface="Arial"/>
                <a:cs typeface="Arial"/>
              </a:rPr>
              <a:t>of </a:t>
            </a:r>
            <a:r>
              <a:rPr sz="900" spc="10" dirty="0">
                <a:solidFill>
                  <a:srgbClr val="363740"/>
                </a:solidFill>
                <a:latin typeface="Arial"/>
                <a:cs typeface="Arial"/>
              </a:rPr>
              <a:t>the </a:t>
            </a:r>
            <a:r>
              <a:rPr sz="900" spc="-5" dirty="0">
                <a:solidFill>
                  <a:srgbClr val="363740"/>
                </a:solidFill>
                <a:latin typeface="Arial"/>
                <a:cs typeface="Arial"/>
              </a:rPr>
              <a:t>Helen Kardon </a:t>
            </a:r>
            <a:r>
              <a:rPr sz="900" spc="-10" dirty="0">
                <a:solidFill>
                  <a:srgbClr val="363740"/>
                </a:solidFill>
                <a:latin typeface="Arial"/>
                <a:cs typeface="Arial"/>
              </a:rPr>
              <a:t>Moss </a:t>
            </a:r>
            <a:r>
              <a:rPr sz="900" spc="15" dirty="0">
                <a:solidFill>
                  <a:srgbClr val="363740"/>
                </a:solidFill>
                <a:latin typeface="Arial"/>
                <a:cs typeface="Arial"/>
              </a:rPr>
              <a:t>Anvil  </a:t>
            </a:r>
            <a:r>
              <a:rPr sz="900" spc="25" dirty="0">
                <a:solidFill>
                  <a:srgbClr val="363740"/>
                </a:solidFill>
                <a:latin typeface="Arial"/>
                <a:cs typeface="Arial"/>
              </a:rPr>
              <a:t>Award </a:t>
            </a:r>
            <a:r>
              <a:rPr sz="900" spc="15" dirty="0">
                <a:solidFill>
                  <a:srgbClr val="363740"/>
                </a:solidFill>
                <a:latin typeface="Arial"/>
                <a:cs typeface="Arial"/>
              </a:rPr>
              <a:t>for </a:t>
            </a:r>
            <a:r>
              <a:rPr sz="900" spc="-15" dirty="0">
                <a:solidFill>
                  <a:srgbClr val="363740"/>
                </a:solidFill>
                <a:latin typeface="Arial"/>
                <a:cs typeface="Arial"/>
              </a:rPr>
              <a:t>Teaching </a:t>
            </a:r>
            <a:r>
              <a:rPr sz="900" spc="-20" dirty="0">
                <a:solidFill>
                  <a:srgbClr val="363740"/>
                </a:solidFill>
                <a:latin typeface="Arial"/>
                <a:cs typeface="Arial"/>
              </a:rPr>
              <a:t>Excellence </a:t>
            </a:r>
            <a:r>
              <a:rPr sz="900" spc="15" dirty="0">
                <a:solidFill>
                  <a:srgbClr val="363740"/>
                </a:solidFill>
                <a:latin typeface="Arial"/>
                <a:cs typeface="Arial"/>
              </a:rPr>
              <a:t>at</a:t>
            </a:r>
            <a:r>
              <a:rPr sz="900" spc="-110" dirty="0">
                <a:solidFill>
                  <a:srgbClr val="363740"/>
                </a:solidFill>
                <a:latin typeface="Arial"/>
                <a:cs typeface="Arial"/>
              </a:rPr>
              <a:t> </a:t>
            </a:r>
            <a:r>
              <a:rPr sz="900" spc="25" dirty="0">
                <a:solidFill>
                  <a:srgbClr val="363740"/>
                </a:solidFill>
                <a:latin typeface="Arial"/>
                <a:cs typeface="Arial"/>
              </a:rPr>
              <a:t>Wharton.</a:t>
            </a:r>
            <a:endParaRPr sz="900">
              <a:latin typeface="Arial"/>
              <a:cs typeface="Arial"/>
            </a:endParaRPr>
          </a:p>
        </p:txBody>
      </p:sp>
      <p:sp>
        <p:nvSpPr>
          <p:cNvPr id="12" name="object 12"/>
          <p:cNvSpPr txBox="1"/>
          <p:nvPr/>
        </p:nvSpPr>
        <p:spPr>
          <a:xfrm>
            <a:off x="3536774" y="3494427"/>
            <a:ext cx="2329815" cy="1163955"/>
          </a:xfrm>
          <a:prstGeom prst="rect">
            <a:avLst/>
          </a:prstGeom>
        </p:spPr>
        <p:txBody>
          <a:bodyPr vert="horz" wrap="square" lIns="0" tIns="0" rIns="0" bIns="0" rtlCol="0">
            <a:spAutoFit/>
          </a:bodyPr>
          <a:lstStyle/>
          <a:p>
            <a:pPr marL="12700" marR="5080">
              <a:lnSpc>
                <a:spcPct val="118100"/>
              </a:lnSpc>
            </a:pPr>
            <a:r>
              <a:rPr sz="900" dirty="0">
                <a:solidFill>
                  <a:srgbClr val="363740"/>
                </a:solidFill>
                <a:latin typeface="Arial"/>
                <a:cs typeface="Arial"/>
              </a:rPr>
              <a:t>He </a:t>
            </a:r>
            <a:r>
              <a:rPr sz="900" spc="-5" dirty="0">
                <a:solidFill>
                  <a:srgbClr val="363740"/>
                </a:solidFill>
                <a:latin typeface="Arial"/>
                <a:cs typeface="Arial"/>
              </a:rPr>
              <a:t>is </a:t>
            </a:r>
            <a:r>
              <a:rPr sz="900" spc="-25" dirty="0">
                <a:solidFill>
                  <a:srgbClr val="363740"/>
                </a:solidFill>
                <a:latin typeface="Arial"/>
                <a:cs typeface="Arial"/>
              </a:rPr>
              <a:t>a </a:t>
            </a:r>
            <a:r>
              <a:rPr sz="900" dirty="0">
                <a:solidFill>
                  <a:srgbClr val="363740"/>
                </a:solidFill>
                <a:latin typeface="Arial"/>
                <a:cs typeface="Arial"/>
              </a:rPr>
              <a:t>member </a:t>
            </a:r>
            <a:r>
              <a:rPr sz="900" spc="20" dirty="0">
                <a:solidFill>
                  <a:srgbClr val="363740"/>
                </a:solidFill>
                <a:latin typeface="Arial"/>
                <a:cs typeface="Arial"/>
              </a:rPr>
              <a:t>of </a:t>
            </a:r>
            <a:r>
              <a:rPr sz="900" spc="10" dirty="0">
                <a:solidFill>
                  <a:srgbClr val="363740"/>
                </a:solidFill>
                <a:latin typeface="Arial"/>
                <a:cs typeface="Arial"/>
              </a:rPr>
              <a:t>the </a:t>
            </a:r>
            <a:r>
              <a:rPr sz="900" dirty="0">
                <a:solidFill>
                  <a:srgbClr val="363740"/>
                </a:solidFill>
                <a:latin typeface="Arial"/>
                <a:cs typeface="Arial"/>
              </a:rPr>
              <a:t>Editorial Board </a:t>
            </a:r>
            <a:r>
              <a:rPr sz="900" spc="20" dirty="0">
                <a:solidFill>
                  <a:srgbClr val="363740"/>
                </a:solidFill>
                <a:latin typeface="Arial"/>
                <a:cs typeface="Arial"/>
              </a:rPr>
              <a:t>of </a:t>
            </a:r>
            <a:r>
              <a:rPr sz="900" spc="10" dirty="0">
                <a:solidFill>
                  <a:srgbClr val="363740"/>
                </a:solidFill>
                <a:latin typeface="Arial"/>
                <a:cs typeface="Arial"/>
              </a:rPr>
              <a:t>the  </a:t>
            </a:r>
            <a:r>
              <a:rPr sz="900" spc="-20" dirty="0">
                <a:solidFill>
                  <a:srgbClr val="363740"/>
                </a:solidFill>
                <a:latin typeface="Arial"/>
                <a:cs typeface="Arial"/>
              </a:rPr>
              <a:t>Journal </a:t>
            </a:r>
            <a:r>
              <a:rPr sz="900" spc="20" dirty="0">
                <a:solidFill>
                  <a:srgbClr val="363740"/>
                </a:solidFill>
                <a:latin typeface="Arial"/>
                <a:cs typeface="Arial"/>
              </a:rPr>
              <a:t>of </a:t>
            </a:r>
            <a:r>
              <a:rPr sz="900" spc="10" dirty="0">
                <a:solidFill>
                  <a:srgbClr val="363740"/>
                </a:solidFill>
                <a:latin typeface="Arial"/>
                <a:cs typeface="Arial"/>
              </a:rPr>
              <a:t>Accounting </a:t>
            </a:r>
            <a:r>
              <a:rPr sz="900" spc="-20" dirty="0">
                <a:solidFill>
                  <a:srgbClr val="363740"/>
                </a:solidFill>
                <a:latin typeface="Arial"/>
                <a:cs typeface="Arial"/>
              </a:rPr>
              <a:t>Research </a:t>
            </a:r>
            <a:r>
              <a:rPr sz="900" dirty="0">
                <a:solidFill>
                  <a:srgbClr val="363740"/>
                </a:solidFill>
                <a:latin typeface="Arial"/>
                <a:cs typeface="Arial"/>
              </a:rPr>
              <a:t>and </a:t>
            </a:r>
            <a:r>
              <a:rPr sz="900" spc="-10" dirty="0">
                <a:solidFill>
                  <a:srgbClr val="363740"/>
                </a:solidFill>
                <a:latin typeface="Arial"/>
                <a:cs typeface="Arial"/>
              </a:rPr>
              <a:t>The  </a:t>
            </a:r>
            <a:r>
              <a:rPr sz="900" dirty="0">
                <a:solidFill>
                  <a:srgbClr val="363740"/>
                </a:solidFill>
                <a:latin typeface="Arial"/>
                <a:cs typeface="Arial"/>
              </a:rPr>
              <a:t>Review </a:t>
            </a:r>
            <a:r>
              <a:rPr sz="900" spc="20" dirty="0">
                <a:solidFill>
                  <a:srgbClr val="363740"/>
                </a:solidFill>
                <a:latin typeface="Arial"/>
                <a:cs typeface="Arial"/>
              </a:rPr>
              <a:t>of </a:t>
            </a:r>
            <a:r>
              <a:rPr sz="900" spc="10" dirty="0">
                <a:solidFill>
                  <a:srgbClr val="363740"/>
                </a:solidFill>
                <a:latin typeface="Arial"/>
                <a:cs typeface="Arial"/>
              </a:rPr>
              <a:t>Accounting </a:t>
            </a:r>
            <a:r>
              <a:rPr sz="900" spc="-10" dirty="0">
                <a:solidFill>
                  <a:srgbClr val="363740"/>
                </a:solidFill>
                <a:latin typeface="Arial"/>
                <a:cs typeface="Arial"/>
              </a:rPr>
              <a:t>Studies. </a:t>
            </a:r>
            <a:r>
              <a:rPr sz="900" dirty="0">
                <a:solidFill>
                  <a:srgbClr val="363740"/>
                </a:solidFill>
                <a:latin typeface="Arial"/>
                <a:cs typeface="Arial"/>
              </a:rPr>
              <a:t>He </a:t>
            </a:r>
            <a:r>
              <a:rPr sz="900" spc="-10" dirty="0">
                <a:solidFill>
                  <a:srgbClr val="363740"/>
                </a:solidFill>
                <a:latin typeface="Arial"/>
                <a:cs typeface="Arial"/>
              </a:rPr>
              <a:t>received </a:t>
            </a:r>
            <a:r>
              <a:rPr sz="900" spc="-25" dirty="0">
                <a:solidFill>
                  <a:srgbClr val="363740"/>
                </a:solidFill>
                <a:latin typeface="Arial"/>
                <a:cs typeface="Arial"/>
              </a:rPr>
              <a:t>a  </a:t>
            </a:r>
            <a:r>
              <a:rPr sz="900" spc="-10" dirty="0">
                <a:solidFill>
                  <a:srgbClr val="363740"/>
                </a:solidFill>
                <a:latin typeface="Arial"/>
                <a:cs typeface="Arial"/>
              </a:rPr>
              <a:t>Ph.D </a:t>
            </a:r>
            <a:r>
              <a:rPr sz="900" spc="15" dirty="0">
                <a:solidFill>
                  <a:srgbClr val="363740"/>
                </a:solidFill>
                <a:latin typeface="Arial"/>
                <a:cs typeface="Arial"/>
              </a:rPr>
              <a:t>from </a:t>
            </a:r>
            <a:r>
              <a:rPr sz="900" spc="5" dirty="0">
                <a:solidFill>
                  <a:srgbClr val="363740"/>
                </a:solidFill>
                <a:latin typeface="Arial"/>
                <a:cs typeface="Arial"/>
              </a:rPr>
              <a:t>Stanford in </a:t>
            </a:r>
            <a:r>
              <a:rPr sz="900" spc="20" dirty="0">
                <a:solidFill>
                  <a:srgbClr val="363740"/>
                </a:solidFill>
                <a:latin typeface="Arial"/>
                <a:cs typeface="Arial"/>
              </a:rPr>
              <a:t>1982, </a:t>
            </a:r>
            <a:r>
              <a:rPr sz="900" dirty="0">
                <a:solidFill>
                  <a:srgbClr val="363740"/>
                </a:solidFill>
                <a:latin typeface="Arial"/>
                <a:cs typeface="Arial"/>
              </a:rPr>
              <a:t>and his </a:t>
            </a:r>
            <a:r>
              <a:rPr sz="900" spc="5" dirty="0">
                <a:solidFill>
                  <a:srgbClr val="363740"/>
                </a:solidFill>
                <a:latin typeface="Arial"/>
                <a:cs typeface="Arial"/>
              </a:rPr>
              <a:t>latest  book </a:t>
            </a:r>
            <a:r>
              <a:rPr sz="900" spc="-5" dirty="0">
                <a:solidFill>
                  <a:srgbClr val="363740"/>
                </a:solidFill>
                <a:latin typeface="Arial"/>
                <a:cs typeface="Arial"/>
              </a:rPr>
              <a:t>is </a:t>
            </a:r>
            <a:r>
              <a:rPr sz="900" spc="10" dirty="0">
                <a:solidFill>
                  <a:srgbClr val="363740"/>
                </a:solidFill>
                <a:latin typeface="Arial"/>
                <a:cs typeface="Arial"/>
              </a:rPr>
              <a:t>entitled </a:t>
            </a:r>
            <a:r>
              <a:rPr sz="900" i="1" spc="-10" dirty="0">
                <a:solidFill>
                  <a:srgbClr val="363740"/>
                </a:solidFill>
                <a:latin typeface="Arial"/>
                <a:cs typeface="Arial"/>
              </a:rPr>
              <a:t>Financial </a:t>
            </a:r>
            <a:r>
              <a:rPr sz="900" i="1" dirty="0">
                <a:solidFill>
                  <a:srgbClr val="363740"/>
                </a:solidFill>
                <a:latin typeface="Arial"/>
                <a:cs typeface="Arial"/>
              </a:rPr>
              <a:t>Literacy </a:t>
            </a:r>
            <a:r>
              <a:rPr sz="900" i="1" spc="15" dirty="0">
                <a:solidFill>
                  <a:srgbClr val="363740"/>
                </a:solidFill>
                <a:latin typeface="Arial"/>
                <a:cs typeface="Arial"/>
              </a:rPr>
              <a:t>for  </a:t>
            </a:r>
            <a:r>
              <a:rPr sz="900" i="1" spc="-10" dirty="0">
                <a:solidFill>
                  <a:srgbClr val="363740"/>
                </a:solidFill>
                <a:latin typeface="Arial"/>
                <a:cs typeface="Arial"/>
              </a:rPr>
              <a:t>Managers: </a:t>
            </a:r>
            <a:r>
              <a:rPr sz="900" i="1" spc="-15" dirty="0">
                <a:solidFill>
                  <a:srgbClr val="363740"/>
                </a:solidFill>
                <a:latin typeface="Arial"/>
                <a:cs typeface="Arial"/>
              </a:rPr>
              <a:t>Finance </a:t>
            </a:r>
            <a:r>
              <a:rPr sz="900" i="1" dirty="0">
                <a:solidFill>
                  <a:srgbClr val="363740"/>
                </a:solidFill>
                <a:latin typeface="Arial"/>
                <a:cs typeface="Arial"/>
              </a:rPr>
              <a:t>and </a:t>
            </a:r>
            <a:r>
              <a:rPr sz="900" i="1" spc="10" dirty="0">
                <a:solidFill>
                  <a:srgbClr val="363740"/>
                </a:solidFill>
                <a:latin typeface="Arial"/>
                <a:cs typeface="Arial"/>
              </a:rPr>
              <a:t>Accounting </a:t>
            </a:r>
            <a:r>
              <a:rPr sz="900" i="1" spc="15" dirty="0">
                <a:solidFill>
                  <a:srgbClr val="363740"/>
                </a:solidFill>
                <a:latin typeface="Arial"/>
                <a:cs typeface="Arial"/>
              </a:rPr>
              <a:t>for</a:t>
            </a:r>
            <a:r>
              <a:rPr sz="900" i="1" spc="-85" dirty="0">
                <a:solidFill>
                  <a:srgbClr val="363740"/>
                </a:solidFill>
                <a:latin typeface="Arial"/>
                <a:cs typeface="Arial"/>
              </a:rPr>
              <a:t> </a:t>
            </a:r>
            <a:r>
              <a:rPr sz="900" i="1" spc="10" dirty="0">
                <a:solidFill>
                  <a:srgbClr val="363740"/>
                </a:solidFill>
                <a:latin typeface="Arial"/>
                <a:cs typeface="Arial"/>
              </a:rPr>
              <a:t>Better  </a:t>
            </a:r>
            <a:r>
              <a:rPr sz="900" i="1" dirty="0">
                <a:solidFill>
                  <a:srgbClr val="363740"/>
                </a:solidFill>
                <a:latin typeface="Arial"/>
                <a:cs typeface="Arial"/>
              </a:rPr>
              <a:t>Decision-Making, </a:t>
            </a:r>
            <a:r>
              <a:rPr sz="900" spc="-10" dirty="0">
                <a:solidFill>
                  <a:srgbClr val="363740"/>
                </a:solidFill>
                <a:latin typeface="Arial"/>
                <a:cs typeface="Arial"/>
              </a:rPr>
              <a:t>Second</a:t>
            </a:r>
            <a:r>
              <a:rPr sz="900" spc="-65" dirty="0">
                <a:solidFill>
                  <a:srgbClr val="363740"/>
                </a:solidFill>
                <a:latin typeface="Arial"/>
                <a:cs typeface="Arial"/>
              </a:rPr>
              <a:t> </a:t>
            </a:r>
            <a:r>
              <a:rPr sz="900" spc="-5" dirty="0">
                <a:solidFill>
                  <a:srgbClr val="363740"/>
                </a:solidFill>
                <a:latin typeface="Arial"/>
                <a:cs typeface="Arial"/>
              </a:rPr>
              <a:t>Edition.</a:t>
            </a:r>
            <a:endParaRPr sz="900">
              <a:latin typeface="Arial"/>
              <a:cs typeface="Arial"/>
            </a:endParaRPr>
          </a:p>
        </p:txBody>
      </p:sp>
      <p:sp>
        <p:nvSpPr>
          <p:cNvPr id="13" name="object 13"/>
          <p:cNvSpPr txBox="1"/>
          <p:nvPr/>
        </p:nvSpPr>
        <p:spPr>
          <a:xfrm>
            <a:off x="4387737" y="1298603"/>
            <a:ext cx="1330325" cy="691515"/>
          </a:xfrm>
          <a:prstGeom prst="rect">
            <a:avLst/>
          </a:prstGeom>
        </p:spPr>
        <p:txBody>
          <a:bodyPr vert="horz" wrap="square" lIns="0" tIns="0" rIns="0" bIns="0" rtlCol="0">
            <a:spAutoFit/>
          </a:bodyPr>
          <a:lstStyle/>
          <a:p>
            <a:pPr marL="12700">
              <a:lnSpc>
                <a:spcPct val="100000"/>
              </a:lnSpc>
            </a:pPr>
            <a:r>
              <a:rPr sz="900" b="1" spc="-65" dirty="0">
                <a:solidFill>
                  <a:srgbClr val="1B4587"/>
                </a:solidFill>
                <a:latin typeface="Arial Black"/>
                <a:cs typeface="Arial Black"/>
              </a:rPr>
              <a:t>RICHARD</a:t>
            </a:r>
            <a:r>
              <a:rPr sz="900" b="1" spc="-125" dirty="0">
                <a:solidFill>
                  <a:srgbClr val="1B4587"/>
                </a:solidFill>
                <a:latin typeface="Arial Black"/>
                <a:cs typeface="Arial Black"/>
              </a:rPr>
              <a:t> </a:t>
            </a:r>
            <a:r>
              <a:rPr sz="900" b="1" spc="-95" dirty="0">
                <a:solidFill>
                  <a:srgbClr val="1B4587"/>
                </a:solidFill>
                <a:latin typeface="Arial Black"/>
                <a:cs typeface="Arial Black"/>
              </a:rPr>
              <a:t>LAMBERT</a:t>
            </a:r>
            <a:endParaRPr sz="900">
              <a:latin typeface="Arial Black"/>
              <a:cs typeface="Arial Black"/>
            </a:endParaRPr>
          </a:p>
          <a:p>
            <a:pPr marL="12700" marR="5080">
              <a:lnSpc>
                <a:spcPct val="118100"/>
              </a:lnSpc>
              <a:spcBef>
                <a:spcPts val="300"/>
              </a:spcBef>
            </a:pPr>
            <a:r>
              <a:rPr sz="900" dirty="0">
                <a:solidFill>
                  <a:srgbClr val="363740"/>
                </a:solidFill>
                <a:latin typeface="Arial"/>
                <a:cs typeface="Arial"/>
              </a:rPr>
              <a:t>Miller-Sherrerd</a:t>
            </a:r>
            <a:r>
              <a:rPr sz="900" spc="-45" dirty="0">
                <a:solidFill>
                  <a:srgbClr val="363740"/>
                </a:solidFill>
                <a:latin typeface="Arial"/>
                <a:cs typeface="Arial"/>
              </a:rPr>
              <a:t> </a:t>
            </a:r>
            <a:r>
              <a:rPr sz="900" spc="-10" dirty="0">
                <a:solidFill>
                  <a:srgbClr val="363740"/>
                </a:solidFill>
                <a:latin typeface="Arial"/>
                <a:cs typeface="Arial"/>
              </a:rPr>
              <a:t>Professor;  </a:t>
            </a:r>
            <a:r>
              <a:rPr sz="900" spc="-5" dirty="0">
                <a:solidFill>
                  <a:srgbClr val="363740"/>
                </a:solidFill>
                <a:latin typeface="Arial"/>
                <a:cs typeface="Arial"/>
              </a:rPr>
              <a:t>Professor </a:t>
            </a:r>
            <a:r>
              <a:rPr sz="900" spc="20" dirty="0">
                <a:solidFill>
                  <a:srgbClr val="363740"/>
                </a:solidFill>
                <a:latin typeface="Arial"/>
                <a:cs typeface="Arial"/>
              </a:rPr>
              <a:t>of </a:t>
            </a:r>
            <a:r>
              <a:rPr sz="900" spc="10" dirty="0">
                <a:solidFill>
                  <a:srgbClr val="363740"/>
                </a:solidFill>
                <a:latin typeface="Arial"/>
                <a:cs typeface="Arial"/>
              </a:rPr>
              <a:t>Accounting  </a:t>
            </a:r>
            <a:r>
              <a:rPr sz="900" spc="-10" dirty="0">
                <a:solidFill>
                  <a:srgbClr val="363740"/>
                </a:solidFill>
                <a:latin typeface="Arial"/>
                <a:cs typeface="Arial"/>
              </a:rPr>
              <a:t>The </a:t>
            </a:r>
            <a:r>
              <a:rPr sz="900" spc="35" dirty="0">
                <a:solidFill>
                  <a:srgbClr val="363740"/>
                </a:solidFill>
                <a:latin typeface="Arial"/>
                <a:cs typeface="Arial"/>
              </a:rPr>
              <a:t>Wharton</a:t>
            </a:r>
            <a:r>
              <a:rPr sz="900" spc="-114" dirty="0">
                <a:solidFill>
                  <a:srgbClr val="363740"/>
                </a:solidFill>
                <a:latin typeface="Arial"/>
                <a:cs typeface="Arial"/>
              </a:rPr>
              <a:t> </a:t>
            </a:r>
            <a:r>
              <a:rPr sz="900" spc="-10" dirty="0">
                <a:solidFill>
                  <a:srgbClr val="363740"/>
                </a:solidFill>
                <a:latin typeface="Arial"/>
                <a:cs typeface="Arial"/>
              </a:rPr>
              <a:t>School</a:t>
            </a:r>
            <a:endParaRPr sz="900">
              <a:latin typeface="Arial"/>
              <a:cs typeface="Arial"/>
            </a:endParaRPr>
          </a:p>
        </p:txBody>
      </p:sp>
      <p:sp>
        <p:nvSpPr>
          <p:cNvPr id="14" name="object 14"/>
          <p:cNvSpPr txBox="1"/>
          <p:nvPr/>
        </p:nvSpPr>
        <p:spPr>
          <a:xfrm>
            <a:off x="7001899" y="1298603"/>
            <a:ext cx="1929764" cy="691515"/>
          </a:xfrm>
          <a:prstGeom prst="rect">
            <a:avLst/>
          </a:prstGeom>
        </p:spPr>
        <p:txBody>
          <a:bodyPr vert="horz" wrap="square" lIns="0" tIns="0" rIns="0" bIns="0" rtlCol="0">
            <a:spAutoFit/>
          </a:bodyPr>
          <a:lstStyle/>
          <a:p>
            <a:pPr marL="12700">
              <a:lnSpc>
                <a:spcPct val="100000"/>
              </a:lnSpc>
            </a:pPr>
            <a:r>
              <a:rPr sz="900" b="1" spc="-85" dirty="0">
                <a:solidFill>
                  <a:srgbClr val="1B4587"/>
                </a:solidFill>
                <a:latin typeface="Arial Black"/>
                <a:cs typeface="Arial Black"/>
              </a:rPr>
              <a:t>CHRISTOPHER </a:t>
            </a:r>
            <a:r>
              <a:rPr sz="900" b="1" spc="-65" dirty="0">
                <a:solidFill>
                  <a:srgbClr val="1B4587"/>
                </a:solidFill>
                <a:latin typeface="Arial Black"/>
                <a:cs typeface="Arial Black"/>
              </a:rPr>
              <a:t>D.</a:t>
            </a:r>
            <a:r>
              <a:rPr sz="900" b="1" spc="-105" dirty="0">
                <a:solidFill>
                  <a:srgbClr val="1B4587"/>
                </a:solidFill>
                <a:latin typeface="Arial Black"/>
                <a:cs typeface="Arial Black"/>
              </a:rPr>
              <a:t> </a:t>
            </a:r>
            <a:r>
              <a:rPr sz="900" b="1" spc="-95" dirty="0">
                <a:solidFill>
                  <a:srgbClr val="1B4587"/>
                </a:solidFill>
                <a:latin typeface="Arial Black"/>
                <a:cs typeface="Arial Black"/>
              </a:rPr>
              <a:t>ITTNER</a:t>
            </a:r>
            <a:endParaRPr sz="900">
              <a:latin typeface="Arial Black"/>
              <a:cs typeface="Arial Black"/>
            </a:endParaRPr>
          </a:p>
          <a:p>
            <a:pPr marL="12700" marR="5080">
              <a:lnSpc>
                <a:spcPct val="118100"/>
              </a:lnSpc>
              <a:spcBef>
                <a:spcPts val="300"/>
              </a:spcBef>
            </a:pPr>
            <a:r>
              <a:rPr sz="900" spc="-75" dirty="0">
                <a:solidFill>
                  <a:srgbClr val="363740"/>
                </a:solidFill>
                <a:latin typeface="Arial"/>
                <a:cs typeface="Arial"/>
              </a:rPr>
              <a:t>EY </a:t>
            </a:r>
            <a:r>
              <a:rPr sz="900" spc="-5" dirty="0">
                <a:solidFill>
                  <a:srgbClr val="363740"/>
                </a:solidFill>
                <a:latin typeface="Arial"/>
                <a:cs typeface="Arial"/>
              </a:rPr>
              <a:t>Professor </a:t>
            </a:r>
            <a:r>
              <a:rPr sz="900" spc="20" dirty="0">
                <a:solidFill>
                  <a:srgbClr val="363740"/>
                </a:solidFill>
                <a:latin typeface="Arial"/>
                <a:cs typeface="Arial"/>
              </a:rPr>
              <a:t>of </a:t>
            </a:r>
            <a:r>
              <a:rPr sz="900" spc="5" dirty="0">
                <a:solidFill>
                  <a:srgbClr val="363740"/>
                </a:solidFill>
                <a:latin typeface="Arial"/>
                <a:cs typeface="Arial"/>
              </a:rPr>
              <a:t>Accounting;  </a:t>
            </a:r>
            <a:r>
              <a:rPr sz="900" spc="-10" dirty="0">
                <a:solidFill>
                  <a:srgbClr val="363740"/>
                </a:solidFill>
                <a:latin typeface="Arial"/>
                <a:cs typeface="Arial"/>
              </a:rPr>
              <a:t>Chairperson, </a:t>
            </a:r>
            <a:r>
              <a:rPr sz="900" spc="10" dirty="0">
                <a:solidFill>
                  <a:srgbClr val="363740"/>
                </a:solidFill>
                <a:latin typeface="Arial"/>
                <a:cs typeface="Arial"/>
              </a:rPr>
              <a:t>Accounting</a:t>
            </a:r>
            <a:r>
              <a:rPr sz="900" spc="-45" dirty="0">
                <a:solidFill>
                  <a:srgbClr val="363740"/>
                </a:solidFill>
                <a:latin typeface="Arial"/>
                <a:cs typeface="Arial"/>
              </a:rPr>
              <a:t> </a:t>
            </a:r>
            <a:r>
              <a:rPr sz="900" spc="15" dirty="0">
                <a:solidFill>
                  <a:srgbClr val="363740"/>
                </a:solidFill>
                <a:latin typeface="Arial"/>
                <a:cs typeface="Arial"/>
              </a:rPr>
              <a:t>Department  </a:t>
            </a:r>
            <a:r>
              <a:rPr sz="900" spc="-10" dirty="0">
                <a:solidFill>
                  <a:srgbClr val="363740"/>
                </a:solidFill>
                <a:latin typeface="Arial"/>
                <a:cs typeface="Arial"/>
              </a:rPr>
              <a:t>The </a:t>
            </a:r>
            <a:r>
              <a:rPr sz="900" spc="35" dirty="0">
                <a:solidFill>
                  <a:srgbClr val="363740"/>
                </a:solidFill>
                <a:latin typeface="Arial"/>
                <a:cs typeface="Arial"/>
              </a:rPr>
              <a:t>Wharton</a:t>
            </a:r>
            <a:r>
              <a:rPr sz="900" spc="-114" dirty="0">
                <a:solidFill>
                  <a:srgbClr val="363740"/>
                </a:solidFill>
                <a:latin typeface="Arial"/>
                <a:cs typeface="Arial"/>
              </a:rPr>
              <a:t> </a:t>
            </a:r>
            <a:r>
              <a:rPr sz="900" spc="-10" dirty="0">
                <a:solidFill>
                  <a:srgbClr val="363740"/>
                </a:solidFill>
                <a:latin typeface="Arial"/>
                <a:cs typeface="Arial"/>
              </a:rPr>
              <a:t>School</a:t>
            </a:r>
            <a:endParaRPr sz="900">
              <a:latin typeface="Arial"/>
              <a:cs typeface="Arial"/>
            </a:endParaRPr>
          </a:p>
        </p:txBody>
      </p:sp>
      <p:sp>
        <p:nvSpPr>
          <p:cNvPr id="15" name="object 15"/>
          <p:cNvSpPr/>
          <p:nvPr/>
        </p:nvSpPr>
        <p:spPr>
          <a:xfrm>
            <a:off x="6177794" y="1261699"/>
            <a:ext cx="666900" cy="666899"/>
          </a:xfrm>
          <a:prstGeom prst="rect">
            <a:avLst/>
          </a:prstGeom>
          <a:blipFill>
            <a:blip r:embed="rId4" cstate="print"/>
            <a:stretch>
              <a:fillRect/>
            </a:stretch>
          </a:blipFill>
        </p:spPr>
        <p:txBody>
          <a:bodyPr wrap="square" lIns="0" tIns="0" rIns="0" bIns="0" rtlCol="0"/>
          <a:lstStyle/>
          <a:p>
            <a:endParaRPr/>
          </a:p>
        </p:txBody>
      </p:sp>
      <p:sp>
        <p:nvSpPr>
          <p:cNvPr id="16" name="object 16"/>
          <p:cNvSpPr/>
          <p:nvPr/>
        </p:nvSpPr>
        <p:spPr>
          <a:xfrm>
            <a:off x="6158744" y="1242649"/>
            <a:ext cx="705485" cy="705485"/>
          </a:xfrm>
          <a:custGeom>
            <a:avLst/>
            <a:gdLst/>
            <a:ahLst/>
            <a:cxnLst/>
            <a:rect l="l" t="t" r="r" b="b"/>
            <a:pathLst>
              <a:path w="705484" h="705485">
                <a:moveTo>
                  <a:pt x="0" y="352499"/>
                </a:moveTo>
                <a:lnTo>
                  <a:pt x="3217" y="304667"/>
                </a:lnTo>
                <a:lnTo>
                  <a:pt x="12591" y="258791"/>
                </a:lnTo>
                <a:lnTo>
                  <a:pt x="27701" y="215291"/>
                </a:lnTo>
                <a:lnTo>
                  <a:pt x="48126" y="174586"/>
                </a:lnTo>
                <a:lnTo>
                  <a:pt x="73447" y="137097"/>
                </a:lnTo>
                <a:lnTo>
                  <a:pt x="103244" y="103244"/>
                </a:lnTo>
                <a:lnTo>
                  <a:pt x="137097" y="73447"/>
                </a:lnTo>
                <a:lnTo>
                  <a:pt x="174586" y="48126"/>
                </a:lnTo>
                <a:lnTo>
                  <a:pt x="215291" y="27701"/>
                </a:lnTo>
                <a:lnTo>
                  <a:pt x="258791" y="12591"/>
                </a:lnTo>
                <a:lnTo>
                  <a:pt x="304667" y="3217"/>
                </a:lnTo>
                <a:lnTo>
                  <a:pt x="352499" y="0"/>
                </a:lnTo>
                <a:lnTo>
                  <a:pt x="398833" y="3057"/>
                </a:lnTo>
                <a:lnTo>
                  <a:pt x="443981" y="12076"/>
                </a:lnTo>
                <a:lnTo>
                  <a:pt x="487395" y="26832"/>
                </a:lnTo>
                <a:lnTo>
                  <a:pt x="528527" y="47096"/>
                </a:lnTo>
                <a:lnTo>
                  <a:pt x="566830" y="72643"/>
                </a:lnTo>
                <a:lnTo>
                  <a:pt x="601754" y="103244"/>
                </a:lnTo>
                <a:lnTo>
                  <a:pt x="632356" y="138169"/>
                </a:lnTo>
                <a:lnTo>
                  <a:pt x="657903" y="176471"/>
                </a:lnTo>
                <a:lnTo>
                  <a:pt x="678167" y="217604"/>
                </a:lnTo>
                <a:lnTo>
                  <a:pt x="692923" y="261018"/>
                </a:lnTo>
                <a:lnTo>
                  <a:pt x="701943" y="306165"/>
                </a:lnTo>
                <a:lnTo>
                  <a:pt x="705000" y="352499"/>
                </a:lnTo>
                <a:lnTo>
                  <a:pt x="701782" y="400332"/>
                </a:lnTo>
                <a:lnTo>
                  <a:pt x="692408" y="446208"/>
                </a:lnTo>
                <a:lnTo>
                  <a:pt x="677298" y="489708"/>
                </a:lnTo>
                <a:lnTo>
                  <a:pt x="656873" y="530413"/>
                </a:lnTo>
                <a:lnTo>
                  <a:pt x="631552" y="567902"/>
                </a:lnTo>
                <a:lnTo>
                  <a:pt x="601755" y="601755"/>
                </a:lnTo>
                <a:lnTo>
                  <a:pt x="567902" y="631552"/>
                </a:lnTo>
                <a:lnTo>
                  <a:pt x="530413" y="656873"/>
                </a:lnTo>
                <a:lnTo>
                  <a:pt x="489708" y="677298"/>
                </a:lnTo>
                <a:lnTo>
                  <a:pt x="446208" y="692408"/>
                </a:lnTo>
                <a:lnTo>
                  <a:pt x="400332" y="701781"/>
                </a:lnTo>
                <a:lnTo>
                  <a:pt x="352499" y="704999"/>
                </a:lnTo>
                <a:lnTo>
                  <a:pt x="304667" y="701781"/>
                </a:lnTo>
                <a:lnTo>
                  <a:pt x="258791" y="692408"/>
                </a:lnTo>
                <a:lnTo>
                  <a:pt x="215291" y="677298"/>
                </a:lnTo>
                <a:lnTo>
                  <a:pt x="174586" y="656873"/>
                </a:lnTo>
                <a:lnTo>
                  <a:pt x="137097" y="631552"/>
                </a:lnTo>
                <a:lnTo>
                  <a:pt x="103244" y="601755"/>
                </a:lnTo>
                <a:lnTo>
                  <a:pt x="73447" y="567902"/>
                </a:lnTo>
                <a:lnTo>
                  <a:pt x="48126" y="530413"/>
                </a:lnTo>
                <a:lnTo>
                  <a:pt x="27701" y="489708"/>
                </a:lnTo>
                <a:lnTo>
                  <a:pt x="12591" y="446208"/>
                </a:lnTo>
                <a:lnTo>
                  <a:pt x="3217" y="400332"/>
                </a:lnTo>
                <a:lnTo>
                  <a:pt x="0" y="352499"/>
                </a:lnTo>
                <a:close/>
              </a:path>
            </a:pathLst>
          </a:custGeom>
          <a:ln w="38099">
            <a:solidFill>
              <a:srgbClr val="1B4587"/>
            </a:solidFill>
          </a:ln>
        </p:spPr>
        <p:txBody>
          <a:bodyPr wrap="square" lIns="0" tIns="0" rIns="0" bIns="0" rtlCol="0"/>
          <a:lstStyle/>
          <a:p>
            <a:endParaRPr/>
          </a:p>
        </p:txBody>
      </p:sp>
      <p:sp>
        <p:nvSpPr>
          <p:cNvPr id="17" name="object 17"/>
          <p:cNvSpPr/>
          <p:nvPr/>
        </p:nvSpPr>
        <p:spPr>
          <a:xfrm>
            <a:off x="3523175" y="1259199"/>
            <a:ext cx="666899" cy="666899"/>
          </a:xfrm>
          <a:prstGeom prst="rect">
            <a:avLst/>
          </a:prstGeom>
          <a:blipFill>
            <a:blip r:embed="rId5" cstate="print"/>
            <a:stretch>
              <a:fillRect/>
            </a:stretch>
          </a:blipFill>
        </p:spPr>
        <p:txBody>
          <a:bodyPr wrap="square" lIns="0" tIns="0" rIns="0" bIns="0" rtlCol="0"/>
          <a:lstStyle/>
          <a:p>
            <a:endParaRPr/>
          </a:p>
        </p:txBody>
      </p:sp>
      <p:sp>
        <p:nvSpPr>
          <p:cNvPr id="18" name="object 18"/>
          <p:cNvSpPr/>
          <p:nvPr/>
        </p:nvSpPr>
        <p:spPr>
          <a:xfrm>
            <a:off x="3504124" y="1240149"/>
            <a:ext cx="705485" cy="705485"/>
          </a:xfrm>
          <a:custGeom>
            <a:avLst/>
            <a:gdLst/>
            <a:ahLst/>
            <a:cxnLst/>
            <a:rect l="l" t="t" r="r" b="b"/>
            <a:pathLst>
              <a:path w="705485" h="705485">
                <a:moveTo>
                  <a:pt x="0" y="352499"/>
                </a:moveTo>
                <a:lnTo>
                  <a:pt x="3217" y="304667"/>
                </a:lnTo>
                <a:lnTo>
                  <a:pt x="12591" y="258791"/>
                </a:lnTo>
                <a:lnTo>
                  <a:pt x="27701" y="215291"/>
                </a:lnTo>
                <a:lnTo>
                  <a:pt x="48126" y="174586"/>
                </a:lnTo>
                <a:lnTo>
                  <a:pt x="73447" y="137097"/>
                </a:lnTo>
                <a:lnTo>
                  <a:pt x="103244" y="103244"/>
                </a:lnTo>
                <a:lnTo>
                  <a:pt x="137097" y="73447"/>
                </a:lnTo>
                <a:lnTo>
                  <a:pt x="174586" y="48126"/>
                </a:lnTo>
                <a:lnTo>
                  <a:pt x="215291" y="27701"/>
                </a:lnTo>
                <a:lnTo>
                  <a:pt x="258791" y="12591"/>
                </a:lnTo>
                <a:lnTo>
                  <a:pt x="304667" y="3217"/>
                </a:lnTo>
                <a:lnTo>
                  <a:pt x="352499" y="0"/>
                </a:lnTo>
                <a:lnTo>
                  <a:pt x="398833" y="3057"/>
                </a:lnTo>
                <a:lnTo>
                  <a:pt x="443981" y="12076"/>
                </a:lnTo>
                <a:lnTo>
                  <a:pt x="487395" y="26832"/>
                </a:lnTo>
                <a:lnTo>
                  <a:pt x="528527" y="47096"/>
                </a:lnTo>
                <a:lnTo>
                  <a:pt x="566830" y="72643"/>
                </a:lnTo>
                <a:lnTo>
                  <a:pt x="601754" y="103244"/>
                </a:lnTo>
                <a:lnTo>
                  <a:pt x="632356" y="138169"/>
                </a:lnTo>
                <a:lnTo>
                  <a:pt x="657902" y="176472"/>
                </a:lnTo>
                <a:lnTo>
                  <a:pt x="678167" y="217604"/>
                </a:lnTo>
                <a:lnTo>
                  <a:pt x="692923" y="261018"/>
                </a:lnTo>
                <a:lnTo>
                  <a:pt x="701942" y="306166"/>
                </a:lnTo>
                <a:lnTo>
                  <a:pt x="704999" y="352499"/>
                </a:lnTo>
                <a:lnTo>
                  <a:pt x="701782" y="400332"/>
                </a:lnTo>
                <a:lnTo>
                  <a:pt x="692408" y="446208"/>
                </a:lnTo>
                <a:lnTo>
                  <a:pt x="677298" y="489708"/>
                </a:lnTo>
                <a:lnTo>
                  <a:pt x="656873" y="530413"/>
                </a:lnTo>
                <a:lnTo>
                  <a:pt x="631552" y="567902"/>
                </a:lnTo>
                <a:lnTo>
                  <a:pt x="601755" y="601755"/>
                </a:lnTo>
                <a:lnTo>
                  <a:pt x="567902" y="631552"/>
                </a:lnTo>
                <a:lnTo>
                  <a:pt x="530413" y="656873"/>
                </a:lnTo>
                <a:lnTo>
                  <a:pt x="489708" y="677298"/>
                </a:lnTo>
                <a:lnTo>
                  <a:pt x="446208" y="692408"/>
                </a:lnTo>
                <a:lnTo>
                  <a:pt x="400332" y="701782"/>
                </a:lnTo>
                <a:lnTo>
                  <a:pt x="352499" y="704999"/>
                </a:lnTo>
                <a:lnTo>
                  <a:pt x="304667" y="701782"/>
                </a:lnTo>
                <a:lnTo>
                  <a:pt x="258791" y="692408"/>
                </a:lnTo>
                <a:lnTo>
                  <a:pt x="215291" y="677298"/>
                </a:lnTo>
                <a:lnTo>
                  <a:pt x="174586" y="656873"/>
                </a:lnTo>
                <a:lnTo>
                  <a:pt x="137097" y="631552"/>
                </a:lnTo>
                <a:lnTo>
                  <a:pt x="103244" y="601755"/>
                </a:lnTo>
                <a:lnTo>
                  <a:pt x="73447" y="567902"/>
                </a:lnTo>
                <a:lnTo>
                  <a:pt x="48126" y="530413"/>
                </a:lnTo>
                <a:lnTo>
                  <a:pt x="27701" y="489708"/>
                </a:lnTo>
                <a:lnTo>
                  <a:pt x="12591" y="446208"/>
                </a:lnTo>
                <a:lnTo>
                  <a:pt x="3217" y="400332"/>
                </a:lnTo>
                <a:lnTo>
                  <a:pt x="0" y="352499"/>
                </a:lnTo>
                <a:close/>
              </a:path>
            </a:pathLst>
          </a:custGeom>
          <a:ln w="38099">
            <a:solidFill>
              <a:srgbClr val="1B4587"/>
            </a:solidFill>
          </a:ln>
        </p:spPr>
        <p:txBody>
          <a:bodyPr wrap="square" lIns="0" tIns="0" rIns="0" bIns="0" rtlCol="0"/>
          <a:lstStyle/>
          <a:p>
            <a:endParaRPr/>
          </a:p>
        </p:txBody>
      </p:sp>
      <p:sp>
        <p:nvSpPr>
          <p:cNvPr id="19" name="object 19"/>
          <p:cNvSpPr txBox="1"/>
          <p:nvPr/>
        </p:nvSpPr>
        <p:spPr>
          <a:xfrm>
            <a:off x="8797552" y="4854525"/>
            <a:ext cx="195580" cy="217170"/>
          </a:xfrm>
          <a:prstGeom prst="rect">
            <a:avLst/>
          </a:prstGeom>
        </p:spPr>
        <p:txBody>
          <a:bodyPr vert="horz" wrap="square" lIns="0" tIns="48895" rIns="0" bIns="0" rtlCol="0">
            <a:spAutoFit/>
          </a:bodyPr>
          <a:lstStyle/>
          <a:p>
            <a:pPr marL="25400">
              <a:lnSpc>
                <a:spcPct val="100000"/>
              </a:lnSpc>
              <a:spcBef>
                <a:spcPts val="385"/>
              </a:spcBef>
            </a:pPr>
            <a:fld id="{81D60167-4931-47E6-BA6A-407CBD079E47}" type="slidenum">
              <a:rPr sz="900" spc="35" dirty="0">
                <a:solidFill>
                  <a:srgbClr val="575757"/>
                </a:solidFill>
                <a:latin typeface="Arial"/>
                <a:cs typeface="Arial"/>
              </a:rPr>
              <a:t>66</a:t>
            </a:fld>
            <a:endParaRPr sz="900">
              <a:latin typeface="Arial"/>
              <a:cs typeface="Aria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31880" y="2447208"/>
            <a:ext cx="3027045" cy="487680"/>
          </a:xfrm>
          <a:prstGeom prst="rect">
            <a:avLst/>
          </a:prstGeom>
        </p:spPr>
        <p:txBody>
          <a:bodyPr vert="horz" wrap="square" lIns="0" tIns="0" rIns="0" bIns="0" rtlCol="0">
            <a:spAutoFit/>
          </a:bodyPr>
          <a:lstStyle/>
          <a:p>
            <a:pPr marL="12700">
              <a:lnSpc>
                <a:spcPct val="100000"/>
              </a:lnSpc>
            </a:pPr>
            <a:r>
              <a:rPr sz="3200" spc="-30" dirty="0">
                <a:solidFill>
                  <a:srgbClr val="CE4638"/>
                </a:solidFill>
                <a:latin typeface="Arial"/>
                <a:cs typeface="Arial"/>
              </a:rPr>
              <a:t>Leader </a:t>
            </a:r>
            <a:r>
              <a:rPr sz="3200" spc="-75" dirty="0">
                <a:solidFill>
                  <a:srgbClr val="CE4638"/>
                </a:solidFill>
                <a:latin typeface="Arial"/>
                <a:cs typeface="Arial"/>
              </a:rPr>
              <a:t>as</a:t>
            </a:r>
            <a:r>
              <a:rPr sz="3200" spc="-185" dirty="0">
                <a:solidFill>
                  <a:srgbClr val="CE4638"/>
                </a:solidFill>
                <a:latin typeface="Arial"/>
                <a:cs typeface="Arial"/>
              </a:rPr>
              <a:t> </a:t>
            </a:r>
            <a:r>
              <a:rPr sz="3200" spc="-60" dirty="0">
                <a:solidFill>
                  <a:srgbClr val="CE4638"/>
                </a:solidFill>
                <a:latin typeface="Arial"/>
                <a:cs typeface="Arial"/>
              </a:rPr>
              <a:t>Coach</a:t>
            </a:r>
            <a:endParaRPr sz="3200">
              <a:latin typeface="Arial"/>
              <a:cs typeface="Arial"/>
            </a:endParaRPr>
          </a:p>
        </p:txBody>
      </p:sp>
      <p:sp>
        <p:nvSpPr>
          <p:cNvPr id="3" name="object 3"/>
          <p:cNvSpPr txBox="1"/>
          <p:nvPr/>
        </p:nvSpPr>
        <p:spPr>
          <a:xfrm>
            <a:off x="831880" y="3034583"/>
            <a:ext cx="2571750" cy="654050"/>
          </a:xfrm>
          <a:prstGeom prst="rect">
            <a:avLst/>
          </a:prstGeom>
        </p:spPr>
        <p:txBody>
          <a:bodyPr vert="horz" wrap="square" lIns="0" tIns="0" rIns="0" bIns="0" rtlCol="0">
            <a:spAutoFit/>
          </a:bodyPr>
          <a:lstStyle/>
          <a:p>
            <a:pPr marL="12700">
              <a:lnSpc>
                <a:spcPct val="100000"/>
              </a:lnSpc>
            </a:pPr>
            <a:r>
              <a:rPr sz="2400" spc="-5" dirty="0">
                <a:solidFill>
                  <a:srgbClr val="CE4638"/>
                </a:solidFill>
                <a:latin typeface="Arial"/>
                <a:cs typeface="Arial"/>
              </a:rPr>
              <a:t>(Coming </a:t>
            </a:r>
            <a:r>
              <a:rPr sz="2400" spc="95" dirty="0">
                <a:solidFill>
                  <a:srgbClr val="CE4638"/>
                </a:solidFill>
                <a:latin typeface="Arial"/>
                <a:cs typeface="Arial"/>
              </a:rPr>
              <a:t>1H</a:t>
            </a:r>
            <a:r>
              <a:rPr sz="2400" spc="-195" dirty="0">
                <a:solidFill>
                  <a:srgbClr val="CE4638"/>
                </a:solidFill>
                <a:latin typeface="Arial"/>
                <a:cs typeface="Arial"/>
              </a:rPr>
              <a:t> </a:t>
            </a:r>
            <a:r>
              <a:rPr sz="2400" spc="75" dirty="0">
                <a:solidFill>
                  <a:srgbClr val="CE4638"/>
                </a:solidFill>
                <a:latin typeface="Arial"/>
                <a:cs typeface="Arial"/>
              </a:rPr>
              <a:t>2021)</a:t>
            </a:r>
            <a:endParaRPr sz="2400">
              <a:latin typeface="Arial"/>
              <a:cs typeface="Arial"/>
            </a:endParaRPr>
          </a:p>
          <a:p>
            <a:pPr marL="12700">
              <a:lnSpc>
                <a:spcPct val="100000"/>
              </a:lnSpc>
              <a:spcBef>
                <a:spcPts val="950"/>
              </a:spcBef>
            </a:pPr>
            <a:r>
              <a:rPr sz="1100" b="1" spc="-120" dirty="0">
                <a:solidFill>
                  <a:srgbClr val="363740"/>
                </a:solidFill>
                <a:latin typeface="Arial Black"/>
                <a:cs typeface="Arial Black"/>
              </a:rPr>
              <a:t>DUKE </a:t>
            </a:r>
            <a:r>
              <a:rPr sz="1100" b="1" spc="-105" dirty="0">
                <a:solidFill>
                  <a:srgbClr val="363740"/>
                </a:solidFill>
                <a:latin typeface="Arial Black"/>
                <a:cs typeface="Arial Black"/>
              </a:rPr>
              <a:t>CORPORATE</a:t>
            </a:r>
            <a:r>
              <a:rPr sz="1100" b="1" spc="-80" dirty="0">
                <a:solidFill>
                  <a:srgbClr val="363740"/>
                </a:solidFill>
                <a:latin typeface="Arial Black"/>
                <a:cs typeface="Arial Black"/>
              </a:rPr>
              <a:t> </a:t>
            </a:r>
            <a:r>
              <a:rPr sz="1100" b="1" spc="-105" dirty="0">
                <a:solidFill>
                  <a:srgbClr val="363740"/>
                </a:solidFill>
                <a:latin typeface="Arial Black"/>
                <a:cs typeface="Arial Black"/>
              </a:rPr>
              <a:t>EDUCATION</a:t>
            </a:r>
            <a:endParaRPr sz="1100">
              <a:latin typeface="Arial Black"/>
              <a:cs typeface="Arial Black"/>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98726" y="495582"/>
            <a:ext cx="3670300" cy="661670"/>
          </a:xfrm>
          <a:prstGeom prst="rect">
            <a:avLst/>
          </a:prstGeom>
        </p:spPr>
        <p:txBody>
          <a:bodyPr vert="horz" wrap="square" lIns="0" tIns="0" rIns="0" bIns="0" rtlCol="0">
            <a:spAutoFit/>
          </a:bodyPr>
          <a:lstStyle/>
          <a:p>
            <a:pPr marL="12700">
              <a:lnSpc>
                <a:spcPct val="100000"/>
              </a:lnSpc>
            </a:pPr>
            <a:r>
              <a:rPr spc="-155" dirty="0"/>
              <a:t>Bringing </a:t>
            </a:r>
            <a:r>
              <a:rPr spc="-170" dirty="0"/>
              <a:t>out </a:t>
            </a:r>
            <a:r>
              <a:rPr spc="-200" dirty="0"/>
              <a:t>the </a:t>
            </a:r>
            <a:r>
              <a:rPr spc="-220" dirty="0"/>
              <a:t>Best </a:t>
            </a:r>
            <a:r>
              <a:rPr spc="-165" dirty="0"/>
              <a:t>in</a:t>
            </a:r>
            <a:r>
              <a:rPr spc="85" dirty="0"/>
              <a:t> </a:t>
            </a:r>
            <a:r>
              <a:rPr spc="-180" dirty="0"/>
              <a:t>Others</a:t>
            </a:r>
          </a:p>
          <a:p>
            <a:pPr marL="12700">
              <a:lnSpc>
                <a:spcPct val="100000"/>
              </a:lnSpc>
            </a:pPr>
            <a:r>
              <a:rPr b="0" spc="5" dirty="0">
                <a:latin typeface="Arial"/>
                <a:cs typeface="Arial"/>
              </a:rPr>
              <a:t>Becoming </a:t>
            </a:r>
            <a:r>
              <a:rPr b="0" spc="-55" dirty="0">
                <a:latin typeface="Arial"/>
                <a:cs typeface="Arial"/>
              </a:rPr>
              <a:t>a </a:t>
            </a:r>
            <a:r>
              <a:rPr b="0" dirty="0">
                <a:latin typeface="Arial"/>
                <a:cs typeface="Arial"/>
              </a:rPr>
              <a:t>“Leader </a:t>
            </a:r>
            <a:r>
              <a:rPr b="0" spc="-50" dirty="0">
                <a:latin typeface="Arial"/>
                <a:cs typeface="Arial"/>
              </a:rPr>
              <a:t>as</a:t>
            </a:r>
            <a:r>
              <a:rPr b="0" spc="-160" dirty="0">
                <a:latin typeface="Arial"/>
                <a:cs typeface="Arial"/>
              </a:rPr>
              <a:t> </a:t>
            </a:r>
            <a:r>
              <a:rPr b="0" spc="-20" dirty="0">
                <a:latin typeface="Arial"/>
                <a:cs typeface="Arial"/>
              </a:rPr>
              <a:t>Coach”</a:t>
            </a:r>
          </a:p>
        </p:txBody>
      </p:sp>
      <p:sp>
        <p:nvSpPr>
          <p:cNvPr id="3" name="object 3"/>
          <p:cNvSpPr/>
          <p:nvPr/>
        </p:nvSpPr>
        <p:spPr>
          <a:xfrm>
            <a:off x="7759925" y="517975"/>
            <a:ext cx="1006324" cy="449499"/>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5516218" y="1335400"/>
            <a:ext cx="666899" cy="666899"/>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5497167" y="1316349"/>
            <a:ext cx="705485" cy="705485"/>
          </a:xfrm>
          <a:custGeom>
            <a:avLst/>
            <a:gdLst/>
            <a:ahLst/>
            <a:cxnLst/>
            <a:rect l="l" t="t" r="r" b="b"/>
            <a:pathLst>
              <a:path w="705485" h="705485">
                <a:moveTo>
                  <a:pt x="0" y="352499"/>
                </a:moveTo>
                <a:lnTo>
                  <a:pt x="3217" y="304667"/>
                </a:lnTo>
                <a:lnTo>
                  <a:pt x="12591" y="258791"/>
                </a:lnTo>
                <a:lnTo>
                  <a:pt x="27701" y="215291"/>
                </a:lnTo>
                <a:lnTo>
                  <a:pt x="48126" y="174586"/>
                </a:lnTo>
                <a:lnTo>
                  <a:pt x="73447" y="137097"/>
                </a:lnTo>
                <a:lnTo>
                  <a:pt x="103244" y="103244"/>
                </a:lnTo>
                <a:lnTo>
                  <a:pt x="137097" y="73447"/>
                </a:lnTo>
                <a:lnTo>
                  <a:pt x="174586" y="48126"/>
                </a:lnTo>
                <a:lnTo>
                  <a:pt x="215291" y="27701"/>
                </a:lnTo>
                <a:lnTo>
                  <a:pt x="258791" y="12591"/>
                </a:lnTo>
                <a:lnTo>
                  <a:pt x="304667" y="3217"/>
                </a:lnTo>
                <a:lnTo>
                  <a:pt x="352499" y="0"/>
                </a:lnTo>
                <a:lnTo>
                  <a:pt x="398833" y="3057"/>
                </a:lnTo>
                <a:lnTo>
                  <a:pt x="443981" y="12076"/>
                </a:lnTo>
                <a:lnTo>
                  <a:pt x="487395" y="26832"/>
                </a:lnTo>
                <a:lnTo>
                  <a:pt x="528527" y="47096"/>
                </a:lnTo>
                <a:lnTo>
                  <a:pt x="566830" y="72643"/>
                </a:lnTo>
                <a:lnTo>
                  <a:pt x="601754" y="103244"/>
                </a:lnTo>
                <a:lnTo>
                  <a:pt x="632356" y="138169"/>
                </a:lnTo>
                <a:lnTo>
                  <a:pt x="657902" y="176472"/>
                </a:lnTo>
                <a:lnTo>
                  <a:pt x="678167" y="217604"/>
                </a:lnTo>
                <a:lnTo>
                  <a:pt x="692923" y="261018"/>
                </a:lnTo>
                <a:lnTo>
                  <a:pt x="701942" y="306166"/>
                </a:lnTo>
                <a:lnTo>
                  <a:pt x="704999" y="352499"/>
                </a:lnTo>
                <a:lnTo>
                  <a:pt x="701782" y="400332"/>
                </a:lnTo>
                <a:lnTo>
                  <a:pt x="692408" y="446208"/>
                </a:lnTo>
                <a:lnTo>
                  <a:pt x="677298" y="489708"/>
                </a:lnTo>
                <a:lnTo>
                  <a:pt x="656873" y="530413"/>
                </a:lnTo>
                <a:lnTo>
                  <a:pt x="631552" y="567902"/>
                </a:lnTo>
                <a:lnTo>
                  <a:pt x="601755" y="601755"/>
                </a:lnTo>
                <a:lnTo>
                  <a:pt x="567902" y="631552"/>
                </a:lnTo>
                <a:lnTo>
                  <a:pt x="530413" y="656873"/>
                </a:lnTo>
                <a:lnTo>
                  <a:pt x="489708" y="677298"/>
                </a:lnTo>
                <a:lnTo>
                  <a:pt x="446208" y="692408"/>
                </a:lnTo>
                <a:lnTo>
                  <a:pt x="400332" y="701782"/>
                </a:lnTo>
                <a:lnTo>
                  <a:pt x="352499" y="704999"/>
                </a:lnTo>
                <a:lnTo>
                  <a:pt x="304667" y="701782"/>
                </a:lnTo>
                <a:lnTo>
                  <a:pt x="258791" y="692408"/>
                </a:lnTo>
                <a:lnTo>
                  <a:pt x="215291" y="677298"/>
                </a:lnTo>
                <a:lnTo>
                  <a:pt x="174586" y="656873"/>
                </a:lnTo>
                <a:lnTo>
                  <a:pt x="137097" y="631552"/>
                </a:lnTo>
                <a:lnTo>
                  <a:pt x="103244" y="601755"/>
                </a:lnTo>
                <a:lnTo>
                  <a:pt x="73447" y="567902"/>
                </a:lnTo>
                <a:lnTo>
                  <a:pt x="48126" y="530413"/>
                </a:lnTo>
                <a:lnTo>
                  <a:pt x="27701" y="489708"/>
                </a:lnTo>
                <a:lnTo>
                  <a:pt x="12591" y="446208"/>
                </a:lnTo>
                <a:lnTo>
                  <a:pt x="3217" y="400332"/>
                </a:lnTo>
                <a:lnTo>
                  <a:pt x="0" y="352499"/>
                </a:lnTo>
                <a:close/>
              </a:path>
            </a:pathLst>
          </a:custGeom>
          <a:ln w="38099">
            <a:solidFill>
              <a:srgbClr val="22376B"/>
            </a:solidFill>
          </a:ln>
        </p:spPr>
        <p:txBody>
          <a:bodyPr wrap="square" lIns="0" tIns="0" rIns="0" bIns="0" rtlCol="0"/>
          <a:lstStyle/>
          <a:p>
            <a:endParaRPr/>
          </a:p>
        </p:txBody>
      </p:sp>
      <p:sp>
        <p:nvSpPr>
          <p:cNvPr id="6" name="object 6"/>
          <p:cNvSpPr/>
          <p:nvPr/>
        </p:nvSpPr>
        <p:spPr>
          <a:xfrm>
            <a:off x="0" y="1291700"/>
            <a:ext cx="5374640" cy="3851910"/>
          </a:xfrm>
          <a:custGeom>
            <a:avLst/>
            <a:gdLst/>
            <a:ahLst/>
            <a:cxnLst/>
            <a:rect l="l" t="t" r="r" b="b"/>
            <a:pathLst>
              <a:path w="5374640" h="3851910">
                <a:moveTo>
                  <a:pt x="0" y="0"/>
                </a:moveTo>
                <a:lnTo>
                  <a:pt x="5374499" y="0"/>
                </a:lnTo>
                <a:lnTo>
                  <a:pt x="5374499" y="3851699"/>
                </a:lnTo>
                <a:lnTo>
                  <a:pt x="0" y="3851699"/>
                </a:lnTo>
                <a:lnTo>
                  <a:pt x="0" y="0"/>
                </a:lnTo>
                <a:close/>
              </a:path>
            </a:pathLst>
          </a:custGeom>
          <a:solidFill>
            <a:srgbClr val="F1F6F9"/>
          </a:solidFill>
        </p:spPr>
        <p:txBody>
          <a:bodyPr wrap="square" lIns="0" tIns="0" rIns="0" bIns="0" rtlCol="0"/>
          <a:lstStyle/>
          <a:p>
            <a:endParaRPr/>
          </a:p>
        </p:txBody>
      </p:sp>
      <p:sp>
        <p:nvSpPr>
          <p:cNvPr id="7" name="object 7"/>
          <p:cNvSpPr txBox="1"/>
          <p:nvPr/>
        </p:nvSpPr>
        <p:spPr>
          <a:xfrm>
            <a:off x="444500" y="1467594"/>
            <a:ext cx="4629150" cy="3480435"/>
          </a:xfrm>
          <a:prstGeom prst="rect">
            <a:avLst/>
          </a:prstGeom>
        </p:spPr>
        <p:txBody>
          <a:bodyPr vert="horz" wrap="square" lIns="0" tIns="0" rIns="0" bIns="0" rtlCol="0">
            <a:spAutoFit/>
          </a:bodyPr>
          <a:lstStyle/>
          <a:p>
            <a:pPr marL="12700" marR="33655">
              <a:lnSpc>
                <a:spcPct val="100000"/>
              </a:lnSpc>
            </a:pPr>
            <a:r>
              <a:rPr sz="1000" b="1" spc="-145" dirty="0">
                <a:latin typeface="Arial Black"/>
                <a:cs typeface="Arial Black"/>
              </a:rPr>
              <a:t>To </a:t>
            </a:r>
            <a:r>
              <a:rPr sz="1000" b="1" spc="-120" dirty="0">
                <a:latin typeface="Arial Black"/>
                <a:cs typeface="Arial Black"/>
              </a:rPr>
              <a:t>increase </a:t>
            </a:r>
            <a:r>
              <a:rPr sz="1000" b="1" spc="-90" dirty="0">
                <a:latin typeface="Arial Black"/>
                <a:cs typeface="Arial Black"/>
              </a:rPr>
              <a:t>productivity </a:t>
            </a:r>
            <a:r>
              <a:rPr sz="1000" b="1" spc="-95" dirty="0">
                <a:latin typeface="Arial Black"/>
                <a:cs typeface="Arial Black"/>
              </a:rPr>
              <a:t>and </a:t>
            </a:r>
            <a:r>
              <a:rPr sz="1000" b="1" spc="-100" dirty="0">
                <a:latin typeface="Arial Black"/>
                <a:cs typeface="Arial Black"/>
              </a:rPr>
              <a:t>creativity </a:t>
            </a:r>
            <a:r>
              <a:rPr sz="1000" b="1" spc="-95" dirty="0">
                <a:latin typeface="Arial Black"/>
                <a:cs typeface="Arial Black"/>
              </a:rPr>
              <a:t>and adapt </a:t>
            </a:r>
            <a:r>
              <a:rPr sz="1000" b="1" spc="-85" dirty="0">
                <a:latin typeface="Arial Black"/>
                <a:cs typeface="Arial Black"/>
              </a:rPr>
              <a:t>to </a:t>
            </a:r>
            <a:r>
              <a:rPr sz="1000" b="1" spc="-100" dirty="0">
                <a:latin typeface="Arial Black"/>
                <a:cs typeface="Arial Black"/>
              </a:rPr>
              <a:t>the </a:t>
            </a:r>
            <a:r>
              <a:rPr sz="1000" b="1" spc="-85" dirty="0">
                <a:latin typeface="Arial Black"/>
                <a:cs typeface="Arial Black"/>
              </a:rPr>
              <a:t>shifting </a:t>
            </a:r>
            <a:r>
              <a:rPr sz="1000" b="1" spc="-110" dirty="0">
                <a:latin typeface="Arial Black"/>
                <a:cs typeface="Arial Black"/>
              </a:rPr>
              <a:t>needs </a:t>
            </a:r>
            <a:r>
              <a:rPr sz="1000" b="1" spc="-65" dirty="0">
                <a:latin typeface="Arial Black"/>
                <a:cs typeface="Arial Black"/>
              </a:rPr>
              <a:t>of  </a:t>
            </a:r>
            <a:r>
              <a:rPr sz="1000" b="1" spc="-90" dirty="0">
                <a:latin typeface="Arial Black"/>
                <a:cs typeface="Arial Black"/>
              </a:rPr>
              <a:t>today’s </a:t>
            </a:r>
            <a:r>
              <a:rPr sz="1000" b="1" spc="-105" dirty="0">
                <a:latin typeface="Arial Black"/>
                <a:cs typeface="Arial Black"/>
              </a:rPr>
              <a:t>business </a:t>
            </a:r>
            <a:r>
              <a:rPr sz="1000" b="1" spc="-95" dirty="0">
                <a:latin typeface="Arial Black"/>
                <a:cs typeface="Arial Black"/>
              </a:rPr>
              <a:t>environment, </a:t>
            </a:r>
            <a:r>
              <a:rPr sz="1000" b="1" spc="-90" dirty="0">
                <a:latin typeface="Arial Black"/>
                <a:cs typeface="Arial Black"/>
              </a:rPr>
              <a:t>organizations </a:t>
            </a:r>
            <a:r>
              <a:rPr sz="1000" b="1" spc="-105" dirty="0">
                <a:latin typeface="Arial Black"/>
                <a:cs typeface="Arial Black"/>
              </a:rPr>
              <a:t>need </a:t>
            </a:r>
            <a:r>
              <a:rPr sz="1000" b="1" spc="-90" dirty="0">
                <a:latin typeface="Arial Black"/>
                <a:cs typeface="Arial Black"/>
              </a:rPr>
              <a:t>their </a:t>
            </a:r>
            <a:r>
              <a:rPr sz="1000" b="1" spc="-105" dirty="0">
                <a:latin typeface="Arial Black"/>
                <a:cs typeface="Arial Black"/>
              </a:rPr>
              <a:t>leaders </a:t>
            </a:r>
            <a:r>
              <a:rPr sz="1000" b="1" spc="-85" dirty="0">
                <a:latin typeface="Arial Black"/>
                <a:cs typeface="Arial Black"/>
              </a:rPr>
              <a:t>to </a:t>
            </a:r>
            <a:r>
              <a:rPr sz="1000" b="1" spc="-120" dirty="0">
                <a:latin typeface="Arial Black"/>
                <a:cs typeface="Arial Black"/>
              </a:rPr>
              <a:t>take </a:t>
            </a:r>
            <a:r>
              <a:rPr sz="1000" b="1" spc="-130" dirty="0">
                <a:latin typeface="Arial Black"/>
                <a:cs typeface="Arial Black"/>
              </a:rPr>
              <a:t>a </a:t>
            </a:r>
            <a:r>
              <a:rPr sz="1000" b="1" spc="-110" dirty="0">
                <a:latin typeface="Arial Black"/>
                <a:cs typeface="Arial Black"/>
              </a:rPr>
              <a:t>more  </a:t>
            </a:r>
            <a:r>
              <a:rPr sz="1000" b="1" spc="-120" dirty="0">
                <a:latin typeface="Arial Black"/>
                <a:cs typeface="Arial Black"/>
              </a:rPr>
              <a:t>active </a:t>
            </a:r>
            <a:r>
              <a:rPr sz="1000" b="1" spc="-95" dirty="0">
                <a:latin typeface="Arial Black"/>
                <a:cs typeface="Arial Black"/>
              </a:rPr>
              <a:t>role </a:t>
            </a:r>
            <a:r>
              <a:rPr sz="1000" b="1" spc="-85" dirty="0">
                <a:latin typeface="Arial Black"/>
                <a:cs typeface="Arial Black"/>
              </a:rPr>
              <a:t>in </a:t>
            </a:r>
            <a:r>
              <a:rPr sz="1000" b="1" spc="-114" dirty="0">
                <a:latin typeface="Arial Black"/>
                <a:cs typeface="Arial Black"/>
              </a:rPr>
              <a:t>coaching </a:t>
            </a:r>
            <a:r>
              <a:rPr sz="1000" b="1" spc="-90" dirty="0">
                <a:latin typeface="Arial Black"/>
                <a:cs typeface="Arial Black"/>
              </a:rPr>
              <a:t>their </a:t>
            </a:r>
            <a:r>
              <a:rPr sz="1000" b="1" spc="-100" dirty="0">
                <a:latin typeface="Arial Black"/>
                <a:cs typeface="Arial Black"/>
              </a:rPr>
              <a:t>people </a:t>
            </a:r>
            <a:r>
              <a:rPr sz="1000" b="1" spc="-95" dirty="0">
                <a:latin typeface="Arial Black"/>
                <a:cs typeface="Arial Black"/>
              </a:rPr>
              <a:t>and </a:t>
            </a:r>
            <a:r>
              <a:rPr sz="1000" b="1" spc="-114" dirty="0">
                <a:latin typeface="Arial Black"/>
                <a:cs typeface="Arial Black"/>
              </a:rPr>
              <a:t>teams. Leaders </a:t>
            </a:r>
            <a:r>
              <a:rPr sz="1000" b="1" spc="-110" dirty="0">
                <a:latin typeface="Arial Black"/>
                <a:cs typeface="Arial Black"/>
              </a:rPr>
              <a:t>must </a:t>
            </a:r>
            <a:r>
              <a:rPr sz="1000" b="1" spc="-100" dirty="0">
                <a:latin typeface="Arial Black"/>
                <a:cs typeface="Arial Black"/>
              </a:rPr>
              <a:t>develop </a:t>
            </a:r>
            <a:r>
              <a:rPr sz="1000" b="1" spc="-130" dirty="0">
                <a:latin typeface="Arial Black"/>
                <a:cs typeface="Arial Black"/>
              </a:rPr>
              <a:t>a  </a:t>
            </a:r>
            <a:r>
              <a:rPr sz="1000" b="1" spc="-114" dirty="0">
                <a:latin typeface="Arial Black"/>
                <a:cs typeface="Arial Black"/>
              </a:rPr>
              <a:t>coaching </a:t>
            </a:r>
            <a:r>
              <a:rPr sz="1000" b="1" spc="-100" dirty="0">
                <a:latin typeface="Arial Black"/>
                <a:cs typeface="Arial Black"/>
              </a:rPr>
              <a:t>mindset </a:t>
            </a:r>
            <a:r>
              <a:rPr sz="1000" b="1" spc="-90" dirty="0">
                <a:latin typeface="Arial Black"/>
                <a:cs typeface="Arial Black"/>
              </a:rPr>
              <a:t>that </a:t>
            </a:r>
            <a:r>
              <a:rPr sz="1000" b="1" spc="-135" dirty="0">
                <a:latin typeface="Arial Black"/>
                <a:cs typeface="Arial Black"/>
              </a:rPr>
              <a:t>seeks </a:t>
            </a:r>
            <a:r>
              <a:rPr sz="1000" b="1" spc="-85" dirty="0">
                <a:latin typeface="Arial Black"/>
                <a:cs typeface="Arial Black"/>
              </a:rPr>
              <a:t>to </a:t>
            </a:r>
            <a:r>
              <a:rPr sz="1000" b="1" spc="-110" dirty="0">
                <a:latin typeface="Arial Black"/>
                <a:cs typeface="Arial Black"/>
              </a:rPr>
              <a:t>discover </a:t>
            </a:r>
            <a:r>
              <a:rPr sz="1000" b="1" spc="-95" dirty="0">
                <a:latin typeface="Arial Black"/>
                <a:cs typeface="Arial Black"/>
              </a:rPr>
              <a:t>and </a:t>
            </a:r>
            <a:r>
              <a:rPr sz="1000" b="1" spc="-110" dirty="0">
                <a:latin typeface="Arial Black"/>
                <a:cs typeface="Arial Black"/>
              </a:rPr>
              <a:t>unlock </a:t>
            </a:r>
            <a:r>
              <a:rPr sz="1000" b="1" spc="-90" dirty="0">
                <a:latin typeface="Arial Black"/>
                <a:cs typeface="Arial Black"/>
              </a:rPr>
              <a:t>their </a:t>
            </a:r>
            <a:r>
              <a:rPr sz="1000" b="1" spc="-110" dirty="0">
                <a:latin typeface="Arial Black"/>
                <a:cs typeface="Arial Black"/>
              </a:rPr>
              <a:t>employees’  </a:t>
            </a:r>
            <a:r>
              <a:rPr sz="1000" b="1" spc="-105" dirty="0">
                <a:latin typeface="Arial Black"/>
                <a:cs typeface="Arial Black"/>
              </a:rPr>
              <a:t> </a:t>
            </a:r>
            <a:r>
              <a:rPr sz="1000" b="1" spc="-90" dirty="0">
                <a:latin typeface="Arial Black"/>
                <a:cs typeface="Arial Black"/>
              </a:rPr>
              <a:t>potential.</a:t>
            </a:r>
            <a:endParaRPr sz="1000">
              <a:latin typeface="Arial Black"/>
              <a:cs typeface="Arial Black"/>
            </a:endParaRPr>
          </a:p>
          <a:p>
            <a:pPr marL="12700" marR="36195" algn="just">
              <a:lnSpc>
                <a:spcPct val="114599"/>
              </a:lnSpc>
              <a:spcBef>
                <a:spcPts val="825"/>
              </a:spcBef>
            </a:pPr>
            <a:r>
              <a:rPr sz="1000" spc="5" dirty="0">
                <a:solidFill>
                  <a:srgbClr val="363740"/>
                </a:solidFill>
                <a:latin typeface="Arial"/>
                <a:cs typeface="Arial"/>
              </a:rPr>
              <a:t>Through </a:t>
            </a:r>
            <a:r>
              <a:rPr sz="1000" spc="15" dirty="0">
                <a:solidFill>
                  <a:srgbClr val="363740"/>
                </a:solidFill>
                <a:latin typeface="Arial"/>
                <a:cs typeface="Arial"/>
              </a:rPr>
              <a:t>this </a:t>
            </a:r>
            <a:r>
              <a:rPr sz="1000" spc="-15" dirty="0">
                <a:solidFill>
                  <a:srgbClr val="363740"/>
                </a:solidFill>
                <a:latin typeface="Arial"/>
                <a:cs typeface="Arial"/>
              </a:rPr>
              <a:t>series </a:t>
            </a:r>
            <a:r>
              <a:rPr sz="1000" spc="20" dirty="0">
                <a:solidFill>
                  <a:srgbClr val="363740"/>
                </a:solidFill>
                <a:latin typeface="Arial"/>
                <a:cs typeface="Arial"/>
              </a:rPr>
              <a:t>of </a:t>
            </a:r>
            <a:r>
              <a:rPr sz="1000" spc="-15" dirty="0">
                <a:solidFill>
                  <a:srgbClr val="363740"/>
                </a:solidFill>
                <a:latin typeface="Arial"/>
                <a:cs typeface="Arial"/>
              </a:rPr>
              <a:t>experiences, </a:t>
            </a:r>
            <a:r>
              <a:rPr sz="1000" spc="10" dirty="0">
                <a:solidFill>
                  <a:srgbClr val="363740"/>
                </a:solidFill>
                <a:latin typeface="Arial"/>
                <a:cs typeface="Arial"/>
              </a:rPr>
              <a:t>participants </a:t>
            </a:r>
            <a:r>
              <a:rPr sz="1000" spc="35" dirty="0">
                <a:solidFill>
                  <a:srgbClr val="363740"/>
                </a:solidFill>
                <a:latin typeface="Arial"/>
                <a:cs typeface="Arial"/>
              </a:rPr>
              <a:t>will </a:t>
            </a:r>
            <a:r>
              <a:rPr sz="1000" spc="-5" dirty="0">
                <a:solidFill>
                  <a:srgbClr val="363740"/>
                </a:solidFill>
                <a:latin typeface="Arial"/>
                <a:cs typeface="Arial"/>
              </a:rPr>
              <a:t>learn </a:t>
            </a:r>
            <a:r>
              <a:rPr sz="1000" spc="30" dirty="0">
                <a:solidFill>
                  <a:srgbClr val="363740"/>
                </a:solidFill>
                <a:latin typeface="Arial"/>
                <a:cs typeface="Arial"/>
              </a:rPr>
              <a:t>to </a:t>
            </a:r>
            <a:r>
              <a:rPr sz="1000" spc="5" dirty="0">
                <a:solidFill>
                  <a:srgbClr val="363740"/>
                </a:solidFill>
                <a:latin typeface="Arial"/>
                <a:cs typeface="Arial"/>
              </a:rPr>
              <a:t>incorporate</a:t>
            </a:r>
            <a:r>
              <a:rPr sz="1000" spc="-175" dirty="0">
                <a:solidFill>
                  <a:srgbClr val="363740"/>
                </a:solidFill>
                <a:latin typeface="Arial"/>
                <a:cs typeface="Arial"/>
              </a:rPr>
              <a:t> </a:t>
            </a:r>
            <a:r>
              <a:rPr sz="1000" spc="-5" dirty="0">
                <a:solidFill>
                  <a:srgbClr val="363740"/>
                </a:solidFill>
                <a:latin typeface="Arial"/>
                <a:cs typeface="Arial"/>
              </a:rPr>
              <a:t>coaching  </a:t>
            </a:r>
            <a:r>
              <a:rPr sz="1000" spc="-25" dirty="0">
                <a:solidFill>
                  <a:srgbClr val="363740"/>
                </a:solidFill>
                <a:latin typeface="Arial"/>
                <a:cs typeface="Arial"/>
              </a:rPr>
              <a:t>as </a:t>
            </a:r>
            <a:r>
              <a:rPr sz="1000" spc="-30" dirty="0">
                <a:solidFill>
                  <a:srgbClr val="363740"/>
                </a:solidFill>
                <a:latin typeface="Arial"/>
                <a:cs typeface="Arial"/>
              </a:rPr>
              <a:t>a </a:t>
            </a:r>
            <a:r>
              <a:rPr sz="1000" spc="-15" dirty="0">
                <a:solidFill>
                  <a:srgbClr val="363740"/>
                </a:solidFill>
                <a:latin typeface="Arial"/>
                <a:cs typeface="Arial"/>
              </a:rPr>
              <a:t>key </a:t>
            </a:r>
            <a:r>
              <a:rPr sz="1000" spc="-5" dirty="0">
                <a:solidFill>
                  <a:srgbClr val="363740"/>
                </a:solidFill>
                <a:latin typeface="Arial"/>
                <a:cs typeface="Arial"/>
              </a:rPr>
              <a:t>leadership </a:t>
            </a:r>
            <a:r>
              <a:rPr sz="1000" spc="-10" dirty="0">
                <a:solidFill>
                  <a:srgbClr val="363740"/>
                </a:solidFill>
                <a:latin typeface="Arial"/>
                <a:cs typeface="Arial"/>
              </a:rPr>
              <a:t>lever </a:t>
            </a:r>
            <a:r>
              <a:rPr sz="1000" spc="30" dirty="0">
                <a:solidFill>
                  <a:srgbClr val="363740"/>
                </a:solidFill>
                <a:latin typeface="Arial"/>
                <a:cs typeface="Arial"/>
              </a:rPr>
              <a:t>to </a:t>
            </a:r>
            <a:r>
              <a:rPr sz="1000" dirty="0">
                <a:solidFill>
                  <a:srgbClr val="363740"/>
                </a:solidFill>
                <a:latin typeface="Arial"/>
                <a:cs typeface="Arial"/>
              </a:rPr>
              <a:t>improve performance, </a:t>
            </a:r>
            <a:r>
              <a:rPr sz="1000" spc="20" dirty="0">
                <a:solidFill>
                  <a:srgbClr val="363740"/>
                </a:solidFill>
                <a:latin typeface="Arial"/>
                <a:cs typeface="Arial"/>
              </a:rPr>
              <a:t>identify </a:t>
            </a:r>
            <a:r>
              <a:rPr sz="1000" dirty="0">
                <a:solidFill>
                  <a:srgbClr val="363740"/>
                </a:solidFill>
                <a:latin typeface="Arial"/>
                <a:cs typeface="Arial"/>
              </a:rPr>
              <a:t>and </a:t>
            </a:r>
            <a:r>
              <a:rPr sz="1000" spc="15" dirty="0">
                <a:solidFill>
                  <a:srgbClr val="363740"/>
                </a:solidFill>
                <a:latin typeface="Arial"/>
                <a:cs typeface="Arial"/>
              </a:rPr>
              <a:t>nurture </a:t>
            </a:r>
            <a:r>
              <a:rPr sz="1000" spc="5" dirty="0">
                <a:solidFill>
                  <a:srgbClr val="363740"/>
                </a:solidFill>
                <a:latin typeface="Arial"/>
                <a:cs typeface="Arial"/>
              </a:rPr>
              <a:t>strengths,  </a:t>
            </a:r>
            <a:r>
              <a:rPr sz="1000" dirty="0">
                <a:solidFill>
                  <a:srgbClr val="363740"/>
                </a:solidFill>
                <a:latin typeface="Arial"/>
                <a:cs typeface="Arial"/>
              </a:rPr>
              <a:t>and </a:t>
            </a:r>
            <a:r>
              <a:rPr sz="1000" spc="-15" dirty="0">
                <a:solidFill>
                  <a:srgbClr val="363740"/>
                </a:solidFill>
                <a:latin typeface="Arial"/>
                <a:cs typeface="Arial"/>
              </a:rPr>
              <a:t>coach </a:t>
            </a:r>
            <a:r>
              <a:rPr sz="1000" dirty="0">
                <a:solidFill>
                  <a:srgbClr val="363740"/>
                </a:solidFill>
                <a:latin typeface="Arial"/>
                <a:cs typeface="Arial"/>
              </a:rPr>
              <a:t>people </a:t>
            </a:r>
            <a:r>
              <a:rPr sz="1000" spc="15" dirty="0">
                <a:solidFill>
                  <a:srgbClr val="363740"/>
                </a:solidFill>
                <a:latin typeface="Arial"/>
                <a:cs typeface="Arial"/>
              </a:rPr>
              <a:t>through</a:t>
            </a:r>
            <a:r>
              <a:rPr sz="1000" spc="-80" dirty="0">
                <a:solidFill>
                  <a:srgbClr val="363740"/>
                </a:solidFill>
                <a:latin typeface="Arial"/>
                <a:cs typeface="Arial"/>
              </a:rPr>
              <a:t> </a:t>
            </a:r>
            <a:r>
              <a:rPr sz="1000" spc="-15" dirty="0">
                <a:solidFill>
                  <a:srgbClr val="363740"/>
                </a:solidFill>
                <a:latin typeface="Arial"/>
                <a:cs typeface="Arial"/>
              </a:rPr>
              <a:t>change.</a:t>
            </a:r>
            <a:endParaRPr sz="1000">
              <a:latin typeface="Arial"/>
              <a:cs typeface="Arial"/>
            </a:endParaRPr>
          </a:p>
          <a:p>
            <a:pPr marL="12700">
              <a:lnSpc>
                <a:spcPct val="100000"/>
              </a:lnSpc>
              <a:spcBef>
                <a:spcPts val="1150"/>
              </a:spcBef>
            </a:pPr>
            <a:r>
              <a:rPr sz="1000" spc="-15" dirty="0">
                <a:solidFill>
                  <a:srgbClr val="363740"/>
                </a:solidFill>
                <a:latin typeface="Arial"/>
                <a:cs typeface="Arial"/>
              </a:rPr>
              <a:t>Leaders </a:t>
            </a:r>
            <a:r>
              <a:rPr sz="1000" spc="35" dirty="0">
                <a:solidFill>
                  <a:srgbClr val="363740"/>
                </a:solidFill>
                <a:latin typeface="Arial"/>
                <a:cs typeface="Arial"/>
              </a:rPr>
              <a:t>will </a:t>
            </a:r>
            <a:r>
              <a:rPr sz="1000" spc="-5" dirty="0">
                <a:solidFill>
                  <a:srgbClr val="363740"/>
                </a:solidFill>
                <a:latin typeface="Arial"/>
                <a:cs typeface="Arial"/>
              </a:rPr>
              <a:t>learn </a:t>
            </a:r>
            <a:r>
              <a:rPr sz="1000" spc="40" dirty="0">
                <a:solidFill>
                  <a:srgbClr val="363740"/>
                </a:solidFill>
                <a:latin typeface="Arial"/>
                <a:cs typeface="Arial"/>
              </a:rPr>
              <a:t>how</a:t>
            </a:r>
            <a:r>
              <a:rPr sz="1000" spc="-145" dirty="0">
                <a:solidFill>
                  <a:srgbClr val="363740"/>
                </a:solidFill>
                <a:latin typeface="Arial"/>
                <a:cs typeface="Arial"/>
              </a:rPr>
              <a:t> </a:t>
            </a:r>
            <a:r>
              <a:rPr sz="1000" dirty="0">
                <a:solidFill>
                  <a:srgbClr val="363740"/>
                </a:solidFill>
                <a:latin typeface="Arial"/>
                <a:cs typeface="Arial"/>
              </a:rPr>
              <a:t>to:</a:t>
            </a:r>
            <a:endParaRPr sz="1000">
              <a:latin typeface="Arial"/>
              <a:cs typeface="Arial"/>
            </a:endParaRPr>
          </a:p>
          <a:p>
            <a:pPr marL="469900" marR="5080" indent="-352425">
              <a:lnSpc>
                <a:spcPct val="116700"/>
              </a:lnSpc>
              <a:spcBef>
                <a:spcPts val="1000"/>
              </a:spcBef>
              <a:buFont typeface="MS PGothic"/>
              <a:buChar char="✓"/>
              <a:tabLst>
                <a:tab pos="469265" algn="l"/>
                <a:tab pos="469900" algn="l"/>
              </a:tabLst>
            </a:pPr>
            <a:r>
              <a:rPr sz="1000" spc="-35" dirty="0">
                <a:solidFill>
                  <a:srgbClr val="363740"/>
                </a:solidFill>
                <a:latin typeface="Arial"/>
                <a:cs typeface="Arial"/>
              </a:rPr>
              <a:t>Teach </a:t>
            </a:r>
            <a:r>
              <a:rPr sz="1000" spc="20" dirty="0">
                <a:solidFill>
                  <a:srgbClr val="363740"/>
                </a:solidFill>
                <a:latin typeface="Arial"/>
                <a:cs typeface="Arial"/>
              </a:rPr>
              <a:t>not </a:t>
            </a:r>
            <a:r>
              <a:rPr sz="1000" dirty="0">
                <a:solidFill>
                  <a:srgbClr val="363740"/>
                </a:solidFill>
                <a:latin typeface="Arial"/>
                <a:cs typeface="Arial"/>
              </a:rPr>
              <a:t>tell, </a:t>
            </a:r>
            <a:r>
              <a:rPr sz="1000" spc="40" dirty="0">
                <a:solidFill>
                  <a:srgbClr val="363740"/>
                </a:solidFill>
                <a:latin typeface="Arial"/>
                <a:cs typeface="Arial"/>
              </a:rPr>
              <a:t>how</a:t>
            </a:r>
            <a:r>
              <a:rPr sz="1000" spc="-190" dirty="0">
                <a:solidFill>
                  <a:srgbClr val="363740"/>
                </a:solidFill>
                <a:latin typeface="Arial"/>
                <a:cs typeface="Arial"/>
              </a:rPr>
              <a:t> </a:t>
            </a:r>
            <a:r>
              <a:rPr sz="1000" spc="30" dirty="0">
                <a:solidFill>
                  <a:srgbClr val="363740"/>
                </a:solidFill>
                <a:latin typeface="Arial"/>
                <a:cs typeface="Arial"/>
              </a:rPr>
              <a:t>to </a:t>
            </a:r>
            <a:r>
              <a:rPr sz="1000" spc="-10" dirty="0">
                <a:solidFill>
                  <a:srgbClr val="363740"/>
                </a:solidFill>
                <a:latin typeface="Arial"/>
                <a:cs typeface="Arial"/>
              </a:rPr>
              <a:t>leverage </a:t>
            </a:r>
            <a:r>
              <a:rPr sz="1000" spc="25" dirty="0">
                <a:solidFill>
                  <a:srgbClr val="363740"/>
                </a:solidFill>
                <a:latin typeface="Arial"/>
                <a:cs typeface="Arial"/>
              </a:rPr>
              <a:t>powerful </a:t>
            </a:r>
            <a:r>
              <a:rPr sz="1000" dirty="0">
                <a:solidFill>
                  <a:srgbClr val="363740"/>
                </a:solidFill>
                <a:latin typeface="Arial"/>
                <a:cs typeface="Arial"/>
              </a:rPr>
              <a:t>questions </a:t>
            </a:r>
            <a:r>
              <a:rPr sz="1000" spc="10" dirty="0">
                <a:solidFill>
                  <a:srgbClr val="363740"/>
                </a:solidFill>
                <a:latin typeface="Arial"/>
                <a:cs typeface="Arial"/>
              </a:rPr>
              <a:t>in </a:t>
            </a:r>
            <a:r>
              <a:rPr sz="1000" spc="-10" dirty="0">
                <a:solidFill>
                  <a:srgbClr val="363740"/>
                </a:solidFill>
                <a:latin typeface="Arial"/>
                <a:cs typeface="Arial"/>
              </a:rPr>
              <a:t>coachable </a:t>
            </a:r>
            <a:r>
              <a:rPr sz="1000" spc="5" dirty="0">
                <a:solidFill>
                  <a:srgbClr val="363740"/>
                </a:solidFill>
                <a:latin typeface="Arial"/>
                <a:cs typeface="Arial"/>
              </a:rPr>
              <a:t>moments  </a:t>
            </a:r>
            <a:r>
              <a:rPr sz="1000" spc="30" dirty="0">
                <a:solidFill>
                  <a:srgbClr val="363740"/>
                </a:solidFill>
                <a:latin typeface="Arial"/>
                <a:cs typeface="Arial"/>
              </a:rPr>
              <a:t>to </a:t>
            </a:r>
            <a:r>
              <a:rPr sz="1000" spc="-5" dirty="0">
                <a:solidFill>
                  <a:srgbClr val="363740"/>
                </a:solidFill>
                <a:latin typeface="Arial"/>
                <a:cs typeface="Arial"/>
              </a:rPr>
              <a:t>provoke </a:t>
            </a:r>
            <a:r>
              <a:rPr sz="1000" dirty="0">
                <a:solidFill>
                  <a:srgbClr val="363740"/>
                </a:solidFill>
                <a:latin typeface="Arial"/>
                <a:cs typeface="Arial"/>
              </a:rPr>
              <a:t>learning and</a:t>
            </a:r>
            <a:r>
              <a:rPr sz="1000" spc="-125" dirty="0">
                <a:solidFill>
                  <a:srgbClr val="363740"/>
                </a:solidFill>
                <a:latin typeface="Arial"/>
                <a:cs typeface="Arial"/>
              </a:rPr>
              <a:t> </a:t>
            </a:r>
            <a:r>
              <a:rPr sz="1000" spc="-5" dirty="0">
                <a:solidFill>
                  <a:srgbClr val="363740"/>
                </a:solidFill>
                <a:latin typeface="Arial"/>
                <a:cs typeface="Arial"/>
              </a:rPr>
              <a:t>change</a:t>
            </a:r>
            <a:endParaRPr sz="1000">
              <a:latin typeface="Arial"/>
              <a:cs typeface="Arial"/>
            </a:endParaRPr>
          </a:p>
          <a:p>
            <a:pPr marL="469900" marR="370205" indent="-352425">
              <a:lnSpc>
                <a:spcPct val="116700"/>
              </a:lnSpc>
              <a:spcBef>
                <a:spcPts val="950"/>
              </a:spcBef>
              <a:buFont typeface="MS PGothic"/>
              <a:buChar char="✓"/>
              <a:tabLst>
                <a:tab pos="469265" algn="l"/>
                <a:tab pos="469900" algn="l"/>
              </a:tabLst>
            </a:pPr>
            <a:r>
              <a:rPr sz="1000" spc="10" dirty="0">
                <a:solidFill>
                  <a:srgbClr val="363740"/>
                </a:solidFill>
                <a:latin typeface="Arial"/>
                <a:cs typeface="Arial"/>
              </a:rPr>
              <a:t>Build</a:t>
            </a:r>
            <a:r>
              <a:rPr sz="1000" spc="-20" dirty="0">
                <a:solidFill>
                  <a:srgbClr val="363740"/>
                </a:solidFill>
                <a:latin typeface="Arial"/>
                <a:cs typeface="Arial"/>
              </a:rPr>
              <a:t> </a:t>
            </a:r>
            <a:r>
              <a:rPr sz="1000" spc="15" dirty="0">
                <a:solidFill>
                  <a:srgbClr val="363740"/>
                </a:solidFill>
                <a:latin typeface="Arial"/>
                <a:cs typeface="Arial"/>
              </a:rPr>
              <a:t>the</a:t>
            </a:r>
            <a:r>
              <a:rPr sz="1000" spc="-20" dirty="0">
                <a:solidFill>
                  <a:srgbClr val="363740"/>
                </a:solidFill>
                <a:latin typeface="Arial"/>
                <a:cs typeface="Arial"/>
              </a:rPr>
              <a:t> </a:t>
            </a:r>
            <a:r>
              <a:rPr sz="1000" spc="20" dirty="0">
                <a:solidFill>
                  <a:srgbClr val="363740"/>
                </a:solidFill>
                <a:latin typeface="Arial"/>
                <a:cs typeface="Arial"/>
              </a:rPr>
              <a:t>trust</a:t>
            </a:r>
            <a:r>
              <a:rPr sz="1000" spc="-20" dirty="0">
                <a:solidFill>
                  <a:srgbClr val="363740"/>
                </a:solidFill>
                <a:latin typeface="Arial"/>
                <a:cs typeface="Arial"/>
              </a:rPr>
              <a:t> </a:t>
            </a:r>
            <a:r>
              <a:rPr sz="1000" spc="-5" dirty="0">
                <a:solidFill>
                  <a:srgbClr val="363740"/>
                </a:solidFill>
                <a:latin typeface="Arial"/>
                <a:cs typeface="Arial"/>
              </a:rPr>
              <a:t>needed</a:t>
            </a:r>
            <a:r>
              <a:rPr sz="1000" spc="-20" dirty="0">
                <a:solidFill>
                  <a:srgbClr val="363740"/>
                </a:solidFill>
                <a:latin typeface="Arial"/>
                <a:cs typeface="Arial"/>
              </a:rPr>
              <a:t> </a:t>
            </a:r>
            <a:r>
              <a:rPr sz="1000" spc="30" dirty="0">
                <a:solidFill>
                  <a:srgbClr val="363740"/>
                </a:solidFill>
                <a:latin typeface="Arial"/>
                <a:cs typeface="Arial"/>
              </a:rPr>
              <a:t>to</a:t>
            </a:r>
            <a:r>
              <a:rPr sz="1000" spc="-20" dirty="0">
                <a:solidFill>
                  <a:srgbClr val="363740"/>
                </a:solidFill>
                <a:latin typeface="Arial"/>
                <a:cs typeface="Arial"/>
              </a:rPr>
              <a:t> </a:t>
            </a:r>
            <a:r>
              <a:rPr sz="1000" spc="-5" dirty="0">
                <a:solidFill>
                  <a:srgbClr val="363740"/>
                </a:solidFill>
                <a:latin typeface="Arial"/>
                <a:cs typeface="Arial"/>
              </a:rPr>
              <a:t>be</a:t>
            </a:r>
            <a:r>
              <a:rPr sz="1000" spc="-20" dirty="0">
                <a:solidFill>
                  <a:srgbClr val="363740"/>
                </a:solidFill>
                <a:latin typeface="Arial"/>
                <a:cs typeface="Arial"/>
              </a:rPr>
              <a:t> </a:t>
            </a:r>
            <a:r>
              <a:rPr sz="1000" spc="-30" dirty="0">
                <a:solidFill>
                  <a:srgbClr val="363740"/>
                </a:solidFill>
                <a:latin typeface="Arial"/>
                <a:cs typeface="Arial"/>
              </a:rPr>
              <a:t>a</a:t>
            </a:r>
            <a:r>
              <a:rPr sz="1000" spc="-20" dirty="0">
                <a:solidFill>
                  <a:srgbClr val="363740"/>
                </a:solidFill>
                <a:latin typeface="Arial"/>
                <a:cs typeface="Arial"/>
              </a:rPr>
              <a:t> </a:t>
            </a:r>
            <a:r>
              <a:rPr sz="1000" spc="10" dirty="0">
                <a:solidFill>
                  <a:srgbClr val="363740"/>
                </a:solidFill>
                <a:latin typeface="Arial"/>
                <a:cs typeface="Arial"/>
              </a:rPr>
              <a:t>good</a:t>
            </a:r>
            <a:r>
              <a:rPr sz="1000" spc="-20" dirty="0">
                <a:solidFill>
                  <a:srgbClr val="363740"/>
                </a:solidFill>
                <a:latin typeface="Arial"/>
                <a:cs typeface="Arial"/>
              </a:rPr>
              <a:t> </a:t>
            </a:r>
            <a:r>
              <a:rPr sz="1000" spc="-15" dirty="0">
                <a:solidFill>
                  <a:srgbClr val="363740"/>
                </a:solidFill>
                <a:latin typeface="Arial"/>
                <a:cs typeface="Arial"/>
              </a:rPr>
              <a:t>coach</a:t>
            </a:r>
            <a:r>
              <a:rPr sz="1000" spc="-20" dirty="0">
                <a:solidFill>
                  <a:srgbClr val="363740"/>
                </a:solidFill>
                <a:latin typeface="Arial"/>
                <a:cs typeface="Arial"/>
              </a:rPr>
              <a:t> </a:t>
            </a:r>
            <a:r>
              <a:rPr sz="1000" spc="-25" dirty="0">
                <a:solidFill>
                  <a:srgbClr val="363740"/>
                </a:solidFill>
                <a:latin typeface="Arial"/>
                <a:cs typeface="Arial"/>
              </a:rPr>
              <a:t>as</a:t>
            </a:r>
            <a:r>
              <a:rPr sz="1000" spc="-20" dirty="0">
                <a:solidFill>
                  <a:srgbClr val="363740"/>
                </a:solidFill>
                <a:latin typeface="Arial"/>
                <a:cs typeface="Arial"/>
              </a:rPr>
              <a:t> </a:t>
            </a:r>
            <a:r>
              <a:rPr sz="1000" spc="-30" dirty="0">
                <a:solidFill>
                  <a:srgbClr val="363740"/>
                </a:solidFill>
                <a:latin typeface="Arial"/>
                <a:cs typeface="Arial"/>
              </a:rPr>
              <a:t>a</a:t>
            </a:r>
            <a:r>
              <a:rPr sz="1000" spc="-20" dirty="0">
                <a:solidFill>
                  <a:srgbClr val="363740"/>
                </a:solidFill>
                <a:latin typeface="Arial"/>
                <a:cs typeface="Arial"/>
              </a:rPr>
              <a:t> </a:t>
            </a:r>
            <a:r>
              <a:rPr sz="1000" spc="5" dirty="0">
                <a:solidFill>
                  <a:srgbClr val="363740"/>
                </a:solidFill>
                <a:latin typeface="Arial"/>
                <a:cs typeface="Arial"/>
              </a:rPr>
              <a:t>result</a:t>
            </a:r>
            <a:r>
              <a:rPr sz="1000" spc="-20" dirty="0">
                <a:solidFill>
                  <a:srgbClr val="363740"/>
                </a:solidFill>
                <a:latin typeface="Arial"/>
                <a:cs typeface="Arial"/>
              </a:rPr>
              <a:t> </a:t>
            </a:r>
            <a:r>
              <a:rPr sz="1000" spc="20" dirty="0">
                <a:solidFill>
                  <a:srgbClr val="363740"/>
                </a:solidFill>
                <a:latin typeface="Arial"/>
                <a:cs typeface="Arial"/>
              </a:rPr>
              <a:t>of</a:t>
            </a:r>
            <a:r>
              <a:rPr sz="1000" spc="-20" dirty="0">
                <a:solidFill>
                  <a:srgbClr val="363740"/>
                </a:solidFill>
                <a:latin typeface="Arial"/>
                <a:cs typeface="Arial"/>
              </a:rPr>
              <a:t> </a:t>
            </a:r>
            <a:r>
              <a:rPr sz="1000" spc="5" dirty="0">
                <a:solidFill>
                  <a:srgbClr val="363740"/>
                </a:solidFill>
                <a:latin typeface="Arial"/>
                <a:cs typeface="Arial"/>
              </a:rPr>
              <a:t>supportive,  inquisitive</a:t>
            </a:r>
            <a:r>
              <a:rPr sz="1000" spc="-35" dirty="0">
                <a:solidFill>
                  <a:srgbClr val="363740"/>
                </a:solidFill>
                <a:latin typeface="Arial"/>
                <a:cs typeface="Arial"/>
              </a:rPr>
              <a:t> </a:t>
            </a:r>
            <a:r>
              <a:rPr sz="1000" spc="-5" dirty="0">
                <a:solidFill>
                  <a:srgbClr val="363740"/>
                </a:solidFill>
                <a:latin typeface="Arial"/>
                <a:cs typeface="Arial"/>
              </a:rPr>
              <a:t>leadership</a:t>
            </a:r>
            <a:endParaRPr sz="1000">
              <a:latin typeface="Arial"/>
              <a:cs typeface="Arial"/>
            </a:endParaRPr>
          </a:p>
          <a:p>
            <a:pPr marL="469900" marR="295275" indent="-352425">
              <a:lnSpc>
                <a:spcPct val="116700"/>
              </a:lnSpc>
              <a:spcBef>
                <a:spcPts val="950"/>
              </a:spcBef>
              <a:buFont typeface="MS PGothic"/>
              <a:buChar char="✓"/>
              <a:tabLst>
                <a:tab pos="469265" algn="l"/>
                <a:tab pos="469900" algn="l"/>
              </a:tabLst>
            </a:pPr>
            <a:r>
              <a:rPr sz="1000" spc="-10" dirty="0">
                <a:solidFill>
                  <a:srgbClr val="363740"/>
                </a:solidFill>
                <a:latin typeface="Arial"/>
                <a:cs typeface="Arial"/>
              </a:rPr>
              <a:t>Learn </a:t>
            </a:r>
            <a:r>
              <a:rPr sz="1000" dirty="0">
                <a:solidFill>
                  <a:srgbClr val="363740"/>
                </a:solidFill>
                <a:latin typeface="Arial"/>
                <a:cs typeface="Arial"/>
              </a:rPr>
              <a:t>and </a:t>
            </a:r>
            <a:r>
              <a:rPr sz="1000" spc="5" dirty="0">
                <a:solidFill>
                  <a:srgbClr val="363740"/>
                </a:solidFill>
                <a:latin typeface="Arial"/>
                <a:cs typeface="Arial"/>
              </a:rPr>
              <a:t>apply </a:t>
            </a:r>
            <a:r>
              <a:rPr sz="1000" dirty="0">
                <a:solidFill>
                  <a:srgbClr val="363740"/>
                </a:solidFill>
                <a:latin typeface="Arial"/>
                <a:cs typeface="Arial"/>
              </a:rPr>
              <a:t>proven techniques </a:t>
            </a:r>
            <a:r>
              <a:rPr sz="1000" spc="-5" dirty="0">
                <a:solidFill>
                  <a:srgbClr val="363740"/>
                </a:solidFill>
                <a:latin typeface="Arial"/>
                <a:cs typeface="Arial"/>
              </a:rPr>
              <a:t>used </a:t>
            </a:r>
            <a:r>
              <a:rPr sz="1000" spc="15" dirty="0">
                <a:solidFill>
                  <a:srgbClr val="363740"/>
                </a:solidFill>
                <a:latin typeface="Arial"/>
                <a:cs typeface="Arial"/>
              </a:rPr>
              <a:t>by </a:t>
            </a:r>
            <a:r>
              <a:rPr sz="1000" spc="10" dirty="0">
                <a:solidFill>
                  <a:srgbClr val="363740"/>
                </a:solidFill>
                <a:latin typeface="Arial"/>
                <a:cs typeface="Arial"/>
              </a:rPr>
              <a:t>experts in other </a:t>
            </a:r>
            <a:r>
              <a:rPr sz="1000" spc="5" dirty="0">
                <a:solidFill>
                  <a:srgbClr val="363740"/>
                </a:solidFill>
                <a:latin typeface="Arial"/>
                <a:cs typeface="Arial"/>
              </a:rPr>
              <a:t>ﬁelds  </a:t>
            </a:r>
            <a:r>
              <a:rPr sz="1000" spc="10" dirty="0">
                <a:solidFill>
                  <a:srgbClr val="363740"/>
                </a:solidFill>
                <a:latin typeface="Arial"/>
                <a:cs typeface="Arial"/>
              </a:rPr>
              <a:t>including </a:t>
            </a:r>
            <a:r>
              <a:rPr sz="1000" spc="-20" dirty="0">
                <a:solidFill>
                  <a:srgbClr val="363740"/>
                </a:solidFill>
                <a:latin typeface="Arial"/>
                <a:cs typeface="Arial"/>
              </a:rPr>
              <a:t>science, </a:t>
            </a:r>
            <a:r>
              <a:rPr sz="1000" spc="5" dirty="0">
                <a:solidFill>
                  <a:srgbClr val="363740"/>
                </a:solidFill>
                <a:latin typeface="Arial"/>
                <a:cs typeface="Arial"/>
              </a:rPr>
              <a:t>sports, </a:t>
            </a:r>
            <a:r>
              <a:rPr sz="1000" dirty="0">
                <a:solidFill>
                  <a:srgbClr val="363740"/>
                </a:solidFill>
                <a:latin typeface="Arial"/>
                <a:cs typeface="Arial"/>
              </a:rPr>
              <a:t>and </a:t>
            </a:r>
            <a:r>
              <a:rPr sz="1000" spc="10" dirty="0">
                <a:solidFill>
                  <a:srgbClr val="363740"/>
                </a:solidFill>
                <a:latin typeface="Arial"/>
                <a:cs typeface="Arial"/>
              </a:rPr>
              <a:t>entertainment </a:t>
            </a:r>
            <a:r>
              <a:rPr sz="1000" spc="15" dirty="0">
                <a:solidFill>
                  <a:srgbClr val="363740"/>
                </a:solidFill>
                <a:latin typeface="Arial"/>
                <a:cs typeface="Arial"/>
              </a:rPr>
              <a:t>from </a:t>
            </a:r>
            <a:r>
              <a:rPr sz="1000" spc="10" dirty="0">
                <a:solidFill>
                  <a:srgbClr val="363740"/>
                </a:solidFill>
                <a:latin typeface="Arial"/>
                <a:cs typeface="Arial"/>
              </a:rPr>
              <a:t>renowned</a:t>
            </a:r>
            <a:r>
              <a:rPr sz="1000" spc="-110" dirty="0">
                <a:solidFill>
                  <a:srgbClr val="363740"/>
                </a:solidFill>
                <a:latin typeface="Arial"/>
                <a:cs typeface="Arial"/>
              </a:rPr>
              <a:t> </a:t>
            </a:r>
            <a:r>
              <a:rPr sz="1000" spc="10" dirty="0">
                <a:solidFill>
                  <a:srgbClr val="363740"/>
                </a:solidFill>
                <a:latin typeface="Arial"/>
                <a:cs typeface="Arial"/>
              </a:rPr>
              <a:t>experts</a:t>
            </a:r>
            <a:endParaRPr sz="1000">
              <a:latin typeface="Arial"/>
              <a:cs typeface="Arial"/>
            </a:endParaRPr>
          </a:p>
          <a:p>
            <a:pPr marL="469900" marR="67310" indent="-352425">
              <a:lnSpc>
                <a:spcPct val="116700"/>
              </a:lnSpc>
              <a:spcBef>
                <a:spcPts val="950"/>
              </a:spcBef>
              <a:buFont typeface="MS PGothic"/>
              <a:buChar char="✓"/>
              <a:tabLst>
                <a:tab pos="469265" algn="l"/>
                <a:tab pos="469900" algn="l"/>
              </a:tabLst>
            </a:pPr>
            <a:r>
              <a:rPr sz="1000" spc="-10" dirty="0">
                <a:solidFill>
                  <a:srgbClr val="363740"/>
                </a:solidFill>
                <a:latin typeface="Arial"/>
                <a:cs typeface="Arial"/>
              </a:rPr>
              <a:t>Become</a:t>
            </a:r>
            <a:r>
              <a:rPr sz="1000" spc="-20" dirty="0">
                <a:solidFill>
                  <a:srgbClr val="363740"/>
                </a:solidFill>
                <a:latin typeface="Arial"/>
                <a:cs typeface="Arial"/>
              </a:rPr>
              <a:t> </a:t>
            </a:r>
            <a:r>
              <a:rPr sz="1000" spc="5" dirty="0">
                <a:solidFill>
                  <a:srgbClr val="363740"/>
                </a:solidFill>
                <a:latin typeface="Arial"/>
                <a:cs typeface="Arial"/>
              </a:rPr>
              <a:t>equipped</a:t>
            </a:r>
            <a:r>
              <a:rPr sz="1000" spc="-20" dirty="0">
                <a:solidFill>
                  <a:srgbClr val="363740"/>
                </a:solidFill>
                <a:latin typeface="Arial"/>
                <a:cs typeface="Arial"/>
              </a:rPr>
              <a:t> </a:t>
            </a:r>
            <a:r>
              <a:rPr sz="1000" spc="50" dirty="0">
                <a:solidFill>
                  <a:srgbClr val="363740"/>
                </a:solidFill>
                <a:latin typeface="Arial"/>
                <a:cs typeface="Arial"/>
              </a:rPr>
              <a:t>with</a:t>
            </a:r>
            <a:r>
              <a:rPr sz="1000" spc="-20" dirty="0">
                <a:solidFill>
                  <a:srgbClr val="363740"/>
                </a:solidFill>
                <a:latin typeface="Arial"/>
                <a:cs typeface="Arial"/>
              </a:rPr>
              <a:t> </a:t>
            </a:r>
            <a:r>
              <a:rPr sz="1000" spc="20" dirty="0">
                <a:solidFill>
                  <a:srgbClr val="363740"/>
                </a:solidFill>
                <a:latin typeface="Arial"/>
                <a:cs typeface="Arial"/>
              </a:rPr>
              <a:t>toolkit</a:t>
            </a:r>
            <a:r>
              <a:rPr sz="1000" spc="-20" dirty="0">
                <a:solidFill>
                  <a:srgbClr val="363740"/>
                </a:solidFill>
                <a:latin typeface="Arial"/>
                <a:cs typeface="Arial"/>
              </a:rPr>
              <a:t> </a:t>
            </a:r>
            <a:r>
              <a:rPr sz="1000" dirty="0">
                <a:solidFill>
                  <a:srgbClr val="363740"/>
                </a:solidFill>
                <a:latin typeface="Arial"/>
                <a:cs typeface="Arial"/>
              </a:rPr>
              <a:t>and</a:t>
            </a:r>
            <a:r>
              <a:rPr sz="1000" spc="-20" dirty="0">
                <a:solidFill>
                  <a:srgbClr val="363740"/>
                </a:solidFill>
                <a:latin typeface="Arial"/>
                <a:cs typeface="Arial"/>
              </a:rPr>
              <a:t> </a:t>
            </a:r>
            <a:r>
              <a:rPr sz="1000" spc="-5" dirty="0">
                <a:solidFill>
                  <a:srgbClr val="363740"/>
                </a:solidFill>
                <a:latin typeface="Arial"/>
                <a:cs typeface="Arial"/>
              </a:rPr>
              <a:t>skills</a:t>
            </a:r>
            <a:r>
              <a:rPr sz="1000" spc="-20" dirty="0">
                <a:solidFill>
                  <a:srgbClr val="363740"/>
                </a:solidFill>
                <a:latin typeface="Arial"/>
                <a:cs typeface="Arial"/>
              </a:rPr>
              <a:t> </a:t>
            </a:r>
            <a:r>
              <a:rPr sz="1000" spc="-5" dirty="0">
                <a:solidFill>
                  <a:srgbClr val="363740"/>
                </a:solidFill>
                <a:latin typeface="Arial"/>
                <a:cs typeface="Arial"/>
              </a:rPr>
              <a:t>needed</a:t>
            </a:r>
            <a:r>
              <a:rPr sz="1000" spc="-20" dirty="0">
                <a:solidFill>
                  <a:srgbClr val="363740"/>
                </a:solidFill>
                <a:latin typeface="Arial"/>
                <a:cs typeface="Arial"/>
              </a:rPr>
              <a:t> </a:t>
            </a:r>
            <a:r>
              <a:rPr sz="1000" spc="30" dirty="0">
                <a:solidFill>
                  <a:srgbClr val="363740"/>
                </a:solidFill>
                <a:latin typeface="Arial"/>
                <a:cs typeface="Arial"/>
              </a:rPr>
              <a:t>to</a:t>
            </a:r>
            <a:r>
              <a:rPr sz="1000" spc="-20" dirty="0">
                <a:solidFill>
                  <a:srgbClr val="363740"/>
                </a:solidFill>
                <a:latin typeface="Arial"/>
                <a:cs typeface="Arial"/>
              </a:rPr>
              <a:t> seize </a:t>
            </a:r>
            <a:r>
              <a:rPr sz="1000" spc="10" dirty="0">
                <a:solidFill>
                  <a:srgbClr val="363740"/>
                </a:solidFill>
                <a:latin typeface="Arial"/>
                <a:cs typeface="Arial"/>
              </a:rPr>
              <a:t>upon</a:t>
            </a:r>
            <a:r>
              <a:rPr sz="1000" spc="-20" dirty="0">
                <a:solidFill>
                  <a:srgbClr val="363740"/>
                </a:solidFill>
                <a:latin typeface="Arial"/>
                <a:cs typeface="Arial"/>
              </a:rPr>
              <a:t> </a:t>
            </a:r>
            <a:r>
              <a:rPr sz="1000" spc="-10" dirty="0">
                <a:solidFill>
                  <a:srgbClr val="363740"/>
                </a:solidFill>
                <a:latin typeface="Arial"/>
                <a:cs typeface="Arial"/>
              </a:rPr>
              <a:t>coachable  </a:t>
            </a:r>
            <a:r>
              <a:rPr sz="1000" spc="5" dirty="0">
                <a:solidFill>
                  <a:srgbClr val="363740"/>
                </a:solidFill>
                <a:latin typeface="Arial"/>
                <a:cs typeface="Arial"/>
              </a:rPr>
              <a:t>moments </a:t>
            </a:r>
            <a:r>
              <a:rPr sz="1000" spc="25" dirty="0">
                <a:solidFill>
                  <a:srgbClr val="363740"/>
                </a:solidFill>
                <a:latin typeface="Arial"/>
                <a:cs typeface="Arial"/>
              </a:rPr>
              <a:t>that </a:t>
            </a:r>
            <a:r>
              <a:rPr sz="1000" spc="-10" dirty="0">
                <a:solidFill>
                  <a:srgbClr val="363740"/>
                </a:solidFill>
                <a:latin typeface="Arial"/>
                <a:cs typeface="Arial"/>
              </a:rPr>
              <a:t>elevate </a:t>
            </a:r>
            <a:r>
              <a:rPr sz="1000" spc="5" dirty="0">
                <a:solidFill>
                  <a:srgbClr val="363740"/>
                </a:solidFill>
                <a:latin typeface="Arial"/>
                <a:cs typeface="Arial"/>
              </a:rPr>
              <a:t>performance </a:t>
            </a:r>
            <a:r>
              <a:rPr sz="1000" dirty="0">
                <a:solidFill>
                  <a:srgbClr val="363740"/>
                </a:solidFill>
                <a:latin typeface="Arial"/>
                <a:cs typeface="Arial"/>
              </a:rPr>
              <a:t>and </a:t>
            </a:r>
            <a:r>
              <a:rPr sz="1000" spc="-10" dirty="0">
                <a:solidFill>
                  <a:srgbClr val="363740"/>
                </a:solidFill>
                <a:latin typeface="Arial"/>
                <a:cs typeface="Arial"/>
              </a:rPr>
              <a:t>accelerate</a:t>
            </a:r>
            <a:r>
              <a:rPr sz="1000" spc="-145" dirty="0">
                <a:solidFill>
                  <a:srgbClr val="363740"/>
                </a:solidFill>
                <a:latin typeface="Arial"/>
                <a:cs typeface="Arial"/>
              </a:rPr>
              <a:t> </a:t>
            </a:r>
            <a:r>
              <a:rPr sz="1000" spc="5" dirty="0">
                <a:solidFill>
                  <a:srgbClr val="363740"/>
                </a:solidFill>
                <a:latin typeface="Arial"/>
                <a:cs typeface="Arial"/>
              </a:rPr>
              <a:t>development</a:t>
            </a:r>
            <a:endParaRPr sz="1000">
              <a:latin typeface="Arial"/>
              <a:cs typeface="Arial"/>
            </a:endParaRPr>
          </a:p>
        </p:txBody>
      </p:sp>
      <p:sp>
        <p:nvSpPr>
          <p:cNvPr id="8" name="object 8"/>
          <p:cNvSpPr txBox="1"/>
          <p:nvPr/>
        </p:nvSpPr>
        <p:spPr>
          <a:xfrm>
            <a:off x="5589249" y="1374295"/>
            <a:ext cx="3390900" cy="3662045"/>
          </a:xfrm>
          <a:prstGeom prst="rect">
            <a:avLst/>
          </a:prstGeom>
        </p:spPr>
        <p:txBody>
          <a:bodyPr vert="horz" wrap="square" lIns="0" tIns="0" rIns="0" bIns="0" rtlCol="0">
            <a:spAutoFit/>
          </a:bodyPr>
          <a:lstStyle/>
          <a:p>
            <a:pPr marL="752475">
              <a:lnSpc>
                <a:spcPct val="100000"/>
              </a:lnSpc>
            </a:pPr>
            <a:r>
              <a:rPr sz="1000" b="1" spc="-95" dirty="0">
                <a:solidFill>
                  <a:srgbClr val="22376B"/>
                </a:solidFill>
                <a:latin typeface="Arial Black"/>
                <a:cs typeface="Arial Black"/>
              </a:rPr>
              <a:t>SANYIN</a:t>
            </a:r>
            <a:r>
              <a:rPr sz="1000" b="1" spc="-150" dirty="0">
                <a:solidFill>
                  <a:srgbClr val="22376B"/>
                </a:solidFill>
                <a:latin typeface="Arial Black"/>
                <a:cs typeface="Arial Black"/>
              </a:rPr>
              <a:t> </a:t>
            </a:r>
            <a:r>
              <a:rPr sz="1000" b="1" spc="-85" dirty="0">
                <a:solidFill>
                  <a:srgbClr val="22376B"/>
                </a:solidFill>
                <a:latin typeface="Arial Black"/>
                <a:cs typeface="Arial Black"/>
              </a:rPr>
              <a:t>SIANG</a:t>
            </a:r>
            <a:endParaRPr sz="1000">
              <a:latin typeface="Arial Black"/>
              <a:cs typeface="Arial Black"/>
            </a:endParaRPr>
          </a:p>
          <a:p>
            <a:pPr marL="752475" marR="427355">
              <a:lnSpc>
                <a:spcPct val="118700"/>
              </a:lnSpc>
              <a:spcBef>
                <a:spcPts val="300"/>
              </a:spcBef>
            </a:pPr>
            <a:r>
              <a:rPr sz="1000" spc="-5" dirty="0">
                <a:solidFill>
                  <a:srgbClr val="363740"/>
                </a:solidFill>
                <a:latin typeface="Arial"/>
                <a:cs typeface="Arial"/>
              </a:rPr>
              <a:t>Founder &amp; </a:t>
            </a:r>
            <a:r>
              <a:rPr sz="1000" spc="-10" dirty="0">
                <a:solidFill>
                  <a:srgbClr val="363740"/>
                </a:solidFill>
                <a:latin typeface="Arial"/>
                <a:cs typeface="Arial"/>
              </a:rPr>
              <a:t>Executive </a:t>
            </a:r>
            <a:r>
              <a:rPr sz="1000" spc="-5" dirty="0">
                <a:solidFill>
                  <a:srgbClr val="363740"/>
                </a:solidFill>
                <a:latin typeface="Arial"/>
                <a:cs typeface="Arial"/>
              </a:rPr>
              <a:t>Director, </a:t>
            </a:r>
            <a:r>
              <a:rPr sz="1000" spc="-15" dirty="0">
                <a:solidFill>
                  <a:srgbClr val="363740"/>
                </a:solidFill>
                <a:latin typeface="Arial"/>
                <a:cs typeface="Arial"/>
              </a:rPr>
              <a:t>Fuqua  </a:t>
            </a:r>
            <a:r>
              <a:rPr sz="1000" spc="-20" dirty="0">
                <a:solidFill>
                  <a:srgbClr val="363740"/>
                </a:solidFill>
                <a:latin typeface="Arial"/>
                <a:cs typeface="Arial"/>
              </a:rPr>
              <a:t>Coach </a:t>
            </a:r>
            <a:r>
              <a:rPr sz="1000" spc="-40" dirty="0">
                <a:solidFill>
                  <a:srgbClr val="363740"/>
                </a:solidFill>
                <a:latin typeface="Arial"/>
                <a:cs typeface="Arial"/>
              </a:rPr>
              <a:t>K </a:t>
            </a:r>
            <a:r>
              <a:rPr sz="1000" spc="-5" dirty="0">
                <a:solidFill>
                  <a:srgbClr val="363740"/>
                </a:solidFill>
                <a:latin typeface="Arial"/>
                <a:cs typeface="Arial"/>
              </a:rPr>
              <a:t>Center </a:t>
            </a:r>
            <a:r>
              <a:rPr sz="1000" spc="5" dirty="0">
                <a:solidFill>
                  <a:srgbClr val="363740"/>
                </a:solidFill>
                <a:latin typeface="Arial"/>
                <a:cs typeface="Arial"/>
              </a:rPr>
              <a:t>on </a:t>
            </a:r>
            <a:r>
              <a:rPr sz="1000" spc="-5" dirty="0">
                <a:solidFill>
                  <a:srgbClr val="363740"/>
                </a:solidFill>
                <a:latin typeface="Arial"/>
                <a:cs typeface="Arial"/>
              </a:rPr>
              <a:t>Leadership &amp;</a:t>
            </a:r>
            <a:r>
              <a:rPr sz="1000" spc="-105" dirty="0">
                <a:solidFill>
                  <a:srgbClr val="363740"/>
                </a:solidFill>
                <a:latin typeface="Arial"/>
                <a:cs typeface="Arial"/>
              </a:rPr>
              <a:t> </a:t>
            </a:r>
            <a:r>
              <a:rPr sz="1000" spc="-10" dirty="0">
                <a:solidFill>
                  <a:srgbClr val="363740"/>
                </a:solidFill>
                <a:latin typeface="Arial"/>
                <a:cs typeface="Arial"/>
              </a:rPr>
              <a:t>Ethics</a:t>
            </a:r>
            <a:endParaRPr sz="1000">
              <a:latin typeface="Arial"/>
              <a:cs typeface="Arial"/>
            </a:endParaRPr>
          </a:p>
          <a:p>
            <a:pPr>
              <a:lnSpc>
                <a:spcPct val="100000"/>
              </a:lnSpc>
              <a:spcBef>
                <a:spcPts val="40"/>
              </a:spcBef>
            </a:pPr>
            <a:endParaRPr sz="1800">
              <a:latin typeface="Times New Roman"/>
              <a:cs typeface="Times New Roman"/>
            </a:endParaRPr>
          </a:p>
          <a:p>
            <a:pPr marL="12700" marR="267335">
              <a:lnSpc>
                <a:spcPct val="118800"/>
              </a:lnSpc>
            </a:pPr>
            <a:r>
              <a:rPr sz="1000" spc="-15" dirty="0">
                <a:solidFill>
                  <a:srgbClr val="363740"/>
                </a:solidFill>
                <a:latin typeface="Arial"/>
                <a:cs typeface="Arial"/>
              </a:rPr>
              <a:t>Sanyin’s </a:t>
            </a:r>
            <a:r>
              <a:rPr sz="1000" spc="-10" dirty="0">
                <a:solidFill>
                  <a:srgbClr val="363740"/>
                </a:solidFill>
                <a:latin typeface="Arial"/>
                <a:cs typeface="Arial"/>
              </a:rPr>
              <a:t>experience </a:t>
            </a:r>
            <a:r>
              <a:rPr sz="1000" spc="10" dirty="0">
                <a:solidFill>
                  <a:srgbClr val="363740"/>
                </a:solidFill>
                <a:latin typeface="Arial"/>
                <a:cs typeface="Arial"/>
              </a:rPr>
              <a:t>in </a:t>
            </a:r>
            <a:r>
              <a:rPr sz="1000" spc="5" dirty="0">
                <a:solidFill>
                  <a:srgbClr val="363740"/>
                </a:solidFill>
                <a:latin typeface="Arial"/>
                <a:cs typeface="Arial"/>
              </a:rPr>
              <a:t>strategic </a:t>
            </a:r>
            <a:r>
              <a:rPr sz="1000" dirty="0">
                <a:solidFill>
                  <a:srgbClr val="363740"/>
                </a:solidFill>
                <a:latin typeface="Arial"/>
                <a:cs typeface="Arial"/>
              </a:rPr>
              <a:t>planning,</a:t>
            </a:r>
            <a:r>
              <a:rPr sz="1000" spc="-55" dirty="0">
                <a:solidFill>
                  <a:srgbClr val="363740"/>
                </a:solidFill>
                <a:latin typeface="Arial"/>
                <a:cs typeface="Arial"/>
              </a:rPr>
              <a:t> </a:t>
            </a:r>
            <a:r>
              <a:rPr sz="1000" spc="5" dirty="0">
                <a:solidFill>
                  <a:srgbClr val="363740"/>
                </a:solidFill>
                <a:latin typeface="Arial"/>
                <a:cs typeface="Arial"/>
              </a:rPr>
              <a:t>partnerships,  </a:t>
            </a:r>
            <a:r>
              <a:rPr sz="1000" dirty="0">
                <a:solidFill>
                  <a:srgbClr val="363740"/>
                </a:solidFill>
                <a:latin typeface="Arial"/>
                <a:cs typeface="Arial"/>
              </a:rPr>
              <a:t>and </a:t>
            </a:r>
            <a:r>
              <a:rPr sz="1000" spc="-5" dirty="0">
                <a:solidFill>
                  <a:srgbClr val="363740"/>
                </a:solidFill>
                <a:latin typeface="Arial"/>
                <a:cs typeface="Arial"/>
              </a:rPr>
              <a:t>coaching </a:t>
            </a:r>
            <a:r>
              <a:rPr sz="1000" spc="-15" dirty="0">
                <a:solidFill>
                  <a:srgbClr val="363740"/>
                </a:solidFill>
                <a:latin typeface="Arial"/>
                <a:cs typeface="Arial"/>
              </a:rPr>
              <a:t>has </a:t>
            </a:r>
            <a:r>
              <a:rPr sz="1000" dirty="0">
                <a:solidFill>
                  <a:srgbClr val="363740"/>
                </a:solidFill>
                <a:latin typeface="Arial"/>
                <a:cs typeface="Arial"/>
              </a:rPr>
              <a:t>helped </a:t>
            </a:r>
            <a:r>
              <a:rPr sz="1000" spc="5" dirty="0">
                <a:solidFill>
                  <a:srgbClr val="363740"/>
                </a:solidFill>
                <a:latin typeface="Arial"/>
                <a:cs typeface="Arial"/>
              </a:rPr>
              <a:t>organizations </a:t>
            </a:r>
            <a:r>
              <a:rPr sz="1000" dirty="0">
                <a:solidFill>
                  <a:srgbClr val="363740"/>
                </a:solidFill>
                <a:latin typeface="Arial"/>
                <a:cs typeface="Arial"/>
              </a:rPr>
              <a:t>and </a:t>
            </a:r>
            <a:r>
              <a:rPr sz="1000" spc="10" dirty="0">
                <a:solidFill>
                  <a:srgbClr val="363740"/>
                </a:solidFill>
                <a:latin typeface="Arial"/>
                <a:cs typeface="Arial"/>
              </a:rPr>
              <a:t>c-suite  </a:t>
            </a:r>
            <a:r>
              <a:rPr sz="1000" spc="-5" dirty="0">
                <a:solidFill>
                  <a:srgbClr val="363740"/>
                </a:solidFill>
                <a:latin typeface="Arial"/>
                <a:cs typeface="Arial"/>
              </a:rPr>
              <a:t>executives </a:t>
            </a:r>
            <a:r>
              <a:rPr sz="1000" spc="20" dirty="0">
                <a:solidFill>
                  <a:srgbClr val="363740"/>
                </a:solidFill>
                <a:latin typeface="Arial"/>
                <a:cs typeface="Arial"/>
              </a:rPr>
              <a:t>identify </a:t>
            </a:r>
            <a:r>
              <a:rPr sz="1000" dirty="0">
                <a:solidFill>
                  <a:srgbClr val="363740"/>
                </a:solidFill>
                <a:latin typeface="Arial"/>
                <a:cs typeface="Arial"/>
              </a:rPr>
              <a:t>gaps and </a:t>
            </a:r>
            <a:r>
              <a:rPr sz="1000" spc="-5" dirty="0">
                <a:solidFill>
                  <a:srgbClr val="363740"/>
                </a:solidFill>
                <a:latin typeface="Arial"/>
                <a:cs typeface="Arial"/>
              </a:rPr>
              <a:t>lead more </a:t>
            </a:r>
            <a:r>
              <a:rPr sz="1000" spc="5" dirty="0">
                <a:solidFill>
                  <a:srgbClr val="363740"/>
                </a:solidFill>
                <a:latin typeface="Arial"/>
                <a:cs typeface="Arial"/>
              </a:rPr>
              <a:t>effectively </a:t>
            </a:r>
            <a:r>
              <a:rPr sz="1000" spc="10" dirty="0">
                <a:solidFill>
                  <a:srgbClr val="363740"/>
                </a:solidFill>
                <a:latin typeface="Arial"/>
                <a:cs typeface="Arial"/>
              </a:rPr>
              <a:t>in </a:t>
            </a:r>
            <a:r>
              <a:rPr sz="1000" spc="-30" dirty="0">
                <a:solidFill>
                  <a:srgbClr val="363740"/>
                </a:solidFill>
                <a:latin typeface="Arial"/>
                <a:cs typeface="Arial"/>
              </a:rPr>
              <a:t>a  </a:t>
            </a:r>
            <a:r>
              <a:rPr sz="1000" spc="10" dirty="0">
                <a:solidFill>
                  <a:srgbClr val="363740"/>
                </a:solidFill>
                <a:latin typeface="Arial"/>
                <a:cs typeface="Arial"/>
              </a:rPr>
              <a:t>rapidly </a:t>
            </a:r>
            <a:r>
              <a:rPr sz="1000" spc="5" dirty="0">
                <a:solidFill>
                  <a:srgbClr val="363740"/>
                </a:solidFill>
                <a:latin typeface="Arial"/>
                <a:cs typeface="Arial"/>
              </a:rPr>
              <a:t>changing </a:t>
            </a:r>
            <a:r>
              <a:rPr sz="1000" spc="-5" dirty="0">
                <a:solidFill>
                  <a:srgbClr val="363740"/>
                </a:solidFill>
                <a:latin typeface="Arial"/>
                <a:cs typeface="Arial"/>
              </a:rPr>
              <a:t>marketplace </a:t>
            </a:r>
            <a:r>
              <a:rPr sz="1000" dirty="0">
                <a:solidFill>
                  <a:srgbClr val="363740"/>
                </a:solidFill>
                <a:latin typeface="Arial"/>
                <a:cs typeface="Arial"/>
              </a:rPr>
              <a:t>and </a:t>
            </a:r>
            <a:r>
              <a:rPr sz="1000" spc="15" dirty="0">
                <a:solidFill>
                  <a:srgbClr val="363740"/>
                </a:solidFill>
                <a:latin typeface="Arial"/>
                <a:cs typeface="Arial"/>
              </a:rPr>
              <a:t>talent </a:t>
            </a:r>
            <a:r>
              <a:rPr sz="1000" spc="-20" dirty="0">
                <a:solidFill>
                  <a:srgbClr val="363740"/>
                </a:solidFill>
                <a:latin typeface="Arial"/>
                <a:cs typeface="Arial"/>
              </a:rPr>
              <a:t>space. </a:t>
            </a:r>
            <a:r>
              <a:rPr sz="1000" spc="-25" dirty="0">
                <a:solidFill>
                  <a:srgbClr val="363740"/>
                </a:solidFill>
                <a:latin typeface="Arial"/>
                <a:cs typeface="Arial"/>
              </a:rPr>
              <a:t>She  </a:t>
            </a:r>
            <a:r>
              <a:rPr sz="1000" spc="15" dirty="0">
                <a:solidFill>
                  <a:srgbClr val="363740"/>
                </a:solidFill>
                <a:latin typeface="Arial"/>
                <a:cs typeface="Arial"/>
              </a:rPr>
              <a:t>works </a:t>
            </a:r>
            <a:r>
              <a:rPr sz="1000" spc="50" dirty="0">
                <a:solidFill>
                  <a:srgbClr val="363740"/>
                </a:solidFill>
                <a:latin typeface="Arial"/>
                <a:cs typeface="Arial"/>
              </a:rPr>
              <a:t>with </a:t>
            </a:r>
            <a:r>
              <a:rPr sz="1000" dirty="0">
                <a:solidFill>
                  <a:srgbClr val="363740"/>
                </a:solidFill>
                <a:latin typeface="Arial"/>
                <a:cs typeface="Arial"/>
              </a:rPr>
              <a:t>and </a:t>
            </a:r>
            <a:r>
              <a:rPr sz="1000" spc="-20" dirty="0">
                <a:solidFill>
                  <a:srgbClr val="363740"/>
                </a:solidFill>
                <a:latin typeface="Arial"/>
                <a:cs typeface="Arial"/>
              </a:rPr>
              <a:t>coaches </a:t>
            </a:r>
            <a:r>
              <a:rPr sz="1000" spc="25" dirty="0">
                <a:solidFill>
                  <a:srgbClr val="363740"/>
                </a:solidFill>
                <a:latin typeface="Arial"/>
                <a:cs typeface="Arial"/>
              </a:rPr>
              <a:t>top </a:t>
            </a:r>
            <a:r>
              <a:rPr sz="1000" spc="-15" dirty="0">
                <a:solidFill>
                  <a:srgbClr val="363740"/>
                </a:solidFill>
                <a:latin typeface="Arial"/>
                <a:cs typeface="Arial"/>
              </a:rPr>
              <a:t>generals, </a:t>
            </a:r>
            <a:r>
              <a:rPr sz="1000" spc="-5" dirty="0">
                <a:solidFill>
                  <a:srgbClr val="363740"/>
                </a:solidFill>
                <a:latin typeface="Arial"/>
                <a:cs typeface="Arial"/>
              </a:rPr>
              <a:t>Olympians,  </a:t>
            </a:r>
            <a:r>
              <a:rPr sz="1000" spc="10" dirty="0">
                <a:solidFill>
                  <a:srgbClr val="363740"/>
                </a:solidFill>
                <a:latin typeface="Arial"/>
                <a:cs typeface="Arial"/>
              </a:rPr>
              <a:t>Entertainment </a:t>
            </a:r>
            <a:r>
              <a:rPr sz="1000" spc="-10" dirty="0">
                <a:solidFill>
                  <a:srgbClr val="363740"/>
                </a:solidFill>
                <a:latin typeface="Arial"/>
                <a:cs typeface="Arial"/>
              </a:rPr>
              <a:t>executives, </a:t>
            </a:r>
            <a:r>
              <a:rPr sz="1000" spc="5" dirty="0">
                <a:solidFill>
                  <a:srgbClr val="363740"/>
                </a:solidFill>
                <a:latin typeface="Arial"/>
                <a:cs typeface="Arial"/>
              </a:rPr>
              <a:t>Fortune </a:t>
            </a:r>
            <a:r>
              <a:rPr sz="1000" spc="40" dirty="0">
                <a:solidFill>
                  <a:srgbClr val="363740"/>
                </a:solidFill>
                <a:latin typeface="Arial"/>
                <a:cs typeface="Arial"/>
              </a:rPr>
              <a:t>500 </a:t>
            </a:r>
            <a:r>
              <a:rPr sz="1000" spc="-45" dirty="0">
                <a:solidFill>
                  <a:srgbClr val="363740"/>
                </a:solidFill>
                <a:latin typeface="Arial"/>
                <a:cs typeface="Arial"/>
              </a:rPr>
              <a:t>CEOs, </a:t>
            </a:r>
            <a:r>
              <a:rPr sz="1000" dirty="0">
                <a:solidFill>
                  <a:srgbClr val="363740"/>
                </a:solidFill>
                <a:latin typeface="Arial"/>
                <a:cs typeface="Arial"/>
              </a:rPr>
              <a:t>and</a:t>
            </a:r>
            <a:r>
              <a:rPr sz="1000" spc="-175" dirty="0">
                <a:solidFill>
                  <a:srgbClr val="363740"/>
                </a:solidFill>
                <a:latin typeface="Arial"/>
                <a:cs typeface="Arial"/>
              </a:rPr>
              <a:t> </a:t>
            </a:r>
            <a:r>
              <a:rPr sz="1000" spc="5" dirty="0">
                <a:solidFill>
                  <a:srgbClr val="363740"/>
                </a:solidFill>
                <a:latin typeface="Arial"/>
                <a:cs typeface="Arial"/>
              </a:rPr>
              <a:t>tech  </a:t>
            </a:r>
            <a:r>
              <a:rPr sz="1000" spc="20" dirty="0">
                <a:solidFill>
                  <a:srgbClr val="363740"/>
                </a:solidFill>
                <a:latin typeface="Arial"/>
                <a:cs typeface="Arial"/>
              </a:rPr>
              <a:t>startup</a:t>
            </a:r>
            <a:r>
              <a:rPr sz="1000" spc="-60" dirty="0">
                <a:solidFill>
                  <a:srgbClr val="363740"/>
                </a:solidFill>
                <a:latin typeface="Arial"/>
                <a:cs typeface="Arial"/>
              </a:rPr>
              <a:t> </a:t>
            </a:r>
            <a:r>
              <a:rPr sz="1000" spc="-5" dirty="0">
                <a:solidFill>
                  <a:srgbClr val="363740"/>
                </a:solidFill>
                <a:latin typeface="Arial"/>
                <a:cs typeface="Arial"/>
              </a:rPr>
              <a:t>founders.</a:t>
            </a:r>
            <a:endParaRPr sz="1000">
              <a:latin typeface="Arial"/>
              <a:cs typeface="Arial"/>
            </a:endParaRPr>
          </a:p>
          <a:p>
            <a:pPr>
              <a:lnSpc>
                <a:spcPct val="100000"/>
              </a:lnSpc>
              <a:spcBef>
                <a:spcPts val="40"/>
              </a:spcBef>
            </a:pPr>
            <a:endParaRPr sz="1200">
              <a:latin typeface="Times New Roman"/>
              <a:cs typeface="Times New Roman"/>
            </a:endParaRPr>
          </a:p>
          <a:p>
            <a:pPr marL="12700" marR="290830">
              <a:lnSpc>
                <a:spcPct val="118800"/>
              </a:lnSpc>
              <a:spcBef>
                <a:spcPts val="5"/>
              </a:spcBef>
            </a:pPr>
            <a:r>
              <a:rPr sz="1000" spc="-5" dirty="0">
                <a:solidFill>
                  <a:srgbClr val="363740"/>
                </a:solidFill>
                <a:latin typeface="Arial"/>
                <a:cs typeface="Arial"/>
              </a:rPr>
              <a:t>Sanyin</a:t>
            </a:r>
            <a:r>
              <a:rPr sz="1000" spc="-25" dirty="0">
                <a:solidFill>
                  <a:srgbClr val="363740"/>
                </a:solidFill>
                <a:latin typeface="Arial"/>
                <a:cs typeface="Arial"/>
              </a:rPr>
              <a:t> </a:t>
            </a:r>
            <a:r>
              <a:rPr sz="1000" spc="-5" dirty="0">
                <a:solidFill>
                  <a:srgbClr val="363740"/>
                </a:solidFill>
                <a:latin typeface="Arial"/>
                <a:cs typeface="Arial"/>
              </a:rPr>
              <a:t>is</a:t>
            </a:r>
            <a:r>
              <a:rPr sz="1000" spc="-25" dirty="0">
                <a:solidFill>
                  <a:srgbClr val="363740"/>
                </a:solidFill>
                <a:latin typeface="Arial"/>
                <a:cs typeface="Arial"/>
              </a:rPr>
              <a:t> </a:t>
            </a:r>
            <a:r>
              <a:rPr sz="1000" spc="15" dirty="0">
                <a:solidFill>
                  <a:srgbClr val="363740"/>
                </a:solidFill>
                <a:latin typeface="Arial"/>
                <a:cs typeface="Arial"/>
              </a:rPr>
              <a:t>the</a:t>
            </a:r>
            <a:r>
              <a:rPr sz="1000" spc="-25" dirty="0">
                <a:solidFill>
                  <a:srgbClr val="363740"/>
                </a:solidFill>
                <a:latin typeface="Arial"/>
                <a:cs typeface="Arial"/>
              </a:rPr>
              <a:t> </a:t>
            </a:r>
            <a:r>
              <a:rPr sz="1000" spc="5" dirty="0">
                <a:solidFill>
                  <a:srgbClr val="363740"/>
                </a:solidFill>
                <a:latin typeface="Arial"/>
                <a:cs typeface="Arial"/>
              </a:rPr>
              <a:t>Thinkers50</a:t>
            </a:r>
            <a:r>
              <a:rPr sz="1000" spc="-25" dirty="0">
                <a:solidFill>
                  <a:srgbClr val="363740"/>
                </a:solidFill>
                <a:latin typeface="Arial"/>
                <a:cs typeface="Arial"/>
              </a:rPr>
              <a:t> </a:t>
            </a:r>
            <a:r>
              <a:rPr sz="1000" spc="15" dirty="0">
                <a:solidFill>
                  <a:srgbClr val="363740"/>
                </a:solidFill>
                <a:latin typeface="Arial"/>
                <a:cs typeface="Arial"/>
              </a:rPr>
              <a:t>award</a:t>
            </a:r>
            <a:r>
              <a:rPr sz="1000" spc="-25" dirty="0">
                <a:solidFill>
                  <a:srgbClr val="363740"/>
                </a:solidFill>
                <a:latin typeface="Arial"/>
                <a:cs typeface="Arial"/>
              </a:rPr>
              <a:t> </a:t>
            </a:r>
            <a:r>
              <a:rPr sz="1000" spc="20" dirty="0">
                <a:solidFill>
                  <a:srgbClr val="363740"/>
                </a:solidFill>
                <a:latin typeface="Arial"/>
                <a:cs typeface="Arial"/>
              </a:rPr>
              <a:t>winner</a:t>
            </a:r>
            <a:r>
              <a:rPr sz="1000" spc="-25" dirty="0">
                <a:solidFill>
                  <a:srgbClr val="363740"/>
                </a:solidFill>
                <a:latin typeface="Arial"/>
                <a:cs typeface="Arial"/>
              </a:rPr>
              <a:t> </a:t>
            </a:r>
            <a:r>
              <a:rPr sz="1000" spc="20" dirty="0">
                <a:solidFill>
                  <a:srgbClr val="363740"/>
                </a:solidFill>
                <a:latin typeface="Arial"/>
                <a:cs typeface="Arial"/>
              </a:rPr>
              <a:t>for</a:t>
            </a:r>
            <a:r>
              <a:rPr sz="1000" spc="-25" dirty="0">
                <a:solidFill>
                  <a:srgbClr val="363740"/>
                </a:solidFill>
                <a:latin typeface="Arial"/>
                <a:cs typeface="Arial"/>
              </a:rPr>
              <a:t> </a:t>
            </a:r>
            <a:r>
              <a:rPr sz="1000" spc="-5" dirty="0">
                <a:solidFill>
                  <a:srgbClr val="363740"/>
                </a:solidFill>
                <a:latin typeface="Arial"/>
                <a:cs typeface="Arial"/>
              </a:rPr>
              <a:t>Coaching</a:t>
            </a:r>
            <a:r>
              <a:rPr sz="1000" spc="-25" dirty="0">
                <a:solidFill>
                  <a:srgbClr val="363740"/>
                </a:solidFill>
                <a:latin typeface="Arial"/>
                <a:cs typeface="Arial"/>
              </a:rPr>
              <a:t> </a:t>
            </a:r>
            <a:r>
              <a:rPr sz="1000" spc="-5" dirty="0">
                <a:solidFill>
                  <a:srgbClr val="363740"/>
                </a:solidFill>
                <a:latin typeface="Arial"/>
                <a:cs typeface="Arial"/>
              </a:rPr>
              <a:t>&amp;  </a:t>
            </a:r>
            <a:r>
              <a:rPr sz="1000" spc="5" dirty="0">
                <a:solidFill>
                  <a:srgbClr val="363740"/>
                </a:solidFill>
                <a:latin typeface="Arial"/>
                <a:cs typeface="Arial"/>
              </a:rPr>
              <a:t>Mentoring, </a:t>
            </a:r>
            <a:r>
              <a:rPr sz="1000" dirty="0">
                <a:solidFill>
                  <a:srgbClr val="363740"/>
                </a:solidFill>
                <a:latin typeface="Arial"/>
                <a:cs typeface="Arial"/>
              </a:rPr>
              <a:t>and </a:t>
            </a:r>
            <a:r>
              <a:rPr sz="1000" spc="-15" dirty="0">
                <a:solidFill>
                  <a:srgbClr val="363740"/>
                </a:solidFill>
                <a:latin typeface="Arial"/>
                <a:cs typeface="Arial"/>
              </a:rPr>
              <a:t>she </a:t>
            </a:r>
            <a:r>
              <a:rPr sz="1000" spc="-5" dirty="0">
                <a:solidFill>
                  <a:srgbClr val="363740"/>
                </a:solidFill>
                <a:latin typeface="Arial"/>
                <a:cs typeface="Arial"/>
              </a:rPr>
              <a:t>is </a:t>
            </a:r>
            <a:r>
              <a:rPr sz="1000" spc="-30" dirty="0">
                <a:solidFill>
                  <a:srgbClr val="363740"/>
                </a:solidFill>
                <a:latin typeface="Arial"/>
                <a:cs typeface="Arial"/>
              </a:rPr>
              <a:t>a </a:t>
            </a:r>
            <a:r>
              <a:rPr sz="1000" spc="40" dirty="0">
                <a:solidFill>
                  <a:srgbClr val="363740"/>
                </a:solidFill>
                <a:latin typeface="Arial"/>
                <a:cs typeface="Arial"/>
              </a:rPr>
              <a:t>2017 </a:t>
            </a:r>
            <a:r>
              <a:rPr sz="1000" spc="-5" dirty="0">
                <a:solidFill>
                  <a:srgbClr val="363740"/>
                </a:solidFill>
                <a:latin typeface="Arial"/>
                <a:cs typeface="Arial"/>
              </a:rPr>
              <a:t>&amp; </a:t>
            </a:r>
            <a:r>
              <a:rPr sz="1000" spc="40" dirty="0">
                <a:solidFill>
                  <a:srgbClr val="363740"/>
                </a:solidFill>
                <a:latin typeface="Arial"/>
                <a:cs typeface="Arial"/>
              </a:rPr>
              <a:t>2018 </a:t>
            </a:r>
            <a:r>
              <a:rPr sz="1000" spc="-5" dirty="0">
                <a:solidFill>
                  <a:srgbClr val="363740"/>
                </a:solidFill>
                <a:latin typeface="Arial"/>
                <a:cs typeface="Arial"/>
              </a:rPr>
              <a:t>LinkedIn </a:t>
            </a:r>
            <a:r>
              <a:rPr sz="1000" spc="40" dirty="0">
                <a:solidFill>
                  <a:srgbClr val="363740"/>
                </a:solidFill>
                <a:latin typeface="Arial"/>
                <a:cs typeface="Arial"/>
              </a:rPr>
              <a:t>2017  </a:t>
            </a:r>
            <a:r>
              <a:rPr sz="1000" spc="-25" dirty="0">
                <a:solidFill>
                  <a:srgbClr val="363740"/>
                </a:solidFill>
                <a:latin typeface="Arial"/>
                <a:cs typeface="Arial"/>
              </a:rPr>
              <a:t>Top </a:t>
            </a:r>
            <a:r>
              <a:rPr sz="1000" spc="40" dirty="0">
                <a:solidFill>
                  <a:srgbClr val="363740"/>
                </a:solidFill>
                <a:latin typeface="Arial"/>
                <a:cs typeface="Arial"/>
              </a:rPr>
              <a:t>20 </a:t>
            </a:r>
            <a:r>
              <a:rPr sz="1000" spc="-10" dirty="0">
                <a:solidFill>
                  <a:srgbClr val="363740"/>
                </a:solidFill>
                <a:latin typeface="Arial"/>
                <a:cs typeface="Arial"/>
              </a:rPr>
              <a:t>Global </a:t>
            </a:r>
            <a:r>
              <a:rPr sz="1000" dirty="0">
                <a:solidFill>
                  <a:srgbClr val="363740"/>
                </a:solidFill>
                <a:latin typeface="Arial"/>
                <a:cs typeface="Arial"/>
              </a:rPr>
              <a:t>Inﬂuencer </a:t>
            </a:r>
            <a:r>
              <a:rPr sz="1000" spc="50" dirty="0">
                <a:solidFill>
                  <a:srgbClr val="363740"/>
                </a:solidFill>
                <a:latin typeface="Arial"/>
                <a:cs typeface="Arial"/>
              </a:rPr>
              <a:t>with </a:t>
            </a:r>
            <a:r>
              <a:rPr sz="1000" spc="-5" dirty="0">
                <a:solidFill>
                  <a:srgbClr val="363740"/>
                </a:solidFill>
                <a:latin typeface="Arial"/>
                <a:cs typeface="Arial"/>
              </a:rPr>
              <a:t>more </a:t>
            </a:r>
            <a:r>
              <a:rPr sz="1000" spc="15" dirty="0">
                <a:solidFill>
                  <a:srgbClr val="363740"/>
                </a:solidFill>
                <a:latin typeface="Arial"/>
                <a:cs typeface="Arial"/>
              </a:rPr>
              <a:t>than </a:t>
            </a:r>
            <a:r>
              <a:rPr sz="1000" spc="40" dirty="0">
                <a:solidFill>
                  <a:srgbClr val="363740"/>
                </a:solidFill>
                <a:latin typeface="Arial"/>
                <a:cs typeface="Arial"/>
              </a:rPr>
              <a:t>1 </a:t>
            </a:r>
            <a:r>
              <a:rPr sz="1000" spc="5" dirty="0">
                <a:solidFill>
                  <a:srgbClr val="363740"/>
                </a:solidFill>
                <a:latin typeface="Arial"/>
                <a:cs typeface="Arial"/>
              </a:rPr>
              <a:t>million  followers. Her </a:t>
            </a:r>
            <a:r>
              <a:rPr sz="1000" spc="25" dirty="0">
                <a:solidFill>
                  <a:srgbClr val="363740"/>
                </a:solidFill>
                <a:latin typeface="Arial"/>
                <a:cs typeface="Arial"/>
              </a:rPr>
              <a:t>thought </a:t>
            </a:r>
            <a:r>
              <a:rPr sz="1000" spc="-5" dirty="0">
                <a:solidFill>
                  <a:srgbClr val="363740"/>
                </a:solidFill>
                <a:latin typeface="Arial"/>
                <a:cs typeface="Arial"/>
              </a:rPr>
              <a:t>leadership </a:t>
            </a:r>
            <a:r>
              <a:rPr sz="1000" spc="-15" dirty="0">
                <a:solidFill>
                  <a:srgbClr val="363740"/>
                </a:solidFill>
                <a:latin typeface="Arial"/>
                <a:cs typeface="Arial"/>
              </a:rPr>
              <a:t>has </a:t>
            </a:r>
            <a:r>
              <a:rPr sz="1000" spc="-5" dirty="0">
                <a:solidFill>
                  <a:srgbClr val="363740"/>
                </a:solidFill>
                <a:latin typeface="Arial"/>
                <a:cs typeface="Arial"/>
              </a:rPr>
              <a:t>appeared </a:t>
            </a:r>
            <a:r>
              <a:rPr sz="1000" spc="10" dirty="0">
                <a:solidFill>
                  <a:srgbClr val="363740"/>
                </a:solidFill>
                <a:latin typeface="Arial"/>
                <a:cs typeface="Arial"/>
              </a:rPr>
              <a:t>in  </a:t>
            </a:r>
            <a:r>
              <a:rPr sz="1000" spc="-20" dirty="0">
                <a:solidFill>
                  <a:srgbClr val="363740"/>
                </a:solidFill>
                <a:latin typeface="Arial"/>
                <a:cs typeface="Arial"/>
              </a:rPr>
              <a:t>Forbes, </a:t>
            </a:r>
            <a:r>
              <a:rPr sz="1000" spc="30" dirty="0">
                <a:solidFill>
                  <a:srgbClr val="363740"/>
                </a:solidFill>
                <a:latin typeface="Arial"/>
                <a:cs typeface="Arial"/>
              </a:rPr>
              <a:t>New </a:t>
            </a:r>
            <a:r>
              <a:rPr sz="1000" spc="-35" dirty="0">
                <a:solidFill>
                  <a:srgbClr val="363740"/>
                </a:solidFill>
                <a:latin typeface="Arial"/>
                <a:cs typeface="Arial"/>
              </a:rPr>
              <a:t>York </a:t>
            </a:r>
            <a:r>
              <a:rPr sz="1000" spc="-15" dirty="0">
                <a:solidFill>
                  <a:srgbClr val="363740"/>
                </a:solidFill>
                <a:latin typeface="Arial"/>
                <a:cs typeface="Arial"/>
              </a:rPr>
              <a:t>Times, </a:t>
            </a:r>
            <a:r>
              <a:rPr sz="1000" spc="-5" dirty="0">
                <a:solidFill>
                  <a:srgbClr val="363740"/>
                </a:solidFill>
                <a:latin typeface="Arial"/>
                <a:cs typeface="Arial"/>
              </a:rPr>
              <a:t>Fortune, </a:t>
            </a:r>
            <a:r>
              <a:rPr sz="1000" spc="-40" dirty="0">
                <a:solidFill>
                  <a:srgbClr val="363740"/>
                </a:solidFill>
                <a:latin typeface="Arial"/>
                <a:cs typeface="Arial"/>
              </a:rPr>
              <a:t>WSJ, </a:t>
            </a:r>
            <a:r>
              <a:rPr sz="1000" dirty="0">
                <a:solidFill>
                  <a:srgbClr val="363740"/>
                </a:solidFill>
                <a:latin typeface="Arial"/>
                <a:cs typeface="Arial"/>
              </a:rPr>
              <a:t>and</a:t>
            </a:r>
            <a:r>
              <a:rPr sz="1000" spc="-70" dirty="0">
                <a:solidFill>
                  <a:srgbClr val="363740"/>
                </a:solidFill>
                <a:latin typeface="Arial"/>
                <a:cs typeface="Arial"/>
              </a:rPr>
              <a:t> </a:t>
            </a:r>
            <a:r>
              <a:rPr sz="1000" spc="-15" dirty="0">
                <a:solidFill>
                  <a:srgbClr val="363740"/>
                </a:solidFill>
                <a:latin typeface="Arial"/>
                <a:cs typeface="Arial"/>
              </a:rPr>
              <a:t>CNN.</a:t>
            </a:r>
            <a:endParaRPr sz="1000">
              <a:latin typeface="Arial"/>
              <a:cs typeface="Arial"/>
            </a:endParaRPr>
          </a:p>
          <a:p>
            <a:pPr>
              <a:lnSpc>
                <a:spcPct val="100000"/>
              </a:lnSpc>
            </a:pPr>
            <a:endParaRPr sz="1300">
              <a:latin typeface="Times New Roman"/>
              <a:cs typeface="Times New Roman"/>
            </a:endParaRPr>
          </a:p>
          <a:p>
            <a:pPr marR="5080" algn="r">
              <a:lnSpc>
                <a:spcPct val="100000"/>
              </a:lnSpc>
              <a:spcBef>
                <a:spcPts val="1030"/>
              </a:spcBef>
            </a:pPr>
            <a:r>
              <a:rPr sz="900" spc="35" dirty="0">
                <a:solidFill>
                  <a:srgbClr val="575757"/>
                </a:solidFill>
                <a:latin typeface="Arial"/>
                <a:cs typeface="Arial"/>
              </a:rPr>
              <a:t>68</a:t>
            </a:r>
            <a:endParaRPr sz="900">
              <a:latin typeface="Arial"/>
              <a:cs typeface="Arial"/>
            </a:endParaRPr>
          </a:p>
        </p:txBody>
      </p:sp>
      <p:sp>
        <p:nvSpPr>
          <p:cNvPr id="9" name="object 9"/>
          <p:cNvSpPr/>
          <p:nvPr/>
        </p:nvSpPr>
        <p:spPr>
          <a:xfrm>
            <a:off x="0" y="0"/>
            <a:ext cx="9144000" cy="329565"/>
          </a:xfrm>
          <a:custGeom>
            <a:avLst/>
            <a:gdLst/>
            <a:ahLst/>
            <a:cxnLst/>
            <a:rect l="l" t="t" r="r" b="b"/>
            <a:pathLst>
              <a:path w="9144000" h="329565">
                <a:moveTo>
                  <a:pt x="0" y="0"/>
                </a:moveTo>
                <a:lnTo>
                  <a:pt x="9143999" y="0"/>
                </a:lnTo>
                <a:lnTo>
                  <a:pt x="9143999" y="329399"/>
                </a:lnTo>
                <a:lnTo>
                  <a:pt x="0" y="329399"/>
                </a:lnTo>
                <a:lnTo>
                  <a:pt x="0" y="0"/>
                </a:lnTo>
                <a:close/>
              </a:path>
            </a:pathLst>
          </a:custGeom>
          <a:solidFill>
            <a:srgbClr val="1B4587"/>
          </a:solidFill>
        </p:spPr>
        <p:txBody>
          <a:bodyPr wrap="square" lIns="0" tIns="0" rIns="0" bIns="0" rtlCol="0"/>
          <a:lstStyle/>
          <a:p>
            <a:endParaRPr/>
          </a:p>
        </p:txBody>
      </p:sp>
      <p:sp>
        <p:nvSpPr>
          <p:cNvPr id="10" name="object 10"/>
          <p:cNvSpPr/>
          <p:nvPr/>
        </p:nvSpPr>
        <p:spPr>
          <a:xfrm>
            <a:off x="436661" y="121432"/>
            <a:ext cx="3244366" cy="106858"/>
          </a:xfrm>
          <a:prstGeom prst="rect">
            <a:avLst/>
          </a:prstGeom>
          <a:blipFill>
            <a:blip r:embed="rId4" cstate="print"/>
            <a:stretch>
              <a:fillRect/>
            </a:stretch>
          </a:blipFill>
        </p:spPr>
        <p:txBody>
          <a:bodyPr wrap="square" lIns="0" tIns="0" rIns="0" bIns="0" rtlCol="0"/>
          <a:lstStyle/>
          <a:p>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06902" y="341956"/>
            <a:ext cx="3449320" cy="304800"/>
          </a:xfrm>
          <a:prstGeom prst="rect">
            <a:avLst/>
          </a:prstGeom>
        </p:spPr>
        <p:txBody>
          <a:bodyPr vert="horz" wrap="square" lIns="0" tIns="0" rIns="0" bIns="0" rtlCol="0">
            <a:spAutoFit/>
          </a:bodyPr>
          <a:lstStyle/>
          <a:p>
            <a:pPr marL="12700">
              <a:lnSpc>
                <a:spcPct val="100000"/>
              </a:lnSpc>
            </a:pPr>
            <a:r>
              <a:rPr b="0" dirty="0">
                <a:solidFill>
                  <a:srgbClr val="79A7C6"/>
                </a:solidFill>
                <a:latin typeface="Arial"/>
                <a:cs typeface="Arial"/>
              </a:rPr>
              <a:t>Fostering </a:t>
            </a:r>
            <a:r>
              <a:rPr b="0" spc="-5" dirty="0">
                <a:solidFill>
                  <a:srgbClr val="79A7C6"/>
                </a:solidFill>
                <a:latin typeface="Arial"/>
                <a:cs typeface="Arial"/>
              </a:rPr>
              <a:t>Inclusion </a:t>
            </a:r>
            <a:r>
              <a:rPr b="0" spc="-10" dirty="0">
                <a:solidFill>
                  <a:srgbClr val="79A7C6"/>
                </a:solidFill>
                <a:latin typeface="Arial"/>
                <a:cs typeface="Arial"/>
              </a:rPr>
              <a:t>&amp;</a:t>
            </a:r>
            <a:r>
              <a:rPr b="0" spc="-170" dirty="0">
                <a:solidFill>
                  <a:srgbClr val="79A7C6"/>
                </a:solidFill>
                <a:latin typeface="Arial"/>
                <a:cs typeface="Arial"/>
              </a:rPr>
              <a:t> </a:t>
            </a:r>
            <a:r>
              <a:rPr b="0" spc="20" dirty="0">
                <a:solidFill>
                  <a:srgbClr val="79A7C6"/>
                </a:solidFill>
                <a:latin typeface="Arial"/>
                <a:cs typeface="Arial"/>
              </a:rPr>
              <a:t>Diversity</a:t>
            </a:r>
          </a:p>
        </p:txBody>
      </p:sp>
      <p:sp>
        <p:nvSpPr>
          <p:cNvPr id="3" name="object 3"/>
          <p:cNvSpPr txBox="1"/>
          <p:nvPr/>
        </p:nvSpPr>
        <p:spPr>
          <a:xfrm>
            <a:off x="8885940" y="4868482"/>
            <a:ext cx="93980" cy="167640"/>
          </a:xfrm>
          <a:prstGeom prst="rect">
            <a:avLst/>
          </a:prstGeom>
        </p:spPr>
        <p:txBody>
          <a:bodyPr vert="horz" wrap="square" lIns="0" tIns="0" rIns="0" bIns="0" rtlCol="0">
            <a:spAutoFit/>
          </a:bodyPr>
          <a:lstStyle/>
          <a:p>
            <a:pPr marL="12700">
              <a:lnSpc>
                <a:spcPct val="100000"/>
              </a:lnSpc>
            </a:pPr>
            <a:r>
              <a:rPr sz="900" spc="35" dirty="0">
                <a:solidFill>
                  <a:srgbClr val="575757"/>
                </a:solidFill>
                <a:latin typeface="Arial"/>
                <a:cs typeface="Arial"/>
              </a:rPr>
              <a:t>7</a:t>
            </a:r>
            <a:endParaRPr sz="900">
              <a:latin typeface="Arial"/>
              <a:cs typeface="Arial"/>
            </a:endParaRPr>
          </a:p>
        </p:txBody>
      </p:sp>
      <p:sp>
        <p:nvSpPr>
          <p:cNvPr id="4" name="object 4"/>
          <p:cNvSpPr/>
          <p:nvPr/>
        </p:nvSpPr>
        <p:spPr>
          <a:xfrm>
            <a:off x="0" y="0"/>
            <a:ext cx="1367862" cy="5143499"/>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7591572" y="257022"/>
            <a:ext cx="1245012" cy="641143"/>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1741298" y="1334706"/>
            <a:ext cx="1720214" cy="0"/>
          </a:xfrm>
          <a:custGeom>
            <a:avLst/>
            <a:gdLst/>
            <a:ahLst/>
            <a:cxnLst/>
            <a:rect l="l" t="t" r="r" b="b"/>
            <a:pathLst>
              <a:path w="1720214">
                <a:moveTo>
                  <a:pt x="0" y="0"/>
                </a:moveTo>
                <a:lnTo>
                  <a:pt x="1719924" y="0"/>
                </a:lnTo>
              </a:path>
            </a:pathLst>
          </a:custGeom>
          <a:ln w="12699">
            <a:solidFill>
              <a:srgbClr val="D8D8D8"/>
            </a:solidFill>
          </a:ln>
        </p:spPr>
        <p:txBody>
          <a:bodyPr wrap="square" lIns="0" tIns="0" rIns="0" bIns="0" rtlCol="0"/>
          <a:lstStyle/>
          <a:p>
            <a:endParaRPr/>
          </a:p>
        </p:txBody>
      </p:sp>
      <p:sp>
        <p:nvSpPr>
          <p:cNvPr id="7" name="object 7"/>
          <p:cNvSpPr/>
          <p:nvPr/>
        </p:nvSpPr>
        <p:spPr>
          <a:xfrm>
            <a:off x="3651723" y="1334706"/>
            <a:ext cx="2043430" cy="0"/>
          </a:xfrm>
          <a:custGeom>
            <a:avLst/>
            <a:gdLst/>
            <a:ahLst/>
            <a:cxnLst/>
            <a:rect l="l" t="t" r="r" b="b"/>
            <a:pathLst>
              <a:path w="2043429">
                <a:moveTo>
                  <a:pt x="0" y="0"/>
                </a:moveTo>
                <a:lnTo>
                  <a:pt x="2042824" y="0"/>
                </a:lnTo>
              </a:path>
            </a:pathLst>
          </a:custGeom>
          <a:ln w="12699">
            <a:solidFill>
              <a:srgbClr val="D8D8D8"/>
            </a:solidFill>
          </a:ln>
        </p:spPr>
        <p:txBody>
          <a:bodyPr wrap="square" lIns="0" tIns="0" rIns="0" bIns="0" rtlCol="0"/>
          <a:lstStyle/>
          <a:p>
            <a:endParaRPr/>
          </a:p>
        </p:txBody>
      </p:sp>
      <p:sp>
        <p:nvSpPr>
          <p:cNvPr id="8" name="object 8"/>
          <p:cNvSpPr/>
          <p:nvPr/>
        </p:nvSpPr>
        <p:spPr>
          <a:xfrm>
            <a:off x="5885048" y="1334706"/>
            <a:ext cx="2788285" cy="0"/>
          </a:xfrm>
          <a:custGeom>
            <a:avLst/>
            <a:gdLst/>
            <a:ahLst/>
            <a:cxnLst/>
            <a:rect l="l" t="t" r="r" b="b"/>
            <a:pathLst>
              <a:path w="2788284">
                <a:moveTo>
                  <a:pt x="0" y="0"/>
                </a:moveTo>
                <a:lnTo>
                  <a:pt x="2788149" y="0"/>
                </a:lnTo>
              </a:path>
            </a:pathLst>
          </a:custGeom>
          <a:ln w="12699">
            <a:solidFill>
              <a:srgbClr val="D8D8D8"/>
            </a:solidFill>
          </a:ln>
        </p:spPr>
        <p:txBody>
          <a:bodyPr wrap="square" lIns="0" tIns="0" rIns="0" bIns="0" rtlCol="0"/>
          <a:lstStyle/>
          <a:p>
            <a:endParaRPr/>
          </a:p>
        </p:txBody>
      </p:sp>
      <p:sp>
        <p:nvSpPr>
          <p:cNvPr id="9" name="object 9"/>
          <p:cNvSpPr/>
          <p:nvPr/>
        </p:nvSpPr>
        <p:spPr>
          <a:xfrm>
            <a:off x="1741298" y="2552331"/>
            <a:ext cx="1720214" cy="0"/>
          </a:xfrm>
          <a:custGeom>
            <a:avLst/>
            <a:gdLst/>
            <a:ahLst/>
            <a:cxnLst/>
            <a:rect l="l" t="t" r="r" b="b"/>
            <a:pathLst>
              <a:path w="1720214">
                <a:moveTo>
                  <a:pt x="0" y="0"/>
                </a:moveTo>
                <a:lnTo>
                  <a:pt x="1719924" y="0"/>
                </a:lnTo>
              </a:path>
            </a:pathLst>
          </a:custGeom>
          <a:ln w="12699">
            <a:solidFill>
              <a:srgbClr val="D8D8D8"/>
            </a:solidFill>
          </a:ln>
        </p:spPr>
        <p:txBody>
          <a:bodyPr wrap="square" lIns="0" tIns="0" rIns="0" bIns="0" rtlCol="0"/>
          <a:lstStyle/>
          <a:p>
            <a:endParaRPr/>
          </a:p>
        </p:txBody>
      </p:sp>
      <p:sp>
        <p:nvSpPr>
          <p:cNvPr id="10" name="object 10"/>
          <p:cNvSpPr/>
          <p:nvPr/>
        </p:nvSpPr>
        <p:spPr>
          <a:xfrm>
            <a:off x="3651723" y="2552331"/>
            <a:ext cx="2043430" cy="0"/>
          </a:xfrm>
          <a:custGeom>
            <a:avLst/>
            <a:gdLst/>
            <a:ahLst/>
            <a:cxnLst/>
            <a:rect l="l" t="t" r="r" b="b"/>
            <a:pathLst>
              <a:path w="2043429">
                <a:moveTo>
                  <a:pt x="0" y="0"/>
                </a:moveTo>
                <a:lnTo>
                  <a:pt x="2042824" y="0"/>
                </a:lnTo>
              </a:path>
            </a:pathLst>
          </a:custGeom>
          <a:ln w="12699">
            <a:solidFill>
              <a:srgbClr val="D8D8D8"/>
            </a:solidFill>
          </a:ln>
        </p:spPr>
        <p:txBody>
          <a:bodyPr wrap="square" lIns="0" tIns="0" rIns="0" bIns="0" rtlCol="0"/>
          <a:lstStyle/>
          <a:p>
            <a:endParaRPr/>
          </a:p>
        </p:txBody>
      </p:sp>
      <p:sp>
        <p:nvSpPr>
          <p:cNvPr id="11" name="object 11"/>
          <p:cNvSpPr/>
          <p:nvPr/>
        </p:nvSpPr>
        <p:spPr>
          <a:xfrm>
            <a:off x="5885048" y="2552331"/>
            <a:ext cx="2788285" cy="0"/>
          </a:xfrm>
          <a:custGeom>
            <a:avLst/>
            <a:gdLst/>
            <a:ahLst/>
            <a:cxnLst/>
            <a:rect l="l" t="t" r="r" b="b"/>
            <a:pathLst>
              <a:path w="2788284">
                <a:moveTo>
                  <a:pt x="0" y="0"/>
                </a:moveTo>
                <a:lnTo>
                  <a:pt x="2788149" y="0"/>
                </a:lnTo>
              </a:path>
            </a:pathLst>
          </a:custGeom>
          <a:ln w="12699">
            <a:solidFill>
              <a:srgbClr val="D8D8D8"/>
            </a:solidFill>
          </a:ln>
        </p:spPr>
        <p:txBody>
          <a:bodyPr wrap="square" lIns="0" tIns="0" rIns="0" bIns="0" rtlCol="0"/>
          <a:lstStyle/>
          <a:p>
            <a:endParaRPr/>
          </a:p>
        </p:txBody>
      </p:sp>
      <p:sp>
        <p:nvSpPr>
          <p:cNvPr id="12" name="object 12"/>
          <p:cNvSpPr/>
          <p:nvPr/>
        </p:nvSpPr>
        <p:spPr>
          <a:xfrm>
            <a:off x="1741298" y="3665181"/>
            <a:ext cx="1720214" cy="0"/>
          </a:xfrm>
          <a:custGeom>
            <a:avLst/>
            <a:gdLst/>
            <a:ahLst/>
            <a:cxnLst/>
            <a:rect l="l" t="t" r="r" b="b"/>
            <a:pathLst>
              <a:path w="1720214">
                <a:moveTo>
                  <a:pt x="0" y="0"/>
                </a:moveTo>
                <a:lnTo>
                  <a:pt x="1719924" y="0"/>
                </a:lnTo>
              </a:path>
            </a:pathLst>
          </a:custGeom>
          <a:ln w="12699">
            <a:solidFill>
              <a:srgbClr val="D8D8D8"/>
            </a:solidFill>
          </a:ln>
        </p:spPr>
        <p:txBody>
          <a:bodyPr wrap="square" lIns="0" tIns="0" rIns="0" bIns="0" rtlCol="0"/>
          <a:lstStyle/>
          <a:p>
            <a:endParaRPr/>
          </a:p>
        </p:txBody>
      </p:sp>
      <p:sp>
        <p:nvSpPr>
          <p:cNvPr id="13" name="object 13"/>
          <p:cNvSpPr/>
          <p:nvPr/>
        </p:nvSpPr>
        <p:spPr>
          <a:xfrm>
            <a:off x="3651723" y="3665181"/>
            <a:ext cx="2043430" cy="0"/>
          </a:xfrm>
          <a:custGeom>
            <a:avLst/>
            <a:gdLst/>
            <a:ahLst/>
            <a:cxnLst/>
            <a:rect l="l" t="t" r="r" b="b"/>
            <a:pathLst>
              <a:path w="2043429">
                <a:moveTo>
                  <a:pt x="0" y="0"/>
                </a:moveTo>
                <a:lnTo>
                  <a:pt x="2042824" y="0"/>
                </a:lnTo>
              </a:path>
            </a:pathLst>
          </a:custGeom>
          <a:ln w="12699">
            <a:solidFill>
              <a:srgbClr val="D8D8D8"/>
            </a:solidFill>
          </a:ln>
        </p:spPr>
        <p:txBody>
          <a:bodyPr wrap="square" lIns="0" tIns="0" rIns="0" bIns="0" rtlCol="0"/>
          <a:lstStyle/>
          <a:p>
            <a:endParaRPr/>
          </a:p>
        </p:txBody>
      </p:sp>
      <p:sp>
        <p:nvSpPr>
          <p:cNvPr id="14" name="object 14"/>
          <p:cNvSpPr/>
          <p:nvPr/>
        </p:nvSpPr>
        <p:spPr>
          <a:xfrm>
            <a:off x="5885048" y="3665181"/>
            <a:ext cx="2788285" cy="0"/>
          </a:xfrm>
          <a:custGeom>
            <a:avLst/>
            <a:gdLst/>
            <a:ahLst/>
            <a:cxnLst/>
            <a:rect l="l" t="t" r="r" b="b"/>
            <a:pathLst>
              <a:path w="2788284">
                <a:moveTo>
                  <a:pt x="0" y="0"/>
                </a:moveTo>
                <a:lnTo>
                  <a:pt x="2788149" y="0"/>
                </a:lnTo>
              </a:path>
            </a:pathLst>
          </a:custGeom>
          <a:ln w="12699">
            <a:solidFill>
              <a:srgbClr val="D8D8D8"/>
            </a:solidFill>
          </a:ln>
        </p:spPr>
        <p:txBody>
          <a:bodyPr wrap="square" lIns="0" tIns="0" rIns="0" bIns="0" rtlCol="0"/>
          <a:lstStyle/>
          <a:p>
            <a:endParaRPr/>
          </a:p>
        </p:txBody>
      </p:sp>
      <p:sp>
        <p:nvSpPr>
          <p:cNvPr id="15" name="object 15"/>
          <p:cNvSpPr txBox="1"/>
          <p:nvPr/>
        </p:nvSpPr>
        <p:spPr>
          <a:xfrm>
            <a:off x="1706900" y="787229"/>
            <a:ext cx="2961005" cy="476250"/>
          </a:xfrm>
          <a:prstGeom prst="rect">
            <a:avLst/>
          </a:prstGeom>
        </p:spPr>
        <p:txBody>
          <a:bodyPr vert="horz" wrap="square" lIns="0" tIns="0" rIns="0" bIns="0" rtlCol="0">
            <a:spAutoFit/>
          </a:bodyPr>
          <a:lstStyle/>
          <a:p>
            <a:pPr marL="12700">
              <a:lnSpc>
                <a:spcPct val="100000"/>
              </a:lnSpc>
            </a:pPr>
            <a:r>
              <a:rPr sz="1200" spc="-5" dirty="0">
                <a:solidFill>
                  <a:srgbClr val="79A7C6"/>
                </a:solidFill>
                <a:latin typeface="Arial"/>
                <a:cs typeface="Arial"/>
              </a:rPr>
              <a:t>Curriculum: </a:t>
            </a:r>
            <a:r>
              <a:rPr sz="1200" spc="10" dirty="0">
                <a:solidFill>
                  <a:srgbClr val="79A7C6"/>
                </a:solidFill>
                <a:latin typeface="Arial"/>
                <a:cs typeface="Arial"/>
              </a:rPr>
              <a:t>Week </a:t>
            </a:r>
            <a:r>
              <a:rPr sz="1200" spc="15" dirty="0">
                <a:solidFill>
                  <a:srgbClr val="79A7C6"/>
                </a:solidFill>
                <a:latin typeface="Arial"/>
                <a:cs typeface="Arial"/>
              </a:rPr>
              <a:t>by</a:t>
            </a:r>
            <a:r>
              <a:rPr sz="1200" spc="-145" dirty="0">
                <a:solidFill>
                  <a:srgbClr val="79A7C6"/>
                </a:solidFill>
                <a:latin typeface="Arial"/>
                <a:cs typeface="Arial"/>
              </a:rPr>
              <a:t> </a:t>
            </a:r>
            <a:r>
              <a:rPr sz="1200" spc="10" dirty="0">
                <a:solidFill>
                  <a:srgbClr val="79A7C6"/>
                </a:solidFill>
                <a:latin typeface="Arial"/>
                <a:cs typeface="Arial"/>
              </a:rPr>
              <a:t>Week</a:t>
            </a:r>
            <a:endParaRPr sz="1200">
              <a:latin typeface="Arial"/>
              <a:cs typeface="Arial"/>
            </a:endParaRPr>
          </a:p>
          <a:p>
            <a:pPr marL="38735">
              <a:lnSpc>
                <a:spcPct val="100000"/>
              </a:lnSpc>
              <a:spcBef>
                <a:spcPts val="1345"/>
              </a:spcBef>
              <a:tabLst>
                <a:tab pos="1949450" algn="l"/>
              </a:tabLst>
            </a:pPr>
            <a:r>
              <a:rPr sz="800" b="1" spc="-75" dirty="0">
                <a:solidFill>
                  <a:srgbClr val="363740"/>
                </a:solidFill>
                <a:latin typeface="Arial Black"/>
                <a:cs typeface="Arial Black"/>
              </a:rPr>
              <a:t>MODULE	</a:t>
            </a:r>
            <a:r>
              <a:rPr sz="800" b="1" spc="-90" dirty="0">
                <a:solidFill>
                  <a:srgbClr val="363740"/>
                </a:solidFill>
                <a:latin typeface="Arial Black"/>
                <a:cs typeface="Arial Black"/>
              </a:rPr>
              <a:t>LECTURES</a:t>
            </a:r>
            <a:r>
              <a:rPr sz="800" b="1" spc="-120" dirty="0">
                <a:solidFill>
                  <a:srgbClr val="363740"/>
                </a:solidFill>
                <a:latin typeface="Arial Black"/>
                <a:cs typeface="Arial Black"/>
              </a:rPr>
              <a:t> </a:t>
            </a:r>
            <a:r>
              <a:rPr sz="800" b="1" spc="-55" dirty="0">
                <a:solidFill>
                  <a:srgbClr val="363740"/>
                </a:solidFill>
                <a:latin typeface="Arial Black"/>
                <a:cs typeface="Arial Black"/>
              </a:rPr>
              <a:t>[VIDEOS]</a:t>
            </a:r>
            <a:endParaRPr sz="800">
              <a:latin typeface="Arial Black"/>
              <a:cs typeface="Arial Black"/>
            </a:endParaRPr>
          </a:p>
        </p:txBody>
      </p:sp>
      <p:sp>
        <p:nvSpPr>
          <p:cNvPr id="16" name="object 16"/>
          <p:cNvSpPr txBox="1"/>
          <p:nvPr/>
        </p:nvSpPr>
        <p:spPr>
          <a:xfrm>
            <a:off x="5877098" y="1141029"/>
            <a:ext cx="758825" cy="150495"/>
          </a:xfrm>
          <a:prstGeom prst="rect">
            <a:avLst/>
          </a:prstGeom>
        </p:spPr>
        <p:txBody>
          <a:bodyPr vert="horz" wrap="square" lIns="0" tIns="0" rIns="0" bIns="0" rtlCol="0">
            <a:spAutoFit/>
          </a:bodyPr>
          <a:lstStyle/>
          <a:p>
            <a:pPr marL="12700">
              <a:lnSpc>
                <a:spcPct val="100000"/>
              </a:lnSpc>
            </a:pPr>
            <a:r>
              <a:rPr sz="800" b="1" spc="-125" dirty="0">
                <a:solidFill>
                  <a:srgbClr val="363740"/>
                </a:solidFill>
                <a:latin typeface="Arial Black"/>
                <a:cs typeface="Arial Black"/>
              </a:rPr>
              <a:t>KEY</a:t>
            </a:r>
            <a:r>
              <a:rPr sz="800" b="1" spc="-114" dirty="0">
                <a:solidFill>
                  <a:srgbClr val="363740"/>
                </a:solidFill>
                <a:latin typeface="Arial Black"/>
                <a:cs typeface="Arial Black"/>
              </a:rPr>
              <a:t> </a:t>
            </a:r>
            <a:r>
              <a:rPr sz="800" b="1" spc="-80" dirty="0">
                <a:solidFill>
                  <a:srgbClr val="363740"/>
                </a:solidFill>
                <a:latin typeface="Arial Black"/>
                <a:cs typeface="Arial Black"/>
              </a:rPr>
              <a:t>LEARNING</a:t>
            </a:r>
            <a:endParaRPr sz="800">
              <a:latin typeface="Arial Black"/>
              <a:cs typeface="Arial Black"/>
            </a:endParaRPr>
          </a:p>
        </p:txBody>
      </p:sp>
      <p:sp>
        <p:nvSpPr>
          <p:cNvPr id="17" name="object 17"/>
          <p:cNvSpPr txBox="1"/>
          <p:nvPr/>
        </p:nvSpPr>
        <p:spPr>
          <a:xfrm>
            <a:off x="1746048" y="1356423"/>
            <a:ext cx="1207135" cy="367665"/>
          </a:xfrm>
          <a:prstGeom prst="rect">
            <a:avLst/>
          </a:prstGeom>
        </p:spPr>
        <p:txBody>
          <a:bodyPr vert="horz" wrap="square" lIns="0" tIns="0" rIns="0" bIns="0" rtlCol="0">
            <a:spAutoFit/>
          </a:bodyPr>
          <a:lstStyle/>
          <a:p>
            <a:pPr marL="12700" marR="5080">
              <a:lnSpc>
                <a:spcPct val="125000"/>
              </a:lnSpc>
            </a:pPr>
            <a:r>
              <a:rPr sz="600" b="1" spc="-55" dirty="0">
                <a:solidFill>
                  <a:srgbClr val="79A7C6"/>
                </a:solidFill>
                <a:latin typeface="Arial Black"/>
                <a:cs typeface="Arial Black"/>
              </a:rPr>
              <a:t>One: </a:t>
            </a:r>
            <a:r>
              <a:rPr sz="600" b="1" spc="-60" dirty="0">
                <a:solidFill>
                  <a:srgbClr val="79A7C6"/>
                </a:solidFill>
                <a:latin typeface="Arial Black"/>
                <a:cs typeface="Arial Black"/>
              </a:rPr>
              <a:t>Inclusion, </a:t>
            </a:r>
            <a:r>
              <a:rPr sz="600" b="1" spc="-55" dirty="0">
                <a:solidFill>
                  <a:srgbClr val="79A7C6"/>
                </a:solidFill>
                <a:latin typeface="Arial Black"/>
                <a:cs typeface="Arial Black"/>
              </a:rPr>
              <a:t>Diversity, </a:t>
            </a:r>
            <a:r>
              <a:rPr sz="600" b="1" spc="-125" dirty="0">
                <a:solidFill>
                  <a:srgbClr val="79A7C6"/>
                </a:solidFill>
                <a:latin typeface="Arial Black"/>
                <a:cs typeface="Arial Black"/>
              </a:rPr>
              <a:t>&amp; </a:t>
            </a:r>
            <a:r>
              <a:rPr sz="600" b="1" spc="-70" dirty="0">
                <a:solidFill>
                  <a:srgbClr val="79A7C6"/>
                </a:solidFill>
                <a:latin typeface="Arial Black"/>
                <a:cs typeface="Arial Black"/>
              </a:rPr>
              <a:t>Biases  </a:t>
            </a:r>
            <a:r>
              <a:rPr sz="600" dirty="0">
                <a:solidFill>
                  <a:srgbClr val="363740"/>
                </a:solidFill>
                <a:latin typeface="Arial"/>
                <a:cs typeface="Arial"/>
              </a:rPr>
              <a:t>Video </a:t>
            </a:r>
            <a:r>
              <a:rPr sz="600" spc="-10" dirty="0">
                <a:solidFill>
                  <a:srgbClr val="363740"/>
                </a:solidFill>
                <a:latin typeface="Arial"/>
                <a:cs typeface="Arial"/>
              </a:rPr>
              <a:t>Lectures: </a:t>
            </a:r>
            <a:r>
              <a:rPr sz="600" spc="25" dirty="0">
                <a:solidFill>
                  <a:srgbClr val="363740"/>
                </a:solidFill>
                <a:latin typeface="Arial"/>
                <a:cs typeface="Arial"/>
              </a:rPr>
              <a:t>85 </a:t>
            </a:r>
            <a:r>
              <a:rPr sz="600" dirty="0">
                <a:solidFill>
                  <a:srgbClr val="363740"/>
                </a:solidFill>
                <a:latin typeface="Arial"/>
                <a:cs typeface="Arial"/>
              </a:rPr>
              <a:t>Minutes  Assignments: </a:t>
            </a:r>
            <a:r>
              <a:rPr sz="600" spc="25" dirty="0">
                <a:solidFill>
                  <a:srgbClr val="363740"/>
                </a:solidFill>
                <a:latin typeface="Arial"/>
                <a:cs typeface="Arial"/>
              </a:rPr>
              <a:t>75</a:t>
            </a:r>
            <a:r>
              <a:rPr sz="600" spc="-65" dirty="0">
                <a:solidFill>
                  <a:srgbClr val="363740"/>
                </a:solidFill>
                <a:latin typeface="Arial"/>
                <a:cs typeface="Arial"/>
              </a:rPr>
              <a:t> </a:t>
            </a:r>
            <a:r>
              <a:rPr sz="600" dirty="0">
                <a:solidFill>
                  <a:srgbClr val="363740"/>
                </a:solidFill>
                <a:latin typeface="Arial"/>
                <a:cs typeface="Arial"/>
              </a:rPr>
              <a:t>Minutes</a:t>
            </a:r>
            <a:endParaRPr sz="600">
              <a:latin typeface="Arial"/>
              <a:cs typeface="Arial"/>
            </a:endParaRPr>
          </a:p>
        </p:txBody>
      </p:sp>
      <p:sp>
        <p:nvSpPr>
          <p:cNvPr id="18" name="object 18"/>
          <p:cNvSpPr txBox="1"/>
          <p:nvPr/>
        </p:nvSpPr>
        <p:spPr>
          <a:xfrm>
            <a:off x="3654645" y="1379283"/>
            <a:ext cx="1251585" cy="1059180"/>
          </a:xfrm>
          <a:prstGeom prst="rect">
            <a:avLst/>
          </a:prstGeom>
        </p:spPr>
        <p:txBody>
          <a:bodyPr vert="horz" wrap="square" lIns="0" tIns="0" rIns="0" bIns="0" rtlCol="0">
            <a:spAutoFit/>
          </a:bodyPr>
          <a:lstStyle/>
          <a:p>
            <a:pPr marL="128270" indent="-115570">
              <a:lnSpc>
                <a:spcPct val="100000"/>
              </a:lnSpc>
              <a:buChar char="•"/>
              <a:tabLst>
                <a:tab pos="128905" algn="l"/>
              </a:tabLst>
            </a:pPr>
            <a:r>
              <a:rPr sz="600" spc="-10" dirty="0">
                <a:solidFill>
                  <a:srgbClr val="363740"/>
                </a:solidFill>
                <a:latin typeface="Arial"/>
                <a:cs typeface="Arial"/>
              </a:rPr>
              <a:t>The </a:t>
            </a:r>
            <a:r>
              <a:rPr sz="600" dirty="0">
                <a:solidFill>
                  <a:srgbClr val="363740"/>
                </a:solidFill>
                <a:latin typeface="Arial"/>
                <a:cs typeface="Arial"/>
              </a:rPr>
              <a:t>Nature </a:t>
            </a:r>
            <a:r>
              <a:rPr sz="600" spc="10" dirty="0">
                <a:solidFill>
                  <a:srgbClr val="363740"/>
                </a:solidFill>
                <a:latin typeface="Arial"/>
                <a:cs typeface="Arial"/>
              </a:rPr>
              <a:t>of</a:t>
            </a:r>
            <a:r>
              <a:rPr sz="600" spc="-85" dirty="0">
                <a:solidFill>
                  <a:srgbClr val="363740"/>
                </a:solidFill>
                <a:latin typeface="Arial"/>
                <a:cs typeface="Arial"/>
              </a:rPr>
              <a:t> </a:t>
            </a:r>
            <a:r>
              <a:rPr sz="600" spc="-10" dirty="0">
                <a:solidFill>
                  <a:srgbClr val="363740"/>
                </a:solidFill>
                <a:latin typeface="Arial"/>
                <a:cs typeface="Arial"/>
              </a:rPr>
              <a:t>Biases</a:t>
            </a:r>
            <a:endParaRPr sz="600">
              <a:latin typeface="Arial"/>
              <a:cs typeface="Arial"/>
            </a:endParaRPr>
          </a:p>
          <a:p>
            <a:pPr marL="128270" indent="-115570">
              <a:lnSpc>
                <a:spcPct val="100000"/>
              </a:lnSpc>
              <a:spcBef>
                <a:spcPts val="105"/>
              </a:spcBef>
              <a:buChar char="•"/>
              <a:tabLst>
                <a:tab pos="128905" algn="l"/>
              </a:tabLst>
            </a:pPr>
            <a:r>
              <a:rPr sz="600" spc="-10" dirty="0">
                <a:solidFill>
                  <a:srgbClr val="363740"/>
                </a:solidFill>
                <a:latin typeface="Arial"/>
                <a:cs typeface="Arial"/>
              </a:rPr>
              <a:t>Biases </a:t>
            </a:r>
            <a:r>
              <a:rPr sz="600" spc="5" dirty="0">
                <a:solidFill>
                  <a:srgbClr val="363740"/>
                </a:solidFill>
                <a:latin typeface="Arial"/>
                <a:cs typeface="Arial"/>
              </a:rPr>
              <a:t>in </a:t>
            </a:r>
            <a:r>
              <a:rPr sz="600" spc="-10" dirty="0">
                <a:solidFill>
                  <a:srgbClr val="363740"/>
                </a:solidFill>
                <a:latin typeface="Arial"/>
                <a:cs typeface="Arial"/>
              </a:rPr>
              <a:t>Social</a:t>
            </a:r>
            <a:r>
              <a:rPr sz="600" spc="-110" dirty="0">
                <a:solidFill>
                  <a:srgbClr val="363740"/>
                </a:solidFill>
                <a:latin typeface="Arial"/>
                <a:cs typeface="Arial"/>
              </a:rPr>
              <a:t> </a:t>
            </a:r>
            <a:r>
              <a:rPr sz="600" spc="10" dirty="0">
                <a:solidFill>
                  <a:srgbClr val="363740"/>
                </a:solidFill>
                <a:latin typeface="Arial"/>
                <a:cs typeface="Arial"/>
              </a:rPr>
              <a:t>Networks</a:t>
            </a:r>
            <a:endParaRPr sz="600">
              <a:latin typeface="Arial"/>
              <a:cs typeface="Arial"/>
            </a:endParaRPr>
          </a:p>
          <a:p>
            <a:pPr marL="128270" indent="-115570">
              <a:lnSpc>
                <a:spcPct val="100000"/>
              </a:lnSpc>
              <a:spcBef>
                <a:spcPts val="105"/>
              </a:spcBef>
              <a:buChar char="•"/>
              <a:tabLst>
                <a:tab pos="128905" algn="l"/>
              </a:tabLst>
            </a:pPr>
            <a:r>
              <a:rPr sz="600" spc="5" dirty="0">
                <a:solidFill>
                  <a:srgbClr val="363740"/>
                </a:solidFill>
                <a:latin typeface="Arial"/>
                <a:cs typeface="Arial"/>
              </a:rPr>
              <a:t>Implicit</a:t>
            </a:r>
            <a:r>
              <a:rPr sz="600" spc="-100" dirty="0">
                <a:solidFill>
                  <a:srgbClr val="363740"/>
                </a:solidFill>
                <a:latin typeface="Arial"/>
                <a:cs typeface="Arial"/>
              </a:rPr>
              <a:t> </a:t>
            </a:r>
            <a:r>
              <a:rPr sz="600" spc="-5" dirty="0">
                <a:solidFill>
                  <a:srgbClr val="363740"/>
                </a:solidFill>
                <a:latin typeface="Arial"/>
                <a:cs typeface="Arial"/>
              </a:rPr>
              <a:t>Bias</a:t>
            </a:r>
            <a:endParaRPr sz="600">
              <a:latin typeface="Arial"/>
              <a:cs typeface="Arial"/>
            </a:endParaRPr>
          </a:p>
          <a:p>
            <a:pPr marL="128270" indent="-115570">
              <a:lnSpc>
                <a:spcPct val="100000"/>
              </a:lnSpc>
              <a:spcBef>
                <a:spcPts val="105"/>
              </a:spcBef>
              <a:buChar char="•"/>
              <a:tabLst>
                <a:tab pos="128905" algn="l"/>
              </a:tabLst>
            </a:pPr>
            <a:r>
              <a:rPr sz="600" spc="-10" dirty="0">
                <a:solidFill>
                  <a:srgbClr val="363740"/>
                </a:solidFill>
                <a:latin typeface="Arial"/>
                <a:cs typeface="Arial"/>
              </a:rPr>
              <a:t>Bias’ </a:t>
            </a:r>
            <a:r>
              <a:rPr sz="600" dirty="0">
                <a:solidFill>
                  <a:srgbClr val="363740"/>
                </a:solidFill>
                <a:latin typeface="Arial"/>
                <a:cs typeface="Arial"/>
              </a:rPr>
              <a:t>Impact on </a:t>
            </a:r>
            <a:r>
              <a:rPr sz="600" spc="-5" dirty="0">
                <a:solidFill>
                  <a:srgbClr val="363740"/>
                </a:solidFill>
                <a:latin typeface="Arial"/>
                <a:cs typeface="Arial"/>
              </a:rPr>
              <a:t>Decision</a:t>
            </a:r>
            <a:r>
              <a:rPr sz="600" spc="-60" dirty="0">
                <a:solidFill>
                  <a:srgbClr val="363740"/>
                </a:solidFill>
                <a:latin typeface="Arial"/>
                <a:cs typeface="Arial"/>
              </a:rPr>
              <a:t> </a:t>
            </a:r>
            <a:r>
              <a:rPr sz="600" dirty="0">
                <a:solidFill>
                  <a:srgbClr val="363740"/>
                </a:solidFill>
                <a:latin typeface="Arial"/>
                <a:cs typeface="Arial"/>
              </a:rPr>
              <a:t>Making</a:t>
            </a:r>
            <a:endParaRPr sz="600">
              <a:latin typeface="Arial"/>
              <a:cs typeface="Arial"/>
            </a:endParaRPr>
          </a:p>
          <a:p>
            <a:pPr marL="128270" indent="-115570">
              <a:lnSpc>
                <a:spcPct val="100000"/>
              </a:lnSpc>
              <a:spcBef>
                <a:spcPts val="105"/>
              </a:spcBef>
              <a:buChar char="•"/>
              <a:tabLst>
                <a:tab pos="128905" algn="l"/>
              </a:tabLst>
            </a:pPr>
            <a:r>
              <a:rPr sz="600" spc="-5" dirty="0">
                <a:solidFill>
                  <a:srgbClr val="363740"/>
                </a:solidFill>
                <a:latin typeface="Arial"/>
                <a:cs typeface="Arial"/>
              </a:rPr>
              <a:t>Stages </a:t>
            </a:r>
            <a:r>
              <a:rPr sz="600" spc="10" dirty="0">
                <a:solidFill>
                  <a:srgbClr val="363740"/>
                </a:solidFill>
                <a:latin typeface="Arial"/>
                <a:cs typeface="Arial"/>
              </a:rPr>
              <a:t>of</a:t>
            </a:r>
            <a:r>
              <a:rPr sz="600" spc="-110" dirty="0">
                <a:solidFill>
                  <a:srgbClr val="363740"/>
                </a:solidFill>
                <a:latin typeface="Arial"/>
                <a:cs typeface="Arial"/>
              </a:rPr>
              <a:t> </a:t>
            </a:r>
            <a:r>
              <a:rPr sz="600" spc="5" dirty="0">
                <a:solidFill>
                  <a:srgbClr val="363740"/>
                </a:solidFill>
                <a:latin typeface="Arial"/>
                <a:cs typeface="Arial"/>
              </a:rPr>
              <a:t>Diversity</a:t>
            </a:r>
            <a:endParaRPr sz="600">
              <a:latin typeface="Arial"/>
              <a:cs typeface="Arial"/>
            </a:endParaRPr>
          </a:p>
          <a:p>
            <a:pPr marL="128270" indent="-115570">
              <a:lnSpc>
                <a:spcPct val="100000"/>
              </a:lnSpc>
              <a:spcBef>
                <a:spcPts val="105"/>
              </a:spcBef>
              <a:buChar char="•"/>
              <a:tabLst>
                <a:tab pos="128905" algn="l"/>
              </a:tabLst>
            </a:pPr>
            <a:r>
              <a:rPr sz="600" spc="-5" dirty="0">
                <a:solidFill>
                  <a:srgbClr val="363740"/>
                </a:solidFill>
                <a:latin typeface="Arial"/>
                <a:cs typeface="Arial"/>
              </a:rPr>
              <a:t>Barriers </a:t>
            </a:r>
            <a:r>
              <a:rPr sz="600" spc="15" dirty="0">
                <a:solidFill>
                  <a:srgbClr val="363740"/>
                </a:solidFill>
                <a:latin typeface="Arial"/>
                <a:cs typeface="Arial"/>
              </a:rPr>
              <a:t>to</a:t>
            </a:r>
            <a:r>
              <a:rPr sz="600" spc="-50" dirty="0">
                <a:solidFill>
                  <a:srgbClr val="363740"/>
                </a:solidFill>
                <a:latin typeface="Arial"/>
                <a:cs typeface="Arial"/>
              </a:rPr>
              <a:t> </a:t>
            </a:r>
            <a:r>
              <a:rPr sz="600" spc="-5" dirty="0">
                <a:solidFill>
                  <a:srgbClr val="363740"/>
                </a:solidFill>
                <a:latin typeface="Arial"/>
                <a:cs typeface="Arial"/>
              </a:rPr>
              <a:t>Discussion</a:t>
            </a:r>
            <a:endParaRPr sz="600">
              <a:latin typeface="Arial"/>
              <a:cs typeface="Arial"/>
            </a:endParaRPr>
          </a:p>
          <a:p>
            <a:pPr marL="128270" indent="-115570">
              <a:lnSpc>
                <a:spcPct val="100000"/>
              </a:lnSpc>
              <a:spcBef>
                <a:spcPts val="105"/>
              </a:spcBef>
              <a:buChar char="•"/>
              <a:tabLst>
                <a:tab pos="128905" algn="l"/>
              </a:tabLst>
            </a:pPr>
            <a:r>
              <a:rPr sz="600" spc="-5" dirty="0">
                <a:solidFill>
                  <a:srgbClr val="363740"/>
                </a:solidFill>
                <a:latin typeface="Arial"/>
                <a:cs typeface="Arial"/>
              </a:rPr>
              <a:t>Leadership</a:t>
            </a:r>
            <a:r>
              <a:rPr sz="600" spc="-75" dirty="0">
                <a:solidFill>
                  <a:srgbClr val="363740"/>
                </a:solidFill>
                <a:latin typeface="Arial"/>
                <a:cs typeface="Arial"/>
              </a:rPr>
              <a:t> </a:t>
            </a:r>
            <a:r>
              <a:rPr sz="600" spc="-10" dirty="0">
                <a:solidFill>
                  <a:srgbClr val="363740"/>
                </a:solidFill>
                <a:latin typeface="Arial"/>
                <a:cs typeface="Arial"/>
              </a:rPr>
              <a:t>Choices</a:t>
            </a:r>
            <a:endParaRPr sz="600">
              <a:latin typeface="Arial"/>
              <a:cs typeface="Arial"/>
            </a:endParaRPr>
          </a:p>
          <a:p>
            <a:pPr marL="128270" indent="-115570">
              <a:lnSpc>
                <a:spcPct val="100000"/>
              </a:lnSpc>
              <a:spcBef>
                <a:spcPts val="105"/>
              </a:spcBef>
              <a:buChar char="•"/>
              <a:tabLst>
                <a:tab pos="128905" algn="l"/>
              </a:tabLst>
            </a:pPr>
            <a:r>
              <a:rPr sz="600" spc="-5" dirty="0">
                <a:solidFill>
                  <a:srgbClr val="363740"/>
                </a:solidFill>
                <a:latin typeface="Arial"/>
                <a:cs typeface="Arial"/>
              </a:rPr>
              <a:t>Effectiveness: </a:t>
            </a:r>
            <a:r>
              <a:rPr sz="600" dirty="0">
                <a:solidFill>
                  <a:srgbClr val="363740"/>
                </a:solidFill>
                <a:latin typeface="Arial"/>
                <a:cs typeface="Arial"/>
              </a:rPr>
              <a:t>Impact </a:t>
            </a:r>
            <a:r>
              <a:rPr sz="600" spc="-5" dirty="0">
                <a:solidFill>
                  <a:srgbClr val="363740"/>
                </a:solidFill>
                <a:latin typeface="Arial"/>
                <a:cs typeface="Arial"/>
              </a:rPr>
              <a:t>&amp;</a:t>
            </a:r>
            <a:r>
              <a:rPr sz="600" spc="-80" dirty="0">
                <a:solidFill>
                  <a:srgbClr val="363740"/>
                </a:solidFill>
                <a:latin typeface="Arial"/>
                <a:cs typeface="Arial"/>
              </a:rPr>
              <a:t> </a:t>
            </a:r>
            <a:r>
              <a:rPr sz="600" spc="5" dirty="0">
                <a:solidFill>
                  <a:srgbClr val="363740"/>
                </a:solidFill>
                <a:latin typeface="Arial"/>
                <a:cs typeface="Arial"/>
              </a:rPr>
              <a:t>Intention</a:t>
            </a:r>
            <a:endParaRPr sz="600">
              <a:latin typeface="Arial"/>
              <a:cs typeface="Arial"/>
            </a:endParaRPr>
          </a:p>
          <a:p>
            <a:pPr marL="128270" indent="-115570">
              <a:lnSpc>
                <a:spcPct val="100000"/>
              </a:lnSpc>
              <a:spcBef>
                <a:spcPts val="105"/>
              </a:spcBef>
              <a:buChar char="•"/>
              <a:tabLst>
                <a:tab pos="128905" algn="l"/>
              </a:tabLst>
            </a:pPr>
            <a:r>
              <a:rPr sz="600" spc="35" dirty="0">
                <a:solidFill>
                  <a:srgbClr val="363740"/>
                </a:solidFill>
                <a:latin typeface="Arial"/>
                <a:cs typeface="Arial"/>
              </a:rPr>
              <a:t>A</a:t>
            </a:r>
            <a:r>
              <a:rPr sz="600" spc="-125" dirty="0">
                <a:solidFill>
                  <a:srgbClr val="363740"/>
                </a:solidFill>
                <a:latin typeface="Arial"/>
                <a:cs typeface="Arial"/>
              </a:rPr>
              <a:t> </a:t>
            </a:r>
            <a:r>
              <a:rPr sz="600" dirty="0">
                <a:solidFill>
                  <a:srgbClr val="363740"/>
                </a:solidFill>
                <a:latin typeface="Arial"/>
                <a:cs typeface="Arial"/>
              </a:rPr>
              <a:t>Learning </a:t>
            </a:r>
            <a:r>
              <a:rPr sz="600" spc="5" dirty="0">
                <a:solidFill>
                  <a:srgbClr val="363740"/>
                </a:solidFill>
                <a:latin typeface="Arial"/>
                <a:cs typeface="Arial"/>
              </a:rPr>
              <a:t>Mindset</a:t>
            </a:r>
            <a:endParaRPr sz="600">
              <a:latin typeface="Arial"/>
              <a:cs typeface="Arial"/>
            </a:endParaRPr>
          </a:p>
          <a:p>
            <a:pPr marL="128270" indent="-115570">
              <a:lnSpc>
                <a:spcPct val="100000"/>
              </a:lnSpc>
              <a:spcBef>
                <a:spcPts val="105"/>
              </a:spcBef>
              <a:buChar char="•"/>
              <a:tabLst>
                <a:tab pos="128905" algn="l"/>
              </a:tabLst>
            </a:pPr>
            <a:r>
              <a:rPr sz="600" dirty="0">
                <a:solidFill>
                  <a:srgbClr val="363740"/>
                </a:solidFill>
                <a:latin typeface="Arial"/>
                <a:cs typeface="Arial"/>
              </a:rPr>
              <a:t>Effective</a:t>
            </a:r>
            <a:r>
              <a:rPr sz="600" spc="-100" dirty="0">
                <a:solidFill>
                  <a:srgbClr val="363740"/>
                </a:solidFill>
                <a:latin typeface="Arial"/>
                <a:cs typeface="Arial"/>
              </a:rPr>
              <a:t> </a:t>
            </a:r>
            <a:r>
              <a:rPr sz="600" spc="10" dirty="0">
                <a:solidFill>
                  <a:srgbClr val="363740"/>
                </a:solidFill>
                <a:latin typeface="Arial"/>
                <a:cs typeface="Arial"/>
              </a:rPr>
              <a:t>Interviewing</a:t>
            </a:r>
            <a:endParaRPr sz="600">
              <a:latin typeface="Arial"/>
              <a:cs typeface="Arial"/>
            </a:endParaRPr>
          </a:p>
        </p:txBody>
      </p:sp>
      <p:sp>
        <p:nvSpPr>
          <p:cNvPr id="19" name="object 19"/>
          <p:cNvSpPr txBox="1"/>
          <p:nvPr/>
        </p:nvSpPr>
        <p:spPr>
          <a:xfrm>
            <a:off x="5889798" y="1365933"/>
            <a:ext cx="2788920" cy="653415"/>
          </a:xfrm>
          <a:prstGeom prst="rect">
            <a:avLst/>
          </a:prstGeom>
        </p:spPr>
        <p:txBody>
          <a:bodyPr vert="horz" wrap="square" lIns="0" tIns="0" rIns="0" bIns="0" rtlCol="0">
            <a:spAutoFit/>
          </a:bodyPr>
          <a:lstStyle/>
          <a:p>
            <a:pPr marL="12700" marR="5080">
              <a:lnSpc>
                <a:spcPct val="114599"/>
              </a:lnSpc>
            </a:pPr>
            <a:r>
              <a:rPr sz="600" spc="-5" dirty="0">
                <a:solidFill>
                  <a:srgbClr val="363740"/>
                </a:solidFill>
                <a:latin typeface="Arial"/>
                <a:cs typeface="Arial"/>
              </a:rPr>
              <a:t>This </a:t>
            </a:r>
            <a:r>
              <a:rPr sz="600" dirty="0">
                <a:solidFill>
                  <a:srgbClr val="363740"/>
                </a:solidFill>
                <a:latin typeface="Arial"/>
                <a:cs typeface="Arial"/>
              </a:rPr>
              <a:t>module </a:t>
            </a:r>
            <a:r>
              <a:rPr sz="600" spc="-5" dirty="0">
                <a:solidFill>
                  <a:srgbClr val="363740"/>
                </a:solidFill>
                <a:latin typeface="Arial"/>
                <a:cs typeface="Arial"/>
              </a:rPr>
              <a:t>focuses </a:t>
            </a:r>
            <a:r>
              <a:rPr sz="600" dirty="0">
                <a:solidFill>
                  <a:srgbClr val="363740"/>
                </a:solidFill>
                <a:latin typeface="Arial"/>
                <a:cs typeface="Arial"/>
              </a:rPr>
              <a:t>on </a:t>
            </a:r>
            <a:r>
              <a:rPr sz="600" spc="5" dirty="0">
                <a:solidFill>
                  <a:srgbClr val="363740"/>
                </a:solidFill>
                <a:latin typeface="Arial"/>
                <a:cs typeface="Arial"/>
              </a:rPr>
              <a:t>opening </a:t>
            </a:r>
            <a:r>
              <a:rPr sz="600" dirty="0">
                <a:solidFill>
                  <a:srgbClr val="363740"/>
                </a:solidFill>
                <a:latin typeface="Arial"/>
                <a:cs typeface="Arial"/>
              </a:rPr>
              <a:t>your </a:t>
            </a:r>
            <a:r>
              <a:rPr sz="600" spc="10" dirty="0">
                <a:solidFill>
                  <a:srgbClr val="363740"/>
                </a:solidFill>
                <a:latin typeface="Arial"/>
                <a:cs typeface="Arial"/>
              </a:rPr>
              <a:t>thinking </a:t>
            </a:r>
            <a:r>
              <a:rPr sz="600" spc="5" dirty="0">
                <a:solidFill>
                  <a:srgbClr val="363740"/>
                </a:solidFill>
                <a:latin typeface="Arial"/>
                <a:cs typeface="Arial"/>
              </a:rPr>
              <a:t>about the </a:t>
            </a:r>
            <a:r>
              <a:rPr sz="600" dirty="0">
                <a:solidFill>
                  <a:srgbClr val="363740"/>
                </a:solidFill>
                <a:latin typeface="Arial"/>
                <a:cs typeface="Arial"/>
              </a:rPr>
              <a:t>nature </a:t>
            </a:r>
            <a:r>
              <a:rPr sz="600" spc="10" dirty="0">
                <a:solidFill>
                  <a:srgbClr val="363740"/>
                </a:solidFill>
                <a:latin typeface="Arial"/>
                <a:cs typeface="Arial"/>
              </a:rPr>
              <a:t>of </a:t>
            </a:r>
            <a:r>
              <a:rPr sz="600" spc="-5" dirty="0">
                <a:solidFill>
                  <a:srgbClr val="363740"/>
                </a:solidFill>
                <a:latin typeface="Arial"/>
                <a:cs typeface="Arial"/>
              </a:rPr>
              <a:t>inclusion, </a:t>
            </a:r>
            <a:r>
              <a:rPr sz="600" spc="5" dirty="0">
                <a:solidFill>
                  <a:srgbClr val="363740"/>
                </a:solidFill>
                <a:latin typeface="Arial"/>
                <a:cs typeface="Arial"/>
              </a:rPr>
              <a:t>the  impact </a:t>
            </a:r>
            <a:r>
              <a:rPr sz="600" spc="10" dirty="0">
                <a:solidFill>
                  <a:srgbClr val="363740"/>
                </a:solidFill>
                <a:latin typeface="Arial"/>
                <a:cs typeface="Arial"/>
              </a:rPr>
              <a:t>of </a:t>
            </a:r>
            <a:r>
              <a:rPr sz="600" spc="5" dirty="0">
                <a:solidFill>
                  <a:srgbClr val="363740"/>
                </a:solidFill>
                <a:latin typeface="Arial"/>
                <a:cs typeface="Arial"/>
              </a:rPr>
              <a:t>diversity </a:t>
            </a:r>
            <a:r>
              <a:rPr sz="600" dirty="0">
                <a:solidFill>
                  <a:srgbClr val="363740"/>
                </a:solidFill>
                <a:latin typeface="Arial"/>
                <a:cs typeface="Arial"/>
              </a:rPr>
              <a:t>on </a:t>
            </a:r>
            <a:r>
              <a:rPr sz="600" spc="5" dirty="0">
                <a:solidFill>
                  <a:srgbClr val="363740"/>
                </a:solidFill>
                <a:latin typeface="Arial"/>
                <a:cs typeface="Arial"/>
              </a:rPr>
              <a:t>individual </a:t>
            </a:r>
            <a:r>
              <a:rPr sz="600" dirty="0">
                <a:solidFill>
                  <a:srgbClr val="363740"/>
                </a:solidFill>
                <a:latin typeface="Arial"/>
                <a:cs typeface="Arial"/>
              </a:rPr>
              <a:t>and interpersonal </a:t>
            </a:r>
            <a:r>
              <a:rPr sz="600" spc="-10" dirty="0">
                <a:solidFill>
                  <a:srgbClr val="363740"/>
                </a:solidFill>
                <a:latin typeface="Arial"/>
                <a:cs typeface="Arial"/>
              </a:rPr>
              <a:t>processes </a:t>
            </a:r>
            <a:r>
              <a:rPr sz="600" dirty="0">
                <a:solidFill>
                  <a:srgbClr val="363740"/>
                </a:solidFill>
                <a:latin typeface="Arial"/>
                <a:cs typeface="Arial"/>
              </a:rPr>
              <a:t>and </a:t>
            </a:r>
            <a:r>
              <a:rPr sz="600" spc="5" dirty="0">
                <a:solidFill>
                  <a:srgbClr val="363740"/>
                </a:solidFill>
                <a:latin typeface="Arial"/>
                <a:cs typeface="Arial"/>
              </a:rPr>
              <a:t>the </a:t>
            </a:r>
            <a:r>
              <a:rPr sz="600" spc="-5" dirty="0">
                <a:solidFill>
                  <a:srgbClr val="363740"/>
                </a:solidFill>
                <a:latin typeface="Arial"/>
                <a:cs typeface="Arial"/>
              </a:rPr>
              <a:t>role </a:t>
            </a:r>
            <a:r>
              <a:rPr sz="600" spc="-10" dirty="0">
                <a:solidFill>
                  <a:srgbClr val="363740"/>
                </a:solidFill>
                <a:latin typeface="Arial"/>
                <a:cs typeface="Arial"/>
              </a:rPr>
              <a:t>biases  </a:t>
            </a:r>
            <a:r>
              <a:rPr sz="600" dirty="0">
                <a:solidFill>
                  <a:srgbClr val="363740"/>
                </a:solidFill>
                <a:latin typeface="Arial"/>
                <a:cs typeface="Arial"/>
              </a:rPr>
              <a:t>play </a:t>
            </a:r>
            <a:r>
              <a:rPr sz="600" spc="5" dirty="0">
                <a:solidFill>
                  <a:srgbClr val="363740"/>
                </a:solidFill>
                <a:latin typeface="Arial"/>
                <a:cs typeface="Arial"/>
              </a:rPr>
              <a:t>in </a:t>
            </a:r>
            <a:r>
              <a:rPr sz="600" dirty="0">
                <a:solidFill>
                  <a:srgbClr val="363740"/>
                </a:solidFill>
                <a:latin typeface="Arial"/>
                <a:cs typeface="Arial"/>
              </a:rPr>
              <a:t>your daily actions and decision-making. </a:t>
            </a:r>
            <a:r>
              <a:rPr sz="600" spc="5" dirty="0">
                <a:solidFill>
                  <a:srgbClr val="363740"/>
                </a:solidFill>
                <a:latin typeface="Arial"/>
                <a:cs typeface="Arial"/>
              </a:rPr>
              <a:t>Implicit </a:t>
            </a:r>
            <a:r>
              <a:rPr sz="600" spc="-5" dirty="0">
                <a:solidFill>
                  <a:srgbClr val="363740"/>
                </a:solidFill>
                <a:latin typeface="Arial"/>
                <a:cs typeface="Arial"/>
              </a:rPr>
              <a:t>bias is </a:t>
            </a:r>
            <a:r>
              <a:rPr sz="600" spc="-10" dirty="0">
                <a:solidFill>
                  <a:srgbClr val="363740"/>
                </a:solidFill>
                <a:latin typeface="Arial"/>
                <a:cs typeface="Arial"/>
              </a:rPr>
              <a:t>also </a:t>
            </a:r>
            <a:r>
              <a:rPr sz="600" spc="-5" dirty="0">
                <a:solidFill>
                  <a:srgbClr val="363740"/>
                </a:solidFill>
                <a:latin typeface="Arial"/>
                <a:cs typeface="Arial"/>
              </a:rPr>
              <a:t>discussed </a:t>
            </a:r>
            <a:r>
              <a:rPr sz="600" spc="-15" dirty="0">
                <a:solidFill>
                  <a:srgbClr val="363740"/>
                </a:solidFill>
                <a:latin typeface="Arial"/>
                <a:cs typeface="Arial"/>
              </a:rPr>
              <a:t>as </a:t>
            </a:r>
            <a:r>
              <a:rPr sz="600" spc="-20" dirty="0">
                <a:solidFill>
                  <a:srgbClr val="363740"/>
                </a:solidFill>
                <a:latin typeface="Arial"/>
                <a:cs typeface="Arial"/>
              </a:rPr>
              <a:t>a  </a:t>
            </a:r>
            <a:r>
              <a:rPr sz="600" spc="15" dirty="0">
                <a:solidFill>
                  <a:srgbClr val="363740"/>
                </a:solidFill>
                <a:latin typeface="Arial"/>
                <a:cs typeface="Arial"/>
              </a:rPr>
              <a:t>powerful </a:t>
            </a:r>
            <a:r>
              <a:rPr sz="600" spc="5" dirty="0">
                <a:solidFill>
                  <a:srgbClr val="363740"/>
                </a:solidFill>
                <a:latin typeface="Arial"/>
                <a:cs typeface="Arial"/>
              </a:rPr>
              <a:t>inﬂuencing factor in </a:t>
            </a:r>
            <a:r>
              <a:rPr sz="600" dirty="0">
                <a:solidFill>
                  <a:srgbClr val="363740"/>
                </a:solidFill>
                <a:latin typeface="Arial"/>
                <a:cs typeface="Arial"/>
              </a:rPr>
              <a:t>your interactions </a:t>
            </a:r>
            <a:r>
              <a:rPr sz="600" spc="30" dirty="0">
                <a:solidFill>
                  <a:srgbClr val="363740"/>
                </a:solidFill>
                <a:latin typeface="Arial"/>
                <a:cs typeface="Arial"/>
              </a:rPr>
              <a:t>with </a:t>
            </a:r>
            <a:r>
              <a:rPr sz="600" spc="-5" dirty="0">
                <a:solidFill>
                  <a:srgbClr val="363740"/>
                </a:solidFill>
                <a:latin typeface="Arial"/>
                <a:cs typeface="Arial"/>
              </a:rPr>
              <a:t>others. </a:t>
            </a:r>
            <a:r>
              <a:rPr sz="600" spc="-30" dirty="0">
                <a:solidFill>
                  <a:srgbClr val="363740"/>
                </a:solidFill>
                <a:latin typeface="Arial"/>
                <a:cs typeface="Arial"/>
              </a:rPr>
              <a:t>You </a:t>
            </a:r>
            <a:r>
              <a:rPr sz="600" spc="20" dirty="0">
                <a:solidFill>
                  <a:srgbClr val="363740"/>
                </a:solidFill>
                <a:latin typeface="Arial"/>
                <a:cs typeface="Arial"/>
              </a:rPr>
              <a:t>will </a:t>
            </a:r>
            <a:r>
              <a:rPr sz="600" dirty="0">
                <a:solidFill>
                  <a:srgbClr val="363740"/>
                </a:solidFill>
                <a:latin typeface="Arial"/>
                <a:cs typeface="Arial"/>
              </a:rPr>
              <a:t>reﬂect on  </a:t>
            </a:r>
            <a:r>
              <a:rPr sz="600" spc="20" dirty="0">
                <a:solidFill>
                  <a:srgbClr val="363740"/>
                </a:solidFill>
                <a:latin typeface="Arial"/>
                <a:cs typeface="Arial"/>
              </a:rPr>
              <a:t>how </a:t>
            </a:r>
            <a:r>
              <a:rPr sz="600" spc="-5" dirty="0">
                <a:solidFill>
                  <a:srgbClr val="363740"/>
                </a:solidFill>
                <a:latin typeface="Arial"/>
                <a:cs typeface="Arial"/>
              </a:rPr>
              <a:t>these </a:t>
            </a:r>
            <a:r>
              <a:rPr sz="600" spc="5" dirty="0">
                <a:solidFill>
                  <a:srgbClr val="363740"/>
                </a:solidFill>
                <a:latin typeface="Arial"/>
                <a:cs typeface="Arial"/>
              </a:rPr>
              <a:t>topics </a:t>
            </a:r>
            <a:r>
              <a:rPr sz="600" spc="-5" dirty="0">
                <a:solidFill>
                  <a:srgbClr val="363740"/>
                </a:solidFill>
                <a:latin typeface="Arial"/>
                <a:cs typeface="Arial"/>
              </a:rPr>
              <a:t>relate </a:t>
            </a:r>
            <a:r>
              <a:rPr sz="600" spc="15" dirty="0">
                <a:solidFill>
                  <a:srgbClr val="363740"/>
                </a:solidFill>
                <a:latin typeface="Arial"/>
                <a:cs typeface="Arial"/>
              </a:rPr>
              <a:t>to </a:t>
            </a:r>
            <a:r>
              <a:rPr sz="600" dirty="0">
                <a:solidFill>
                  <a:srgbClr val="363740"/>
                </a:solidFill>
                <a:latin typeface="Arial"/>
                <a:cs typeface="Arial"/>
              </a:rPr>
              <a:t>you </a:t>
            </a:r>
            <a:r>
              <a:rPr sz="600" spc="-15" dirty="0">
                <a:solidFill>
                  <a:srgbClr val="363740"/>
                </a:solidFill>
                <a:latin typeface="Arial"/>
                <a:cs typeface="Arial"/>
              </a:rPr>
              <a:t>as </a:t>
            </a:r>
            <a:r>
              <a:rPr sz="600" spc="-5" dirty="0">
                <a:solidFill>
                  <a:srgbClr val="363740"/>
                </a:solidFill>
                <a:latin typeface="Arial"/>
                <a:cs typeface="Arial"/>
              </a:rPr>
              <a:t>an </a:t>
            </a:r>
            <a:r>
              <a:rPr sz="600" dirty="0">
                <a:solidFill>
                  <a:srgbClr val="363740"/>
                </a:solidFill>
                <a:latin typeface="Arial"/>
                <a:cs typeface="Arial"/>
              </a:rPr>
              <a:t>individual, </a:t>
            </a:r>
            <a:r>
              <a:rPr sz="600" spc="-15" dirty="0">
                <a:solidFill>
                  <a:srgbClr val="363740"/>
                </a:solidFill>
                <a:latin typeface="Arial"/>
                <a:cs typeface="Arial"/>
              </a:rPr>
              <a:t>as </a:t>
            </a:r>
            <a:r>
              <a:rPr sz="600" spc="15" dirty="0">
                <a:solidFill>
                  <a:srgbClr val="363740"/>
                </a:solidFill>
                <a:latin typeface="Arial"/>
                <a:cs typeface="Arial"/>
              </a:rPr>
              <a:t>well </a:t>
            </a:r>
            <a:r>
              <a:rPr sz="600" spc="-15" dirty="0">
                <a:solidFill>
                  <a:srgbClr val="363740"/>
                </a:solidFill>
                <a:latin typeface="Arial"/>
                <a:cs typeface="Arial"/>
              </a:rPr>
              <a:t>as </a:t>
            </a:r>
            <a:r>
              <a:rPr sz="600" spc="-20" dirty="0">
                <a:solidFill>
                  <a:srgbClr val="363740"/>
                </a:solidFill>
                <a:latin typeface="Arial"/>
                <a:cs typeface="Arial"/>
              </a:rPr>
              <a:t>a </a:t>
            </a:r>
            <a:r>
              <a:rPr sz="600" spc="-5" dirty="0">
                <a:solidFill>
                  <a:srgbClr val="363740"/>
                </a:solidFill>
                <a:latin typeface="Arial"/>
                <a:cs typeface="Arial"/>
              </a:rPr>
              <a:t>leader </a:t>
            </a:r>
            <a:r>
              <a:rPr sz="600" spc="20" dirty="0">
                <a:solidFill>
                  <a:srgbClr val="363740"/>
                </a:solidFill>
                <a:latin typeface="Arial"/>
                <a:cs typeface="Arial"/>
              </a:rPr>
              <a:t>within </a:t>
            </a:r>
            <a:r>
              <a:rPr sz="600" dirty="0">
                <a:solidFill>
                  <a:srgbClr val="363740"/>
                </a:solidFill>
                <a:latin typeface="Arial"/>
                <a:cs typeface="Arial"/>
              </a:rPr>
              <a:t>your  </a:t>
            </a:r>
            <a:r>
              <a:rPr sz="600" spc="-5" dirty="0">
                <a:solidFill>
                  <a:srgbClr val="363740"/>
                </a:solidFill>
                <a:latin typeface="Arial"/>
                <a:cs typeface="Arial"/>
              </a:rPr>
              <a:t>business </a:t>
            </a:r>
            <a:r>
              <a:rPr sz="600" spc="5" dirty="0">
                <a:solidFill>
                  <a:srgbClr val="363740"/>
                </a:solidFill>
                <a:latin typeface="Arial"/>
                <a:cs typeface="Arial"/>
              </a:rPr>
              <a:t>unit, </a:t>
            </a:r>
            <a:r>
              <a:rPr sz="600" spc="-5" dirty="0">
                <a:solidFill>
                  <a:srgbClr val="363740"/>
                </a:solidFill>
                <a:latin typeface="Arial"/>
                <a:cs typeface="Arial"/>
              </a:rPr>
              <a:t>team, </a:t>
            </a:r>
            <a:r>
              <a:rPr sz="600" dirty="0">
                <a:solidFill>
                  <a:srgbClr val="363740"/>
                </a:solidFill>
                <a:latin typeface="Arial"/>
                <a:cs typeface="Arial"/>
              </a:rPr>
              <a:t>and</a:t>
            </a:r>
            <a:r>
              <a:rPr sz="600" spc="-100" dirty="0">
                <a:solidFill>
                  <a:srgbClr val="363740"/>
                </a:solidFill>
                <a:latin typeface="Arial"/>
                <a:cs typeface="Arial"/>
              </a:rPr>
              <a:t> </a:t>
            </a:r>
            <a:r>
              <a:rPr sz="600" dirty="0">
                <a:solidFill>
                  <a:srgbClr val="363740"/>
                </a:solidFill>
                <a:latin typeface="Arial"/>
                <a:cs typeface="Arial"/>
              </a:rPr>
              <a:t>organization.</a:t>
            </a:r>
            <a:endParaRPr sz="600">
              <a:latin typeface="Arial"/>
              <a:cs typeface="Arial"/>
            </a:endParaRPr>
          </a:p>
        </p:txBody>
      </p:sp>
      <p:sp>
        <p:nvSpPr>
          <p:cNvPr id="20" name="object 20"/>
          <p:cNvSpPr txBox="1"/>
          <p:nvPr/>
        </p:nvSpPr>
        <p:spPr>
          <a:xfrm>
            <a:off x="1746048" y="2574048"/>
            <a:ext cx="1362075" cy="481965"/>
          </a:xfrm>
          <a:prstGeom prst="rect">
            <a:avLst/>
          </a:prstGeom>
        </p:spPr>
        <p:txBody>
          <a:bodyPr vert="horz" wrap="square" lIns="0" tIns="0" rIns="0" bIns="0" rtlCol="0">
            <a:spAutoFit/>
          </a:bodyPr>
          <a:lstStyle/>
          <a:p>
            <a:pPr marL="12700" marR="5080">
              <a:lnSpc>
                <a:spcPct val="125000"/>
              </a:lnSpc>
            </a:pPr>
            <a:r>
              <a:rPr sz="600" b="1" spc="-70" dirty="0">
                <a:solidFill>
                  <a:srgbClr val="79A7C6"/>
                </a:solidFill>
                <a:latin typeface="Arial Black"/>
                <a:cs typeface="Arial Black"/>
              </a:rPr>
              <a:t>Two: </a:t>
            </a:r>
            <a:r>
              <a:rPr sz="600" b="1" spc="-60" dirty="0">
                <a:solidFill>
                  <a:srgbClr val="79A7C6"/>
                </a:solidFill>
                <a:latin typeface="Arial Black"/>
                <a:cs typeface="Arial Black"/>
              </a:rPr>
              <a:t>Interpersonal </a:t>
            </a:r>
            <a:r>
              <a:rPr sz="600" b="1" spc="-125" dirty="0">
                <a:solidFill>
                  <a:srgbClr val="79A7C6"/>
                </a:solidFill>
                <a:latin typeface="Arial Black"/>
                <a:cs typeface="Arial Black"/>
              </a:rPr>
              <a:t>&amp; </a:t>
            </a:r>
            <a:r>
              <a:rPr sz="600" b="1" spc="-55" dirty="0">
                <a:solidFill>
                  <a:srgbClr val="79A7C6"/>
                </a:solidFill>
                <a:latin typeface="Arial Black"/>
                <a:cs typeface="Arial Black"/>
              </a:rPr>
              <a:t>Group </a:t>
            </a:r>
            <a:r>
              <a:rPr sz="600" b="1" spc="-75" dirty="0">
                <a:solidFill>
                  <a:srgbClr val="79A7C6"/>
                </a:solidFill>
                <a:latin typeface="Arial Black"/>
                <a:cs typeface="Arial Black"/>
              </a:rPr>
              <a:t>Processes  </a:t>
            </a:r>
            <a:r>
              <a:rPr sz="600" dirty="0">
                <a:solidFill>
                  <a:srgbClr val="363740"/>
                </a:solidFill>
                <a:latin typeface="Arial"/>
                <a:cs typeface="Arial"/>
              </a:rPr>
              <a:t>Video </a:t>
            </a:r>
            <a:r>
              <a:rPr sz="600" spc="-10" dirty="0">
                <a:solidFill>
                  <a:srgbClr val="363740"/>
                </a:solidFill>
                <a:latin typeface="Arial"/>
                <a:cs typeface="Arial"/>
              </a:rPr>
              <a:t>Lectures: </a:t>
            </a:r>
            <a:r>
              <a:rPr sz="600" spc="30" dirty="0">
                <a:solidFill>
                  <a:srgbClr val="363740"/>
                </a:solidFill>
                <a:latin typeface="Arial"/>
                <a:cs typeface="Arial"/>
              </a:rPr>
              <a:t>75-80 </a:t>
            </a:r>
            <a:r>
              <a:rPr sz="600" dirty="0">
                <a:solidFill>
                  <a:srgbClr val="363740"/>
                </a:solidFill>
                <a:latin typeface="Arial"/>
                <a:cs typeface="Arial"/>
              </a:rPr>
              <a:t>Minutes  Assignments: </a:t>
            </a:r>
            <a:r>
              <a:rPr sz="600" spc="30" dirty="0">
                <a:solidFill>
                  <a:srgbClr val="363740"/>
                </a:solidFill>
                <a:latin typeface="Arial"/>
                <a:cs typeface="Arial"/>
              </a:rPr>
              <a:t>90-120</a:t>
            </a:r>
            <a:r>
              <a:rPr sz="600" spc="-60" dirty="0">
                <a:solidFill>
                  <a:srgbClr val="363740"/>
                </a:solidFill>
                <a:latin typeface="Arial"/>
                <a:cs typeface="Arial"/>
              </a:rPr>
              <a:t> </a:t>
            </a:r>
            <a:r>
              <a:rPr sz="600" dirty="0">
                <a:solidFill>
                  <a:srgbClr val="363740"/>
                </a:solidFill>
                <a:latin typeface="Arial"/>
                <a:cs typeface="Arial"/>
              </a:rPr>
              <a:t>Minutes</a:t>
            </a:r>
            <a:endParaRPr sz="600">
              <a:latin typeface="Arial"/>
              <a:cs typeface="Arial"/>
            </a:endParaRPr>
          </a:p>
          <a:p>
            <a:pPr marL="12700">
              <a:lnSpc>
                <a:spcPct val="100000"/>
              </a:lnSpc>
              <a:spcBef>
                <a:spcPts val="180"/>
              </a:spcBef>
            </a:pPr>
            <a:r>
              <a:rPr sz="600" spc="-5" dirty="0">
                <a:solidFill>
                  <a:srgbClr val="363740"/>
                </a:solidFill>
                <a:latin typeface="Arial"/>
                <a:cs typeface="Arial"/>
              </a:rPr>
              <a:t>Live </a:t>
            </a:r>
            <a:r>
              <a:rPr sz="600" spc="10" dirty="0">
                <a:solidFill>
                  <a:srgbClr val="363740"/>
                </a:solidFill>
                <a:latin typeface="Arial"/>
                <a:cs typeface="Arial"/>
              </a:rPr>
              <a:t>Virtual </a:t>
            </a:r>
            <a:r>
              <a:rPr sz="600" spc="-10" dirty="0">
                <a:solidFill>
                  <a:srgbClr val="363740"/>
                </a:solidFill>
                <a:latin typeface="Arial"/>
                <a:cs typeface="Arial"/>
              </a:rPr>
              <a:t>Events: </a:t>
            </a:r>
            <a:r>
              <a:rPr sz="600" spc="25" dirty="0">
                <a:solidFill>
                  <a:srgbClr val="363740"/>
                </a:solidFill>
                <a:latin typeface="Arial"/>
                <a:cs typeface="Arial"/>
              </a:rPr>
              <a:t>60</a:t>
            </a:r>
            <a:r>
              <a:rPr sz="600" spc="-105" dirty="0">
                <a:solidFill>
                  <a:srgbClr val="363740"/>
                </a:solidFill>
                <a:latin typeface="Arial"/>
                <a:cs typeface="Arial"/>
              </a:rPr>
              <a:t> </a:t>
            </a:r>
            <a:r>
              <a:rPr sz="600" dirty="0">
                <a:solidFill>
                  <a:srgbClr val="363740"/>
                </a:solidFill>
                <a:latin typeface="Arial"/>
                <a:cs typeface="Arial"/>
              </a:rPr>
              <a:t>Minutes</a:t>
            </a:r>
            <a:endParaRPr sz="600">
              <a:latin typeface="Arial"/>
              <a:cs typeface="Arial"/>
            </a:endParaRPr>
          </a:p>
        </p:txBody>
      </p:sp>
      <p:sp>
        <p:nvSpPr>
          <p:cNvPr id="21" name="object 21"/>
          <p:cNvSpPr txBox="1"/>
          <p:nvPr/>
        </p:nvSpPr>
        <p:spPr>
          <a:xfrm>
            <a:off x="3654645" y="2596908"/>
            <a:ext cx="1724660" cy="954405"/>
          </a:xfrm>
          <a:prstGeom prst="rect">
            <a:avLst/>
          </a:prstGeom>
        </p:spPr>
        <p:txBody>
          <a:bodyPr vert="horz" wrap="square" lIns="0" tIns="0" rIns="0" bIns="0" rtlCol="0">
            <a:spAutoFit/>
          </a:bodyPr>
          <a:lstStyle/>
          <a:p>
            <a:pPr marL="128270" indent="-115570">
              <a:lnSpc>
                <a:spcPct val="100000"/>
              </a:lnSpc>
              <a:buChar char="•"/>
              <a:tabLst>
                <a:tab pos="128905" algn="l"/>
              </a:tabLst>
            </a:pPr>
            <a:r>
              <a:rPr sz="600" spc="-5" dirty="0">
                <a:solidFill>
                  <a:srgbClr val="363740"/>
                </a:solidFill>
                <a:latin typeface="Arial"/>
                <a:cs typeface="Arial"/>
              </a:rPr>
              <a:t>Group Decision</a:t>
            </a:r>
            <a:r>
              <a:rPr sz="600" spc="-70" dirty="0">
                <a:solidFill>
                  <a:srgbClr val="363740"/>
                </a:solidFill>
                <a:latin typeface="Arial"/>
                <a:cs typeface="Arial"/>
              </a:rPr>
              <a:t> </a:t>
            </a:r>
            <a:r>
              <a:rPr sz="600" dirty="0">
                <a:solidFill>
                  <a:srgbClr val="363740"/>
                </a:solidFill>
                <a:latin typeface="Arial"/>
                <a:cs typeface="Arial"/>
              </a:rPr>
              <a:t>Making</a:t>
            </a:r>
            <a:endParaRPr sz="600">
              <a:latin typeface="Arial"/>
              <a:cs typeface="Arial"/>
            </a:endParaRPr>
          </a:p>
          <a:p>
            <a:pPr marL="128270" indent="-115570">
              <a:lnSpc>
                <a:spcPct val="100000"/>
              </a:lnSpc>
              <a:spcBef>
                <a:spcPts val="105"/>
              </a:spcBef>
              <a:buChar char="•"/>
              <a:tabLst>
                <a:tab pos="128905" algn="l"/>
              </a:tabLst>
            </a:pPr>
            <a:r>
              <a:rPr sz="600" spc="5" dirty="0">
                <a:solidFill>
                  <a:srgbClr val="363740"/>
                </a:solidFill>
                <a:latin typeface="Arial"/>
                <a:cs typeface="Arial"/>
              </a:rPr>
              <a:t>Active</a:t>
            </a:r>
            <a:r>
              <a:rPr sz="600" spc="-60" dirty="0">
                <a:solidFill>
                  <a:srgbClr val="363740"/>
                </a:solidFill>
                <a:latin typeface="Arial"/>
                <a:cs typeface="Arial"/>
              </a:rPr>
              <a:t> </a:t>
            </a:r>
            <a:r>
              <a:rPr sz="600" dirty="0">
                <a:solidFill>
                  <a:srgbClr val="363740"/>
                </a:solidFill>
                <a:latin typeface="Arial"/>
                <a:cs typeface="Arial"/>
              </a:rPr>
              <a:t>Listening</a:t>
            </a:r>
            <a:endParaRPr sz="600">
              <a:latin typeface="Arial"/>
              <a:cs typeface="Arial"/>
            </a:endParaRPr>
          </a:p>
          <a:p>
            <a:pPr marL="128270" indent="-115570">
              <a:lnSpc>
                <a:spcPct val="100000"/>
              </a:lnSpc>
              <a:spcBef>
                <a:spcPts val="105"/>
              </a:spcBef>
              <a:buChar char="•"/>
              <a:tabLst>
                <a:tab pos="128905" algn="l"/>
              </a:tabLst>
            </a:pPr>
            <a:r>
              <a:rPr sz="600" spc="5" dirty="0">
                <a:solidFill>
                  <a:srgbClr val="363740"/>
                </a:solidFill>
                <a:latin typeface="Arial"/>
                <a:cs typeface="Arial"/>
              </a:rPr>
              <a:t>Improving Active</a:t>
            </a:r>
            <a:r>
              <a:rPr sz="600" spc="-75" dirty="0">
                <a:solidFill>
                  <a:srgbClr val="363740"/>
                </a:solidFill>
                <a:latin typeface="Arial"/>
                <a:cs typeface="Arial"/>
              </a:rPr>
              <a:t> </a:t>
            </a:r>
            <a:r>
              <a:rPr sz="600" dirty="0">
                <a:solidFill>
                  <a:srgbClr val="363740"/>
                </a:solidFill>
                <a:latin typeface="Arial"/>
                <a:cs typeface="Arial"/>
              </a:rPr>
              <a:t>Listening</a:t>
            </a:r>
            <a:endParaRPr sz="600">
              <a:latin typeface="Arial"/>
              <a:cs typeface="Arial"/>
            </a:endParaRPr>
          </a:p>
          <a:p>
            <a:pPr marL="128270" indent="-115570">
              <a:lnSpc>
                <a:spcPct val="100000"/>
              </a:lnSpc>
              <a:spcBef>
                <a:spcPts val="105"/>
              </a:spcBef>
              <a:buChar char="•"/>
              <a:tabLst>
                <a:tab pos="128905" algn="l"/>
              </a:tabLst>
            </a:pPr>
            <a:r>
              <a:rPr sz="600" dirty="0">
                <a:solidFill>
                  <a:srgbClr val="363740"/>
                </a:solidFill>
                <a:latin typeface="Arial"/>
                <a:cs typeface="Arial"/>
              </a:rPr>
              <a:t>Emotionally </a:t>
            </a:r>
            <a:r>
              <a:rPr sz="600" spc="5" dirty="0">
                <a:solidFill>
                  <a:srgbClr val="363740"/>
                </a:solidFill>
                <a:latin typeface="Arial"/>
                <a:cs typeface="Arial"/>
              </a:rPr>
              <a:t>Intelligent </a:t>
            </a:r>
            <a:r>
              <a:rPr sz="600" spc="-5" dirty="0">
                <a:solidFill>
                  <a:srgbClr val="363740"/>
                </a:solidFill>
                <a:latin typeface="Arial"/>
                <a:cs typeface="Arial"/>
              </a:rPr>
              <a:t>Inclusion </a:t>
            </a:r>
            <a:r>
              <a:rPr sz="600" dirty="0">
                <a:solidFill>
                  <a:srgbClr val="363740"/>
                </a:solidFill>
                <a:latin typeface="Arial"/>
                <a:cs typeface="Arial"/>
              </a:rPr>
              <a:t>and</a:t>
            </a:r>
            <a:r>
              <a:rPr sz="600" spc="-80" dirty="0">
                <a:solidFill>
                  <a:srgbClr val="363740"/>
                </a:solidFill>
                <a:latin typeface="Arial"/>
                <a:cs typeface="Arial"/>
              </a:rPr>
              <a:t> </a:t>
            </a:r>
            <a:r>
              <a:rPr sz="600" spc="5" dirty="0">
                <a:solidFill>
                  <a:srgbClr val="363740"/>
                </a:solidFill>
                <a:latin typeface="Arial"/>
                <a:cs typeface="Arial"/>
              </a:rPr>
              <a:t>Belonging</a:t>
            </a:r>
            <a:endParaRPr sz="600">
              <a:latin typeface="Arial"/>
              <a:cs typeface="Arial"/>
            </a:endParaRPr>
          </a:p>
          <a:p>
            <a:pPr marL="128270" indent="-115570">
              <a:lnSpc>
                <a:spcPct val="100000"/>
              </a:lnSpc>
              <a:spcBef>
                <a:spcPts val="105"/>
              </a:spcBef>
              <a:buChar char="•"/>
              <a:tabLst>
                <a:tab pos="128905" algn="l"/>
              </a:tabLst>
            </a:pPr>
            <a:r>
              <a:rPr sz="600" dirty="0">
                <a:solidFill>
                  <a:srgbClr val="363740"/>
                </a:solidFill>
                <a:latin typeface="Arial"/>
                <a:cs typeface="Arial"/>
              </a:rPr>
              <a:t>Interpersonal</a:t>
            </a:r>
            <a:r>
              <a:rPr sz="600" spc="-80" dirty="0">
                <a:solidFill>
                  <a:srgbClr val="363740"/>
                </a:solidFill>
                <a:latin typeface="Arial"/>
                <a:cs typeface="Arial"/>
              </a:rPr>
              <a:t> </a:t>
            </a:r>
            <a:r>
              <a:rPr sz="600" dirty="0">
                <a:solidFill>
                  <a:srgbClr val="363740"/>
                </a:solidFill>
                <a:latin typeface="Arial"/>
                <a:cs typeface="Arial"/>
              </a:rPr>
              <a:t>Communication</a:t>
            </a:r>
            <a:endParaRPr sz="600">
              <a:latin typeface="Arial"/>
              <a:cs typeface="Arial"/>
            </a:endParaRPr>
          </a:p>
          <a:p>
            <a:pPr marL="128270" marR="27940" indent="-115570">
              <a:lnSpc>
                <a:spcPct val="114599"/>
              </a:lnSpc>
              <a:buChar char="•"/>
              <a:tabLst>
                <a:tab pos="128905" algn="l"/>
              </a:tabLst>
            </a:pPr>
            <a:r>
              <a:rPr sz="600" spc="-5" dirty="0">
                <a:solidFill>
                  <a:srgbClr val="363740"/>
                </a:solidFill>
                <a:latin typeface="Arial"/>
                <a:cs typeface="Arial"/>
              </a:rPr>
              <a:t>Closing </a:t>
            </a:r>
            <a:r>
              <a:rPr sz="600" spc="5" dirty="0">
                <a:solidFill>
                  <a:srgbClr val="363740"/>
                </a:solidFill>
                <a:latin typeface="Arial"/>
                <a:cs typeface="Arial"/>
              </a:rPr>
              <a:t>the </a:t>
            </a:r>
            <a:r>
              <a:rPr sz="600" spc="-15" dirty="0">
                <a:solidFill>
                  <a:srgbClr val="363740"/>
                </a:solidFill>
                <a:latin typeface="Arial"/>
                <a:cs typeface="Arial"/>
              </a:rPr>
              <a:t>Gap </a:t>
            </a:r>
            <a:r>
              <a:rPr sz="600" spc="10" dirty="0">
                <a:solidFill>
                  <a:srgbClr val="363740"/>
                </a:solidFill>
                <a:latin typeface="Arial"/>
                <a:cs typeface="Arial"/>
              </a:rPr>
              <a:t>between </a:t>
            </a:r>
            <a:r>
              <a:rPr sz="600" spc="-5" dirty="0">
                <a:solidFill>
                  <a:srgbClr val="363740"/>
                </a:solidFill>
                <a:latin typeface="Arial"/>
                <a:cs typeface="Arial"/>
              </a:rPr>
              <a:t>D&amp;I </a:t>
            </a:r>
            <a:r>
              <a:rPr sz="600" spc="5" dirty="0">
                <a:solidFill>
                  <a:srgbClr val="363740"/>
                </a:solidFill>
                <a:latin typeface="Arial"/>
                <a:cs typeface="Arial"/>
              </a:rPr>
              <a:t>Aspirations</a:t>
            </a:r>
            <a:r>
              <a:rPr sz="600" spc="-95" dirty="0">
                <a:solidFill>
                  <a:srgbClr val="363740"/>
                </a:solidFill>
                <a:latin typeface="Arial"/>
                <a:cs typeface="Arial"/>
              </a:rPr>
              <a:t> </a:t>
            </a:r>
            <a:r>
              <a:rPr sz="600" dirty="0">
                <a:solidFill>
                  <a:srgbClr val="363740"/>
                </a:solidFill>
                <a:latin typeface="Arial"/>
                <a:cs typeface="Arial"/>
              </a:rPr>
              <a:t>and  Reality</a:t>
            </a:r>
            <a:endParaRPr sz="600">
              <a:latin typeface="Arial"/>
              <a:cs typeface="Arial"/>
            </a:endParaRPr>
          </a:p>
          <a:p>
            <a:pPr marL="128270" indent="-115570">
              <a:lnSpc>
                <a:spcPct val="100000"/>
              </a:lnSpc>
              <a:spcBef>
                <a:spcPts val="105"/>
              </a:spcBef>
              <a:buChar char="•"/>
              <a:tabLst>
                <a:tab pos="128905" algn="l"/>
              </a:tabLst>
            </a:pPr>
            <a:r>
              <a:rPr sz="600" spc="-5" dirty="0">
                <a:solidFill>
                  <a:srgbClr val="363740"/>
                </a:solidFill>
                <a:latin typeface="Arial"/>
                <a:cs typeface="Arial"/>
              </a:rPr>
              <a:t>Inclusion Barriers: Psychological</a:t>
            </a:r>
            <a:r>
              <a:rPr sz="600" spc="-65" dirty="0">
                <a:solidFill>
                  <a:srgbClr val="363740"/>
                </a:solidFill>
                <a:latin typeface="Arial"/>
                <a:cs typeface="Arial"/>
              </a:rPr>
              <a:t> </a:t>
            </a:r>
            <a:r>
              <a:rPr sz="600" dirty="0">
                <a:solidFill>
                  <a:srgbClr val="363740"/>
                </a:solidFill>
                <a:latin typeface="Arial"/>
                <a:cs typeface="Arial"/>
              </a:rPr>
              <a:t>Safety</a:t>
            </a:r>
            <a:endParaRPr sz="600">
              <a:latin typeface="Arial"/>
              <a:cs typeface="Arial"/>
            </a:endParaRPr>
          </a:p>
          <a:p>
            <a:pPr marL="128270" indent="-115570">
              <a:lnSpc>
                <a:spcPct val="100000"/>
              </a:lnSpc>
              <a:spcBef>
                <a:spcPts val="105"/>
              </a:spcBef>
              <a:buChar char="•"/>
              <a:tabLst>
                <a:tab pos="128905" algn="l"/>
              </a:tabLst>
            </a:pPr>
            <a:r>
              <a:rPr sz="600" spc="-5" dirty="0">
                <a:solidFill>
                  <a:srgbClr val="363740"/>
                </a:solidFill>
                <a:latin typeface="Arial"/>
                <a:cs typeface="Arial"/>
              </a:rPr>
              <a:t>Inclusion Barriers:</a:t>
            </a:r>
            <a:r>
              <a:rPr sz="600" spc="-80" dirty="0">
                <a:solidFill>
                  <a:srgbClr val="363740"/>
                </a:solidFill>
                <a:latin typeface="Arial"/>
                <a:cs typeface="Arial"/>
              </a:rPr>
              <a:t> </a:t>
            </a:r>
            <a:r>
              <a:rPr sz="600" spc="-15" dirty="0">
                <a:solidFill>
                  <a:srgbClr val="363740"/>
                </a:solidFill>
                <a:latin typeface="Arial"/>
                <a:cs typeface="Arial"/>
              </a:rPr>
              <a:t>Justice</a:t>
            </a:r>
            <a:endParaRPr sz="600">
              <a:latin typeface="Arial"/>
              <a:cs typeface="Arial"/>
            </a:endParaRPr>
          </a:p>
        </p:txBody>
      </p:sp>
      <p:sp>
        <p:nvSpPr>
          <p:cNvPr id="22" name="object 22"/>
          <p:cNvSpPr txBox="1"/>
          <p:nvPr/>
        </p:nvSpPr>
        <p:spPr>
          <a:xfrm>
            <a:off x="5889798" y="2583558"/>
            <a:ext cx="2789555" cy="862965"/>
          </a:xfrm>
          <a:prstGeom prst="rect">
            <a:avLst/>
          </a:prstGeom>
        </p:spPr>
        <p:txBody>
          <a:bodyPr vert="horz" wrap="square" lIns="0" tIns="0" rIns="0" bIns="0" rtlCol="0">
            <a:spAutoFit/>
          </a:bodyPr>
          <a:lstStyle/>
          <a:p>
            <a:pPr marL="12700" marR="5080">
              <a:lnSpc>
                <a:spcPct val="114599"/>
              </a:lnSpc>
            </a:pPr>
            <a:r>
              <a:rPr sz="600" spc="-5" dirty="0">
                <a:solidFill>
                  <a:srgbClr val="363740"/>
                </a:solidFill>
                <a:latin typeface="Arial"/>
                <a:cs typeface="Arial"/>
              </a:rPr>
              <a:t>In </a:t>
            </a:r>
            <a:r>
              <a:rPr sz="600" spc="5" dirty="0">
                <a:solidFill>
                  <a:srgbClr val="363740"/>
                </a:solidFill>
                <a:latin typeface="Arial"/>
                <a:cs typeface="Arial"/>
              </a:rPr>
              <a:t>this </a:t>
            </a:r>
            <a:r>
              <a:rPr sz="600" spc="-5" dirty="0">
                <a:solidFill>
                  <a:srgbClr val="363740"/>
                </a:solidFill>
                <a:latin typeface="Arial"/>
                <a:cs typeface="Arial"/>
              </a:rPr>
              <a:t>module, </a:t>
            </a:r>
            <a:r>
              <a:rPr sz="600" dirty="0">
                <a:solidFill>
                  <a:srgbClr val="363740"/>
                </a:solidFill>
                <a:latin typeface="Arial"/>
                <a:cs typeface="Arial"/>
              </a:rPr>
              <a:t>focus </a:t>
            </a:r>
            <a:r>
              <a:rPr sz="600" spc="-5" dirty="0">
                <a:solidFill>
                  <a:srgbClr val="363740"/>
                </a:solidFill>
                <a:latin typeface="Arial"/>
                <a:cs typeface="Arial"/>
              </a:rPr>
              <a:t>broadens </a:t>
            </a:r>
            <a:r>
              <a:rPr sz="600" spc="10" dirty="0">
                <a:solidFill>
                  <a:srgbClr val="363740"/>
                </a:solidFill>
                <a:latin typeface="Arial"/>
                <a:cs typeface="Arial"/>
              </a:rPr>
              <a:t>from </a:t>
            </a:r>
            <a:r>
              <a:rPr sz="600" spc="5" dirty="0">
                <a:solidFill>
                  <a:srgbClr val="363740"/>
                </a:solidFill>
                <a:latin typeface="Arial"/>
                <a:cs typeface="Arial"/>
              </a:rPr>
              <a:t>individual </a:t>
            </a:r>
            <a:r>
              <a:rPr sz="600" spc="-10" dirty="0">
                <a:solidFill>
                  <a:srgbClr val="363740"/>
                </a:solidFill>
                <a:latin typeface="Arial"/>
                <a:cs typeface="Arial"/>
              </a:rPr>
              <a:t>biases </a:t>
            </a:r>
            <a:r>
              <a:rPr sz="600" spc="15" dirty="0">
                <a:solidFill>
                  <a:srgbClr val="363740"/>
                </a:solidFill>
                <a:latin typeface="Arial"/>
                <a:cs typeface="Arial"/>
              </a:rPr>
              <a:t>to </a:t>
            </a:r>
            <a:r>
              <a:rPr sz="600" spc="-5" dirty="0">
                <a:solidFill>
                  <a:srgbClr val="363740"/>
                </a:solidFill>
                <a:latin typeface="Arial"/>
                <a:cs typeface="Arial"/>
              </a:rPr>
              <a:t>address </a:t>
            </a:r>
            <a:r>
              <a:rPr sz="600" spc="20" dirty="0">
                <a:solidFill>
                  <a:srgbClr val="363740"/>
                </a:solidFill>
                <a:latin typeface="Arial"/>
                <a:cs typeface="Arial"/>
              </a:rPr>
              <a:t>how </a:t>
            </a:r>
            <a:r>
              <a:rPr sz="600" spc="-5" dirty="0">
                <a:solidFill>
                  <a:srgbClr val="363740"/>
                </a:solidFill>
                <a:latin typeface="Arial"/>
                <a:cs typeface="Arial"/>
              </a:rPr>
              <a:t>inclusion,  </a:t>
            </a:r>
            <a:r>
              <a:rPr sz="600" spc="-10" dirty="0">
                <a:solidFill>
                  <a:srgbClr val="363740"/>
                </a:solidFill>
                <a:latin typeface="Arial"/>
                <a:cs typeface="Arial"/>
              </a:rPr>
              <a:t>bias, </a:t>
            </a:r>
            <a:r>
              <a:rPr sz="600" dirty="0">
                <a:solidFill>
                  <a:srgbClr val="363740"/>
                </a:solidFill>
                <a:latin typeface="Arial"/>
                <a:cs typeface="Arial"/>
              </a:rPr>
              <a:t>and decisioning play </a:t>
            </a:r>
            <a:r>
              <a:rPr sz="600" spc="10" dirty="0">
                <a:solidFill>
                  <a:srgbClr val="363740"/>
                </a:solidFill>
                <a:latin typeface="Arial"/>
                <a:cs typeface="Arial"/>
              </a:rPr>
              <a:t>out at </a:t>
            </a:r>
            <a:r>
              <a:rPr sz="600" spc="5" dirty="0">
                <a:solidFill>
                  <a:srgbClr val="363740"/>
                </a:solidFill>
                <a:latin typeface="Arial"/>
                <a:cs typeface="Arial"/>
              </a:rPr>
              <a:t>the </a:t>
            </a:r>
            <a:r>
              <a:rPr sz="600" dirty="0">
                <a:solidFill>
                  <a:srgbClr val="363740"/>
                </a:solidFill>
                <a:latin typeface="Arial"/>
                <a:cs typeface="Arial"/>
              </a:rPr>
              <a:t>interpersonal and </a:t>
            </a:r>
            <a:r>
              <a:rPr sz="600" spc="5" dirty="0">
                <a:solidFill>
                  <a:srgbClr val="363740"/>
                </a:solidFill>
                <a:latin typeface="Arial"/>
                <a:cs typeface="Arial"/>
              </a:rPr>
              <a:t>group </a:t>
            </a:r>
            <a:r>
              <a:rPr sz="600" spc="-10" dirty="0">
                <a:solidFill>
                  <a:srgbClr val="363740"/>
                </a:solidFill>
                <a:latin typeface="Arial"/>
                <a:cs typeface="Arial"/>
              </a:rPr>
              <a:t>level. </a:t>
            </a:r>
            <a:r>
              <a:rPr sz="600" spc="-30" dirty="0">
                <a:solidFill>
                  <a:srgbClr val="363740"/>
                </a:solidFill>
                <a:latin typeface="Arial"/>
                <a:cs typeface="Arial"/>
              </a:rPr>
              <a:t>You </a:t>
            </a:r>
            <a:r>
              <a:rPr sz="600" spc="20" dirty="0">
                <a:solidFill>
                  <a:srgbClr val="363740"/>
                </a:solidFill>
                <a:latin typeface="Arial"/>
                <a:cs typeface="Arial"/>
              </a:rPr>
              <a:t>will </a:t>
            </a:r>
            <a:r>
              <a:rPr sz="600" spc="-5" dirty="0">
                <a:solidFill>
                  <a:srgbClr val="363740"/>
                </a:solidFill>
                <a:latin typeface="Arial"/>
                <a:cs typeface="Arial"/>
              </a:rPr>
              <a:t>learn  </a:t>
            </a:r>
            <a:r>
              <a:rPr sz="600" spc="5" dirty="0">
                <a:solidFill>
                  <a:srgbClr val="363740"/>
                </a:solidFill>
                <a:latin typeface="Arial"/>
                <a:cs typeface="Arial"/>
              </a:rPr>
              <a:t>about the </a:t>
            </a:r>
            <a:r>
              <a:rPr sz="600" spc="-10" dirty="0">
                <a:solidFill>
                  <a:srgbClr val="363740"/>
                </a:solidFill>
                <a:latin typeface="Arial"/>
                <a:cs typeface="Arial"/>
              </a:rPr>
              <a:t>key </a:t>
            </a:r>
            <a:r>
              <a:rPr sz="600" dirty="0">
                <a:solidFill>
                  <a:srgbClr val="363740"/>
                </a:solidFill>
                <a:latin typeface="Arial"/>
                <a:cs typeface="Arial"/>
              </a:rPr>
              <a:t>components </a:t>
            </a:r>
            <a:r>
              <a:rPr sz="600" spc="10" dirty="0">
                <a:solidFill>
                  <a:srgbClr val="363740"/>
                </a:solidFill>
                <a:latin typeface="Arial"/>
                <a:cs typeface="Arial"/>
              </a:rPr>
              <a:t>of </a:t>
            </a:r>
            <a:r>
              <a:rPr sz="600" spc="-5" dirty="0">
                <a:solidFill>
                  <a:srgbClr val="363740"/>
                </a:solidFill>
                <a:latin typeface="Arial"/>
                <a:cs typeface="Arial"/>
              </a:rPr>
              <a:t>Group Decision Making, </a:t>
            </a:r>
            <a:r>
              <a:rPr sz="600" spc="20" dirty="0">
                <a:solidFill>
                  <a:srgbClr val="363740"/>
                </a:solidFill>
                <a:latin typeface="Arial"/>
                <a:cs typeface="Arial"/>
              </a:rPr>
              <a:t>how </a:t>
            </a:r>
            <a:r>
              <a:rPr sz="600" spc="15" dirty="0">
                <a:solidFill>
                  <a:srgbClr val="363740"/>
                </a:solidFill>
                <a:latin typeface="Arial"/>
                <a:cs typeface="Arial"/>
              </a:rPr>
              <a:t>to </a:t>
            </a:r>
            <a:r>
              <a:rPr sz="600" spc="-5" dirty="0">
                <a:solidFill>
                  <a:srgbClr val="363740"/>
                </a:solidFill>
                <a:latin typeface="Arial"/>
                <a:cs typeface="Arial"/>
              </a:rPr>
              <a:t>become </a:t>
            </a:r>
            <a:r>
              <a:rPr sz="600" spc="-20" dirty="0">
                <a:solidFill>
                  <a:srgbClr val="363740"/>
                </a:solidFill>
                <a:latin typeface="Arial"/>
                <a:cs typeface="Arial"/>
              </a:rPr>
              <a:t>a </a:t>
            </a:r>
            <a:r>
              <a:rPr sz="600" spc="10" dirty="0">
                <a:solidFill>
                  <a:srgbClr val="363740"/>
                </a:solidFill>
                <a:latin typeface="Arial"/>
                <a:cs typeface="Arial"/>
              </a:rPr>
              <a:t>better  </a:t>
            </a:r>
            <a:r>
              <a:rPr sz="600" dirty="0">
                <a:solidFill>
                  <a:srgbClr val="363740"/>
                </a:solidFill>
                <a:latin typeface="Arial"/>
                <a:cs typeface="Arial"/>
              </a:rPr>
              <a:t>active </a:t>
            </a:r>
            <a:r>
              <a:rPr sz="600" spc="-5" dirty="0">
                <a:solidFill>
                  <a:srgbClr val="363740"/>
                </a:solidFill>
                <a:latin typeface="Arial"/>
                <a:cs typeface="Arial"/>
              </a:rPr>
              <a:t>listener, </a:t>
            </a:r>
            <a:r>
              <a:rPr sz="600" dirty="0">
                <a:solidFill>
                  <a:srgbClr val="363740"/>
                </a:solidFill>
                <a:latin typeface="Arial"/>
                <a:cs typeface="Arial"/>
              </a:rPr>
              <a:t>and </a:t>
            </a:r>
            <a:r>
              <a:rPr sz="600" spc="20" dirty="0">
                <a:solidFill>
                  <a:srgbClr val="363740"/>
                </a:solidFill>
                <a:latin typeface="Arial"/>
                <a:cs typeface="Arial"/>
              </a:rPr>
              <a:t>how </a:t>
            </a:r>
            <a:r>
              <a:rPr sz="600" spc="5" dirty="0">
                <a:solidFill>
                  <a:srgbClr val="363740"/>
                </a:solidFill>
                <a:latin typeface="Arial"/>
                <a:cs typeface="Arial"/>
              </a:rPr>
              <a:t>having </a:t>
            </a:r>
            <a:r>
              <a:rPr sz="600" spc="-20" dirty="0">
                <a:solidFill>
                  <a:srgbClr val="363740"/>
                </a:solidFill>
                <a:latin typeface="Arial"/>
                <a:cs typeface="Arial"/>
              </a:rPr>
              <a:t>a </a:t>
            </a:r>
            <a:r>
              <a:rPr sz="600" spc="5" dirty="0">
                <a:solidFill>
                  <a:srgbClr val="363740"/>
                </a:solidFill>
                <a:latin typeface="Arial"/>
                <a:cs typeface="Arial"/>
              </a:rPr>
              <a:t>strong </a:t>
            </a:r>
            <a:r>
              <a:rPr sz="600" dirty="0">
                <a:solidFill>
                  <a:srgbClr val="363740"/>
                </a:solidFill>
                <a:latin typeface="Arial"/>
                <a:cs typeface="Arial"/>
              </a:rPr>
              <a:t>emotional intelligence </a:t>
            </a:r>
            <a:r>
              <a:rPr sz="600" spc="20" dirty="0">
                <a:solidFill>
                  <a:srgbClr val="363740"/>
                </a:solidFill>
                <a:latin typeface="Arial"/>
                <a:cs typeface="Arial"/>
              </a:rPr>
              <a:t>will </a:t>
            </a:r>
            <a:r>
              <a:rPr sz="600" spc="-5" dirty="0">
                <a:solidFill>
                  <a:srgbClr val="363740"/>
                </a:solidFill>
                <a:latin typeface="Arial"/>
                <a:cs typeface="Arial"/>
              </a:rPr>
              <a:t>enable </a:t>
            </a:r>
            <a:r>
              <a:rPr sz="600" dirty="0">
                <a:solidFill>
                  <a:srgbClr val="363740"/>
                </a:solidFill>
                <a:latin typeface="Arial"/>
                <a:cs typeface="Arial"/>
              </a:rPr>
              <a:t>you </a:t>
            </a:r>
            <a:r>
              <a:rPr sz="600" spc="15" dirty="0">
                <a:solidFill>
                  <a:srgbClr val="363740"/>
                </a:solidFill>
                <a:latin typeface="Arial"/>
                <a:cs typeface="Arial"/>
              </a:rPr>
              <a:t>to  </a:t>
            </a:r>
            <a:r>
              <a:rPr sz="600" spc="-10" dirty="0">
                <a:solidFill>
                  <a:srgbClr val="363740"/>
                </a:solidFill>
                <a:latin typeface="Arial"/>
                <a:cs typeface="Arial"/>
              </a:rPr>
              <a:t>have </a:t>
            </a:r>
            <a:r>
              <a:rPr sz="600" spc="5" dirty="0">
                <a:solidFill>
                  <a:srgbClr val="363740"/>
                </a:solidFill>
                <a:latin typeface="Arial"/>
                <a:cs typeface="Arial"/>
              </a:rPr>
              <a:t>the often </a:t>
            </a:r>
            <a:r>
              <a:rPr sz="600" spc="15" dirty="0">
                <a:solidFill>
                  <a:srgbClr val="363740"/>
                </a:solidFill>
                <a:latin typeface="Arial"/>
                <a:cs typeface="Arial"/>
              </a:rPr>
              <a:t>difﬁcult </a:t>
            </a:r>
            <a:r>
              <a:rPr sz="600" spc="-5" dirty="0">
                <a:solidFill>
                  <a:srgbClr val="363740"/>
                </a:solidFill>
                <a:latin typeface="Arial"/>
                <a:cs typeface="Arial"/>
              </a:rPr>
              <a:t>conversations </a:t>
            </a:r>
            <a:r>
              <a:rPr sz="600" dirty="0">
                <a:solidFill>
                  <a:srgbClr val="363740"/>
                </a:solidFill>
                <a:latin typeface="Arial"/>
                <a:cs typeface="Arial"/>
              </a:rPr>
              <a:t>related </a:t>
            </a:r>
            <a:r>
              <a:rPr sz="600" spc="15" dirty="0">
                <a:solidFill>
                  <a:srgbClr val="363740"/>
                </a:solidFill>
                <a:latin typeface="Arial"/>
                <a:cs typeface="Arial"/>
              </a:rPr>
              <a:t>to </a:t>
            </a:r>
            <a:r>
              <a:rPr sz="600" dirty="0">
                <a:solidFill>
                  <a:srgbClr val="363740"/>
                </a:solidFill>
                <a:latin typeface="Arial"/>
                <a:cs typeface="Arial"/>
              </a:rPr>
              <a:t>inclusion and diversity. </a:t>
            </a:r>
            <a:r>
              <a:rPr sz="600" spc="-10" dirty="0">
                <a:solidFill>
                  <a:srgbClr val="363740"/>
                </a:solidFill>
                <a:latin typeface="Arial"/>
                <a:cs typeface="Arial"/>
              </a:rPr>
              <a:t>Lastly,  </a:t>
            </a:r>
            <a:r>
              <a:rPr sz="600" dirty="0">
                <a:solidFill>
                  <a:srgbClr val="363740"/>
                </a:solidFill>
                <a:latin typeface="Arial"/>
                <a:cs typeface="Arial"/>
              </a:rPr>
              <a:t>techniques </a:t>
            </a:r>
            <a:r>
              <a:rPr sz="600" spc="15" dirty="0">
                <a:solidFill>
                  <a:srgbClr val="363740"/>
                </a:solidFill>
                <a:latin typeface="Arial"/>
                <a:cs typeface="Arial"/>
              </a:rPr>
              <a:t>to </a:t>
            </a:r>
            <a:r>
              <a:rPr sz="600" dirty="0">
                <a:solidFill>
                  <a:srgbClr val="363740"/>
                </a:solidFill>
                <a:latin typeface="Arial"/>
                <a:cs typeface="Arial"/>
              </a:rPr>
              <a:t>removing common barriers </a:t>
            </a:r>
            <a:r>
              <a:rPr sz="600" spc="15" dirty="0">
                <a:solidFill>
                  <a:srgbClr val="363740"/>
                </a:solidFill>
                <a:latin typeface="Arial"/>
                <a:cs typeface="Arial"/>
              </a:rPr>
              <a:t>to </a:t>
            </a:r>
            <a:r>
              <a:rPr sz="600" dirty="0">
                <a:solidFill>
                  <a:srgbClr val="363740"/>
                </a:solidFill>
                <a:latin typeface="Arial"/>
                <a:cs typeface="Arial"/>
              </a:rPr>
              <a:t>healthy and effective inclusion</a:t>
            </a:r>
            <a:r>
              <a:rPr sz="600" spc="-95" dirty="0">
                <a:solidFill>
                  <a:srgbClr val="363740"/>
                </a:solidFill>
                <a:latin typeface="Arial"/>
                <a:cs typeface="Arial"/>
              </a:rPr>
              <a:t> </a:t>
            </a:r>
            <a:r>
              <a:rPr sz="600" spc="10" dirty="0">
                <a:solidFill>
                  <a:srgbClr val="363740"/>
                </a:solidFill>
                <a:latin typeface="Arial"/>
                <a:cs typeface="Arial"/>
              </a:rPr>
              <a:t>efforts  </a:t>
            </a:r>
            <a:r>
              <a:rPr sz="600" spc="20" dirty="0">
                <a:solidFill>
                  <a:srgbClr val="363740"/>
                </a:solidFill>
                <a:latin typeface="Arial"/>
                <a:cs typeface="Arial"/>
              </a:rPr>
              <a:t>will </a:t>
            </a:r>
            <a:r>
              <a:rPr sz="600" spc="-5" dirty="0">
                <a:solidFill>
                  <a:srgbClr val="363740"/>
                </a:solidFill>
                <a:latin typeface="Arial"/>
                <a:cs typeface="Arial"/>
              </a:rPr>
              <a:t>be </a:t>
            </a:r>
            <a:r>
              <a:rPr sz="600" dirty="0">
                <a:solidFill>
                  <a:srgbClr val="363740"/>
                </a:solidFill>
                <a:latin typeface="Arial"/>
                <a:cs typeface="Arial"/>
              </a:rPr>
              <a:t>introduced, emphasizing </a:t>
            </a:r>
            <a:r>
              <a:rPr sz="600" spc="-5" dirty="0">
                <a:solidFill>
                  <a:srgbClr val="363740"/>
                </a:solidFill>
                <a:latin typeface="Arial"/>
                <a:cs typeface="Arial"/>
              </a:rPr>
              <a:t>psychological </a:t>
            </a:r>
            <a:r>
              <a:rPr sz="600" dirty="0">
                <a:solidFill>
                  <a:srgbClr val="363740"/>
                </a:solidFill>
                <a:latin typeface="Arial"/>
                <a:cs typeface="Arial"/>
              </a:rPr>
              <a:t>safety and </a:t>
            </a:r>
            <a:r>
              <a:rPr sz="600" spc="-5" dirty="0">
                <a:solidFill>
                  <a:srgbClr val="363740"/>
                </a:solidFill>
                <a:latin typeface="Arial"/>
                <a:cs typeface="Arial"/>
              </a:rPr>
              <a:t>fairness/organizational  justice.</a:t>
            </a:r>
            <a:endParaRPr sz="600">
              <a:latin typeface="Arial"/>
              <a:cs typeface="Arial"/>
            </a:endParaRPr>
          </a:p>
        </p:txBody>
      </p:sp>
      <p:sp>
        <p:nvSpPr>
          <p:cNvPr id="23" name="object 23"/>
          <p:cNvSpPr txBox="1"/>
          <p:nvPr/>
        </p:nvSpPr>
        <p:spPr>
          <a:xfrm>
            <a:off x="1746048" y="3686898"/>
            <a:ext cx="1165225" cy="367665"/>
          </a:xfrm>
          <a:prstGeom prst="rect">
            <a:avLst/>
          </a:prstGeom>
        </p:spPr>
        <p:txBody>
          <a:bodyPr vert="horz" wrap="square" lIns="0" tIns="0" rIns="0" bIns="0" rtlCol="0">
            <a:spAutoFit/>
          </a:bodyPr>
          <a:lstStyle/>
          <a:p>
            <a:pPr marL="12700" marR="5080">
              <a:lnSpc>
                <a:spcPct val="125000"/>
              </a:lnSpc>
            </a:pPr>
            <a:r>
              <a:rPr sz="600" b="1" spc="-65" dirty="0">
                <a:solidFill>
                  <a:srgbClr val="79A7C6"/>
                </a:solidFill>
                <a:latin typeface="Arial Black"/>
                <a:cs typeface="Arial Black"/>
              </a:rPr>
              <a:t>Three: Inclusive </a:t>
            </a:r>
            <a:r>
              <a:rPr sz="600" b="1" spc="-60" dirty="0">
                <a:solidFill>
                  <a:srgbClr val="79A7C6"/>
                </a:solidFill>
                <a:latin typeface="Arial Black"/>
                <a:cs typeface="Arial Black"/>
              </a:rPr>
              <a:t>Decision Making  </a:t>
            </a:r>
            <a:r>
              <a:rPr sz="600" dirty="0">
                <a:solidFill>
                  <a:srgbClr val="363740"/>
                </a:solidFill>
                <a:latin typeface="Arial"/>
                <a:cs typeface="Arial"/>
              </a:rPr>
              <a:t>Video </a:t>
            </a:r>
            <a:r>
              <a:rPr sz="600" spc="-10" dirty="0">
                <a:solidFill>
                  <a:srgbClr val="363740"/>
                </a:solidFill>
                <a:latin typeface="Arial"/>
                <a:cs typeface="Arial"/>
              </a:rPr>
              <a:t>Lectures: </a:t>
            </a:r>
            <a:r>
              <a:rPr sz="600" spc="30" dirty="0">
                <a:solidFill>
                  <a:srgbClr val="363740"/>
                </a:solidFill>
                <a:latin typeface="Arial"/>
                <a:cs typeface="Arial"/>
              </a:rPr>
              <a:t>65-70 </a:t>
            </a:r>
            <a:r>
              <a:rPr sz="600" dirty="0">
                <a:solidFill>
                  <a:srgbClr val="363740"/>
                </a:solidFill>
                <a:latin typeface="Arial"/>
                <a:cs typeface="Arial"/>
              </a:rPr>
              <a:t>Minutes  Assignments: </a:t>
            </a:r>
            <a:r>
              <a:rPr sz="600" spc="25" dirty="0">
                <a:solidFill>
                  <a:srgbClr val="363740"/>
                </a:solidFill>
                <a:latin typeface="Arial"/>
                <a:cs typeface="Arial"/>
              </a:rPr>
              <a:t>60</a:t>
            </a:r>
            <a:r>
              <a:rPr sz="600" spc="-65" dirty="0">
                <a:solidFill>
                  <a:srgbClr val="363740"/>
                </a:solidFill>
                <a:latin typeface="Arial"/>
                <a:cs typeface="Arial"/>
              </a:rPr>
              <a:t> </a:t>
            </a:r>
            <a:r>
              <a:rPr sz="600" dirty="0">
                <a:solidFill>
                  <a:srgbClr val="363740"/>
                </a:solidFill>
                <a:latin typeface="Arial"/>
                <a:cs typeface="Arial"/>
              </a:rPr>
              <a:t>Minutes</a:t>
            </a:r>
            <a:endParaRPr sz="600">
              <a:latin typeface="Arial"/>
              <a:cs typeface="Arial"/>
            </a:endParaRPr>
          </a:p>
        </p:txBody>
      </p:sp>
      <p:sp>
        <p:nvSpPr>
          <p:cNvPr id="24" name="object 24"/>
          <p:cNvSpPr txBox="1"/>
          <p:nvPr/>
        </p:nvSpPr>
        <p:spPr>
          <a:xfrm>
            <a:off x="3654645" y="3709758"/>
            <a:ext cx="1346835" cy="640080"/>
          </a:xfrm>
          <a:prstGeom prst="rect">
            <a:avLst/>
          </a:prstGeom>
        </p:spPr>
        <p:txBody>
          <a:bodyPr vert="horz" wrap="square" lIns="0" tIns="0" rIns="0" bIns="0" rtlCol="0">
            <a:spAutoFit/>
          </a:bodyPr>
          <a:lstStyle/>
          <a:p>
            <a:pPr marL="128270" indent="-115570">
              <a:lnSpc>
                <a:spcPct val="100000"/>
              </a:lnSpc>
              <a:buChar char="•"/>
              <a:tabLst>
                <a:tab pos="128905" algn="l"/>
              </a:tabLst>
            </a:pPr>
            <a:r>
              <a:rPr sz="600" spc="-5" dirty="0">
                <a:solidFill>
                  <a:srgbClr val="363740"/>
                </a:solidFill>
                <a:latin typeface="Arial"/>
                <a:cs typeface="Arial"/>
              </a:rPr>
              <a:t>Group Collective</a:t>
            </a:r>
            <a:r>
              <a:rPr sz="600" spc="-85" dirty="0">
                <a:solidFill>
                  <a:srgbClr val="363740"/>
                </a:solidFill>
                <a:latin typeface="Arial"/>
                <a:cs typeface="Arial"/>
              </a:rPr>
              <a:t> </a:t>
            </a:r>
            <a:r>
              <a:rPr sz="600" dirty="0">
                <a:solidFill>
                  <a:srgbClr val="363740"/>
                </a:solidFill>
                <a:latin typeface="Arial"/>
                <a:cs typeface="Arial"/>
              </a:rPr>
              <a:t>Intelligence</a:t>
            </a:r>
            <a:endParaRPr sz="600">
              <a:latin typeface="Arial"/>
              <a:cs typeface="Arial"/>
            </a:endParaRPr>
          </a:p>
          <a:p>
            <a:pPr marL="128270" indent="-115570">
              <a:lnSpc>
                <a:spcPct val="100000"/>
              </a:lnSpc>
              <a:spcBef>
                <a:spcPts val="105"/>
              </a:spcBef>
              <a:buChar char="•"/>
              <a:tabLst>
                <a:tab pos="128905" algn="l"/>
              </a:tabLst>
            </a:pPr>
            <a:r>
              <a:rPr sz="600" spc="-5" dirty="0">
                <a:solidFill>
                  <a:srgbClr val="363740"/>
                </a:solidFill>
                <a:latin typeface="Arial"/>
                <a:cs typeface="Arial"/>
              </a:rPr>
              <a:t>Group Inclusive</a:t>
            </a:r>
            <a:r>
              <a:rPr sz="600" spc="-100" dirty="0">
                <a:solidFill>
                  <a:srgbClr val="363740"/>
                </a:solidFill>
                <a:latin typeface="Arial"/>
                <a:cs typeface="Arial"/>
              </a:rPr>
              <a:t> </a:t>
            </a:r>
            <a:r>
              <a:rPr sz="600" spc="-5" dirty="0">
                <a:solidFill>
                  <a:srgbClr val="363740"/>
                </a:solidFill>
                <a:latin typeface="Arial"/>
                <a:cs typeface="Arial"/>
              </a:rPr>
              <a:t>Practices</a:t>
            </a:r>
            <a:endParaRPr sz="600">
              <a:latin typeface="Arial"/>
              <a:cs typeface="Arial"/>
            </a:endParaRPr>
          </a:p>
          <a:p>
            <a:pPr marL="128270" indent="-115570">
              <a:lnSpc>
                <a:spcPct val="100000"/>
              </a:lnSpc>
              <a:spcBef>
                <a:spcPts val="105"/>
              </a:spcBef>
              <a:buChar char="•"/>
              <a:tabLst>
                <a:tab pos="128905" algn="l"/>
              </a:tabLst>
            </a:pPr>
            <a:r>
              <a:rPr sz="600" spc="5" dirty="0">
                <a:solidFill>
                  <a:srgbClr val="363740"/>
                </a:solidFill>
                <a:latin typeface="Arial"/>
                <a:cs typeface="Arial"/>
              </a:rPr>
              <a:t>Power </a:t>
            </a:r>
            <a:r>
              <a:rPr sz="600" dirty="0">
                <a:solidFill>
                  <a:srgbClr val="363740"/>
                </a:solidFill>
                <a:latin typeface="Arial"/>
                <a:cs typeface="Arial"/>
              </a:rPr>
              <a:t>and Politics </a:t>
            </a:r>
            <a:r>
              <a:rPr sz="600" spc="5" dirty="0">
                <a:solidFill>
                  <a:srgbClr val="363740"/>
                </a:solidFill>
                <a:latin typeface="Arial"/>
                <a:cs typeface="Arial"/>
              </a:rPr>
              <a:t>in</a:t>
            </a:r>
            <a:r>
              <a:rPr sz="600" spc="-114" dirty="0">
                <a:solidFill>
                  <a:srgbClr val="363740"/>
                </a:solidFill>
                <a:latin typeface="Arial"/>
                <a:cs typeface="Arial"/>
              </a:rPr>
              <a:t> </a:t>
            </a:r>
            <a:r>
              <a:rPr sz="600" dirty="0">
                <a:solidFill>
                  <a:srgbClr val="363740"/>
                </a:solidFill>
                <a:latin typeface="Arial"/>
                <a:cs typeface="Arial"/>
              </a:rPr>
              <a:t>Organizations</a:t>
            </a:r>
            <a:endParaRPr sz="600">
              <a:latin typeface="Arial"/>
              <a:cs typeface="Arial"/>
            </a:endParaRPr>
          </a:p>
          <a:p>
            <a:pPr marL="128270" indent="-115570">
              <a:lnSpc>
                <a:spcPct val="100000"/>
              </a:lnSpc>
              <a:spcBef>
                <a:spcPts val="105"/>
              </a:spcBef>
              <a:buChar char="•"/>
              <a:tabLst>
                <a:tab pos="128905" algn="l"/>
              </a:tabLst>
            </a:pPr>
            <a:r>
              <a:rPr sz="600" spc="5" dirty="0">
                <a:solidFill>
                  <a:srgbClr val="363740"/>
                </a:solidFill>
                <a:latin typeface="Arial"/>
                <a:cs typeface="Arial"/>
              </a:rPr>
              <a:t>Building </a:t>
            </a:r>
            <a:r>
              <a:rPr sz="600" spc="-5" dirty="0">
                <a:solidFill>
                  <a:srgbClr val="363740"/>
                </a:solidFill>
                <a:latin typeface="Arial"/>
                <a:cs typeface="Arial"/>
              </a:rPr>
              <a:t>Inclusion</a:t>
            </a:r>
            <a:r>
              <a:rPr sz="600" spc="-50" dirty="0">
                <a:solidFill>
                  <a:srgbClr val="363740"/>
                </a:solidFill>
                <a:latin typeface="Arial"/>
                <a:cs typeface="Arial"/>
              </a:rPr>
              <a:t> </a:t>
            </a:r>
            <a:r>
              <a:rPr sz="600" dirty="0">
                <a:solidFill>
                  <a:srgbClr val="363740"/>
                </a:solidFill>
                <a:latin typeface="Arial"/>
                <a:cs typeface="Arial"/>
              </a:rPr>
              <a:t>Allies</a:t>
            </a:r>
            <a:endParaRPr sz="600">
              <a:latin typeface="Arial"/>
              <a:cs typeface="Arial"/>
            </a:endParaRPr>
          </a:p>
          <a:p>
            <a:pPr marL="128270" indent="-115570">
              <a:lnSpc>
                <a:spcPct val="100000"/>
              </a:lnSpc>
              <a:spcBef>
                <a:spcPts val="105"/>
              </a:spcBef>
              <a:buChar char="•"/>
              <a:tabLst>
                <a:tab pos="128905" algn="l"/>
              </a:tabLst>
            </a:pPr>
            <a:r>
              <a:rPr sz="600" spc="-5" dirty="0">
                <a:solidFill>
                  <a:srgbClr val="363740"/>
                </a:solidFill>
                <a:latin typeface="Arial"/>
                <a:cs typeface="Arial"/>
              </a:rPr>
              <a:t>Culture Change</a:t>
            </a:r>
            <a:r>
              <a:rPr sz="600" spc="-90" dirty="0">
                <a:solidFill>
                  <a:srgbClr val="363740"/>
                </a:solidFill>
                <a:latin typeface="Arial"/>
                <a:cs typeface="Arial"/>
              </a:rPr>
              <a:t> </a:t>
            </a:r>
            <a:r>
              <a:rPr sz="600" dirty="0">
                <a:solidFill>
                  <a:srgbClr val="363740"/>
                </a:solidFill>
                <a:latin typeface="Arial"/>
                <a:cs typeface="Arial"/>
              </a:rPr>
              <a:t>Tips</a:t>
            </a:r>
            <a:endParaRPr sz="600">
              <a:latin typeface="Arial"/>
              <a:cs typeface="Arial"/>
            </a:endParaRPr>
          </a:p>
          <a:p>
            <a:pPr marL="128270" indent="-115570">
              <a:lnSpc>
                <a:spcPct val="100000"/>
              </a:lnSpc>
              <a:spcBef>
                <a:spcPts val="105"/>
              </a:spcBef>
              <a:buChar char="•"/>
              <a:tabLst>
                <a:tab pos="128905" algn="l"/>
              </a:tabLst>
            </a:pPr>
            <a:r>
              <a:rPr sz="600" spc="5" dirty="0">
                <a:solidFill>
                  <a:srgbClr val="363740"/>
                </a:solidFill>
                <a:latin typeface="Arial"/>
                <a:cs typeface="Arial"/>
              </a:rPr>
              <a:t>Addressing </a:t>
            </a:r>
            <a:r>
              <a:rPr sz="600" dirty="0">
                <a:solidFill>
                  <a:srgbClr val="363740"/>
                </a:solidFill>
                <a:latin typeface="Arial"/>
                <a:cs typeface="Arial"/>
              </a:rPr>
              <a:t>Inevitable</a:t>
            </a:r>
            <a:r>
              <a:rPr sz="600" spc="-95" dirty="0">
                <a:solidFill>
                  <a:srgbClr val="363740"/>
                </a:solidFill>
                <a:latin typeface="Arial"/>
                <a:cs typeface="Arial"/>
              </a:rPr>
              <a:t> </a:t>
            </a:r>
            <a:r>
              <a:rPr sz="600" spc="-5" dirty="0">
                <a:solidFill>
                  <a:srgbClr val="363740"/>
                </a:solidFill>
                <a:latin typeface="Arial"/>
                <a:cs typeface="Arial"/>
              </a:rPr>
              <a:t>Obstacles</a:t>
            </a:r>
            <a:endParaRPr sz="600">
              <a:latin typeface="Arial"/>
              <a:cs typeface="Arial"/>
            </a:endParaRPr>
          </a:p>
        </p:txBody>
      </p:sp>
      <p:sp>
        <p:nvSpPr>
          <p:cNvPr id="25" name="object 25"/>
          <p:cNvSpPr txBox="1"/>
          <p:nvPr/>
        </p:nvSpPr>
        <p:spPr>
          <a:xfrm>
            <a:off x="5889798" y="3696408"/>
            <a:ext cx="2779395" cy="862965"/>
          </a:xfrm>
          <a:prstGeom prst="rect">
            <a:avLst/>
          </a:prstGeom>
        </p:spPr>
        <p:txBody>
          <a:bodyPr vert="horz" wrap="square" lIns="0" tIns="0" rIns="0" bIns="0" rtlCol="0">
            <a:spAutoFit/>
          </a:bodyPr>
          <a:lstStyle/>
          <a:p>
            <a:pPr marL="12700" marR="5080">
              <a:lnSpc>
                <a:spcPct val="114599"/>
              </a:lnSpc>
            </a:pPr>
            <a:r>
              <a:rPr sz="600" spc="35" dirty="0">
                <a:solidFill>
                  <a:srgbClr val="363740"/>
                </a:solidFill>
                <a:latin typeface="Arial"/>
                <a:cs typeface="Arial"/>
              </a:rPr>
              <a:t>With </a:t>
            </a:r>
            <a:r>
              <a:rPr sz="600" spc="-5" dirty="0">
                <a:solidFill>
                  <a:srgbClr val="363740"/>
                </a:solidFill>
                <a:latin typeface="Arial"/>
                <a:cs typeface="Arial"/>
              </a:rPr>
              <a:t>an </a:t>
            </a:r>
            <a:r>
              <a:rPr sz="600" spc="5" dirty="0">
                <a:solidFill>
                  <a:srgbClr val="363740"/>
                </a:solidFill>
                <a:latin typeface="Arial"/>
                <a:cs typeface="Arial"/>
              </a:rPr>
              <a:t>understanding </a:t>
            </a:r>
            <a:r>
              <a:rPr sz="600" spc="10" dirty="0">
                <a:solidFill>
                  <a:srgbClr val="363740"/>
                </a:solidFill>
                <a:latin typeface="Arial"/>
                <a:cs typeface="Arial"/>
              </a:rPr>
              <a:t>of </a:t>
            </a:r>
            <a:r>
              <a:rPr sz="600" spc="20" dirty="0">
                <a:solidFill>
                  <a:srgbClr val="363740"/>
                </a:solidFill>
                <a:latin typeface="Arial"/>
                <a:cs typeface="Arial"/>
              </a:rPr>
              <a:t>how </a:t>
            </a:r>
            <a:r>
              <a:rPr sz="600" spc="5" dirty="0">
                <a:solidFill>
                  <a:srgbClr val="363740"/>
                </a:solidFill>
                <a:latin typeface="Arial"/>
                <a:cs typeface="Arial"/>
              </a:rPr>
              <a:t>inclusivity </a:t>
            </a:r>
            <a:r>
              <a:rPr sz="600" dirty="0">
                <a:solidFill>
                  <a:srgbClr val="363740"/>
                </a:solidFill>
                <a:latin typeface="Arial"/>
                <a:cs typeface="Arial"/>
              </a:rPr>
              <a:t>and </a:t>
            </a:r>
            <a:r>
              <a:rPr sz="600" spc="-10" dirty="0">
                <a:solidFill>
                  <a:srgbClr val="363740"/>
                </a:solidFill>
                <a:latin typeface="Arial"/>
                <a:cs typeface="Arial"/>
              </a:rPr>
              <a:t>biases </a:t>
            </a:r>
            <a:r>
              <a:rPr sz="600" spc="-5" dirty="0">
                <a:solidFill>
                  <a:srgbClr val="363740"/>
                </a:solidFill>
                <a:latin typeface="Arial"/>
                <a:cs typeface="Arial"/>
              </a:rPr>
              <a:t>relate </a:t>
            </a:r>
            <a:r>
              <a:rPr sz="600" spc="15" dirty="0">
                <a:solidFill>
                  <a:srgbClr val="363740"/>
                </a:solidFill>
                <a:latin typeface="Arial"/>
                <a:cs typeface="Arial"/>
              </a:rPr>
              <a:t>to </a:t>
            </a:r>
            <a:r>
              <a:rPr sz="600" spc="-10" dirty="0">
                <a:solidFill>
                  <a:srgbClr val="363740"/>
                </a:solidFill>
                <a:latin typeface="Arial"/>
                <a:cs typeface="Arial"/>
              </a:rPr>
              <a:t>you, </a:t>
            </a:r>
            <a:r>
              <a:rPr sz="600" spc="-15" dirty="0">
                <a:solidFill>
                  <a:srgbClr val="363740"/>
                </a:solidFill>
                <a:latin typeface="Arial"/>
                <a:cs typeface="Arial"/>
              </a:rPr>
              <a:t>as </a:t>
            </a:r>
            <a:r>
              <a:rPr sz="600" spc="-5" dirty="0">
                <a:solidFill>
                  <a:srgbClr val="363740"/>
                </a:solidFill>
                <a:latin typeface="Arial"/>
                <a:cs typeface="Arial"/>
              </a:rPr>
              <a:t>an  </a:t>
            </a:r>
            <a:r>
              <a:rPr sz="600" dirty="0">
                <a:solidFill>
                  <a:srgbClr val="363740"/>
                </a:solidFill>
                <a:latin typeface="Arial"/>
                <a:cs typeface="Arial"/>
              </a:rPr>
              <a:t>individual, and </a:t>
            </a:r>
            <a:r>
              <a:rPr sz="600" spc="15" dirty="0">
                <a:solidFill>
                  <a:srgbClr val="363740"/>
                </a:solidFill>
                <a:latin typeface="Arial"/>
                <a:cs typeface="Arial"/>
              </a:rPr>
              <a:t>to </a:t>
            </a:r>
            <a:r>
              <a:rPr sz="600" dirty="0">
                <a:solidFill>
                  <a:srgbClr val="363740"/>
                </a:solidFill>
                <a:latin typeface="Arial"/>
                <a:cs typeface="Arial"/>
              </a:rPr>
              <a:t>your interactions </a:t>
            </a:r>
            <a:r>
              <a:rPr sz="600" spc="30" dirty="0">
                <a:solidFill>
                  <a:srgbClr val="363740"/>
                </a:solidFill>
                <a:latin typeface="Arial"/>
                <a:cs typeface="Arial"/>
              </a:rPr>
              <a:t>with </a:t>
            </a:r>
            <a:r>
              <a:rPr sz="600" dirty="0">
                <a:solidFill>
                  <a:srgbClr val="363740"/>
                </a:solidFill>
                <a:latin typeface="Arial"/>
                <a:cs typeface="Arial"/>
              </a:rPr>
              <a:t>others </a:t>
            </a:r>
            <a:r>
              <a:rPr sz="600" spc="5" dirty="0">
                <a:solidFill>
                  <a:srgbClr val="363740"/>
                </a:solidFill>
                <a:latin typeface="Arial"/>
                <a:cs typeface="Arial"/>
              </a:rPr>
              <a:t>in </a:t>
            </a:r>
            <a:r>
              <a:rPr sz="600" spc="-5" dirty="0">
                <a:solidFill>
                  <a:srgbClr val="363740"/>
                </a:solidFill>
                <a:latin typeface="Arial"/>
                <a:cs typeface="Arial"/>
              </a:rPr>
              <a:t>small </a:t>
            </a:r>
            <a:r>
              <a:rPr sz="600" dirty="0">
                <a:solidFill>
                  <a:srgbClr val="363740"/>
                </a:solidFill>
                <a:latin typeface="Arial"/>
                <a:cs typeface="Arial"/>
              </a:rPr>
              <a:t>and </a:t>
            </a:r>
            <a:r>
              <a:rPr sz="600" spc="-5" dirty="0">
                <a:solidFill>
                  <a:srgbClr val="363740"/>
                </a:solidFill>
                <a:latin typeface="Arial"/>
                <a:cs typeface="Arial"/>
              </a:rPr>
              <a:t>large </a:t>
            </a:r>
            <a:r>
              <a:rPr sz="600" spc="5" dirty="0">
                <a:solidFill>
                  <a:srgbClr val="363740"/>
                </a:solidFill>
                <a:latin typeface="Arial"/>
                <a:cs typeface="Arial"/>
              </a:rPr>
              <a:t>group </a:t>
            </a:r>
            <a:r>
              <a:rPr sz="600" dirty="0">
                <a:solidFill>
                  <a:srgbClr val="363740"/>
                </a:solidFill>
                <a:latin typeface="Arial"/>
                <a:cs typeface="Arial"/>
              </a:rPr>
              <a:t>settings,  </a:t>
            </a:r>
            <a:r>
              <a:rPr sz="600" spc="5" dirty="0">
                <a:solidFill>
                  <a:srgbClr val="363740"/>
                </a:solidFill>
                <a:latin typeface="Arial"/>
                <a:cs typeface="Arial"/>
              </a:rPr>
              <a:t>this </a:t>
            </a:r>
            <a:r>
              <a:rPr sz="600" dirty="0">
                <a:solidFill>
                  <a:srgbClr val="363740"/>
                </a:solidFill>
                <a:latin typeface="Arial"/>
                <a:cs typeface="Arial"/>
              </a:rPr>
              <a:t>module </a:t>
            </a:r>
            <a:r>
              <a:rPr sz="600" spc="-5" dirty="0">
                <a:solidFill>
                  <a:srgbClr val="363740"/>
                </a:solidFill>
                <a:latin typeface="Arial"/>
                <a:cs typeface="Arial"/>
              </a:rPr>
              <a:t>hones </a:t>
            </a:r>
            <a:r>
              <a:rPr sz="600" spc="5" dirty="0">
                <a:solidFill>
                  <a:srgbClr val="363740"/>
                </a:solidFill>
                <a:latin typeface="Arial"/>
                <a:cs typeface="Arial"/>
              </a:rPr>
              <a:t>in </a:t>
            </a:r>
            <a:r>
              <a:rPr sz="600" dirty="0">
                <a:solidFill>
                  <a:srgbClr val="363740"/>
                </a:solidFill>
                <a:latin typeface="Arial"/>
                <a:cs typeface="Arial"/>
              </a:rPr>
              <a:t>on </a:t>
            </a:r>
            <a:r>
              <a:rPr sz="600" spc="20" dirty="0">
                <a:solidFill>
                  <a:srgbClr val="363740"/>
                </a:solidFill>
                <a:latin typeface="Arial"/>
                <a:cs typeface="Arial"/>
              </a:rPr>
              <a:t>how </a:t>
            </a:r>
            <a:r>
              <a:rPr sz="600" spc="15" dirty="0">
                <a:solidFill>
                  <a:srgbClr val="363740"/>
                </a:solidFill>
                <a:latin typeface="Arial"/>
                <a:cs typeface="Arial"/>
              </a:rPr>
              <a:t>to </a:t>
            </a:r>
            <a:r>
              <a:rPr sz="600" spc="-5" dirty="0">
                <a:solidFill>
                  <a:srgbClr val="363740"/>
                </a:solidFill>
                <a:latin typeface="Arial"/>
                <a:cs typeface="Arial"/>
              </a:rPr>
              <a:t>leverage </a:t>
            </a:r>
            <a:r>
              <a:rPr sz="600" spc="5" dirty="0">
                <a:solidFill>
                  <a:srgbClr val="363740"/>
                </a:solidFill>
                <a:latin typeface="Arial"/>
                <a:cs typeface="Arial"/>
              </a:rPr>
              <a:t>this knowledge </a:t>
            </a:r>
            <a:r>
              <a:rPr sz="600" spc="15" dirty="0">
                <a:solidFill>
                  <a:srgbClr val="363740"/>
                </a:solidFill>
                <a:latin typeface="Arial"/>
                <a:cs typeface="Arial"/>
              </a:rPr>
              <a:t>to </a:t>
            </a:r>
            <a:r>
              <a:rPr sz="600" spc="-5" dirty="0">
                <a:solidFill>
                  <a:srgbClr val="363740"/>
                </a:solidFill>
                <a:latin typeface="Arial"/>
                <a:cs typeface="Arial"/>
              </a:rPr>
              <a:t>create more inclusive  </a:t>
            </a:r>
            <a:r>
              <a:rPr sz="600" dirty="0">
                <a:solidFill>
                  <a:srgbClr val="363740"/>
                </a:solidFill>
                <a:latin typeface="Arial"/>
                <a:cs typeface="Arial"/>
              </a:rPr>
              <a:t>decision-making </a:t>
            </a:r>
            <a:r>
              <a:rPr sz="600" spc="-10" dirty="0">
                <a:solidFill>
                  <a:srgbClr val="363740"/>
                </a:solidFill>
                <a:latin typeface="Arial"/>
                <a:cs typeface="Arial"/>
              </a:rPr>
              <a:t>processes </a:t>
            </a:r>
            <a:r>
              <a:rPr sz="600" spc="20" dirty="0">
                <a:solidFill>
                  <a:srgbClr val="363740"/>
                </a:solidFill>
                <a:latin typeface="Arial"/>
                <a:cs typeface="Arial"/>
              </a:rPr>
              <a:t>within </a:t>
            </a:r>
            <a:r>
              <a:rPr sz="600" dirty="0">
                <a:solidFill>
                  <a:srgbClr val="363740"/>
                </a:solidFill>
                <a:latin typeface="Arial"/>
                <a:cs typeface="Arial"/>
              </a:rPr>
              <a:t>your teams and organization. </a:t>
            </a:r>
            <a:r>
              <a:rPr sz="600" spc="-30" dirty="0">
                <a:solidFill>
                  <a:srgbClr val="363740"/>
                </a:solidFill>
                <a:latin typeface="Arial"/>
                <a:cs typeface="Arial"/>
              </a:rPr>
              <a:t>You </a:t>
            </a:r>
            <a:r>
              <a:rPr sz="600" spc="20" dirty="0">
                <a:solidFill>
                  <a:srgbClr val="363740"/>
                </a:solidFill>
                <a:latin typeface="Arial"/>
                <a:cs typeface="Arial"/>
              </a:rPr>
              <a:t>will </a:t>
            </a:r>
            <a:r>
              <a:rPr sz="600" spc="-5" dirty="0">
                <a:solidFill>
                  <a:srgbClr val="363740"/>
                </a:solidFill>
                <a:latin typeface="Arial"/>
                <a:cs typeface="Arial"/>
              </a:rPr>
              <a:t>learn </a:t>
            </a:r>
            <a:r>
              <a:rPr sz="600" spc="5" dirty="0">
                <a:solidFill>
                  <a:srgbClr val="363740"/>
                </a:solidFill>
                <a:latin typeface="Arial"/>
                <a:cs typeface="Arial"/>
              </a:rPr>
              <a:t>the  </a:t>
            </a:r>
            <a:r>
              <a:rPr sz="600" spc="-5" dirty="0">
                <a:solidFill>
                  <a:srgbClr val="363740"/>
                </a:solidFill>
                <a:latin typeface="Arial"/>
                <a:cs typeface="Arial"/>
              </a:rPr>
              <a:t>elements </a:t>
            </a:r>
            <a:r>
              <a:rPr sz="600" spc="10" dirty="0">
                <a:solidFill>
                  <a:srgbClr val="363740"/>
                </a:solidFill>
                <a:latin typeface="Arial"/>
                <a:cs typeface="Arial"/>
              </a:rPr>
              <a:t>of </a:t>
            </a:r>
            <a:r>
              <a:rPr sz="600" spc="-5" dirty="0">
                <a:solidFill>
                  <a:srgbClr val="363740"/>
                </a:solidFill>
                <a:latin typeface="Arial"/>
                <a:cs typeface="Arial"/>
              </a:rPr>
              <a:t>Group Collective </a:t>
            </a:r>
            <a:r>
              <a:rPr sz="600" dirty="0">
                <a:solidFill>
                  <a:srgbClr val="363740"/>
                </a:solidFill>
                <a:latin typeface="Arial"/>
                <a:cs typeface="Arial"/>
              </a:rPr>
              <a:t>Intelligence and </a:t>
            </a:r>
            <a:r>
              <a:rPr sz="600" spc="20" dirty="0">
                <a:solidFill>
                  <a:srgbClr val="363740"/>
                </a:solidFill>
                <a:latin typeface="Arial"/>
                <a:cs typeface="Arial"/>
              </a:rPr>
              <a:t>how </a:t>
            </a:r>
            <a:r>
              <a:rPr sz="600" spc="5" dirty="0">
                <a:solidFill>
                  <a:srgbClr val="363740"/>
                </a:solidFill>
                <a:latin typeface="Arial"/>
                <a:cs typeface="Arial"/>
              </a:rPr>
              <a:t>they </a:t>
            </a:r>
            <a:r>
              <a:rPr sz="600" spc="-10" dirty="0">
                <a:solidFill>
                  <a:srgbClr val="363740"/>
                </a:solidFill>
                <a:latin typeface="Arial"/>
                <a:cs typeface="Arial"/>
              </a:rPr>
              <a:t>can </a:t>
            </a:r>
            <a:r>
              <a:rPr sz="600" spc="-5" dirty="0">
                <a:solidFill>
                  <a:srgbClr val="363740"/>
                </a:solidFill>
                <a:latin typeface="Arial"/>
                <a:cs typeface="Arial"/>
              </a:rPr>
              <a:t>be </a:t>
            </a:r>
            <a:r>
              <a:rPr sz="600" dirty="0">
                <a:solidFill>
                  <a:srgbClr val="363740"/>
                </a:solidFill>
                <a:latin typeface="Arial"/>
                <a:cs typeface="Arial"/>
              </a:rPr>
              <a:t>incorporated </a:t>
            </a:r>
            <a:r>
              <a:rPr sz="600" spc="10" dirty="0">
                <a:solidFill>
                  <a:srgbClr val="363740"/>
                </a:solidFill>
                <a:latin typeface="Arial"/>
                <a:cs typeface="Arial"/>
              </a:rPr>
              <a:t>into  </a:t>
            </a:r>
            <a:r>
              <a:rPr sz="600" dirty="0">
                <a:solidFill>
                  <a:srgbClr val="363740"/>
                </a:solidFill>
                <a:latin typeface="Arial"/>
                <a:cs typeface="Arial"/>
              </a:rPr>
              <a:t>effective </a:t>
            </a:r>
            <a:r>
              <a:rPr sz="600" spc="5" dirty="0">
                <a:solidFill>
                  <a:srgbClr val="363740"/>
                </a:solidFill>
                <a:latin typeface="Arial"/>
                <a:cs typeface="Arial"/>
              </a:rPr>
              <a:t>group </a:t>
            </a:r>
            <a:r>
              <a:rPr sz="600" spc="-5" dirty="0">
                <a:solidFill>
                  <a:srgbClr val="363740"/>
                </a:solidFill>
                <a:latin typeface="Arial"/>
                <a:cs typeface="Arial"/>
              </a:rPr>
              <a:t>inclusive practices. </a:t>
            </a:r>
            <a:r>
              <a:rPr sz="600" dirty="0">
                <a:solidFill>
                  <a:srgbClr val="363740"/>
                </a:solidFill>
                <a:latin typeface="Arial"/>
                <a:cs typeface="Arial"/>
              </a:rPr>
              <a:t>Strategies related </a:t>
            </a:r>
            <a:r>
              <a:rPr sz="600" spc="15" dirty="0">
                <a:solidFill>
                  <a:srgbClr val="363740"/>
                </a:solidFill>
                <a:latin typeface="Arial"/>
                <a:cs typeface="Arial"/>
              </a:rPr>
              <a:t>to </a:t>
            </a:r>
            <a:r>
              <a:rPr sz="600" spc="20" dirty="0">
                <a:solidFill>
                  <a:srgbClr val="363740"/>
                </a:solidFill>
                <a:latin typeface="Arial"/>
                <a:cs typeface="Arial"/>
              </a:rPr>
              <a:t>how </a:t>
            </a:r>
            <a:r>
              <a:rPr sz="600" spc="15" dirty="0">
                <a:solidFill>
                  <a:srgbClr val="363740"/>
                </a:solidFill>
                <a:latin typeface="Arial"/>
                <a:cs typeface="Arial"/>
              </a:rPr>
              <a:t>to </a:t>
            </a:r>
            <a:r>
              <a:rPr sz="600" spc="-5" dirty="0">
                <a:solidFill>
                  <a:srgbClr val="363740"/>
                </a:solidFill>
                <a:latin typeface="Arial"/>
                <a:cs typeface="Arial"/>
              </a:rPr>
              <a:t>consider </a:t>
            </a:r>
            <a:r>
              <a:rPr sz="600" spc="5" dirty="0">
                <a:solidFill>
                  <a:srgbClr val="363740"/>
                </a:solidFill>
                <a:latin typeface="Arial"/>
                <a:cs typeface="Arial"/>
              </a:rPr>
              <a:t>the  </a:t>
            </a:r>
            <a:r>
              <a:rPr sz="600" dirty="0">
                <a:solidFill>
                  <a:srgbClr val="363740"/>
                </a:solidFill>
                <a:latin typeface="Arial"/>
                <a:cs typeface="Arial"/>
              </a:rPr>
              <a:t>sensitive </a:t>
            </a:r>
            <a:r>
              <a:rPr sz="600" spc="5" dirty="0">
                <a:solidFill>
                  <a:srgbClr val="363740"/>
                </a:solidFill>
                <a:latin typeface="Arial"/>
                <a:cs typeface="Arial"/>
              </a:rPr>
              <a:t>topics </a:t>
            </a:r>
            <a:r>
              <a:rPr sz="600" spc="10" dirty="0">
                <a:solidFill>
                  <a:srgbClr val="363740"/>
                </a:solidFill>
                <a:latin typeface="Arial"/>
                <a:cs typeface="Arial"/>
              </a:rPr>
              <a:t>of </a:t>
            </a:r>
            <a:r>
              <a:rPr sz="600" dirty="0">
                <a:solidFill>
                  <a:srgbClr val="363740"/>
                </a:solidFill>
                <a:latin typeface="Arial"/>
                <a:cs typeface="Arial"/>
              </a:rPr>
              <a:t>power, coalition </a:t>
            </a:r>
            <a:r>
              <a:rPr sz="600" spc="5" dirty="0">
                <a:solidFill>
                  <a:srgbClr val="363740"/>
                </a:solidFill>
                <a:latin typeface="Arial"/>
                <a:cs typeface="Arial"/>
              </a:rPr>
              <a:t>building, </a:t>
            </a:r>
            <a:r>
              <a:rPr sz="600" dirty="0">
                <a:solidFill>
                  <a:srgbClr val="363740"/>
                </a:solidFill>
                <a:latin typeface="Arial"/>
                <a:cs typeface="Arial"/>
              </a:rPr>
              <a:t>and culture </a:t>
            </a:r>
            <a:r>
              <a:rPr sz="600" spc="-5" dirty="0">
                <a:solidFill>
                  <a:srgbClr val="363740"/>
                </a:solidFill>
                <a:latin typeface="Arial"/>
                <a:cs typeface="Arial"/>
              </a:rPr>
              <a:t>change </a:t>
            </a:r>
            <a:r>
              <a:rPr sz="600" spc="15" dirty="0">
                <a:solidFill>
                  <a:srgbClr val="363740"/>
                </a:solidFill>
                <a:latin typeface="Arial"/>
                <a:cs typeface="Arial"/>
              </a:rPr>
              <a:t>to </a:t>
            </a:r>
            <a:r>
              <a:rPr sz="600" spc="-10" dirty="0">
                <a:solidFill>
                  <a:srgbClr val="363740"/>
                </a:solidFill>
                <a:latin typeface="Arial"/>
                <a:cs typeface="Arial"/>
              </a:rPr>
              <a:t>increase  </a:t>
            </a:r>
            <a:r>
              <a:rPr sz="600" spc="5" dirty="0">
                <a:solidFill>
                  <a:srgbClr val="363740"/>
                </a:solidFill>
                <a:latin typeface="Arial"/>
                <a:cs typeface="Arial"/>
              </a:rPr>
              <a:t>adoption </a:t>
            </a:r>
            <a:r>
              <a:rPr sz="600" spc="10" dirty="0">
                <a:solidFill>
                  <a:srgbClr val="363740"/>
                </a:solidFill>
                <a:latin typeface="Arial"/>
                <a:cs typeface="Arial"/>
              </a:rPr>
              <a:t>of </a:t>
            </a:r>
            <a:r>
              <a:rPr sz="600" spc="15" dirty="0">
                <a:solidFill>
                  <a:srgbClr val="363740"/>
                </a:solidFill>
                <a:latin typeface="Arial"/>
                <a:cs typeface="Arial"/>
              </a:rPr>
              <a:t>new </a:t>
            </a:r>
            <a:r>
              <a:rPr sz="600" dirty="0">
                <a:solidFill>
                  <a:srgbClr val="363740"/>
                </a:solidFill>
                <a:latin typeface="Arial"/>
                <a:cs typeface="Arial"/>
              </a:rPr>
              <a:t>inclusion </a:t>
            </a:r>
            <a:r>
              <a:rPr sz="600" spc="-5" dirty="0">
                <a:solidFill>
                  <a:srgbClr val="363740"/>
                </a:solidFill>
                <a:latin typeface="Arial"/>
                <a:cs typeface="Arial"/>
              </a:rPr>
              <a:t>practices </a:t>
            </a:r>
            <a:r>
              <a:rPr sz="600" spc="-15" dirty="0">
                <a:solidFill>
                  <a:srgbClr val="363740"/>
                </a:solidFill>
                <a:latin typeface="Arial"/>
                <a:cs typeface="Arial"/>
              </a:rPr>
              <a:t>are </a:t>
            </a:r>
            <a:r>
              <a:rPr sz="600" spc="-10" dirty="0">
                <a:solidFill>
                  <a:srgbClr val="363740"/>
                </a:solidFill>
                <a:latin typeface="Arial"/>
                <a:cs typeface="Arial"/>
              </a:rPr>
              <a:t>also</a:t>
            </a:r>
            <a:r>
              <a:rPr sz="600" spc="-70" dirty="0">
                <a:solidFill>
                  <a:srgbClr val="363740"/>
                </a:solidFill>
                <a:latin typeface="Arial"/>
                <a:cs typeface="Arial"/>
              </a:rPr>
              <a:t> </a:t>
            </a:r>
            <a:r>
              <a:rPr sz="600" spc="-10" dirty="0">
                <a:solidFill>
                  <a:srgbClr val="363740"/>
                </a:solidFill>
                <a:latin typeface="Arial"/>
                <a:cs typeface="Arial"/>
              </a:rPr>
              <a:t>covered.</a:t>
            </a:r>
            <a:endParaRPr sz="600">
              <a:latin typeface="Arial"/>
              <a:cs typeface="Arial"/>
            </a:endParaRPr>
          </a:p>
        </p:txBody>
      </p:sp>
      <p:sp>
        <p:nvSpPr>
          <p:cNvPr id="26" name="object 26"/>
          <p:cNvSpPr txBox="1"/>
          <p:nvPr/>
        </p:nvSpPr>
        <p:spPr>
          <a:xfrm>
            <a:off x="1544025" y="4796644"/>
            <a:ext cx="4360545" cy="238125"/>
          </a:xfrm>
          <a:prstGeom prst="rect">
            <a:avLst/>
          </a:prstGeom>
        </p:spPr>
        <p:txBody>
          <a:bodyPr vert="horz" wrap="square" lIns="0" tIns="0" rIns="0" bIns="0" rtlCol="0">
            <a:spAutoFit/>
          </a:bodyPr>
          <a:lstStyle/>
          <a:p>
            <a:pPr marL="12700">
              <a:lnSpc>
                <a:spcPts val="835"/>
              </a:lnSpc>
            </a:pPr>
            <a:r>
              <a:rPr sz="700" spc="40" dirty="0">
                <a:solidFill>
                  <a:srgbClr val="363740"/>
                </a:solidFill>
                <a:latin typeface="Arial"/>
                <a:cs typeface="Arial"/>
              </a:rPr>
              <a:t>* </a:t>
            </a:r>
            <a:r>
              <a:rPr sz="700" dirty="0">
                <a:solidFill>
                  <a:srgbClr val="363740"/>
                </a:solidFill>
                <a:latin typeface="Arial"/>
                <a:cs typeface="Arial"/>
              </a:rPr>
              <a:t>Module </a:t>
            </a:r>
            <a:r>
              <a:rPr sz="700" spc="10" dirty="0">
                <a:solidFill>
                  <a:srgbClr val="363740"/>
                </a:solidFill>
                <a:latin typeface="Arial"/>
                <a:cs typeface="Arial"/>
              </a:rPr>
              <a:t>= </a:t>
            </a:r>
            <a:r>
              <a:rPr sz="700" spc="30" dirty="0">
                <a:solidFill>
                  <a:srgbClr val="363740"/>
                </a:solidFill>
                <a:latin typeface="Arial"/>
                <a:cs typeface="Arial"/>
              </a:rPr>
              <a:t>1 </a:t>
            </a:r>
            <a:r>
              <a:rPr sz="700" spc="5" dirty="0">
                <a:solidFill>
                  <a:srgbClr val="363740"/>
                </a:solidFill>
                <a:latin typeface="Arial"/>
                <a:cs typeface="Arial"/>
              </a:rPr>
              <a:t>Week  </a:t>
            </a:r>
            <a:r>
              <a:rPr sz="700" spc="10" dirty="0">
                <a:solidFill>
                  <a:srgbClr val="363740"/>
                </a:solidFill>
                <a:latin typeface="Arial"/>
                <a:cs typeface="Arial"/>
              </a:rPr>
              <a:t>**Live </a:t>
            </a:r>
            <a:r>
              <a:rPr sz="700" spc="-10" dirty="0">
                <a:solidFill>
                  <a:srgbClr val="363740"/>
                </a:solidFill>
                <a:latin typeface="Arial"/>
                <a:cs typeface="Arial"/>
              </a:rPr>
              <a:t>Events </a:t>
            </a:r>
            <a:r>
              <a:rPr sz="700" dirty="0">
                <a:solidFill>
                  <a:srgbClr val="363740"/>
                </a:solidFill>
                <a:latin typeface="Arial"/>
                <a:cs typeface="Arial"/>
              </a:rPr>
              <a:t>may </a:t>
            </a:r>
            <a:r>
              <a:rPr sz="700" spc="-5" dirty="0">
                <a:solidFill>
                  <a:srgbClr val="363740"/>
                </a:solidFill>
                <a:latin typeface="Arial"/>
                <a:cs typeface="Arial"/>
              </a:rPr>
              <a:t>be </a:t>
            </a:r>
            <a:r>
              <a:rPr sz="700" dirty="0">
                <a:solidFill>
                  <a:srgbClr val="363740"/>
                </a:solidFill>
                <a:latin typeface="Arial"/>
                <a:cs typeface="Arial"/>
              </a:rPr>
              <a:t>subject </a:t>
            </a:r>
            <a:r>
              <a:rPr sz="700" spc="20" dirty="0">
                <a:solidFill>
                  <a:srgbClr val="363740"/>
                </a:solidFill>
                <a:latin typeface="Arial"/>
                <a:cs typeface="Arial"/>
              </a:rPr>
              <a:t>to</a:t>
            </a:r>
            <a:r>
              <a:rPr sz="700" spc="-80" dirty="0">
                <a:solidFill>
                  <a:srgbClr val="363740"/>
                </a:solidFill>
                <a:latin typeface="Arial"/>
                <a:cs typeface="Arial"/>
              </a:rPr>
              <a:t> </a:t>
            </a:r>
            <a:r>
              <a:rPr sz="700" spc="-5" dirty="0">
                <a:solidFill>
                  <a:srgbClr val="363740"/>
                </a:solidFill>
                <a:latin typeface="Arial"/>
                <a:cs typeface="Arial"/>
              </a:rPr>
              <a:t>change</a:t>
            </a:r>
            <a:endParaRPr sz="700">
              <a:latin typeface="Arial"/>
              <a:cs typeface="Arial"/>
            </a:endParaRPr>
          </a:p>
          <a:p>
            <a:pPr marL="12700">
              <a:lnSpc>
                <a:spcPts val="835"/>
              </a:lnSpc>
            </a:pPr>
            <a:r>
              <a:rPr sz="700" spc="-30" dirty="0">
                <a:solidFill>
                  <a:srgbClr val="363740"/>
                </a:solidFill>
                <a:latin typeface="Arial"/>
                <a:cs typeface="Arial"/>
              </a:rPr>
              <a:t>NOTE: </a:t>
            </a:r>
            <a:r>
              <a:rPr sz="700" spc="5" dirty="0">
                <a:solidFill>
                  <a:srgbClr val="363740"/>
                </a:solidFill>
                <a:latin typeface="Arial"/>
                <a:cs typeface="Arial"/>
              </a:rPr>
              <a:t>Orientation </a:t>
            </a:r>
            <a:r>
              <a:rPr sz="700" dirty="0">
                <a:solidFill>
                  <a:srgbClr val="363740"/>
                </a:solidFill>
                <a:latin typeface="Arial"/>
                <a:cs typeface="Arial"/>
              </a:rPr>
              <a:t>Pre-Requisite </a:t>
            </a:r>
            <a:r>
              <a:rPr sz="700" spc="20" dirty="0">
                <a:solidFill>
                  <a:srgbClr val="363740"/>
                </a:solidFill>
                <a:latin typeface="Arial"/>
                <a:cs typeface="Arial"/>
              </a:rPr>
              <a:t>Work </a:t>
            </a:r>
            <a:r>
              <a:rPr sz="700" spc="15" dirty="0">
                <a:solidFill>
                  <a:srgbClr val="363740"/>
                </a:solidFill>
                <a:latin typeface="Arial"/>
                <a:cs typeface="Arial"/>
              </a:rPr>
              <a:t>(90 </a:t>
            </a:r>
            <a:r>
              <a:rPr sz="700" dirty="0">
                <a:solidFill>
                  <a:srgbClr val="363740"/>
                </a:solidFill>
                <a:latin typeface="Arial"/>
                <a:cs typeface="Arial"/>
              </a:rPr>
              <a:t>minutes) and </a:t>
            </a:r>
            <a:r>
              <a:rPr sz="700" spc="-10" dirty="0">
                <a:solidFill>
                  <a:srgbClr val="363740"/>
                </a:solidFill>
                <a:latin typeface="Arial"/>
                <a:cs typeface="Arial"/>
              </a:rPr>
              <a:t>Final </a:t>
            </a:r>
            <a:r>
              <a:rPr sz="700" dirty="0">
                <a:solidFill>
                  <a:srgbClr val="363740"/>
                </a:solidFill>
                <a:latin typeface="Arial"/>
                <a:cs typeface="Arial"/>
              </a:rPr>
              <a:t>Presentation </a:t>
            </a:r>
            <a:r>
              <a:rPr sz="700" spc="10" dirty="0">
                <a:solidFill>
                  <a:srgbClr val="363740"/>
                </a:solidFill>
                <a:latin typeface="Arial"/>
                <a:cs typeface="Arial"/>
              </a:rPr>
              <a:t>at </a:t>
            </a:r>
            <a:r>
              <a:rPr sz="700" dirty="0">
                <a:solidFill>
                  <a:srgbClr val="363740"/>
                </a:solidFill>
                <a:latin typeface="Arial"/>
                <a:cs typeface="Arial"/>
              </a:rPr>
              <a:t>end </a:t>
            </a:r>
            <a:r>
              <a:rPr sz="700" spc="10" dirty="0">
                <a:solidFill>
                  <a:srgbClr val="363740"/>
                </a:solidFill>
                <a:latin typeface="Arial"/>
                <a:cs typeface="Arial"/>
              </a:rPr>
              <a:t>of </a:t>
            </a:r>
            <a:r>
              <a:rPr sz="700" spc="-5" dirty="0">
                <a:solidFill>
                  <a:srgbClr val="363740"/>
                </a:solidFill>
                <a:latin typeface="Arial"/>
                <a:cs typeface="Arial"/>
              </a:rPr>
              <a:t>experience </a:t>
            </a:r>
            <a:r>
              <a:rPr sz="700" spc="15" dirty="0">
                <a:solidFill>
                  <a:srgbClr val="363740"/>
                </a:solidFill>
                <a:latin typeface="Arial"/>
                <a:cs typeface="Arial"/>
              </a:rPr>
              <a:t>(90</a:t>
            </a:r>
            <a:r>
              <a:rPr sz="700" spc="-110" dirty="0">
                <a:solidFill>
                  <a:srgbClr val="363740"/>
                </a:solidFill>
                <a:latin typeface="Arial"/>
                <a:cs typeface="Arial"/>
              </a:rPr>
              <a:t> </a:t>
            </a:r>
            <a:r>
              <a:rPr sz="700" spc="-5" dirty="0">
                <a:solidFill>
                  <a:srgbClr val="363740"/>
                </a:solidFill>
                <a:latin typeface="Arial"/>
                <a:cs typeface="Arial"/>
              </a:rPr>
              <a:t>minutes).</a:t>
            </a:r>
            <a:endParaRPr sz="700">
              <a:latin typeface="Arial"/>
              <a:cs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06902" y="341956"/>
            <a:ext cx="3449320" cy="304800"/>
          </a:xfrm>
          <a:prstGeom prst="rect">
            <a:avLst/>
          </a:prstGeom>
        </p:spPr>
        <p:txBody>
          <a:bodyPr vert="horz" wrap="square" lIns="0" tIns="0" rIns="0" bIns="0" rtlCol="0">
            <a:spAutoFit/>
          </a:bodyPr>
          <a:lstStyle/>
          <a:p>
            <a:pPr marL="12700">
              <a:lnSpc>
                <a:spcPct val="100000"/>
              </a:lnSpc>
            </a:pPr>
            <a:r>
              <a:rPr b="0" dirty="0">
                <a:solidFill>
                  <a:srgbClr val="79A7C6"/>
                </a:solidFill>
                <a:latin typeface="Arial"/>
                <a:cs typeface="Arial"/>
              </a:rPr>
              <a:t>Fostering </a:t>
            </a:r>
            <a:r>
              <a:rPr b="0" spc="-5" dirty="0">
                <a:solidFill>
                  <a:srgbClr val="79A7C6"/>
                </a:solidFill>
                <a:latin typeface="Arial"/>
                <a:cs typeface="Arial"/>
              </a:rPr>
              <a:t>Inclusion </a:t>
            </a:r>
            <a:r>
              <a:rPr b="0" spc="-10" dirty="0">
                <a:solidFill>
                  <a:srgbClr val="79A7C6"/>
                </a:solidFill>
                <a:latin typeface="Arial"/>
                <a:cs typeface="Arial"/>
              </a:rPr>
              <a:t>&amp;</a:t>
            </a:r>
            <a:r>
              <a:rPr b="0" spc="-170" dirty="0">
                <a:solidFill>
                  <a:srgbClr val="79A7C6"/>
                </a:solidFill>
                <a:latin typeface="Arial"/>
                <a:cs typeface="Arial"/>
              </a:rPr>
              <a:t> </a:t>
            </a:r>
            <a:r>
              <a:rPr b="0" spc="20" dirty="0">
                <a:solidFill>
                  <a:srgbClr val="79A7C6"/>
                </a:solidFill>
                <a:latin typeface="Arial"/>
                <a:cs typeface="Arial"/>
              </a:rPr>
              <a:t>Diversity</a:t>
            </a:r>
          </a:p>
        </p:txBody>
      </p:sp>
      <p:sp>
        <p:nvSpPr>
          <p:cNvPr id="3" name="object 3"/>
          <p:cNvSpPr/>
          <p:nvPr/>
        </p:nvSpPr>
        <p:spPr>
          <a:xfrm>
            <a:off x="0" y="0"/>
            <a:ext cx="1367862" cy="5143499"/>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7591572" y="257022"/>
            <a:ext cx="1245012" cy="641143"/>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1741297" y="1357157"/>
            <a:ext cx="6981190" cy="0"/>
          </a:xfrm>
          <a:custGeom>
            <a:avLst/>
            <a:gdLst/>
            <a:ahLst/>
            <a:cxnLst/>
            <a:rect l="l" t="t" r="r" b="b"/>
            <a:pathLst>
              <a:path w="6981190">
                <a:moveTo>
                  <a:pt x="0" y="0"/>
                </a:moveTo>
                <a:lnTo>
                  <a:pt x="6980574" y="0"/>
                </a:lnTo>
              </a:path>
            </a:pathLst>
          </a:custGeom>
          <a:ln w="12699">
            <a:solidFill>
              <a:srgbClr val="D8D8D8"/>
            </a:solidFill>
          </a:ln>
        </p:spPr>
        <p:txBody>
          <a:bodyPr wrap="square" lIns="0" tIns="0" rIns="0" bIns="0" rtlCol="0"/>
          <a:lstStyle/>
          <a:p>
            <a:endParaRPr/>
          </a:p>
        </p:txBody>
      </p:sp>
      <p:sp>
        <p:nvSpPr>
          <p:cNvPr id="6" name="object 6"/>
          <p:cNvSpPr/>
          <p:nvPr/>
        </p:nvSpPr>
        <p:spPr>
          <a:xfrm>
            <a:off x="1741297" y="2325032"/>
            <a:ext cx="6981190" cy="0"/>
          </a:xfrm>
          <a:custGeom>
            <a:avLst/>
            <a:gdLst/>
            <a:ahLst/>
            <a:cxnLst/>
            <a:rect l="l" t="t" r="r" b="b"/>
            <a:pathLst>
              <a:path w="6981190">
                <a:moveTo>
                  <a:pt x="0" y="0"/>
                </a:moveTo>
                <a:lnTo>
                  <a:pt x="6980574" y="0"/>
                </a:lnTo>
              </a:path>
            </a:pathLst>
          </a:custGeom>
          <a:ln w="12699">
            <a:solidFill>
              <a:srgbClr val="D8D8D8"/>
            </a:solidFill>
          </a:ln>
        </p:spPr>
        <p:txBody>
          <a:bodyPr wrap="square" lIns="0" tIns="0" rIns="0" bIns="0" rtlCol="0"/>
          <a:lstStyle/>
          <a:p>
            <a:endParaRPr/>
          </a:p>
        </p:txBody>
      </p:sp>
      <p:sp>
        <p:nvSpPr>
          <p:cNvPr id="7" name="object 7"/>
          <p:cNvSpPr/>
          <p:nvPr/>
        </p:nvSpPr>
        <p:spPr>
          <a:xfrm>
            <a:off x="1741297" y="3150032"/>
            <a:ext cx="6981190" cy="0"/>
          </a:xfrm>
          <a:custGeom>
            <a:avLst/>
            <a:gdLst/>
            <a:ahLst/>
            <a:cxnLst/>
            <a:rect l="l" t="t" r="r" b="b"/>
            <a:pathLst>
              <a:path w="6981190">
                <a:moveTo>
                  <a:pt x="0" y="0"/>
                </a:moveTo>
                <a:lnTo>
                  <a:pt x="6980574" y="0"/>
                </a:lnTo>
              </a:path>
            </a:pathLst>
          </a:custGeom>
          <a:ln w="12699">
            <a:solidFill>
              <a:srgbClr val="D8D8D8"/>
            </a:solidFill>
          </a:ln>
        </p:spPr>
        <p:txBody>
          <a:bodyPr wrap="square" lIns="0" tIns="0" rIns="0" bIns="0" rtlCol="0"/>
          <a:lstStyle/>
          <a:p>
            <a:endParaRPr/>
          </a:p>
        </p:txBody>
      </p:sp>
      <p:sp>
        <p:nvSpPr>
          <p:cNvPr id="8" name="object 8"/>
          <p:cNvSpPr/>
          <p:nvPr/>
        </p:nvSpPr>
        <p:spPr>
          <a:xfrm>
            <a:off x="1741297" y="3975032"/>
            <a:ext cx="6981190" cy="0"/>
          </a:xfrm>
          <a:custGeom>
            <a:avLst/>
            <a:gdLst/>
            <a:ahLst/>
            <a:cxnLst/>
            <a:rect l="l" t="t" r="r" b="b"/>
            <a:pathLst>
              <a:path w="6981190">
                <a:moveTo>
                  <a:pt x="0" y="0"/>
                </a:moveTo>
                <a:lnTo>
                  <a:pt x="6980574" y="0"/>
                </a:lnTo>
              </a:path>
            </a:pathLst>
          </a:custGeom>
          <a:ln w="12699">
            <a:solidFill>
              <a:srgbClr val="D8D8D8"/>
            </a:solidFill>
          </a:ln>
        </p:spPr>
        <p:txBody>
          <a:bodyPr wrap="square" lIns="0" tIns="0" rIns="0" bIns="0" rtlCol="0"/>
          <a:lstStyle/>
          <a:p>
            <a:endParaRPr/>
          </a:p>
        </p:txBody>
      </p:sp>
      <p:sp>
        <p:nvSpPr>
          <p:cNvPr id="9" name="object 9"/>
          <p:cNvSpPr txBox="1"/>
          <p:nvPr/>
        </p:nvSpPr>
        <p:spPr>
          <a:xfrm>
            <a:off x="1706900" y="787229"/>
            <a:ext cx="6944359" cy="3667760"/>
          </a:xfrm>
          <a:prstGeom prst="rect">
            <a:avLst/>
          </a:prstGeom>
        </p:spPr>
        <p:txBody>
          <a:bodyPr vert="horz" wrap="square" lIns="0" tIns="0" rIns="0" bIns="0" rtlCol="0">
            <a:spAutoFit/>
          </a:bodyPr>
          <a:lstStyle/>
          <a:p>
            <a:pPr marL="12700">
              <a:lnSpc>
                <a:spcPct val="100000"/>
              </a:lnSpc>
            </a:pPr>
            <a:r>
              <a:rPr sz="1200" spc="10" dirty="0">
                <a:solidFill>
                  <a:srgbClr val="79A7C6"/>
                </a:solidFill>
                <a:latin typeface="Arial"/>
                <a:cs typeface="Arial"/>
              </a:rPr>
              <a:t>Assignments </a:t>
            </a:r>
            <a:r>
              <a:rPr sz="1200" spc="-5" dirty="0">
                <a:solidFill>
                  <a:srgbClr val="79A7C6"/>
                </a:solidFill>
                <a:latin typeface="Arial"/>
                <a:cs typeface="Arial"/>
              </a:rPr>
              <a:t>&amp;</a:t>
            </a:r>
            <a:r>
              <a:rPr sz="1200" spc="-105" dirty="0">
                <a:solidFill>
                  <a:srgbClr val="79A7C6"/>
                </a:solidFill>
                <a:latin typeface="Arial"/>
                <a:cs typeface="Arial"/>
              </a:rPr>
              <a:t> </a:t>
            </a:r>
            <a:r>
              <a:rPr sz="1200" spc="15" dirty="0">
                <a:solidFill>
                  <a:srgbClr val="79A7C6"/>
                </a:solidFill>
                <a:latin typeface="Arial"/>
                <a:cs typeface="Arial"/>
              </a:rPr>
              <a:t>Activities</a:t>
            </a:r>
            <a:endParaRPr sz="1200">
              <a:latin typeface="Arial"/>
              <a:cs typeface="Arial"/>
            </a:endParaRPr>
          </a:p>
          <a:p>
            <a:pPr marL="38735">
              <a:lnSpc>
                <a:spcPct val="100000"/>
              </a:lnSpc>
              <a:spcBef>
                <a:spcPts val="1370"/>
              </a:spcBef>
            </a:pPr>
            <a:r>
              <a:rPr sz="800" b="1" spc="-75" dirty="0">
                <a:solidFill>
                  <a:srgbClr val="79A7C6"/>
                </a:solidFill>
                <a:latin typeface="Arial Black"/>
                <a:cs typeface="Arial Black"/>
              </a:rPr>
              <a:t>MODULE </a:t>
            </a:r>
            <a:r>
              <a:rPr sz="800" b="1" spc="-65" dirty="0">
                <a:solidFill>
                  <a:srgbClr val="79A7C6"/>
                </a:solidFill>
                <a:latin typeface="Arial Black"/>
                <a:cs typeface="Arial Black"/>
              </a:rPr>
              <a:t>0: </a:t>
            </a:r>
            <a:r>
              <a:rPr sz="800" b="1" spc="-80" dirty="0">
                <a:solidFill>
                  <a:srgbClr val="79A7C6"/>
                </a:solidFill>
                <a:latin typeface="Arial Black"/>
                <a:cs typeface="Arial Black"/>
              </a:rPr>
              <a:t>CURRENT </a:t>
            </a:r>
            <a:r>
              <a:rPr sz="800" b="1" spc="-110" dirty="0">
                <a:solidFill>
                  <a:srgbClr val="79A7C6"/>
                </a:solidFill>
                <a:latin typeface="Arial Black"/>
                <a:cs typeface="Arial Black"/>
              </a:rPr>
              <a:t>STATE</a:t>
            </a:r>
            <a:r>
              <a:rPr sz="800" b="1" dirty="0">
                <a:solidFill>
                  <a:srgbClr val="79A7C6"/>
                </a:solidFill>
                <a:latin typeface="Arial Black"/>
                <a:cs typeface="Arial Black"/>
              </a:rPr>
              <a:t> </a:t>
            </a:r>
            <a:r>
              <a:rPr sz="800" b="1" spc="-85" dirty="0">
                <a:solidFill>
                  <a:srgbClr val="79A7C6"/>
                </a:solidFill>
                <a:latin typeface="Arial Black"/>
                <a:cs typeface="Arial Black"/>
              </a:rPr>
              <a:t>REFLECTION</a:t>
            </a:r>
            <a:endParaRPr sz="800">
              <a:latin typeface="Arial Black"/>
              <a:cs typeface="Arial Black"/>
            </a:endParaRPr>
          </a:p>
          <a:p>
            <a:pPr>
              <a:lnSpc>
                <a:spcPct val="100000"/>
              </a:lnSpc>
              <a:spcBef>
                <a:spcPts val="20"/>
              </a:spcBef>
            </a:pPr>
            <a:endParaRPr sz="900">
              <a:latin typeface="Times New Roman"/>
              <a:cs typeface="Times New Roman"/>
            </a:endParaRPr>
          </a:p>
          <a:p>
            <a:pPr marL="254635" indent="-231140">
              <a:lnSpc>
                <a:spcPct val="100000"/>
              </a:lnSpc>
              <a:buChar char="•"/>
              <a:tabLst>
                <a:tab pos="254635" algn="l"/>
                <a:tab pos="255270" algn="l"/>
              </a:tabLst>
            </a:pPr>
            <a:r>
              <a:rPr sz="800" spc="-15" dirty="0">
                <a:solidFill>
                  <a:srgbClr val="363740"/>
                </a:solidFill>
                <a:latin typeface="Arial"/>
                <a:cs typeface="Arial"/>
              </a:rPr>
              <a:t>Choose</a:t>
            </a:r>
            <a:r>
              <a:rPr sz="800" spc="-10" dirty="0">
                <a:solidFill>
                  <a:srgbClr val="363740"/>
                </a:solidFill>
                <a:latin typeface="Arial"/>
                <a:cs typeface="Arial"/>
              </a:rPr>
              <a:t> </a:t>
            </a:r>
            <a:r>
              <a:rPr sz="800" spc="-25" dirty="0">
                <a:solidFill>
                  <a:srgbClr val="363740"/>
                </a:solidFill>
                <a:latin typeface="Arial"/>
                <a:cs typeface="Arial"/>
              </a:rPr>
              <a:t>a</a:t>
            </a:r>
            <a:r>
              <a:rPr sz="800" spc="-10" dirty="0">
                <a:solidFill>
                  <a:srgbClr val="363740"/>
                </a:solidFill>
                <a:latin typeface="Arial"/>
                <a:cs typeface="Arial"/>
              </a:rPr>
              <a:t> </a:t>
            </a:r>
            <a:r>
              <a:rPr sz="800" spc="-5" dirty="0">
                <a:solidFill>
                  <a:srgbClr val="363740"/>
                </a:solidFill>
                <a:latin typeface="Arial"/>
                <a:cs typeface="Arial"/>
              </a:rPr>
              <a:t>decision</a:t>
            </a:r>
            <a:r>
              <a:rPr sz="800" spc="-10" dirty="0">
                <a:solidFill>
                  <a:srgbClr val="363740"/>
                </a:solidFill>
                <a:latin typeface="Arial"/>
                <a:cs typeface="Arial"/>
              </a:rPr>
              <a:t> </a:t>
            </a:r>
            <a:r>
              <a:rPr sz="800" spc="20" dirty="0">
                <a:solidFill>
                  <a:srgbClr val="363740"/>
                </a:solidFill>
                <a:latin typeface="Arial"/>
                <a:cs typeface="Arial"/>
              </a:rPr>
              <a:t>that</a:t>
            </a:r>
            <a:r>
              <a:rPr sz="800" spc="-10" dirty="0">
                <a:solidFill>
                  <a:srgbClr val="363740"/>
                </a:solidFill>
                <a:latin typeface="Arial"/>
                <a:cs typeface="Arial"/>
              </a:rPr>
              <a:t> </a:t>
            </a:r>
            <a:r>
              <a:rPr sz="800" spc="-5" dirty="0">
                <a:solidFill>
                  <a:srgbClr val="363740"/>
                </a:solidFill>
                <a:latin typeface="Arial"/>
                <a:cs typeface="Arial"/>
              </a:rPr>
              <a:t>is</a:t>
            </a:r>
            <a:r>
              <a:rPr sz="800" spc="-10" dirty="0">
                <a:solidFill>
                  <a:srgbClr val="363740"/>
                </a:solidFill>
                <a:latin typeface="Arial"/>
                <a:cs typeface="Arial"/>
              </a:rPr>
              <a:t> </a:t>
            </a:r>
            <a:r>
              <a:rPr sz="800" dirty="0">
                <a:solidFill>
                  <a:srgbClr val="363740"/>
                </a:solidFill>
                <a:latin typeface="Arial"/>
                <a:cs typeface="Arial"/>
              </a:rPr>
              <a:t>pending,</a:t>
            </a:r>
            <a:r>
              <a:rPr sz="800" spc="-10" dirty="0">
                <a:solidFill>
                  <a:srgbClr val="363740"/>
                </a:solidFill>
                <a:latin typeface="Arial"/>
                <a:cs typeface="Arial"/>
              </a:rPr>
              <a:t> </a:t>
            </a:r>
            <a:r>
              <a:rPr sz="800" dirty="0">
                <a:solidFill>
                  <a:srgbClr val="363740"/>
                </a:solidFill>
                <a:latin typeface="Arial"/>
                <a:cs typeface="Arial"/>
              </a:rPr>
              <a:t>along</a:t>
            </a:r>
            <a:r>
              <a:rPr sz="800" spc="-10" dirty="0">
                <a:solidFill>
                  <a:srgbClr val="363740"/>
                </a:solidFill>
                <a:latin typeface="Arial"/>
                <a:cs typeface="Arial"/>
              </a:rPr>
              <a:t> </a:t>
            </a:r>
            <a:r>
              <a:rPr sz="800" spc="40" dirty="0">
                <a:solidFill>
                  <a:srgbClr val="363740"/>
                </a:solidFill>
                <a:latin typeface="Arial"/>
                <a:cs typeface="Arial"/>
              </a:rPr>
              <a:t>with</a:t>
            </a:r>
            <a:r>
              <a:rPr sz="800" spc="-10" dirty="0">
                <a:solidFill>
                  <a:srgbClr val="363740"/>
                </a:solidFill>
                <a:latin typeface="Arial"/>
                <a:cs typeface="Arial"/>
              </a:rPr>
              <a:t> </a:t>
            </a:r>
            <a:r>
              <a:rPr sz="800" dirty="0">
                <a:solidFill>
                  <a:srgbClr val="363740"/>
                </a:solidFill>
                <a:latin typeface="Arial"/>
                <a:cs typeface="Arial"/>
              </a:rPr>
              <a:t>those</a:t>
            </a:r>
            <a:r>
              <a:rPr sz="800" spc="-10" dirty="0">
                <a:solidFill>
                  <a:srgbClr val="363740"/>
                </a:solidFill>
                <a:latin typeface="Arial"/>
                <a:cs typeface="Arial"/>
              </a:rPr>
              <a:t> </a:t>
            </a:r>
            <a:r>
              <a:rPr sz="800" dirty="0">
                <a:solidFill>
                  <a:srgbClr val="363740"/>
                </a:solidFill>
                <a:latin typeface="Arial"/>
                <a:cs typeface="Arial"/>
              </a:rPr>
              <a:t>you</a:t>
            </a:r>
            <a:r>
              <a:rPr sz="800" spc="-10" dirty="0">
                <a:solidFill>
                  <a:srgbClr val="363740"/>
                </a:solidFill>
                <a:latin typeface="Arial"/>
                <a:cs typeface="Arial"/>
              </a:rPr>
              <a:t> </a:t>
            </a:r>
            <a:r>
              <a:rPr sz="800" dirty="0">
                <a:solidFill>
                  <a:srgbClr val="363740"/>
                </a:solidFill>
                <a:latin typeface="Arial"/>
                <a:cs typeface="Arial"/>
              </a:rPr>
              <a:t>plan</a:t>
            </a:r>
            <a:r>
              <a:rPr sz="800" spc="-10" dirty="0">
                <a:solidFill>
                  <a:srgbClr val="363740"/>
                </a:solidFill>
                <a:latin typeface="Arial"/>
                <a:cs typeface="Arial"/>
              </a:rPr>
              <a:t> </a:t>
            </a:r>
            <a:r>
              <a:rPr sz="800" spc="20" dirty="0">
                <a:solidFill>
                  <a:srgbClr val="363740"/>
                </a:solidFill>
                <a:latin typeface="Arial"/>
                <a:cs typeface="Arial"/>
              </a:rPr>
              <a:t>to</a:t>
            </a:r>
            <a:r>
              <a:rPr sz="800" spc="-10" dirty="0">
                <a:solidFill>
                  <a:srgbClr val="363740"/>
                </a:solidFill>
                <a:latin typeface="Arial"/>
                <a:cs typeface="Arial"/>
              </a:rPr>
              <a:t> </a:t>
            </a:r>
            <a:r>
              <a:rPr sz="800" spc="-5" dirty="0">
                <a:solidFill>
                  <a:srgbClr val="363740"/>
                </a:solidFill>
                <a:latin typeface="Arial"/>
                <a:cs typeface="Arial"/>
              </a:rPr>
              <a:t>engage</a:t>
            </a:r>
            <a:r>
              <a:rPr sz="800" spc="-10" dirty="0">
                <a:solidFill>
                  <a:srgbClr val="363740"/>
                </a:solidFill>
                <a:latin typeface="Arial"/>
                <a:cs typeface="Arial"/>
              </a:rPr>
              <a:t> </a:t>
            </a:r>
            <a:r>
              <a:rPr sz="800" spc="15" dirty="0">
                <a:solidFill>
                  <a:srgbClr val="363740"/>
                </a:solidFill>
                <a:latin typeface="Arial"/>
                <a:cs typeface="Arial"/>
              </a:rPr>
              <a:t>for</a:t>
            </a:r>
            <a:r>
              <a:rPr sz="800" spc="-10" dirty="0">
                <a:solidFill>
                  <a:srgbClr val="363740"/>
                </a:solidFill>
                <a:latin typeface="Arial"/>
                <a:cs typeface="Arial"/>
              </a:rPr>
              <a:t> </a:t>
            </a:r>
            <a:r>
              <a:rPr sz="800" spc="-5" dirty="0">
                <a:solidFill>
                  <a:srgbClr val="363740"/>
                </a:solidFill>
                <a:latin typeface="Arial"/>
                <a:cs typeface="Arial"/>
              </a:rPr>
              <a:t>discussion</a:t>
            </a:r>
            <a:r>
              <a:rPr sz="800" spc="-10" dirty="0">
                <a:solidFill>
                  <a:srgbClr val="363740"/>
                </a:solidFill>
                <a:latin typeface="Arial"/>
                <a:cs typeface="Arial"/>
              </a:rPr>
              <a:t> </a:t>
            </a:r>
            <a:r>
              <a:rPr sz="800" dirty="0">
                <a:solidFill>
                  <a:srgbClr val="363740"/>
                </a:solidFill>
                <a:latin typeface="Arial"/>
                <a:cs typeface="Arial"/>
              </a:rPr>
              <a:t>and</a:t>
            </a:r>
            <a:r>
              <a:rPr sz="800" spc="-10" dirty="0">
                <a:solidFill>
                  <a:srgbClr val="363740"/>
                </a:solidFill>
                <a:latin typeface="Arial"/>
                <a:cs typeface="Arial"/>
              </a:rPr>
              <a:t> ideas</a:t>
            </a:r>
            <a:endParaRPr sz="800">
              <a:latin typeface="Arial"/>
              <a:cs typeface="Arial"/>
            </a:endParaRPr>
          </a:p>
          <a:p>
            <a:pPr marL="254635" indent="-231140">
              <a:lnSpc>
                <a:spcPct val="100000"/>
              </a:lnSpc>
              <a:spcBef>
                <a:spcPts val="165"/>
              </a:spcBef>
              <a:buChar char="•"/>
              <a:tabLst>
                <a:tab pos="254635" algn="l"/>
                <a:tab pos="255270" algn="l"/>
              </a:tabLst>
            </a:pPr>
            <a:r>
              <a:rPr sz="800" dirty="0">
                <a:solidFill>
                  <a:srgbClr val="363740"/>
                </a:solidFill>
                <a:latin typeface="Arial"/>
                <a:cs typeface="Arial"/>
              </a:rPr>
              <a:t>Reﬂect</a:t>
            </a:r>
            <a:r>
              <a:rPr sz="800" spc="-20" dirty="0">
                <a:solidFill>
                  <a:srgbClr val="363740"/>
                </a:solidFill>
                <a:latin typeface="Arial"/>
                <a:cs typeface="Arial"/>
              </a:rPr>
              <a:t> </a:t>
            </a:r>
            <a:r>
              <a:rPr sz="800" dirty="0">
                <a:solidFill>
                  <a:srgbClr val="363740"/>
                </a:solidFill>
                <a:latin typeface="Arial"/>
                <a:cs typeface="Arial"/>
              </a:rPr>
              <a:t>on</a:t>
            </a:r>
            <a:r>
              <a:rPr sz="800" spc="-20" dirty="0">
                <a:solidFill>
                  <a:srgbClr val="363740"/>
                </a:solidFill>
                <a:latin typeface="Arial"/>
                <a:cs typeface="Arial"/>
              </a:rPr>
              <a:t> </a:t>
            </a:r>
            <a:r>
              <a:rPr sz="800" spc="5" dirty="0">
                <a:solidFill>
                  <a:srgbClr val="363740"/>
                </a:solidFill>
                <a:latin typeface="Arial"/>
                <a:cs typeface="Arial"/>
              </a:rPr>
              <a:t>your</a:t>
            </a:r>
            <a:r>
              <a:rPr sz="800" spc="-20" dirty="0">
                <a:solidFill>
                  <a:srgbClr val="363740"/>
                </a:solidFill>
                <a:latin typeface="Arial"/>
                <a:cs typeface="Arial"/>
              </a:rPr>
              <a:t> </a:t>
            </a:r>
            <a:r>
              <a:rPr sz="800" spc="20" dirty="0">
                <a:solidFill>
                  <a:srgbClr val="363740"/>
                </a:solidFill>
                <a:latin typeface="Arial"/>
                <a:cs typeface="Arial"/>
              </a:rPr>
              <a:t>view</a:t>
            </a:r>
            <a:r>
              <a:rPr sz="800" spc="-20" dirty="0">
                <a:solidFill>
                  <a:srgbClr val="363740"/>
                </a:solidFill>
                <a:latin typeface="Arial"/>
                <a:cs typeface="Arial"/>
              </a:rPr>
              <a:t> </a:t>
            </a:r>
            <a:r>
              <a:rPr sz="800" spc="15" dirty="0">
                <a:solidFill>
                  <a:srgbClr val="363740"/>
                </a:solidFill>
                <a:latin typeface="Arial"/>
                <a:cs typeface="Arial"/>
              </a:rPr>
              <a:t>of</a:t>
            </a:r>
            <a:r>
              <a:rPr sz="800" spc="-20" dirty="0">
                <a:solidFill>
                  <a:srgbClr val="363740"/>
                </a:solidFill>
                <a:latin typeface="Arial"/>
                <a:cs typeface="Arial"/>
              </a:rPr>
              <a:t> </a:t>
            </a:r>
            <a:r>
              <a:rPr sz="800" spc="5" dirty="0">
                <a:solidFill>
                  <a:srgbClr val="363740"/>
                </a:solidFill>
                <a:latin typeface="Arial"/>
                <a:cs typeface="Arial"/>
              </a:rPr>
              <a:t>your</a:t>
            </a:r>
            <a:r>
              <a:rPr sz="800" spc="-20" dirty="0">
                <a:solidFill>
                  <a:srgbClr val="363740"/>
                </a:solidFill>
                <a:latin typeface="Arial"/>
                <a:cs typeface="Arial"/>
              </a:rPr>
              <a:t> </a:t>
            </a:r>
            <a:r>
              <a:rPr sz="800" spc="-5" dirty="0">
                <a:solidFill>
                  <a:srgbClr val="363740"/>
                </a:solidFill>
                <a:latin typeface="Arial"/>
                <a:cs typeface="Arial"/>
              </a:rPr>
              <a:t>role</a:t>
            </a:r>
            <a:r>
              <a:rPr sz="800" spc="-20" dirty="0">
                <a:solidFill>
                  <a:srgbClr val="363740"/>
                </a:solidFill>
                <a:latin typeface="Arial"/>
                <a:cs typeface="Arial"/>
              </a:rPr>
              <a:t> as </a:t>
            </a:r>
            <a:r>
              <a:rPr sz="800" spc="-25" dirty="0">
                <a:solidFill>
                  <a:srgbClr val="363740"/>
                </a:solidFill>
                <a:latin typeface="Arial"/>
                <a:cs typeface="Arial"/>
              </a:rPr>
              <a:t>a</a:t>
            </a:r>
            <a:r>
              <a:rPr sz="800" spc="-20" dirty="0">
                <a:solidFill>
                  <a:srgbClr val="363740"/>
                </a:solidFill>
                <a:latin typeface="Arial"/>
                <a:cs typeface="Arial"/>
              </a:rPr>
              <a:t> </a:t>
            </a:r>
            <a:r>
              <a:rPr sz="800" spc="-15" dirty="0">
                <a:solidFill>
                  <a:srgbClr val="363740"/>
                </a:solidFill>
                <a:latin typeface="Arial"/>
                <a:cs typeface="Arial"/>
              </a:rPr>
              <a:t>Leader,</a:t>
            </a:r>
            <a:r>
              <a:rPr sz="800" spc="-20" dirty="0">
                <a:solidFill>
                  <a:srgbClr val="363740"/>
                </a:solidFill>
                <a:latin typeface="Arial"/>
                <a:cs typeface="Arial"/>
              </a:rPr>
              <a:t> </a:t>
            </a:r>
            <a:r>
              <a:rPr sz="800" dirty="0">
                <a:solidFill>
                  <a:srgbClr val="363740"/>
                </a:solidFill>
                <a:latin typeface="Arial"/>
                <a:cs typeface="Arial"/>
              </a:rPr>
              <a:t>related</a:t>
            </a:r>
            <a:r>
              <a:rPr sz="800" spc="-20" dirty="0">
                <a:solidFill>
                  <a:srgbClr val="363740"/>
                </a:solidFill>
                <a:latin typeface="Arial"/>
                <a:cs typeface="Arial"/>
              </a:rPr>
              <a:t> </a:t>
            </a:r>
            <a:r>
              <a:rPr sz="800" spc="20" dirty="0">
                <a:solidFill>
                  <a:srgbClr val="363740"/>
                </a:solidFill>
                <a:latin typeface="Arial"/>
                <a:cs typeface="Arial"/>
              </a:rPr>
              <a:t>to</a:t>
            </a:r>
            <a:r>
              <a:rPr sz="800" spc="-20" dirty="0">
                <a:solidFill>
                  <a:srgbClr val="363740"/>
                </a:solidFill>
                <a:latin typeface="Arial"/>
                <a:cs typeface="Arial"/>
              </a:rPr>
              <a:t> </a:t>
            </a:r>
            <a:r>
              <a:rPr sz="800" spc="10" dirty="0">
                <a:solidFill>
                  <a:srgbClr val="363740"/>
                </a:solidFill>
                <a:latin typeface="Arial"/>
                <a:cs typeface="Arial"/>
              </a:rPr>
              <a:t>this</a:t>
            </a:r>
            <a:r>
              <a:rPr sz="800" spc="-20" dirty="0">
                <a:solidFill>
                  <a:srgbClr val="363740"/>
                </a:solidFill>
                <a:latin typeface="Arial"/>
                <a:cs typeface="Arial"/>
              </a:rPr>
              <a:t> </a:t>
            </a:r>
            <a:r>
              <a:rPr sz="800" spc="-5" dirty="0">
                <a:solidFill>
                  <a:srgbClr val="363740"/>
                </a:solidFill>
                <a:latin typeface="Arial"/>
                <a:cs typeface="Arial"/>
              </a:rPr>
              <a:t>decision</a:t>
            </a:r>
            <a:endParaRPr sz="800">
              <a:latin typeface="Arial"/>
              <a:cs typeface="Arial"/>
            </a:endParaRPr>
          </a:p>
          <a:p>
            <a:pPr marL="254635" indent="-231140">
              <a:lnSpc>
                <a:spcPct val="100000"/>
              </a:lnSpc>
              <a:spcBef>
                <a:spcPts val="165"/>
              </a:spcBef>
              <a:buChar char="•"/>
              <a:tabLst>
                <a:tab pos="254635" algn="l"/>
                <a:tab pos="255270" algn="l"/>
              </a:tabLst>
            </a:pPr>
            <a:r>
              <a:rPr sz="800" spc="-5" dirty="0">
                <a:solidFill>
                  <a:srgbClr val="363740"/>
                </a:solidFill>
                <a:latin typeface="Arial"/>
                <a:cs typeface="Arial"/>
              </a:rPr>
              <a:t>Project Selection</a:t>
            </a:r>
            <a:r>
              <a:rPr sz="800" spc="-90" dirty="0">
                <a:solidFill>
                  <a:srgbClr val="363740"/>
                </a:solidFill>
                <a:latin typeface="Arial"/>
                <a:cs typeface="Arial"/>
              </a:rPr>
              <a:t> </a:t>
            </a:r>
            <a:r>
              <a:rPr sz="800" spc="25" dirty="0">
                <a:solidFill>
                  <a:srgbClr val="363740"/>
                </a:solidFill>
                <a:latin typeface="Arial"/>
                <a:cs typeface="Arial"/>
              </a:rPr>
              <a:t>Aid</a:t>
            </a:r>
            <a:endParaRPr sz="800">
              <a:latin typeface="Arial"/>
              <a:cs typeface="Arial"/>
            </a:endParaRPr>
          </a:p>
          <a:p>
            <a:pPr>
              <a:lnSpc>
                <a:spcPct val="100000"/>
              </a:lnSpc>
              <a:buClr>
                <a:srgbClr val="363740"/>
              </a:buClr>
              <a:buFont typeface="Arial"/>
              <a:buChar char="•"/>
            </a:pPr>
            <a:endParaRPr sz="1100">
              <a:latin typeface="Times New Roman"/>
              <a:cs typeface="Times New Roman"/>
            </a:endParaRPr>
          </a:p>
          <a:p>
            <a:pPr>
              <a:lnSpc>
                <a:spcPct val="100000"/>
              </a:lnSpc>
              <a:spcBef>
                <a:spcPts val="35"/>
              </a:spcBef>
              <a:buClr>
                <a:srgbClr val="363740"/>
              </a:buClr>
              <a:buFont typeface="Arial"/>
              <a:buChar char="•"/>
            </a:pPr>
            <a:endParaRPr sz="950">
              <a:latin typeface="Times New Roman"/>
              <a:cs typeface="Times New Roman"/>
            </a:endParaRPr>
          </a:p>
          <a:p>
            <a:pPr marL="38735">
              <a:lnSpc>
                <a:spcPct val="100000"/>
              </a:lnSpc>
            </a:pPr>
            <a:r>
              <a:rPr sz="800" b="1" spc="-75" dirty="0">
                <a:solidFill>
                  <a:srgbClr val="79A7C6"/>
                </a:solidFill>
                <a:latin typeface="Arial Black"/>
                <a:cs typeface="Arial Black"/>
              </a:rPr>
              <a:t>MODULE </a:t>
            </a:r>
            <a:r>
              <a:rPr sz="800" b="1" spc="-65" dirty="0">
                <a:solidFill>
                  <a:srgbClr val="79A7C6"/>
                </a:solidFill>
                <a:latin typeface="Arial Black"/>
                <a:cs typeface="Arial Black"/>
              </a:rPr>
              <a:t>1: </a:t>
            </a:r>
            <a:r>
              <a:rPr sz="800" b="1" spc="-90" dirty="0">
                <a:solidFill>
                  <a:srgbClr val="79A7C6"/>
                </a:solidFill>
                <a:latin typeface="Arial Black"/>
                <a:cs typeface="Arial Black"/>
              </a:rPr>
              <a:t>SET </a:t>
            </a:r>
            <a:r>
              <a:rPr sz="800" b="1" spc="-65" dirty="0">
                <a:solidFill>
                  <a:srgbClr val="79A7C6"/>
                </a:solidFill>
                <a:latin typeface="Arial Black"/>
                <a:cs typeface="Arial Black"/>
              </a:rPr>
              <a:t>UP </a:t>
            </a:r>
            <a:r>
              <a:rPr sz="800" b="1" spc="-75" dirty="0">
                <a:solidFill>
                  <a:srgbClr val="79A7C6"/>
                </a:solidFill>
                <a:latin typeface="Arial Black"/>
                <a:cs typeface="Arial Black"/>
              </a:rPr>
              <a:t>CONVERSATIONS </a:t>
            </a:r>
            <a:r>
              <a:rPr sz="800" b="1" spc="-65" dirty="0">
                <a:solidFill>
                  <a:srgbClr val="79A7C6"/>
                </a:solidFill>
                <a:latin typeface="Arial Black"/>
                <a:cs typeface="Arial Black"/>
              </a:rPr>
              <a:t>(OPEN UP </a:t>
            </a:r>
            <a:r>
              <a:rPr sz="800" b="1" spc="-90" dirty="0">
                <a:solidFill>
                  <a:srgbClr val="79A7C6"/>
                </a:solidFill>
                <a:latin typeface="Arial Black"/>
                <a:cs typeface="Arial Black"/>
              </a:rPr>
              <a:t>YOUR </a:t>
            </a:r>
            <a:r>
              <a:rPr sz="800" b="1" spc="-55" dirty="0">
                <a:solidFill>
                  <a:srgbClr val="79A7C6"/>
                </a:solidFill>
                <a:latin typeface="Arial Black"/>
                <a:cs typeface="Arial Black"/>
              </a:rPr>
              <a:t> </a:t>
            </a:r>
            <a:r>
              <a:rPr sz="800" b="1" spc="-60" dirty="0">
                <a:solidFill>
                  <a:srgbClr val="79A7C6"/>
                </a:solidFill>
                <a:latin typeface="Arial Black"/>
                <a:cs typeface="Arial Black"/>
              </a:rPr>
              <a:t>NETWORK)</a:t>
            </a:r>
            <a:endParaRPr sz="800">
              <a:latin typeface="Arial Black"/>
              <a:cs typeface="Arial Black"/>
            </a:endParaRPr>
          </a:p>
          <a:p>
            <a:pPr>
              <a:lnSpc>
                <a:spcPct val="100000"/>
              </a:lnSpc>
              <a:spcBef>
                <a:spcPts val="20"/>
              </a:spcBef>
            </a:pPr>
            <a:endParaRPr sz="900">
              <a:latin typeface="Times New Roman"/>
              <a:cs typeface="Times New Roman"/>
            </a:endParaRPr>
          </a:p>
          <a:p>
            <a:pPr marL="254635" indent="-231140">
              <a:lnSpc>
                <a:spcPct val="100000"/>
              </a:lnSpc>
              <a:buChar char="•"/>
              <a:tabLst>
                <a:tab pos="254635" algn="l"/>
                <a:tab pos="255270" algn="l"/>
              </a:tabLst>
            </a:pPr>
            <a:r>
              <a:rPr sz="800" spc="10" dirty="0">
                <a:solidFill>
                  <a:srgbClr val="363740"/>
                </a:solidFill>
                <a:latin typeface="Arial"/>
                <a:cs typeface="Arial"/>
              </a:rPr>
              <a:t>Identify</a:t>
            </a:r>
            <a:r>
              <a:rPr sz="800" spc="-10" dirty="0">
                <a:solidFill>
                  <a:srgbClr val="363740"/>
                </a:solidFill>
                <a:latin typeface="Arial"/>
                <a:cs typeface="Arial"/>
              </a:rPr>
              <a:t> </a:t>
            </a:r>
            <a:r>
              <a:rPr sz="800" spc="10" dirty="0">
                <a:solidFill>
                  <a:srgbClr val="363740"/>
                </a:solidFill>
                <a:latin typeface="Arial"/>
                <a:cs typeface="Arial"/>
              </a:rPr>
              <a:t>other</a:t>
            </a:r>
            <a:r>
              <a:rPr sz="800" spc="-10" dirty="0">
                <a:solidFill>
                  <a:srgbClr val="363740"/>
                </a:solidFill>
                <a:latin typeface="Arial"/>
                <a:cs typeface="Arial"/>
              </a:rPr>
              <a:t> </a:t>
            </a:r>
            <a:r>
              <a:rPr sz="800" spc="5" dirty="0">
                <a:solidFill>
                  <a:srgbClr val="363740"/>
                </a:solidFill>
                <a:latin typeface="Arial"/>
                <a:cs typeface="Arial"/>
              </a:rPr>
              <a:t>individuals</a:t>
            </a:r>
            <a:r>
              <a:rPr sz="800" spc="-10" dirty="0">
                <a:solidFill>
                  <a:srgbClr val="363740"/>
                </a:solidFill>
                <a:latin typeface="Arial"/>
                <a:cs typeface="Arial"/>
              </a:rPr>
              <a:t> </a:t>
            </a:r>
            <a:r>
              <a:rPr sz="800" spc="30" dirty="0">
                <a:solidFill>
                  <a:srgbClr val="363740"/>
                </a:solidFill>
                <a:latin typeface="Arial"/>
                <a:cs typeface="Arial"/>
              </a:rPr>
              <a:t>who</a:t>
            </a:r>
            <a:r>
              <a:rPr sz="800" spc="-10" dirty="0">
                <a:solidFill>
                  <a:srgbClr val="363740"/>
                </a:solidFill>
                <a:latin typeface="Arial"/>
                <a:cs typeface="Arial"/>
              </a:rPr>
              <a:t> </a:t>
            </a:r>
            <a:r>
              <a:rPr sz="800" dirty="0">
                <a:solidFill>
                  <a:srgbClr val="363740"/>
                </a:solidFill>
                <a:latin typeface="Arial"/>
                <a:cs typeface="Arial"/>
              </a:rPr>
              <a:t>may</a:t>
            </a:r>
            <a:r>
              <a:rPr sz="800" spc="-10" dirty="0">
                <a:solidFill>
                  <a:srgbClr val="363740"/>
                </a:solidFill>
                <a:latin typeface="Arial"/>
                <a:cs typeface="Arial"/>
              </a:rPr>
              <a:t> have </a:t>
            </a:r>
            <a:r>
              <a:rPr sz="800" spc="5" dirty="0">
                <a:solidFill>
                  <a:srgbClr val="363740"/>
                </a:solidFill>
                <a:latin typeface="Arial"/>
                <a:cs typeface="Arial"/>
              </a:rPr>
              <a:t>something</a:t>
            </a:r>
            <a:r>
              <a:rPr sz="800" spc="-10" dirty="0">
                <a:solidFill>
                  <a:srgbClr val="363740"/>
                </a:solidFill>
                <a:latin typeface="Arial"/>
                <a:cs typeface="Arial"/>
              </a:rPr>
              <a:t> </a:t>
            </a:r>
            <a:r>
              <a:rPr sz="800" spc="20" dirty="0">
                <a:solidFill>
                  <a:srgbClr val="363740"/>
                </a:solidFill>
                <a:latin typeface="Arial"/>
                <a:cs typeface="Arial"/>
              </a:rPr>
              <a:t>to</a:t>
            </a:r>
            <a:r>
              <a:rPr sz="800" spc="-10" dirty="0">
                <a:solidFill>
                  <a:srgbClr val="363740"/>
                </a:solidFill>
                <a:latin typeface="Arial"/>
                <a:cs typeface="Arial"/>
              </a:rPr>
              <a:t> </a:t>
            </a:r>
            <a:r>
              <a:rPr sz="800" spc="10" dirty="0">
                <a:solidFill>
                  <a:srgbClr val="363740"/>
                </a:solidFill>
                <a:latin typeface="Arial"/>
                <a:cs typeface="Arial"/>
              </a:rPr>
              <a:t>contribute</a:t>
            </a:r>
            <a:r>
              <a:rPr sz="800" spc="-10" dirty="0">
                <a:solidFill>
                  <a:srgbClr val="363740"/>
                </a:solidFill>
                <a:latin typeface="Arial"/>
                <a:cs typeface="Arial"/>
              </a:rPr>
              <a:t> </a:t>
            </a:r>
            <a:r>
              <a:rPr sz="800" spc="5" dirty="0">
                <a:solidFill>
                  <a:srgbClr val="363740"/>
                </a:solidFill>
                <a:latin typeface="Arial"/>
                <a:cs typeface="Arial"/>
              </a:rPr>
              <a:t>in</a:t>
            </a:r>
            <a:r>
              <a:rPr sz="800" spc="-10" dirty="0">
                <a:solidFill>
                  <a:srgbClr val="363740"/>
                </a:solidFill>
                <a:latin typeface="Arial"/>
                <a:cs typeface="Arial"/>
              </a:rPr>
              <a:t> </a:t>
            </a:r>
            <a:r>
              <a:rPr sz="800" spc="10" dirty="0">
                <a:solidFill>
                  <a:srgbClr val="363740"/>
                </a:solidFill>
                <a:latin typeface="Arial"/>
                <a:cs typeface="Arial"/>
              </a:rPr>
              <a:t>the</a:t>
            </a:r>
            <a:r>
              <a:rPr sz="800" spc="-10" dirty="0">
                <a:solidFill>
                  <a:srgbClr val="363740"/>
                </a:solidFill>
                <a:latin typeface="Arial"/>
                <a:cs typeface="Arial"/>
              </a:rPr>
              <a:t> </a:t>
            </a:r>
            <a:r>
              <a:rPr sz="800" spc="5" dirty="0">
                <a:solidFill>
                  <a:srgbClr val="363740"/>
                </a:solidFill>
                <a:latin typeface="Arial"/>
                <a:cs typeface="Arial"/>
              </a:rPr>
              <a:t>decision-making</a:t>
            </a:r>
            <a:r>
              <a:rPr sz="800" spc="-10" dirty="0">
                <a:solidFill>
                  <a:srgbClr val="363740"/>
                </a:solidFill>
                <a:latin typeface="Arial"/>
                <a:cs typeface="Arial"/>
              </a:rPr>
              <a:t> </a:t>
            </a:r>
            <a:r>
              <a:rPr sz="800" spc="-15" dirty="0">
                <a:solidFill>
                  <a:srgbClr val="363740"/>
                </a:solidFill>
                <a:latin typeface="Arial"/>
                <a:cs typeface="Arial"/>
              </a:rPr>
              <a:t>process,</a:t>
            </a:r>
            <a:r>
              <a:rPr sz="800" spc="-10" dirty="0">
                <a:solidFill>
                  <a:srgbClr val="363740"/>
                </a:solidFill>
                <a:latin typeface="Arial"/>
                <a:cs typeface="Arial"/>
              </a:rPr>
              <a:t> </a:t>
            </a:r>
            <a:r>
              <a:rPr sz="800" spc="20" dirty="0">
                <a:solidFill>
                  <a:srgbClr val="363740"/>
                </a:solidFill>
                <a:latin typeface="Arial"/>
                <a:cs typeface="Arial"/>
              </a:rPr>
              <a:t>but</a:t>
            </a:r>
            <a:r>
              <a:rPr sz="800" spc="-10" dirty="0">
                <a:solidFill>
                  <a:srgbClr val="363740"/>
                </a:solidFill>
                <a:latin typeface="Arial"/>
                <a:cs typeface="Arial"/>
              </a:rPr>
              <a:t> </a:t>
            </a:r>
            <a:r>
              <a:rPr sz="800" spc="10" dirty="0">
                <a:solidFill>
                  <a:srgbClr val="363740"/>
                </a:solidFill>
                <a:latin typeface="Arial"/>
                <a:cs typeface="Arial"/>
              </a:rPr>
              <a:t>were</a:t>
            </a:r>
            <a:r>
              <a:rPr sz="800" spc="-10" dirty="0">
                <a:solidFill>
                  <a:srgbClr val="363740"/>
                </a:solidFill>
                <a:latin typeface="Arial"/>
                <a:cs typeface="Arial"/>
              </a:rPr>
              <a:t> </a:t>
            </a:r>
            <a:r>
              <a:rPr sz="800" spc="15" dirty="0">
                <a:solidFill>
                  <a:srgbClr val="363740"/>
                </a:solidFill>
                <a:latin typeface="Arial"/>
                <a:cs typeface="Arial"/>
              </a:rPr>
              <a:t>not</a:t>
            </a:r>
            <a:r>
              <a:rPr sz="800" spc="-10" dirty="0">
                <a:solidFill>
                  <a:srgbClr val="363740"/>
                </a:solidFill>
                <a:latin typeface="Arial"/>
                <a:cs typeface="Arial"/>
              </a:rPr>
              <a:t> </a:t>
            </a:r>
            <a:r>
              <a:rPr sz="800" spc="5" dirty="0">
                <a:solidFill>
                  <a:srgbClr val="363740"/>
                </a:solidFill>
                <a:latin typeface="Arial"/>
                <a:cs typeface="Arial"/>
              </a:rPr>
              <a:t>originally</a:t>
            </a:r>
            <a:r>
              <a:rPr sz="800" spc="-10" dirty="0">
                <a:solidFill>
                  <a:srgbClr val="363740"/>
                </a:solidFill>
                <a:latin typeface="Arial"/>
                <a:cs typeface="Arial"/>
              </a:rPr>
              <a:t> </a:t>
            </a:r>
            <a:r>
              <a:rPr sz="800" spc="5" dirty="0">
                <a:solidFill>
                  <a:srgbClr val="363740"/>
                </a:solidFill>
                <a:latin typeface="Arial"/>
                <a:cs typeface="Arial"/>
              </a:rPr>
              <a:t>targeted</a:t>
            </a:r>
            <a:r>
              <a:rPr sz="800" spc="-10" dirty="0">
                <a:solidFill>
                  <a:srgbClr val="363740"/>
                </a:solidFill>
                <a:latin typeface="Arial"/>
                <a:cs typeface="Arial"/>
              </a:rPr>
              <a:t> </a:t>
            </a:r>
            <a:r>
              <a:rPr sz="800" spc="15" dirty="0">
                <a:solidFill>
                  <a:srgbClr val="363740"/>
                </a:solidFill>
                <a:latin typeface="Arial"/>
                <a:cs typeface="Arial"/>
              </a:rPr>
              <a:t>for</a:t>
            </a:r>
            <a:r>
              <a:rPr sz="800" spc="-10" dirty="0">
                <a:solidFill>
                  <a:srgbClr val="363740"/>
                </a:solidFill>
                <a:latin typeface="Arial"/>
                <a:cs typeface="Arial"/>
              </a:rPr>
              <a:t> </a:t>
            </a:r>
            <a:r>
              <a:rPr sz="800" dirty="0">
                <a:solidFill>
                  <a:srgbClr val="363740"/>
                </a:solidFill>
                <a:latin typeface="Arial"/>
                <a:cs typeface="Arial"/>
              </a:rPr>
              <a:t>engagement</a:t>
            </a:r>
            <a:endParaRPr sz="800">
              <a:latin typeface="Arial"/>
              <a:cs typeface="Arial"/>
            </a:endParaRPr>
          </a:p>
          <a:p>
            <a:pPr marL="254635" indent="-231140">
              <a:lnSpc>
                <a:spcPct val="100000"/>
              </a:lnSpc>
              <a:spcBef>
                <a:spcPts val="165"/>
              </a:spcBef>
              <a:buChar char="•"/>
              <a:tabLst>
                <a:tab pos="254635" algn="l"/>
                <a:tab pos="255270" algn="l"/>
              </a:tabLst>
            </a:pPr>
            <a:r>
              <a:rPr sz="800" spc="15" dirty="0">
                <a:solidFill>
                  <a:srgbClr val="363740"/>
                </a:solidFill>
                <a:latin typeface="Arial"/>
                <a:cs typeface="Arial"/>
              </a:rPr>
              <a:t>Workgroup </a:t>
            </a:r>
            <a:r>
              <a:rPr sz="800" spc="5" dirty="0">
                <a:solidFill>
                  <a:srgbClr val="363740"/>
                </a:solidFill>
                <a:latin typeface="Arial"/>
                <a:cs typeface="Arial"/>
              </a:rPr>
              <a:t>Diversity</a:t>
            </a:r>
            <a:r>
              <a:rPr sz="800" spc="-110" dirty="0">
                <a:solidFill>
                  <a:srgbClr val="363740"/>
                </a:solidFill>
                <a:latin typeface="Arial"/>
                <a:cs typeface="Arial"/>
              </a:rPr>
              <a:t> </a:t>
            </a:r>
            <a:r>
              <a:rPr sz="800" spc="-5" dirty="0">
                <a:solidFill>
                  <a:srgbClr val="363740"/>
                </a:solidFill>
                <a:latin typeface="Arial"/>
                <a:cs typeface="Arial"/>
              </a:rPr>
              <a:t>Survey</a:t>
            </a:r>
            <a:endParaRPr sz="800">
              <a:latin typeface="Arial"/>
              <a:cs typeface="Arial"/>
            </a:endParaRPr>
          </a:p>
          <a:p>
            <a:pPr>
              <a:lnSpc>
                <a:spcPct val="100000"/>
              </a:lnSpc>
              <a:buClr>
                <a:srgbClr val="363740"/>
              </a:buClr>
              <a:buFont typeface="Arial"/>
              <a:buChar char="•"/>
            </a:pPr>
            <a:endParaRPr sz="1100">
              <a:latin typeface="Times New Roman"/>
              <a:cs typeface="Times New Roman"/>
            </a:endParaRPr>
          </a:p>
          <a:p>
            <a:pPr>
              <a:lnSpc>
                <a:spcPct val="100000"/>
              </a:lnSpc>
              <a:spcBef>
                <a:spcPts val="35"/>
              </a:spcBef>
              <a:buClr>
                <a:srgbClr val="363740"/>
              </a:buClr>
              <a:buFont typeface="Arial"/>
              <a:buChar char="•"/>
            </a:pPr>
            <a:endParaRPr sz="950">
              <a:latin typeface="Times New Roman"/>
              <a:cs typeface="Times New Roman"/>
            </a:endParaRPr>
          </a:p>
          <a:p>
            <a:pPr marL="38735">
              <a:lnSpc>
                <a:spcPct val="100000"/>
              </a:lnSpc>
            </a:pPr>
            <a:r>
              <a:rPr sz="800" b="1" spc="-75" dirty="0">
                <a:solidFill>
                  <a:srgbClr val="79A7C6"/>
                </a:solidFill>
                <a:latin typeface="Arial Black"/>
                <a:cs typeface="Arial Black"/>
              </a:rPr>
              <a:t>MODULE </a:t>
            </a:r>
            <a:r>
              <a:rPr sz="800" b="1" spc="-65" dirty="0">
                <a:solidFill>
                  <a:srgbClr val="79A7C6"/>
                </a:solidFill>
                <a:latin typeface="Arial Black"/>
                <a:cs typeface="Arial Black"/>
              </a:rPr>
              <a:t>2: </a:t>
            </a:r>
            <a:r>
              <a:rPr sz="800" b="1" spc="-70" dirty="0">
                <a:solidFill>
                  <a:srgbClr val="79A7C6"/>
                </a:solidFill>
                <a:latin typeface="Arial Black"/>
                <a:cs typeface="Arial Black"/>
              </a:rPr>
              <a:t>CONDUCT </a:t>
            </a:r>
            <a:r>
              <a:rPr sz="800" b="1" spc="-170" dirty="0">
                <a:solidFill>
                  <a:srgbClr val="79A7C6"/>
                </a:solidFill>
                <a:latin typeface="Arial Black"/>
                <a:cs typeface="Arial Black"/>
              </a:rPr>
              <a:t>&amp;  </a:t>
            </a:r>
            <a:r>
              <a:rPr sz="800" b="1" spc="-80" dirty="0">
                <a:solidFill>
                  <a:srgbClr val="79A7C6"/>
                </a:solidFill>
                <a:latin typeface="Arial Black"/>
                <a:cs typeface="Arial Black"/>
              </a:rPr>
              <a:t>SUMMARIZE </a:t>
            </a:r>
            <a:r>
              <a:rPr sz="800" b="1" spc="-75" dirty="0">
                <a:solidFill>
                  <a:srgbClr val="79A7C6"/>
                </a:solidFill>
                <a:latin typeface="Arial Black"/>
                <a:cs typeface="Arial Black"/>
              </a:rPr>
              <a:t>CONVERSATIONS </a:t>
            </a:r>
            <a:r>
              <a:rPr sz="800" b="1" spc="-70" dirty="0">
                <a:solidFill>
                  <a:srgbClr val="79A7C6"/>
                </a:solidFill>
                <a:latin typeface="Arial Black"/>
                <a:cs typeface="Arial Black"/>
              </a:rPr>
              <a:t>(UNCOVER </a:t>
            </a:r>
            <a:r>
              <a:rPr sz="800" b="1" spc="-30" dirty="0">
                <a:solidFill>
                  <a:srgbClr val="79A7C6"/>
                </a:solidFill>
                <a:latin typeface="Arial Black"/>
                <a:cs typeface="Arial Black"/>
              </a:rPr>
              <a:t>NEW</a:t>
            </a:r>
            <a:r>
              <a:rPr sz="800" b="1" spc="130" dirty="0">
                <a:solidFill>
                  <a:srgbClr val="79A7C6"/>
                </a:solidFill>
                <a:latin typeface="Arial Black"/>
                <a:cs typeface="Arial Black"/>
              </a:rPr>
              <a:t> </a:t>
            </a:r>
            <a:r>
              <a:rPr sz="800" b="1" spc="-75" dirty="0">
                <a:solidFill>
                  <a:srgbClr val="79A7C6"/>
                </a:solidFill>
                <a:latin typeface="Arial Black"/>
                <a:cs typeface="Arial Black"/>
              </a:rPr>
              <a:t>INSIGHTS)</a:t>
            </a:r>
            <a:endParaRPr sz="800">
              <a:latin typeface="Arial Black"/>
              <a:cs typeface="Arial Black"/>
            </a:endParaRPr>
          </a:p>
          <a:p>
            <a:pPr marL="254635" marR="5080" indent="-218440">
              <a:lnSpc>
                <a:spcPct val="117200"/>
              </a:lnSpc>
              <a:spcBef>
                <a:spcPts val="890"/>
              </a:spcBef>
              <a:buChar char="•"/>
              <a:tabLst>
                <a:tab pos="254635" algn="l"/>
                <a:tab pos="255270" algn="l"/>
              </a:tabLst>
            </a:pPr>
            <a:r>
              <a:rPr sz="800" dirty="0">
                <a:solidFill>
                  <a:srgbClr val="363740"/>
                </a:solidFill>
                <a:latin typeface="Arial"/>
                <a:cs typeface="Arial"/>
              </a:rPr>
              <a:t>Conduct</a:t>
            </a:r>
            <a:r>
              <a:rPr sz="800" spc="-10" dirty="0">
                <a:solidFill>
                  <a:srgbClr val="363740"/>
                </a:solidFill>
                <a:latin typeface="Arial"/>
                <a:cs typeface="Arial"/>
              </a:rPr>
              <a:t> </a:t>
            </a:r>
            <a:r>
              <a:rPr sz="800" dirty="0">
                <a:solidFill>
                  <a:srgbClr val="363740"/>
                </a:solidFill>
                <a:latin typeface="Arial"/>
                <a:cs typeface="Arial"/>
              </a:rPr>
              <a:t>conversations</a:t>
            </a:r>
            <a:r>
              <a:rPr sz="800" spc="-10" dirty="0">
                <a:solidFill>
                  <a:srgbClr val="363740"/>
                </a:solidFill>
                <a:latin typeface="Arial"/>
                <a:cs typeface="Arial"/>
              </a:rPr>
              <a:t> </a:t>
            </a:r>
            <a:r>
              <a:rPr sz="800" spc="40" dirty="0">
                <a:solidFill>
                  <a:srgbClr val="363740"/>
                </a:solidFill>
                <a:latin typeface="Arial"/>
                <a:cs typeface="Arial"/>
              </a:rPr>
              <a:t>with</a:t>
            </a:r>
            <a:r>
              <a:rPr sz="800" spc="-10" dirty="0">
                <a:solidFill>
                  <a:srgbClr val="363740"/>
                </a:solidFill>
                <a:latin typeface="Arial"/>
                <a:cs typeface="Arial"/>
              </a:rPr>
              <a:t> </a:t>
            </a:r>
            <a:r>
              <a:rPr sz="800" spc="10" dirty="0">
                <a:solidFill>
                  <a:srgbClr val="363740"/>
                </a:solidFill>
                <a:latin typeface="Arial"/>
                <a:cs typeface="Arial"/>
              </a:rPr>
              <a:t>the</a:t>
            </a:r>
            <a:r>
              <a:rPr sz="800" spc="-10" dirty="0">
                <a:solidFill>
                  <a:srgbClr val="363740"/>
                </a:solidFill>
                <a:latin typeface="Arial"/>
                <a:cs typeface="Arial"/>
              </a:rPr>
              <a:t> </a:t>
            </a:r>
            <a:r>
              <a:rPr sz="800" spc="15" dirty="0">
                <a:solidFill>
                  <a:srgbClr val="363740"/>
                </a:solidFill>
                <a:latin typeface="Arial"/>
                <a:cs typeface="Arial"/>
              </a:rPr>
              <a:t>newly</a:t>
            </a:r>
            <a:r>
              <a:rPr sz="800" spc="-10" dirty="0">
                <a:solidFill>
                  <a:srgbClr val="363740"/>
                </a:solidFill>
                <a:latin typeface="Arial"/>
                <a:cs typeface="Arial"/>
              </a:rPr>
              <a:t> </a:t>
            </a:r>
            <a:r>
              <a:rPr sz="800" spc="5" dirty="0">
                <a:solidFill>
                  <a:srgbClr val="363740"/>
                </a:solidFill>
                <a:latin typeface="Arial"/>
                <a:cs typeface="Arial"/>
              </a:rPr>
              <a:t>targeted</a:t>
            </a:r>
            <a:r>
              <a:rPr sz="800" spc="-10" dirty="0">
                <a:solidFill>
                  <a:srgbClr val="363740"/>
                </a:solidFill>
                <a:latin typeface="Arial"/>
                <a:cs typeface="Arial"/>
              </a:rPr>
              <a:t> </a:t>
            </a:r>
            <a:r>
              <a:rPr sz="800" spc="5" dirty="0">
                <a:solidFill>
                  <a:srgbClr val="363740"/>
                </a:solidFill>
                <a:latin typeface="Arial"/>
                <a:cs typeface="Arial"/>
              </a:rPr>
              <a:t>individuals</a:t>
            </a:r>
            <a:r>
              <a:rPr sz="800" spc="-10" dirty="0">
                <a:solidFill>
                  <a:srgbClr val="363740"/>
                </a:solidFill>
                <a:latin typeface="Arial"/>
                <a:cs typeface="Arial"/>
              </a:rPr>
              <a:t> </a:t>
            </a:r>
            <a:r>
              <a:rPr sz="800" dirty="0">
                <a:solidFill>
                  <a:srgbClr val="363740"/>
                </a:solidFill>
                <a:latin typeface="Arial"/>
                <a:cs typeface="Arial"/>
              </a:rPr>
              <a:t>and</a:t>
            </a:r>
            <a:r>
              <a:rPr sz="800" spc="-10" dirty="0">
                <a:solidFill>
                  <a:srgbClr val="363740"/>
                </a:solidFill>
                <a:latin typeface="Arial"/>
                <a:cs typeface="Arial"/>
              </a:rPr>
              <a:t> </a:t>
            </a:r>
            <a:r>
              <a:rPr sz="800" spc="5" dirty="0">
                <a:solidFill>
                  <a:srgbClr val="363740"/>
                </a:solidFill>
                <a:latin typeface="Arial"/>
                <a:cs typeface="Arial"/>
              </a:rPr>
              <a:t>note</a:t>
            </a:r>
            <a:r>
              <a:rPr sz="800" spc="-10" dirty="0">
                <a:solidFill>
                  <a:srgbClr val="363740"/>
                </a:solidFill>
                <a:latin typeface="Arial"/>
                <a:cs typeface="Arial"/>
              </a:rPr>
              <a:t> </a:t>
            </a:r>
            <a:r>
              <a:rPr sz="800" dirty="0">
                <a:solidFill>
                  <a:srgbClr val="363740"/>
                </a:solidFill>
                <a:latin typeface="Arial"/>
                <a:cs typeface="Arial"/>
              </a:rPr>
              <a:t>new/novel</a:t>
            </a:r>
            <a:r>
              <a:rPr sz="800" spc="-10" dirty="0">
                <a:solidFill>
                  <a:srgbClr val="363740"/>
                </a:solidFill>
                <a:latin typeface="Arial"/>
                <a:cs typeface="Arial"/>
              </a:rPr>
              <a:t> </a:t>
            </a:r>
            <a:r>
              <a:rPr sz="800" spc="5" dirty="0">
                <a:solidFill>
                  <a:srgbClr val="363740"/>
                </a:solidFill>
                <a:latin typeface="Arial"/>
                <a:cs typeface="Arial"/>
              </a:rPr>
              <a:t>insights</a:t>
            </a:r>
            <a:r>
              <a:rPr sz="800" spc="-10" dirty="0">
                <a:solidFill>
                  <a:srgbClr val="363740"/>
                </a:solidFill>
                <a:latin typeface="Arial"/>
                <a:cs typeface="Arial"/>
              </a:rPr>
              <a:t> </a:t>
            </a:r>
            <a:r>
              <a:rPr sz="800" spc="5" dirty="0">
                <a:solidFill>
                  <a:srgbClr val="363740"/>
                </a:solidFill>
                <a:latin typeface="Arial"/>
                <a:cs typeface="Arial"/>
              </a:rPr>
              <a:t>regarding</a:t>
            </a:r>
            <a:r>
              <a:rPr sz="800" spc="-10" dirty="0">
                <a:solidFill>
                  <a:srgbClr val="363740"/>
                </a:solidFill>
                <a:latin typeface="Arial"/>
                <a:cs typeface="Arial"/>
              </a:rPr>
              <a:t> </a:t>
            </a:r>
            <a:r>
              <a:rPr sz="800" spc="5" dirty="0">
                <a:solidFill>
                  <a:srgbClr val="363740"/>
                </a:solidFill>
                <a:latin typeface="Arial"/>
                <a:cs typeface="Arial"/>
              </a:rPr>
              <a:t>pending</a:t>
            </a:r>
            <a:r>
              <a:rPr sz="800" spc="-10" dirty="0">
                <a:solidFill>
                  <a:srgbClr val="363740"/>
                </a:solidFill>
                <a:latin typeface="Arial"/>
                <a:cs typeface="Arial"/>
              </a:rPr>
              <a:t> </a:t>
            </a:r>
            <a:r>
              <a:rPr sz="800" spc="-5" dirty="0">
                <a:solidFill>
                  <a:srgbClr val="363740"/>
                </a:solidFill>
                <a:latin typeface="Arial"/>
                <a:cs typeface="Arial"/>
              </a:rPr>
              <a:t>decision</a:t>
            </a:r>
            <a:r>
              <a:rPr sz="800" spc="-10" dirty="0">
                <a:solidFill>
                  <a:srgbClr val="363740"/>
                </a:solidFill>
                <a:latin typeface="Arial"/>
                <a:cs typeface="Arial"/>
              </a:rPr>
              <a:t> </a:t>
            </a:r>
            <a:r>
              <a:rPr sz="800" spc="20" dirty="0">
                <a:solidFill>
                  <a:srgbClr val="363740"/>
                </a:solidFill>
                <a:latin typeface="Arial"/>
                <a:cs typeface="Arial"/>
              </a:rPr>
              <a:t>that</a:t>
            </a:r>
            <a:r>
              <a:rPr sz="800" spc="-10" dirty="0">
                <a:solidFill>
                  <a:srgbClr val="363740"/>
                </a:solidFill>
                <a:latin typeface="Arial"/>
                <a:cs typeface="Arial"/>
              </a:rPr>
              <a:t> </a:t>
            </a:r>
            <a:r>
              <a:rPr sz="800" spc="20" dirty="0">
                <a:solidFill>
                  <a:srgbClr val="363740"/>
                </a:solidFill>
                <a:latin typeface="Arial"/>
                <a:cs typeface="Arial"/>
              </a:rPr>
              <a:t>would</a:t>
            </a:r>
            <a:r>
              <a:rPr sz="800" spc="-10" dirty="0">
                <a:solidFill>
                  <a:srgbClr val="363740"/>
                </a:solidFill>
                <a:latin typeface="Arial"/>
                <a:cs typeface="Arial"/>
              </a:rPr>
              <a:t> have </a:t>
            </a:r>
            <a:r>
              <a:rPr sz="800" spc="10" dirty="0">
                <a:solidFill>
                  <a:srgbClr val="363740"/>
                </a:solidFill>
                <a:latin typeface="Arial"/>
                <a:cs typeface="Arial"/>
              </a:rPr>
              <a:t>otherwise</a:t>
            </a:r>
            <a:r>
              <a:rPr sz="800" spc="-70" dirty="0">
                <a:solidFill>
                  <a:srgbClr val="363740"/>
                </a:solidFill>
                <a:latin typeface="Arial"/>
                <a:cs typeface="Arial"/>
              </a:rPr>
              <a:t> </a:t>
            </a:r>
            <a:r>
              <a:rPr sz="800" spc="-5" dirty="0">
                <a:solidFill>
                  <a:srgbClr val="363740"/>
                </a:solidFill>
                <a:latin typeface="Arial"/>
                <a:cs typeface="Arial"/>
              </a:rPr>
              <a:t>been  missed</a:t>
            </a:r>
            <a:endParaRPr sz="800">
              <a:latin typeface="Arial"/>
              <a:cs typeface="Arial"/>
            </a:endParaRPr>
          </a:p>
          <a:p>
            <a:pPr>
              <a:lnSpc>
                <a:spcPct val="100000"/>
              </a:lnSpc>
              <a:buClr>
                <a:srgbClr val="363740"/>
              </a:buClr>
              <a:buFont typeface="Arial"/>
              <a:buChar char="•"/>
            </a:pPr>
            <a:endParaRPr sz="1100">
              <a:latin typeface="Times New Roman"/>
              <a:cs typeface="Times New Roman"/>
            </a:endParaRPr>
          </a:p>
          <a:p>
            <a:pPr>
              <a:lnSpc>
                <a:spcPct val="100000"/>
              </a:lnSpc>
              <a:spcBef>
                <a:spcPts val="35"/>
              </a:spcBef>
              <a:buClr>
                <a:srgbClr val="363740"/>
              </a:buClr>
              <a:buFont typeface="Arial"/>
              <a:buChar char="•"/>
            </a:pPr>
            <a:endParaRPr sz="950">
              <a:latin typeface="Times New Roman"/>
              <a:cs typeface="Times New Roman"/>
            </a:endParaRPr>
          </a:p>
          <a:p>
            <a:pPr marL="38735">
              <a:lnSpc>
                <a:spcPct val="100000"/>
              </a:lnSpc>
            </a:pPr>
            <a:r>
              <a:rPr sz="800" b="1" spc="-75" dirty="0">
                <a:solidFill>
                  <a:srgbClr val="79A7C6"/>
                </a:solidFill>
                <a:latin typeface="Arial Black"/>
                <a:cs typeface="Arial Black"/>
              </a:rPr>
              <a:t>MODULE </a:t>
            </a:r>
            <a:r>
              <a:rPr sz="800" b="1" spc="-65" dirty="0">
                <a:solidFill>
                  <a:srgbClr val="79A7C6"/>
                </a:solidFill>
                <a:latin typeface="Arial Black"/>
                <a:cs typeface="Arial Black"/>
              </a:rPr>
              <a:t>3: PLAN </a:t>
            </a:r>
            <a:r>
              <a:rPr sz="800" b="1" spc="-90" dirty="0">
                <a:solidFill>
                  <a:srgbClr val="79A7C6"/>
                </a:solidFill>
                <a:latin typeface="Arial Black"/>
                <a:cs typeface="Arial Black"/>
              </a:rPr>
              <a:t>MEETING </a:t>
            </a:r>
            <a:r>
              <a:rPr sz="800" b="1" spc="-75" dirty="0">
                <a:solidFill>
                  <a:srgbClr val="79A7C6"/>
                </a:solidFill>
                <a:latin typeface="Arial Black"/>
                <a:cs typeface="Arial Black"/>
              </a:rPr>
              <a:t>(ENGAGE </a:t>
            </a:r>
            <a:r>
              <a:rPr sz="800" b="1" spc="-40" dirty="0">
                <a:solidFill>
                  <a:srgbClr val="79A7C6"/>
                </a:solidFill>
                <a:latin typeface="Arial Black"/>
                <a:cs typeface="Arial Black"/>
              </a:rPr>
              <a:t>AND</a:t>
            </a:r>
            <a:r>
              <a:rPr sz="800" b="1" spc="70" dirty="0">
                <a:solidFill>
                  <a:srgbClr val="79A7C6"/>
                </a:solidFill>
                <a:latin typeface="Arial Black"/>
                <a:cs typeface="Arial Black"/>
              </a:rPr>
              <a:t> </a:t>
            </a:r>
            <a:r>
              <a:rPr sz="800" b="1" spc="-70" dirty="0">
                <a:solidFill>
                  <a:srgbClr val="79A7C6"/>
                </a:solidFill>
                <a:latin typeface="Arial Black"/>
                <a:cs typeface="Arial Black"/>
              </a:rPr>
              <a:t>IMPROVE)</a:t>
            </a:r>
            <a:endParaRPr sz="800">
              <a:latin typeface="Arial Black"/>
              <a:cs typeface="Arial Black"/>
            </a:endParaRPr>
          </a:p>
          <a:p>
            <a:pPr marL="254635" marR="163195" indent="-231140">
              <a:lnSpc>
                <a:spcPct val="117200"/>
              </a:lnSpc>
              <a:spcBef>
                <a:spcPts val="890"/>
              </a:spcBef>
              <a:buChar char="•"/>
              <a:tabLst>
                <a:tab pos="254635" algn="l"/>
                <a:tab pos="255270" algn="l"/>
              </a:tabLst>
            </a:pPr>
            <a:r>
              <a:rPr sz="800" spc="-10" dirty="0">
                <a:solidFill>
                  <a:srgbClr val="363740"/>
                </a:solidFill>
                <a:latin typeface="Arial"/>
                <a:cs typeface="Arial"/>
              </a:rPr>
              <a:t>Plan</a:t>
            </a:r>
            <a:r>
              <a:rPr sz="800" spc="-15" dirty="0">
                <a:solidFill>
                  <a:srgbClr val="363740"/>
                </a:solidFill>
                <a:latin typeface="Arial"/>
                <a:cs typeface="Arial"/>
              </a:rPr>
              <a:t> </a:t>
            </a:r>
            <a:r>
              <a:rPr sz="800" spc="-25" dirty="0">
                <a:solidFill>
                  <a:srgbClr val="363740"/>
                </a:solidFill>
                <a:latin typeface="Arial"/>
                <a:cs typeface="Arial"/>
              </a:rPr>
              <a:t>a</a:t>
            </a:r>
            <a:r>
              <a:rPr sz="800" spc="-15" dirty="0">
                <a:solidFill>
                  <a:srgbClr val="363740"/>
                </a:solidFill>
                <a:latin typeface="Arial"/>
                <a:cs typeface="Arial"/>
              </a:rPr>
              <a:t> </a:t>
            </a:r>
            <a:r>
              <a:rPr sz="800" spc="5" dirty="0">
                <a:solidFill>
                  <a:srgbClr val="363740"/>
                </a:solidFill>
                <a:latin typeface="Arial"/>
                <a:cs typeface="Arial"/>
              </a:rPr>
              <a:t>meeting</a:t>
            </a:r>
            <a:r>
              <a:rPr sz="800" spc="-15" dirty="0">
                <a:solidFill>
                  <a:srgbClr val="363740"/>
                </a:solidFill>
                <a:latin typeface="Arial"/>
                <a:cs typeface="Arial"/>
              </a:rPr>
              <a:t> </a:t>
            </a:r>
            <a:r>
              <a:rPr sz="800" spc="40" dirty="0">
                <a:solidFill>
                  <a:srgbClr val="363740"/>
                </a:solidFill>
                <a:latin typeface="Arial"/>
                <a:cs typeface="Arial"/>
              </a:rPr>
              <a:t>with</a:t>
            </a:r>
            <a:r>
              <a:rPr sz="800" spc="-15" dirty="0">
                <a:solidFill>
                  <a:srgbClr val="363740"/>
                </a:solidFill>
                <a:latin typeface="Arial"/>
                <a:cs typeface="Arial"/>
              </a:rPr>
              <a:t> </a:t>
            </a:r>
            <a:r>
              <a:rPr sz="800" spc="5" dirty="0">
                <a:solidFill>
                  <a:srgbClr val="363740"/>
                </a:solidFill>
                <a:latin typeface="Arial"/>
                <a:cs typeface="Arial"/>
              </a:rPr>
              <a:t>original</a:t>
            </a:r>
            <a:r>
              <a:rPr sz="800" spc="-15" dirty="0">
                <a:solidFill>
                  <a:srgbClr val="363740"/>
                </a:solidFill>
                <a:latin typeface="Arial"/>
                <a:cs typeface="Arial"/>
              </a:rPr>
              <a:t> </a:t>
            </a:r>
            <a:r>
              <a:rPr sz="800" dirty="0">
                <a:solidFill>
                  <a:srgbClr val="363740"/>
                </a:solidFill>
                <a:latin typeface="Arial"/>
                <a:cs typeface="Arial"/>
              </a:rPr>
              <a:t>and</a:t>
            </a:r>
            <a:r>
              <a:rPr sz="800" spc="-15" dirty="0">
                <a:solidFill>
                  <a:srgbClr val="363740"/>
                </a:solidFill>
                <a:latin typeface="Arial"/>
                <a:cs typeface="Arial"/>
              </a:rPr>
              <a:t> </a:t>
            </a:r>
            <a:r>
              <a:rPr sz="800" spc="25" dirty="0">
                <a:solidFill>
                  <a:srgbClr val="363740"/>
                </a:solidFill>
                <a:latin typeface="Arial"/>
                <a:cs typeface="Arial"/>
              </a:rPr>
              <a:t>new</a:t>
            </a:r>
            <a:r>
              <a:rPr sz="800" spc="-15" dirty="0">
                <a:solidFill>
                  <a:srgbClr val="363740"/>
                </a:solidFill>
                <a:latin typeface="Arial"/>
                <a:cs typeface="Arial"/>
              </a:rPr>
              <a:t> </a:t>
            </a:r>
            <a:r>
              <a:rPr sz="800" spc="5" dirty="0">
                <a:solidFill>
                  <a:srgbClr val="363740"/>
                </a:solidFill>
                <a:latin typeface="Arial"/>
                <a:cs typeface="Arial"/>
              </a:rPr>
              <a:t>individuals</a:t>
            </a:r>
            <a:r>
              <a:rPr sz="800" spc="-15" dirty="0">
                <a:solidFill>
                  <a:srgbClr val="363740"/>
                </a:solidFill>
                <a:latin typeface="Arial"/>
                <a:cs typeface="Arial"/>
              </a:rPr>
              <a:t> </a:t>
            </a:r>
            <a:r>
              <a:rPr sz="800" spc="20" dirty="0">
                <a:solidFill>
                  <a:srgbClr val="363740"/>
                </a:solidFill>
                <a:latin typeface="Arial"/>
                <a:cs typeface="Arial"/>
              </a:rPr>
              <a:t>to</a:t>
            </a:r>
            <a:r>
              <a:rPr sz="800" spc="-15" dirty="0">
                <a:solidFill>
                  <a:srgbClr val="363740"/>
                </a:solidFill>
                <a:latin typeface="Arial"/>
                <a:cs typeface="Arial"/>
              </a:rPr>
              <a:t> </a:t>
            </a:r>
            <a:r>
              <a:rPr sz="800" dirty="0">
                <a:solidFill>
                  <a:srgbClr val="363740"/>
                </a:solidFill>
                <a:latin typeface="Arial"/>
                <a:cs typeface="Arial"/>
              </a:rPr>
              <a:t>collectively</a:t>
            </a:r>
            <a:r>
              <a:rPr sz="800" spc="-15" dirty="0">
                <a:solidFill>
                  <a:srgbClr val="363740"/>
                </a:solidFill>
                <a:latin typeface="Arial"/>
                <a:cs typeface="Arial"/>
              </a:rPr>
              <a:t> </a:t>
            </a:r>
            <a:r>
              <a:rPr sz="800" spc="-5" dirty="0">
                <a:solidFill>
                  <a:srgbClr val="363740"/>
                </a:solidFill>
                <a:latin typeface="Arial"/>
                <a:cs typeface="Arial"/>
              </a:rPr>
              <a:t>discuss</a:t>
            </a:r>
            <a:r>
              <a:rPr sz="800" spc="-15" dirty="0">
                <a:solidFill>
                  <a:srgbClr val="363740"/>
                </a:solidFill>
                <a:latin typeface="Arial"/>
                <a:cs typeface="Arial"/>
              </a:rPr>
              <a:t> </a:t>
            </a:r>
            <a:r>
              <a:rPr sz="800" spc="10" dirty="0">
                <a:solidFill>
                  <a:srgbClr val="363740"/>
                </a:solidFill>
                <a:latin typeface="Arial"/>
                <a:cs typeface="Arial"/>
              </a:rPr>
              <a:t>the</a:t>
            </a:r>
            <a:r>
              <a:rPr sz="800" spc="-15" dirty="0">
                <a:solidFill>
                  <a:srgbClr val="363740"/>
                </a:solidFill>
                <a:latin typeface="Arial"/>
                <a:cs typeface="Arial"/>
              </a:rPr>
              <a:t> </a:t>
            </a:r>
            <a:r>
              <a:rPr sz="800" spc="5" dirty="0">
                <a:solidFill>
                  <a:srgbClr val="363740"/>
                </a:solidFill>
                <a:latin typeface="Arial"/>
                <a:cs typeface="Arial"/>
              </a:rPr>
              <a:t>pending</a:t>
            </a:r>
            <a:r>
              <a:rPr sz="800" spc="-15" dirty="0">
                <a:solidFill>
                  <a:srgbClr val="363740"/>
                </a:solidFill>
                <a:latin typeface="Arial"/>
                <a:cs typeface="Arial"/>
              </a:rPr>
              <a:t> </a:t>
            </a:r>
            <a:r>
              <a:rPr sz="800" spc="-10" dirty="0">
                <a:solidFill>
                  <a:srgbClr val="363740"/>
                </a:solidFill>
                <a:latin typeface="Arial"/>
                <a:cs typeface="Arial"/>
              </a:rPr>
              <a:t>decision,</a:t>
            </a:r>
            <a:r>
              <a:rPr sz="800" spc="-15" dirty="0">
                <a:solidFill>
                  <a:srgbClr val="363740"/>
                </a:solidFill>
                <a:latin typeface="Arial"/>
                <a:cs typeface="Arial"/>
              </a:rPr>
              <a:t> </a:t>
            </a:r>
            <a:r>
              <a:rPr sz="800" spc="5" dirty="0">
                <a:solidFill>
                  <a:srgbClr val="363740"/>
                </a:solidFill>
                <a:latin typeface="Arial"/>
                <a:cs typeface="Arial"/>
              </a:rPr>
              <a:t>using</a:t>
            </a:r>
            <a:r>
              <a:rPr sz="800" spc="-15" dirty="0">
                <a:solidFill>
                  <a:srgbClr val="363740"/>
                </a:solidFill>
                <a:latin typeface="Arial"/>
                <a:cs typeface="Arial"/>
              </a:rPr>
              <a:t> </a:t>
            </a:r>
            <a:r>
              <a:rPr sz="800" spc="15" dirty="0">
                <a:solidFill>
                  <a:srgbClr val="363740"/>
                </a:solidFill>
                <a:latin typeface="Arial"/>
                <a:cs typeface="Arial"/>
              </a:rPr>
              <a:t>newly</a:t>
            </a:r>
            <a:r>
              <a:rPr sz="800" spc="-15" dirty="0">
                <a:solidFill>
                  <a:srgbClr val="363740"/>
                </a:solidFill>
                <a:latin typeface="Arial"/>
                <a:cs typeface="Arial"/>
              </a:rPr>
              <a:t> </a:t>
            </a:r>
            <a:r>
              <a:rPr sz="800" spc="-5" dirty="0">
                <a:solidFill>
                  <a:srgbClr val="363740"/>
                </a:solidFill>
                <a:latin typeface="Arial"/>
                <a:cs typeface="Arial"/>
              </a:rPr>
              <a:t>acquired</a:t>
            </a:r>
            <a:r>
              <a:rPr sz="800" spc="-15" dirty="0">
                <a:solidFill>
                  <a:srgbClr val="363740"/>
                </a:solidFill>
                <a:latin typeface="Arial"/>
                <a:cs typeface="Arial"/>
              </a:rPr>
              <a:t> </a:t>
            </a:r>
            <a:r>
              <a:rPr sz="800" spc="5" dirty="0">
                <a:solidFill>
                  <a:srgbClr val="363740"/>
                </a:solidFill>
                <a:latin typeface="Arial"/>
                <a:cs typeface="Arial"/>
              </a:rPr>
              <a:t>tactics</a:t>
            </a:r>
            <a:r>
              <a:rPr sz="800" spc="-15" dirty="0">
                <a:solidFill>
                  <a:srgbClr val="363740"/>
                </a:solidFill>
                <a:latin typeface="Arial"/>
                <a:cs typeface="Arial"/>
              </a:rPr>
              <a:t> </a:t>
            </a:r>
            <a:r>
              <a:rPr sz="800" spc="20" dirty="0">
                <a:solidFill>
                  <a:srgbClr val="363740"/>
                </a:solidFill>
                <a:latin typeface="Arial"/>
                <a:cs typeface="Arial"/>
              </a:rPr>
              <a:t>to</a:t>
            </a:r>
            <a:r>
              <a:rPr sz="800" spc="-15" dirty="0">
                <a:solidFill>
                  <a:srgbClr val="363740"/>
                </a:solidFill>
                <a:latin typeface="Arial"/>
                <a:cs typeface="Arial"/>
              </a:rPr>
              <a:t> </a:t>
            </a:r>
            <a:r>
              <a:rPr sz="800" spc="-5" dirty="0">
                <a:solidFill>
                  <a:srgbClr val="363740"/>
                </a:solidFill>
                <a:latin typeface="Arial"/>
                <a:cs typeface="Arial"/>
              </a:rPr>
              <a:t>encourage</a:t>
            </a:r>
            <a:r>
              <a:rPr sz="800" spc="-15" dirty="0">
                <a:solidFill>
                  <a:srgbClr val="363740"/>
                </a:solidFill>
                <a:latin typeface="Arial"/>
                <a:cs typeface="Arial"/>
              </a:rPr>
              <a:t> </a:t>
            </a:r>
            <a:r>
              <a:rPr sz="800" spc="-5" dirty="0">
                <a:solidFill>
                  <a:srgbClr val="363740"/>
                </a:solidFill>
                <a:latin typeface="Arial"/>
                <a:cs typeface="Arial"/>
              </a:rPr>
              <a:t>inclusive  </a:t>
            </a:r>
            <a:r>
              <a:rPr sz="800" spc="10" dirty="0">
                <a:solidFill>
                  <a:srgbClr val="363740"/>
                </a:solidFill>
                <a:latin typeface="Arial"/>
                <a:cs typeface="Arial"/>
              </a:rPr>
              <a:t>participation </a:t>
            </a:r>
            <a:r>
              <a:rPr sz="800" dirty="0">
                <a:solidFill>
                  <a:srgbClr val="363740"/>
                </a:solidFill>
                <a:latin typeface="Arial"/>
                <a:cs typeface="Arial"/>
              </a:rPr>
              <a:t>and</a:t>
            </a:r>
            <a:r>
              <a:rPr sz="800" spc="-70" dirty="0">
                <a:solidFill>
                  <a:srgbClr val="363740"/>
                </a:solidFill>
                <a:latin typeface="Arial"/>
                <a:cs typeface="Arial"/>
              </a:rPr>
              <a:t> </a:t>
            </a:r>
            <a:r>
              <a:rPr sz="800" dirty="0">
                <a:solidFill>
                  <a:srgbClr val="363740"/>
                </a:solidFill>
                <a:latin typeface="Arial"/>
                <a:cs typeface="Arial"/>
              </a:rPr>
              <a:t>engagement</a:t>
            </a:r>
            <a:endParaRPr sz="800">
              <a:latin typeface="Arial"/>
              <a:cs typeface="Arial"/>
            </a:endParaRPr>
          </a:p>
          <a:p>
            <a:pPr marL="254635" indent="-231140">
              <a:lnSpc>
                <a:spcPct val="100000"/>
              </a:lnSpc>
              <a:spcBef>
                <a:spcPts val="165"/>
              </a:spcBef>
              <a:buChar char="•"/>
              <a:tabLst>
                <a:tab pos="254635" algn="l"/>
                <a:tab pos="255270" algn="l"/>
              </a:tabLst>
            </a:pPr>
            <a:r>
              <a:rPr sz="800" spc="5" dirty="0">
                <a:solidFill>
                  <a:srgbClr val="363740"/>
                </a:solidFill>
                <a:latin typeface="Arial"/>
                <a:cs typeface="Arial"/>
              </a:rPr>
              <a:t>Meeting Dramatization</a:t>
            </a:r>
            <a:r>
              <a:rPr sz="800" spc="-95" dirty="0">
                <a:solidFill>
                  <a:srgbClr val="363740"/>
                </a:solidFill>
                <a:latin typeface="Arial"/>
                <a:cs typeface="Arial"/>
              </a:rPr>
              <a:t> </a:t>
            </a:r>
            <a:r>
              <a:rPr sz="800" spc="5" dirty="0">
                <a:solidFill>
                  <a:srgbClr val="363740"/>
                </a:solidFill>
                <a:latin typeface="Arial"/>
                <a:cs typeface="Arial"/>
              </a:rPr>
              <a:t>Critique</a:t>
            </a:r>
            <a:endParaRPr sz="800">
              <a:latin typeface="Arial"/>
              <a:cs typeface="Arial"/>
            </a:endParaRPr>
          </a:p>
        </p:txBody>
      </p:sp>
      <p:sp>
        <p:nvSpPr>
          <p:cNvPr id="10" name="object 10"/>
          <p:cNvSpPr txBox="1">
            <a:spLocks noGrp="1"/>
          </p:cNvSpPr>
          <p:nvPr>
            <p:ph type="sldNum" sz="quarter" idx="7"/>
          </p:nvPr>
        </p:nvSpPr>
        <p:spPr>
          <a:prstGeom prst="rect">
            <a:avLst/>
          </a:prstGeom>
        </p:spPr>
        <p:txBody>
          <a:bodyPr vert="horz" wrap="square" lIns="0" tIns="13970" rIns="0" bIns="0" rtlCol="0">
            <a:spAutoFit/>
          </a:bodyPr>
          <a:lstStyle/>
          <a:p>
            <a:pPr marL="25400">
              <a:lnSpc>
                <a:spcPct val="100000"/>
              </a:lnSpc>
              <a:spcBef>
                <a:spcPts val="110"/>
              </a:spcBef>
            </a:pPr>
            <a:fld id="{81D60167-4931-47E6-BA6A-407CBD079E47}" type="slidenum">
              <a:rPr spc="35" dirty="0"/>
              <a:t>8</a:t>
            </a:fld>
            <a:endParaRPr spc="35"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7478452" y="4765442"/>
            <a:ext cx="1161938" cy="253416"/>
          </a:xfrm>
          <a:prstGeom prst="rect">
            <a:avLst/>
          </a:prstGeom>
          <a:blipFill>
            <a:blip r:embed="rId2" cstate="print"/>
            <a:stretch>
              <a:fillRect/>
            </a:stretch>
          </a:blipFill>
        </p:spPr>
        <p:txBody>
          <a:bodyPr wrap="square" lIns="0" tIns="0" rIns="0" bIns="0" rtlCol="0"/>
          <a:lstStyle/>
          <a:p>
            <a:endParaRPr/>
          </a:p>
        </p:txBody>
      </p:sp>
      <p:graphicFrame>
        <p:nvGraphicFramePr>
          <p:cNvPr id="3" name="object 3"/>
          <p:cNvGraphicFramePr>
            <a:graphicFrameLocks noGrp="1"/>
          </p:cNvGraphicFramePr>
          <p:nvPr/>
        </p:nvGraphicFramePr>
        <p:xfrm>
          <a:off x="1719600" y="339162"/>
          <a:ext cx="6988175" cy="4318000"/>
        </p:xfrm>
        <a:graphic>
          <a:graphicData uri="http://schemas.openxmlformats.org/drawingml/2006/table">
            <a:tbl>
              <a:tblPr firstRow="1" bandRow="1">
                <a:tableStyleId>{2D5ABB26-0587-4C30-8999-92F81FD0307C}</a:tableStyleId>
              </a:tblPr>
              <a:tblGrid>
                <a:gridCol w="4006296">
                  <a:extLst>
                    <a:ext uri="{9D8B030D-6E8A-4147-A177-3AD203B41FA5}">
                      <a16:colId xmlns:a16="http://schemas.microsoft.com/office/drawing/2014/main" val="20000"/>
                    </a:ext>
                  </a:extLst>
                </a:gridCol>
                <a:gridCol w="190499">
                  <a:extLst>
                    <a:ext uri="{9D8B030D-6E8A-4147-A177-3AD203B41FA5}">
                      <a16:colId xmlns:a16="http://schemas.microsoft.com/office/drawing/2014/main" val="20001"/>
                    </a:ext>
                  </a:extLst>
                </a:gridCol>
                <a:gridCol w="1294649">
                  <a:extLst>
                    <a:ext uri="{9D8B030D-6E8A-4147-A177-3AD203B41FA5}">
                      <a16:colId xmlns:a16="http://schemas.microsoft.com/office/drawing/2014/main" val="20002"/>
                    </a:ext>
                  </a:extLst>
                </a:gridCol>
                <a:gridCol w="201649">
                  <a:extLst>
                    <a:ext uri="{9D8B030D-6E8A-4147-A177-3AD203B41FA5}">
                      <a16:colId xmlns:a16="http://schemas.microsoft.com/office/drawing/2014/main" val="20003"/>
                    </a:ext>
                  </a:extLst>
                </a:gridCol>
                <a:gridCol w="1294649">
                  <a:extLst>
                    <a:ext uri="{9D8B030D-6E8A-4147-A177-3AD203B41FA5}">
                      <a16:colId xmlns:a16="http://schemas.microsoft.com/office/drawing/2014/main" val="20004"/>
                    </a:ext>
                  </a:extLst>
                </a:gridCol>
              </a:tblGrid>
              <a:tr h="655487">
                <a:tc>
                  <a:txBody>
                    <a:bodyPr/>
                    <a:lstStyle/>
                    <a:p>
                      <a:pPr>
                        <a:lnSpc>
                          <a:spcPct val="100000"/>
                        </a:lnSpc>
                        <a:spcBef>
                          <a:spcPts val="20"/>
                        </a:spcBef>
                      </a:pPr>
                      <a:r>
                        <a:rPr sz="2000" dirty="0">
                          <a:solidFill>
                            <a:srgbClr val="79A7C6"/>
                          </a:solidFill>
                          <a:latin typeface="Arial"/>
                          <a:cs typeface="Arial"/>
                        </a:rPr>
                        <a:t>Fostering </a:t>
                      </a:r>
                      <a:r>
                        <a:rPr sz="2000" spc="-5" dirty="0">
                          <a:solidFill>
                            <a:srgbClr val="79A7C6"/>
                          </a:solidFill>
                          <a:latin typeface="Arial"/>
                          <a:cs typeface="Arial"/>
                        </a:rPr>
                        <a:t>Inclusion </a:t>
                      </a:r>
                      <a:r>
                        <a:rPr sz="2000" spc="-10" dirty="0">
                          <a:solidFill>
                            <a:srgbClr val="79A7C6"/>
                          </a:solidFill>
                          <a:latin typeface="Arial"/>
                          <a:cs typeface="Arial"/>
                        </a:rPr>
                        <a:t>&amp;</a:t>
                      </a:r>
                      <a:r>
                        <a:rPr sz="2000" spc="-170" dirty="0">
                          <a:solidFill>
                            <a:srgbClr val="79A7C6"/>
                          </a:solidFill>
                          <a:latin typeface="Arial"/>
                          <a:cs typeface="Arial"/>
                        </a:rPr>
                        <a:t> </a:t>
                      </a:r>
                      <a:r>
                        <a:rPr sz="2000" spc="20" dirty="0">
                          <a:solidFill>
                            <a:srgbClr val="79A7C6"/>
                          </a:solidFill>
                          <a:latin typeface="Arial"/>
                          <a:cs typeface="Arial"/>
                        </a:rPr>
                        <a:t>Diversity</a:t>
                      </a:r>
                      <a:endParaRPr sz="2000">
                        <a:latin typeface="Arial"/>
                        <a:cs typeface="Arial"/>
                      </a:endParaRPr>
                    </a:p>
                    <a:p>
                      <a:pPr>
                        <a:lnSpc>
                          <a:spcPct val="100000"/>
                        </a:lnSpc>
                        <a:spcBef>
                          <a:spcPts val="1105"/>
                        </a:spcBef>
                      </a:pPr>
                      <a:r>
                        <a:rPr sz="1200" spc="-5" dirty="0">
                          <a:solidFill>
                            <a:srgbClr val="79A7C6"/>
                          </a:solidFill>
                          <a:latin typeface="Arial"/>
                          <a:cs typeface="Arial"/>
                        </a:rPr>
                        <a:t>Project</a:t>
                      </a:r>
                      <a:r>
                        <a:rPr sz="1200" spc="-90" dirty="0">
                          <a:solidFill>
                            <a:srgbClr val="79A7C6"/>
                          </a:solidFill>
                          <a:latin typeface="Arial"/>
                          <a:cs typeface="Arial"/>
                        </a:rPr>
                        <a:t> </a:t>
                      </a:r>
                      <a:r>
                        <a:rPr sz="1200" spc="-15" dirty="0">
                          <a:solidFill>
                            <a:srgbClr val="79A7C6"/>
                          </a:solidFill>
                          <a:latin typeface="Arial"/>
                          <a:cs typeface="Arial"/>
                        </a:rPr>
                        <a:t>Examples</a:t>
                      </a:r>
                      <a:endParaRPr sz="1200">
                        <a:latin typeface="Arial"/>
                        <a:cs typeface="Arial"/>
                      </a:endParaRPr>
                    </a:p>
                  </a:txBody>
                  <a:tcPr marL="0" marR="0" marT="2540" marB="0"/>
                </a:tc>
                <a:tc gridSpan="4">
                  <a:txBody>
                    <a:bodyPr/>
                    <a:lstStyle/>
                    <a:p>
                      <a:endParaRPr sz="1200">
                        <a:latin typeface="Arial"/>
                        <a:cs typeface="Arial"/>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20730">
                <a:tc>
                  <a:txBody>
                    <a:bodyPr/>
                    <a:lstStyle/>
                    <a:p>
                      <a:pPr>
                        <a:lnSpc>
                          <a:spcPct val="100000"/>
                        </a:lnSpc>
                        <a:spcBef>
                          <a:spcPts val="30"/>
                        </a:spcBef>
                      </a:pPr>
                      <a:endParaRPr sz="900">
                        <a:latin typeface="Times New Roman"/>
                        <a:cs typeface="Times New Roman"/>
                      </a:endParaRPr>
                    </a:p>
                    <a:p>
                      <a:pPr marL="26034">
                        <a:lnSpc>
                          <a:spcPct val="100000"/>
                        </a:lnSpc>
                        <a:tabLst>
                          <a:tab pos="1270000" algn="l"/>
                        </a:tabLst>
                      </a:pPr>
                      <a:r>
                        <a:rPr sz="800" b="1" spc="-75" dirty="0">
                          <a:solidFill>
                            <a:srgbClr val="363740"/>
                          </a:solidFill>
                          <a:latin typeface="Arial Black"/>
                          <a:cs typeface="Arial Black"/>
                        </a:rPr>
                        <a:t>NAME	DESCRIPTION</a:t>
                      </a:r>
                      <a:endParaRPr sz="800">
                        <a:latin typeface="Arial Black"/>
                        <a:cs typeface="Arial Black"/>
                      </a:endParaRPr>
                    </a:p>
                  </a:txBody>
                  <a:tcPr marL="0" marR="0" marT="3810" marB="0">
                    <a:lnB w="12699">
                      <a:solidFill>
                        <a:srgbClr val="D8D8D8"/>
                      </a:solidFill>
                      <a:prstDash val="solid"/>
                    </a:lnB>
                  </a:tcPr>
                </a:tc>
                <a:tc>
                  <a:txBody>
                    <a:bodyPr/>
                    <a:lstStyle/>
                    <a:p>
                      <a:endParaRPr sz="800">
                        <a:latin typeface="Arial Black"/>
                        <a:cs typeface="Arial Black"/>
                      </a:endParaRPr>
                    </a:p>
                  </a:txBody>
                  <a:tcPr marL="0" marR="0" marT="0" marB="0"/>
                </a:tc>
                <a:tc>
                  <a:txBody>
                    <a:bodyPr/>
                    <a:lstStyle/>
                    <a:p>
                      <a:pPr marL="4445">
                        <a:lnSpc>
                          <a:spcPct val="100000"/>
                        </a:lnSpc>
                        <a:spcBef>
                          <a:spcPts val="15"/>
                        </a:spcBef>
                      </a:pPr>
                      <a:r>
                        <a:rPr sz="800" b="1" spc="-95" dirty="0">
                          <a:solidFill>
                            <a:srgbClr val="363740"/>
                          </a:solidFill>
                          <a:latin typeface="Arial Black"/>
                          <a:cs typeface="Arial Black"/>
                        </a:rPr>
                        <a:t>PROJECTED</a:t>
                      </a:r>
                      <a:endParaRPr sz="800">
                        <a:latin typeface="Arial Black"/>
                        <a:cs typeface="Arial Black"/>
                      </a:endParaRPr>
                    </a:p>
                    <a:p>
                      <a:pPr marL="4445">
                        <a:lnSpc>
                          <a:spcPct val="100000"/>
                        </a:lnSpc>
                        <a:spcBef>
                          <a:spcPts val="90"/>
                        </a:spcBef>
                      </a:pPr>
                      <a:r>
                        <a:rPr sz="800" b="1" spc="-80" dirty="0">
                          <a:solidFill>
                            <a:srgbClr val="363740"/>
                          </a:solidFill>
                          <a:latin typeface="Arial Black"/>
                          <a:cs typeface="Arial Black"/>
                        </a:rPr>
                        <a:t>BUSINESS</a:t>
                      </a:r>
                      <a:r>
                        <a:rPr sz="800" b="1" spc="-135" dirty="0">
                          <a:solidFill>
                            <a:srgbClr val="363740"/>
                          </a:solidFill>
                          <a:latin typeface="Arial Black"/>
                          <a:cs typeface="Arial Black"/>
                        </a:rPr>
                        <a:t> </a:t>
                      </a:r>
                      <a:r>
                        <a:rPr sz="800" b="1" spc="-85" dirty="0">
                          <a:solidFill>
                            <a:srgbClr val="363740"/>
                          </a:solidFill>
                          <a:latin typeface="Arial Black"/>
                          <a:cs typeface="Arial Black"/>
                        </a:rPr>
                        <a:t>IMPACT</a:t>
                      </a:r>
                      <a:endParaRPr sz="800">
                        <a:latin typeface="Arial Black"/>
                        <a:cs typeface="Arial Black"/>
                      </a:endParaRPr>
                    </a:p>
                  </a:txBody>
                  <a:tcPr marL="0" marR="0" marT="1905" marB="0">
                    <a:lnB w="12699">
                      <a:solidFill>
                        <a:srgbClr val="D8D8D8"/>
                      </a:solidFill>
                      <a:prstDash val="solid"/>
                    </a:lnB>
                  </a:tcPr>
                </a:tc>
                <a:tc>
                  <a:txBody>
                    <a:bodyPr/>
                    <a:lstStyle/>
                    <a:p>
                      <a:endParaRPr sz="800">
                        <a:latin typeface="Arial Black"/>
                        <a:cs typeface="Arial Black"/>
                      </a:endParaRPr>
                    </a:p>
                  </a:txBody>
                  <a:tcPr marL="0" marR="0" marT="0" marB="0"/>
                </a:tc>
                <a:tc>
                  <a:txBody>
                    <a:bodyPr/>
                    <a:lstStyle/>
                    <a:p>
                      <a:pPr marL="4445">
                        <a:lnSpc>
                          <a:spcPct val="100000"/>
                        </a:lnSpc>
                        <a:spcBef>
                          <a:spcPts val="15"/>
                        </a:spcBef>
                      </a:pPr>
                      <a:r>
                        <a:rPr sz="800" b="1" spc="-95" dirty="0">
                          <a:solidFill>
                            <a:srgbClr val="363740"/>
                          </a:solidFill>
                          <a:latin typeface="Arial Black"/>
                          <a:cs typeface="Arial Black"/>
                        </a:rPr>
                        <a:t>PROJECTED</a:t>
                      </a:r>
                      <a:endParaRPr sz="800">
                        <a:latin typeface="Arial Black"/>
                        <a:cs typeface="Arial Black"/>
                      </a:endParaRPr>
                    </a:p>
                    <a:p>
                      <a:pPr marL="4445">
                        <a:lnSpc>
                          <a:spcPct val="100000"/>
                        </a:lnSpc>
                        <a:spcBef>
                          <a:spcPts val="90"/>
                        </a:spcBef>
                      </a:pPr>
                      <a:r>
                        <a:rPr sz="800" b="1" spc="-70" dirty="0">
                          <a:solidFill>
                            <a:srgbClr val="363740"/>
                          </a:solidFill>
                          <a:latin typeface="Arial Black"/>
                          <a:cs typeface="Arial Black"/>
                        </a:rPr>
                        <a:t>FINANCIAL</a:t>
                      </a:r>
                      <a:r>
                        <a:rPr sz="800" b="1" spc="-135" dirty="0">
                          <a:solidFill>
                            <a:srgbClr val="363740"/>
                          </a:solidFill>
                          <a:latin typeface="Arial Black"/>
                          <a:cs typeface="Arial Black"/>
                        </a:rPr>
                        <a:t> </a:t>
                      </a:r>
                      <a:r>
                        <a:rPr sz="800" b="1" spc="-85" dirty="0">
                          <a:solidFill>
                            <a:srgbClr val="363740"/>
                          </a:solidFill>
                          <a:latin typeface="Arial Black"/>
                          <a:cs typeface="Arial Black"/>
                        </a:rPr>
                        <a:t>IMPACT</a:t>
                      </a:r>
                      <a:endParaRPr sz="800">
                        <a:latin typeface="Arial Black"/>
                        <a:cs typeface="Arial Black"/>
                      </a:endParaRPr>
                    </a:p>
                  </a:txBody>
                  <a:tcPr marL="0" marR="0" marT="1905" marB="0">
                    <a:lnB w="12699">
                      <a:solidFill>
                        <a:srgbClr val="D8D8D8"/>
                      </a:solidFill>
                      <a:prstDash val="solid"/>
                    </a:lnB>
                  </a:tcPr>
                </a:tc>
                <a:extLst>
                  <a:ext uri="{0D108BD9-81ED-4DB2-BD59-A6C34878D82A}">
                    <a16:rowId xmlns:a16="http://schemas.microsoft.com/office/drawing/2014/main" val="10001"/>
                  </a:ext>
                </a:extLst>
              </a:tr>
              <a:tr h="183172">
                <a:tc>
                  <a:txBody>
                    <a:bodyPr/>
                    <a:lstStyle/>
                    <a:p>
                      <a:pPr marL="26034">
                        <a:lnSpc>
                          <a:spcPct val="100000"/>
                        </a:lnSpc>
                        <a:spcBef>
                          <a:spcPts val="290"/>
                        </a:spcBef>
                        <a:tabLst>
                          <a:tab pos="1270000" algn="l"/>
                        </a:tabLst>
                      </a:pPr>
                      <a:r>
                        <a:rPr sz="800" b="1" spc="-75" dirty="0">
                          <a:solidFill>
                            <a:srgbClr val="79A7C6"/>
                          </a:solidFill>
                          <a:latin typeface="Arial Black"/>
                          <a:cs typeface="Arial Black"/>
                        </a:rPr>
                        <a:t>Data</a:t>
                      </a:r>
                      <a:r>
                        <a:rPr sz="800" b="1" spc="-40" dirty="0">
                          <a:solidFill>
                            <a:srgbClr val="79A7C6"/>
                          </a:solidFill>
                          <a:latin typeface="Arial Black"/>
                          <a:cs typeface="Arial Black"/>
                        </a:rPr>
                        <a:t> </a:t>
                      </a:r>
                      <a:r>
                        <a:rPr sz="800" b="1" spc="-80" dirty="0">
                          <a:solidFill>
                            <a:srgbClr val="79A7C6"/>
                          </a:solidFill>
                          <a:latin typeface="Arial Black"/>
                          <a:cs typeface="Arial Black"/>
                        </a:rPr>
                        <a:t>Analytics</a:t>
                      </a:r>
                      <a:r>
                        <a:rPr sz="800" b="1" spc="-40" dirty="0">
                          <a:solidFill>
                            <a:srgbClr val="79A7C6"/>
                          </a:solidFill>
                          <a:latin typeface="Arial Black"/>
                          <a:cs typeface="Arial Black"/>
                        </a:rPr>
                        <a:t> </a:t>
                      </a:r>
                      <a:r>
                        <a:rPr sz="800" b="1" spc="-55" dirty="0">
                          <a:solidFill>
                            <a:srgbClr val="79A7C6"/>
                          </a:solidFill>
                          <a:latin typeface="Arial Black"/>
                          <a:cs typeface="Arial Black"/>
                        </a:rPr>
                        <a:t>for	</a:t>
                      </a:r>
                      <a:r>
                        <a:rPr sz="800" spc="-10" dirty="0">
                          <a:solidFill>
                            <a:srgbClr val="363740"/>
                          </a:solidFill>
                          <a:latin typeface="Arial"/>
                          <a:cs typeface="Arial"/>
                        </a:rPr>
                        <a:t>The</a:t>
                      </a:r>
                      <a:r>
                        <a:rPr sz="800" spc="-25" dirty="0">
                          <a:solidFill>
                            <a:srgbClr val="363740"/>
                          </a:solidFill>
                          <a:latin typeface="Arial"/>
                          <a:cs typeface="Arial"/>
                        </a:rPr>
                        <a:t> </a:t>
                      </a:r>
                      <a:r>
                        <a:rPr sz="800" dirty="0">
                          <a:solidFill>
                            <a:srgbClr val="363740"/>
                          </a:solidFill>
                          <a:latin typeface="Arial"/>
                          <a:cs typeface="Arial"/>
                        </a:rPr>
                        <a:t>Head</a:t>
                      </a:r>
                      <a:r>
                        <a:rPr sz="800" spc="-25" dirty="0">
                          <a:solidFill>
                            <a:srgbClr val="363740"/>
                          </a:solidFill>
                          <a:latin typeface="Arial"/>
                          <a:cs typeface="Arial"/>
                        </a:rPr>
                        <a:t> </a:t>
                      </a:r>
                      <a:r>
                        <a:rPr sz="800" spc="15" dirty="0">
                          <a:solidFill>
                            <a:srgbClr val="363740"/>
                          </a:solidFill>
                          <a:latin typeface="Arial"/>
                          <a:cs typeface="Arial"/>
                        </a:rPr>
                        <a:t>of</a:t>
                      </a:r>
                      <a:r>
                        <a:rPr sz="800" spc="-25" dirty="0">
                          <a:solidFill>
                            <a:srgbClr val="363740"/>
                          </a:solidFill>
                          <a:latin typeface="Arial"/>
                          <a:cs typeface="Arial"/>
                        </a:rPr>
                        <a:t> </a:t>
                      </a:r>
                      <a:r>
                        <a:rPr sz="800" dirty="0">
                          <a:solidFill>
                            <a:srgbClr val="363740"/>
                          </a:solidFill>
                          <a:latin typeface="Arial"/>
                          <a:cs typeface="Arial"/>
                        </a:rPr>
                        <a:t>Corporate</a:t>
                      </a:r>
                      <a:r>
                        <a:rPr sz="800" spc="-25" dirty="0">
                          <a:solidFill>
                            <a:srgbClr val="363740"/>
                          </a:solidFill>
                          <a:latin typeface="Arial"/>
                          <a:cs typeface="Arial"/>
                        </a:rPr>
                        <a:t> </a:t>
                      </a:r>
                      <a:r>
                        <a:rPr sz="800" spc="25" dirty="0">
                          <a:solidFill>
                            <a:srgbClr val="363740"/>
                          </a:solidFill>
                          <a:latin typeface="Arial"/>
                          <a:cs typeface="Arial"/>
                        </a:rPr>
                        <a:t>Audit</a:t>
                      </a:r>
                      <a:r>
                        <a:rPr sz="800" spc="-25" dirty="0">
                          <a:solidFill>
                            <a:srgbClr val="363740"/>
                          </a:solidFill>
                          <a:latin typeface="Arial"/>
                          <a:cs typeface="Arial"/>
                        </a:rPr>
                        <a:t> </a:t>
                      </a:r>
                      <a:r>
                        <a:rPr sz="800" dirty="0">
                          <a:solidFill>
                            <a:srgbClr val="363740"/>
                          </a:solidFill>
                          <a:latin typeface="Arial"/>
                          <a:cs typeface="Arial"/>
                        </a:rPr>
                        <a:t>and</a:t>
                      </a:r>
                      <a:r>
                        <a:rPr sz="800" spc="-25" dirty="0">
                          <a:solidFill>
                            <a:srgbClr val="363740"/>
                          </a:solidFill>
                          <a:latin typeface="Arial"/>
                          <a:cs typeface="Arial"/>
                        </a:rPr>
                        <a:t> </a:t>
                      </a:r>
                      <a:r>
                        <a:rPr sz="800" spc="10" dirty="0">
                          <a:solidFill>
                            <a:srgbClr val="363740"/>
                          </a:solidFill>
                          <a:latin typeface="Arial"/>
                          <a:cs typeface="Arial"/>
                        </a:rPr>
                        <a:t>Advisory</a:t>
                      </a:r>
                      <a:r>
                        <a:rPr sz="800" spc="-25" dirty="0">
                          <a:solidFill>
                            <a:srgbClr val="363740"/>
                          </a:solidFill>
                          <a:latin typeface="Arial"/>
                          <a:cs typeface="Arial"/>
                        </a:rPr>
                        <a:t> </a:t>
                      </a:r>
                      <a:r>
                        <a:rPr sz="800" spc="10" dirty="0">
                          <a:solidFill>
                            <a:srgbClr val="363740"/>
                          </a:solidFill>
                          <a:latin typeface="Arial"/>
                          <a:cs typeface="Arial"/>
                        </a:rPr>
                        <a:t>at</a:t>
                      </a:r>
                      <a:r>
                        <a:rPr sz="800" spc="-25" dirty="0">
                          <a:solidFill>
                            <a:srgbClr val="363740"/>
                          </a:solidFill>
                          <a:latin typeface="Arial"/>
                          <a:cs typeface="Arial"/>
                        </a:rPr>
                        <a:t> a</a:t>
                      </a:r>
                      <a:endParaRPr sz="800">
                        <a:latin typeface="Arial"/>
                        <a:cs typeface="Arial"/>
                      </a:endParaRPr>
                    </a:p>
                  </a:txBody>
                  <a:tcPr marL="0" marR="0" marT="36830" marB="0">
                    <a:lnT w="12699">
                      <a:solidFill>
                        <a:srgbClr val="D8D8D8"/>
                      </a:solidFill>
                      <a:prstDash val="solid"/>
                    </a:lnT>
                  </a:tcPr>
                </a:tc>
                <a:tc>
                  <a:txBody>
                    <a:bodyPr/>
                    <a:lstStyle/>
                    <a:p>
                      <a:endParaRPr sz="800">
                        <a:latin typeface="Arial"/>
                        <a:cs typeface="Arial"/>
                      </a:endParaRPr>
                    </a:p>
                  </a:txBody>
                  <a:tcPr marL="0" marR="0" marT="0" marB="0"/>
                </a:tc>
                <a:tc>
                  <a:txBody>
                    <a:bodyPr/>
                    <a:lstStyle/>
                    <a:p>
                      <a:pPr marL="4445">
                        <a:lnSpc>
                          <a:spcPct val="100000"/>
                        </a:lnSpc>
                        <a:spcBef>
                          <a:spcPts val="290"/>
                        </a:spcBef>
                      </a:pPr>
                      <a:r>
                        <a:rPr sz="800" spc="-10" dirty="0">
                          <a:solidFill>
                            <a:srgbClr val="363740"/>
                          </a:solidFill>
                          <a:latin typeface="Arial"/>
                          <a:cs typeface="Arial"/>
                        </a:rPr>
                        <a:t>Increased</a:t>
                      </a:r>
                      <a:r>
                        <a:rPr sz="800" spc="-105" dirty="0">
                          <a:solidFill>
                            <a:srgbClr val="363740"/>
                          </a:solidFill>
                          <a:latin typeface="Arial"/>
                          <a:cs typeface="Arial"/>
                        </a:rPr>
                        <a:t> </a:t>
                      </a:r>
                      <a:r>
                        <a:rPr sz="800" spc="-10" dirty="0">
                          <a:solidFill>
                            <a:srgbClr val="363740"/>
                          </a:solidFill>
                          <a:latin typeface="Arial"/>
                          <a:cs typeface="Arial"/>
                        </a:rPr>
                        <a:t>Employee</a:t>
                      </a:r>
                      <a:endParaRPr sz="800">
                        <a:latin typeface="Arial"/>
                        <a:cs typeface="Arial"/>
                      </a:endParaRPr>
                    </a:p>
                  </a:txBody>
                  <a:tcPr marL="0" marR="0" marT="36830" marB="0">
                    <a:lnT w="12699">
                      <a:solidFill>
                        <a:srgbClr val="D8D8D8"/>
                      </a:solidFill>
                      <a:prstDash val="solid"/>
                    </a:lnT>
                  </a:tcPr>
                </a:tc>
                <a:tc>
                  <a:txBody>
                    <a:bodyPr/>
                    <a:lstStyle/>
                    <a:p>
                      <a:endParaRPr sz="800">
                        <a:latin typeface="Arial"/>
                        <a:cs typeface="Arial"/>
                      </a:endParaRPr>
                    </a:p>
                  </a:txBody>
                  <a:tcPr marL="0" marR="0" marT="0" marB="0"/>
                </a:tc>
                <a:tc>
                  <a:txBody>
                    <a:bodyPr/>
                    <a:lstStyle/>
                    <a:p>
                      <a:pPr marL="4445">
                        <a:lnSpc>
                          <a:spcPct val="100000"/>
                        </a:lnSpc>
                        <a:spcBef>
                          <a:spcPts val="290"/>
                        </a:spcBef>
                      </a:pPr>
                      <a:r>
                        <a:rPr sz="800" spc="25" dirty="0">
                          <a:solidFill>
                            <a:srgbClr val="363740"/>
                          </a:solidFill>
                          <a:latin typeface="Arial"/>
                          <a:cs typeface="Arial"/>
                        </a:rPr>
                        <a:t>$100,000</a:t>
                      </a:r>
                      <a:endParaRPr sz="800">
                        <a:latin typeface="Arial"/>
                        <a:cs typeface="Arial"/>
                      </a:endParaRPr>
                    </a:p>
                  </a:txBody>
                  <a:tcPr marL="0" marR="0" marT="36830" marB="0">
                    <a:lnT w="12699">
                      <a:solidFill>
                        <a:srgbClr val="D8D8D8"/>
                      </a:solidFill>
                      <a:prstDash val="solid"/>
                    </a:lnT>
                  </a:tcPr>
                </a:tc>
                <a:extLst>
                  <a:ext uri="{0D108BD9-81ED-4DB2-BD59-A6C34878D82A}">
                    <a16:rowId xmlns:a16="http://schemas.microsoft.com/office/drawing/2014/main" val="10002"/>
                  </a:ext>
                </a:extLst>
              </a:tr>
              <a:tr h="142874">
                <a:tc>
                  <a:txBody>
                    <a:bodyPr/>
                    <a:lstStyle/>
                    <a:p>
                      <a:pPr marL="26034">
                        <a:lnSpc>
                          <a:spcPct val="100000"/>
                        </a:lnSpc>
                        <a:spcBef>
                          <a:spcPts val="25"/>
                        </a:spcBef>
                        <a:tabLst>
                          <a:tab pos="1270000" algn="l"/>
                        </a:tabLst>
                      </a:pPr>
                      <a:r>
                        <a:rPr sz="800" b="1" spc="-55" dirty="0">
                          <a:solidFill>
                            <a:srgbClr val="79A7C6"/>
                          </a:solidFill>
                          <a:latin typeface="Arial Black"/>
                          <a:cs typeface="Arial Black"/>
                        </a:rPr>
                        <a:t>Audit,</a:t>
                      </a:r>
                      <a:r>
                        <a:rPr sz="800" b="1" spc="-50" dirty="0">
                          <a:solidFill>
                            <a:srgbClr val="79A7C6"/>
                          </a:solidFill>
                          <a:latin typeface="Arial Black"/>
                          <a:cs typeface="Arial Black"/>
                        </a:rPr>
                        <a:t> </a:t>
                      </a:r>
                      <a:r>
                        <a:rPr sz="800" b="1" spc="-85" dirty="0">
                          <a:solidFill>
                            <a:srgbClr val="79A7C6"/>
                          </a:solidFill>
                          <a:latin typeface="Arial Black"/>
                          <a:cs typeface="Arial Black"/>
                        </a:rPr>
                        <a:t>Risk</a:t>
                      </a:r>
                      <a:r>
                        <a:rPr sz="800" b="1" spc="-50" dirty="0">
                          <a:solidFill>
                            <a:srgbClr val="79A7C6"/>
                          </a:solidFill>
                          <a:latin typeface="Arial Black"/>
                          <a:cs typeface="Arial Black"/>
                        </a:rPr>
                        <a:t> </a:t>
                      </a:r>
                      <a:r>
                        <a:rPr sz="800" b="1" spc="-170" dirty="0">
                          <a:solidFill>
                            <a:srgbClr val="79A7C6"/>
                          </a:solidFill>
                          <a:latin typeface="Arial Black"/>
                          <a:cs typeface="Arial Black"/>
                        </a:rPr>
                        <a:t>&amp;	</a:t>
                      </a:r>
                      <a:r>
                        <a:rPr sz="800" spc="10" dirty="0">
                          <a:solidFill>
                            <a:srgbClr val="363740"/>
                          </a:solidFill>
                          <a:latin typeface="Arial"/>
                          <a:cs typeface="Arial"/>
                        </a:rPr>
                        <a:t>transportation </a:t>
                      </a:r>
                      <a:r>
                        <a:rPr sz="800" dirty="0">
                          <a:solidFill>
                            <a:srgbClr val="363740"/>
                          </a:solidFill>
                          <a:latin typeface="Arial"/>
                          <a:cs typeface="Arial"/>
                        </a:rPr>
                        <a:t>company </a:t>
                      </a:r>
                      <a:r>
                        <a:rPr sz="800" spc="15" dirty="0">
                          <a:solidFill>
                            <a:srgbClr val="363740"/>
                          </a:solidFill>
                          <a:latin typeface="Arial"/>
                          <a:cs typeface="Arial"/>
                        </a:rPr>
                        <a:t>worked </a:t>
                      </a:r>
                      <a:r>
                        <a:rPr sz="800" spc="20" dirty="0">
                          <a:solidFill>
                            <a:srgbClr val="363740"/>
                          </a:solidFill>
                          <a:latin typeface="Arial"/>
                          <a:cs typeface="Arial"/>
                        </a:rPr>
                        <a:t>toward </a:t>
                      </a:r>
                      <a:r>
                        <a:rPr sz="800" spc="-25" dirty="0">
                          <a:solidFill>
                            <a:srgbClr val="363740"/>
                          </a:solidFill>
                          <a:latin typeface="Arial"/>
                          <a:cs typeface="Arial"/>
                        </a:rPr>
                        <a:t>a </a:t>
                      </a:r>
                      <a:r>
                        <a:rPr sz="800" spc="-5" dirty="0">
                          <a:solidFill>
                            <a:srgbClr val="363740"/>
                          </a:solidFill>
                          <a:latin typeface="Arial"/>
                          <a:cs typeface="Arial"/>
                        </a:rPr>
                        <a:t>decision</a:t>
                      </a:r>
                      <a:r>
                        <a:rPr sz="800" spc="-110" dirty="0">
                          <a:solidFill>
                            <a:srgbClr val="363740"/>
                          </a:solidFill>
                          <a:latin typeface="Arial"/>
                          <a:cs typeface="Arial"/>
                        </a:rPr>
                        <a:t> </a:t>
                      </a:r>
                      <a:r>
                        <a:rPr sz="800" spc="20" dirty="0">
                          <a:solidFill>
                            <a:srgbClr val="363740"/>
                          </a:solidFill>
                          <a:latin typeface="Arial"/>
                          <a:cs typeface="Arial"/>
                        </a:rPr>
                        <a:t>to</a:t>
                      </a:r>
                      <a:endParaRPr sz="800">
                        <a:latin typeface="Arial"/>
                        <a:cs typeface="Arial"/>
                      </a:endParaRPr>
                    </a:p>
                  </a:txBody>
                  <a:tcPr marL="0" marR="0" marT="3175" marB="0"/>
                </a:tc>
                <a:tc>
                  <a:txBody>
                    <a:bodyPr/>
                    <a:lstStyle/>
                    <a:p>
                      <a:endParaRPr sz="800">
                        <a:latin typeface="Arial"/>
                        <a:cs typeface="Arial"/>
                      </a:endParaRPr>
                    </a:p>
                  </a:txBody>
                  <a:tcPr marL="0" marR="0" marT="0" marB="0"/>
                </a:tc>
                <a:tc>
                  <a:txBody>
                    <a:bodyPr/>
                    <a:lstStyle/>
                    <a:p>
                      <a:pPr marL="4445">
                        <a:lnSpc>
                          <a:spcPct val="100000"/>
                        </a:lnSpc>
                        <a:spcBef>
                          <a:spcPts val="25"/>
                        </a:spcBef>
                      </a:pPr>
                      <a:r>
                        <a:rPr sz="800" spc="10" dirty="0">
                          <a:solidFill>
                            <a:srgbClr val="363740"/>
                          </a:solidFill>
                          <a:latin typeface="Arial"/>
                          <a:cs typeface="Arial"/>
                        </a:rPr>
                        <a:t>Productivity</a:t>
                      </a:r>
                      <a:r>
                        <a:rPr sz="800" spc="-105" dirty="0">
                          <a:solidFill>
                            <a:srgbClr val="363740"/>
                          </a:solidFill>
                          <a:latin typeface="Arial"/>
                          <a:cs typeface="Arial"/>
                        </a:rPr>
                        <a:t> </a:t>
                      </a:r>
                      <a:r>
                        <a:rPr sz="800" spc="30" dirty="0">
                          <a:solidFill>
                            <a:srgbClr val="363740"/>
                          </a:solidFill>
                          <a:latin typeface="Arial"/>
                          <a:cs typeface="Arial"/>
                        </a:rPr>
                        <a:t>10%</a:t>
                      </a:r>
                      <a:endParaRPr sz="800">
                        <a:latin typeface="Arial"/>
                        <a:cs typeface="Arial"/>
                      </a:endParaRPr>
                    </a:p>
                  </a:txBody>
                  <a:tcPr marL="0" marR="0" marT="3175" marB="0"/>
                </a:tc>
                <a:tc>
                  <a:txBody>
                    <a:bodyPr/>
                    <a:lstStyle/>
                    <a:p>
                      <a:endParaRPr sz="800">
                        <a:latin typeface="Arial"/>
                        <a:cs typeface="Arial"/>
                      </a:endParaRPr>
                    </a:p>
                  </a:txBody>
                  <a:tcPr marL="0" marR="0" marT="0" marB="0"/>
                </a:tc>
                <a:tc>
                  <a:txBody>
                    <a:bodyPr/>
                    <a:lstStyle/>
                    <a:p>
                      <a:endParaRPr sz="800">
                        <a:latin typeface="Arial"/>
                        <a:cs typeface="Arial"/>
                      </a:endParaRPr>
                    </a:p>
                  </a:txBody>
                  <a:tcPr marL="0" marR="0" marT="0" marB="0"/>
                </a:tc>
                <a:extLst>
                  <a:ext uri="{0D108BD9-81ED-4DB2-BD59-A6C34878D82A}">
                    <a16:rowId xmlns:a16="http://schemas.microsoft.com/office/drawing/2014/main" val="10003"/>
                  </a:ext>
                </a:extLst>
              </a:tr>
              <a:tr h="142874">
                <a:tc>
                  <a:txBody>
                    <a:bodyPr/>
                    <a:lstStyle/>
                    <a:p>
                      <a:pPr marL="26034">
                        <a:lnSpc>
                          <a:spcPct val="100000"/>
                        </a:lnSpc>
                        <a:spcBef>
                          <a:spcPts val="25"/>
                        </a:spcBef>
                        <a:tabLst>
                          <a:tab pos="1270000" algn="l"/>
                        </a:tabLst>
                      </a:pPr>
                      <a:r>
                        <a:rPr sz="800" b="1" spc="-90" dirty="0">
                          <a:solidFill>
                            <a:srgbClr val="79A7C6"/>
                          </a:solidFill>
                          <a:latin typeface="Arial Black"/>
                          <a:cs typeface="Arial Black"/>
                        </a:rPr>
                        <a:t>Compliance	</a:t>
                      </a:r>
                      <a:r>
                        <a:rPr sz="800" dirty="0">
                          <a:solidFill>
                            <a:srgbClr val="363740"/>
                          </a:solidFill>
                          <a:latin typeface="Arial"/>
                          <a:cs typeface="Arial"/>
                        </a:rPr>
                        <a:t>determine </a:t>
                      </a:r>
                      <a:r>
                        <a:rPr sz="800" spc="20" dirty="0">
                          <a:solidFill>
                            <a:srgbClr val="363740"/>
                          </a:solidFill>
                          <a:latin typeface="Arial"/>
                          <a:cs typeface="Arial"/>
                        </a:rPr>
                        <a:t>if </a:t>
                      </a:r>
                      <a:r>
                        <a:rPr sz="800" dirty="0">
                          <a:solidFill>
                            <a:srgbClr val="363740"/>
                          </a:solidFill>
                          <a:latin typeface="Arial"/>
                          <a:cs typeface="Arial"/>
                        </a:rPr>
                        <a:t>his </a:t>
                      </a:r>
                      <a:r>
                        <a:rPr sz="800" spc="5" dirty="0">
                          <a:solidFill>
                            <a:srgbClr val="363740"/>
                          </a:solidFill>
                          <a:latin typeface="Arial"/>
                          <a:cs typeface="Arial"/>
                        </a:rPr>
                        <a:t>organization </a:t>
                      </a:r>
                      <a:r>
                        <a:rPr sz="800" spc="-5" dirty="0">
                          <a:solidFill>
                            <a:srgbClr val="363740"/>
                          </a:solidFill>
                          <a:latin typeface="Arial"/>
                          <a:cs typeface="Arial"/>
                        </a:rPr>
                        <a:t>needed </a:t>
                      </a:r>
                      <a:r>
                        <a:rPr sz="800" spc="-25" dirty="0">
                          <a:solidFill>
                            <a:srgbClr val="363740"/>
                          </a:solidFill>
                          <a:latin typeface="Arial"/>
                          <a:cs typeface="Arial"/>
                        </a:rPr>
                        <a:t>a </a:t>
                      </a:r>
                      <a:r>
                        <a:rPr sz="800" dirty="0">
                          <a:solidFill>
                            <a:srgbClr val="363740"/>
                          </a:solidFill>
                          <a:latin typeface="Arial"/>
                          <a:cs typeface="Arial"/>
                        </a:rPr>
                        <a:t>dedicated</a:t>
                      </a:r>
                      <a:r>
                        <a:rPr sz="800" spc="-114" dirty="0">
                          <a:solidFill>
                            <a:srgbClr val="363740"/>
                          </a:solidFill>
                          <a:latin typeface="Arial"/>
                          <a:cs typeface="Arial"/>
                        </a:rPr>
                        <a:t> </a:t>
                      </a:r>
                      <a:r>
                        <a:rPr sz="800" spc="5" dirty="0">
                          <a:solidFill>
                            <a:srgbClr val="363740"/>
                          </a:solidFill>
                          <a:latin typeface="Arial"/>
                          <a:cs typeface="Arial"/>
                        </a:rPr>
                        <a:t>data</a:t>
                      </a:r>
                      <a:endParaRPr sz="800">
                        <a:latin typeface="Arial"/>
                        <a:cs typeface="Arial"/>
                      </a:endParaRPr>
                    </a:p>
                  </a:txBody>
                  <a:tcPr marL="0" marR="0" marT="3175" marB="0"/>
                </a:tc>
                <a:tc>
                  <a:txBody>
                    <a:bodyPr/>
                    <a:lstStyle/>
                    <a:p>
                      <a:endParaRPr sz="800">
                        <a:latin typeface="Arial"/>
                        <a:cs typeface="Arial"/>
                      </a:endParaRPr>
                    </a:p>
                  </a:txBody>
                  <a:tcPr marL="0" marR="0" marT="0" marB="0"/>
                </a:tc>
                <a:tc>
                  <a:txBody>
                    <a:bodyPr/>
                    <a:lstStyle/>
                    <a:p>
                      <a:endParaRPr sz="800">
                        <a:latin typeface="Arial"/>
                        <a:cs typeface="Arial"/>
                      </a:endParaRPr>
                    </a:p>
                  </a:txBody>
                  <a:tcPr marL="0" marR="0" marT="0" marB="0"/>
                </a:tc>
                <a:tc>
                  <a:txBody>
                    <a:bodyPr/>
                    <a:lstStyle/>
                    <a:p>
                      <a:endParaRPr sz="800">
                        <a:latin typeface="Arial"/>
                        <a:cs typeface="Arial"/>
                      </a:endParaRPr>
                    </a:p>
                  </a:txBody>
                  <a:tcPr marL="0" marR="0" marT="0" marB="0"/>
                </a:tc>
                <a:tc>
                  <a:txBody>
                    <a:bodyPr/>
                    <a:lstStyle/>
                    <a:p>
                      <a:endParaRPr sz="800">
                        <a:latin typeface="Arial"/>
                        <a:cs typeface="Arial"/>
                      </a:endParaRPr>
                    </a:p>
                  </a:txBody>
                  <a:tcPr marL="0" marR="0" marT="0" marB="0"/>
                </a:tc>
                <a:extLst>
                  <a:ext uri="{0D108BD9-81ED-4DB2-BD59-A6C34878D82A}">
                    <a16:rowId xmlns:a16="http://schemas.microsoft.com/office/drawing/2014/main" val="10004"/>
                  </a:ext>
                </a:extLst>
              </a:tr>
              <a:tr h="249802">
                <a:tc>
                  <a:txBody>
                    <a:bodyPr/>
                    <a:lstStyle/>
                    <a:p>
                      <a:pPr marL="1270000">
                        <a:lnSpc>
                          <a:spcPct val="100000"/>
                        </a:lnSpc>
                        <a:spcBef>
                          <a:spcPts val="25"/>
                        </a:spcBef>
                      </a:pPr>
                      <a:r>
                        <a:rPr sz="800" dirty="0">
                          <a:solidFill>
                            <a:srgbClr val="363740"/>
                          </a:solidFill>
                          <a:latin typeface="Arial"/>
                          <a:cs typeface="Arial"/>
                        </a:rPr>
                        <a:t>analytics</a:t>
                      </a:r>
                      <a:r>
                        <a:rPr sz="800" spc="-100" dirty="0">
                          <a:solidFill>
                            <a:srgbClr val="363740"/>
                          </a:solidFill>
                          <a:latin typeface="Arial"/>
                          <a:cs typeface="Arial"/>
                        </a:rPr>
                        <a:t> </a:t>
                      </a:r>
                      <a:r>
                        <a:rPr sz="800" spc="-5" dirty="0">
                          <a:solidFill>
                            <a:srgbClr val="363740"/>
                          </a:solidFill>
                          <a:latin typeface="Arial"/>
                          <a:cs typeface="Arial"/>
                        </a:rPr>
                        <a:t>team.</a:t>
                      </a:r>
                      <a:endParaRPr sz="800">
                        <a:latin typeface="Arial"/>
                        <a:cs typeface="Arial"/>
                      </a:endParaRPr>
                    </a:p>
                  </a:txBody>
                  <a:tcPr marL="0" marR="0" marT="3175" marB="0">
                    <a:lnB w="12699">
                      <a:solidFill>
                        <a:srgbClr val="D8D8D8"/>
                      </a:solidFill>
                      <a:prstDash val="solid"/>
                    </a:lnB>
                  </a:tcPr>
                </a:tc>
                <a:tc>
                  <a:txBody>
                    <a:bodyPr/>
                    <a:lstStyle/>
                    <a:p>
                      <a:endParaRPr sz="800">
                        <a:latin typeface="Arial"/>
                        <a:cs typeface="Arial"/>
                      </a:endParaRPr>
                    </a:p>
                  </a:txBody>
                  <a:tcPr marL="0" marR="0" marT="0" marB="0"/>
                </a:tc>
                <a:tc>
                  <a:txBody>
                    <a:bodyPr/>
                    <a:lstStyle/>
                    <a:p>
                      <a:endParaRPr sz="800">
                        <a:latin typeface="Arial"/>
                        <a:cs typeface="Arial"/>
                      </a:endParaRPr>
                    </a:p>
                  </a:txBody>
                  <a:tcPr marL="0" marR="0" marT="0" marB="0">
                    <a:lnB w="12699">
                      <a:solidFill>
                        <a:srgbClr val="D8D8D8"/>
                      </a:solidFill>
                      <a:prstDash val="solid"/>
                    </a:lnB>
                  </a:tcPr>
                </a:tc>
                <a:tc>
                  <a:txBody>
                    <a:bodyPr/>
                    <a:lstStyle/>
                    <a:p>
                      <a:endParaRPr sz="800">
                        <a:latin typeface="Arial"/>
                        <a:cs typeface="Arial"/>
                      </a:endParaRPr>
                    </a:p>
                  </a:txBody>
                  <a:tcPr marL="0" marR="0" marT="0" marB="0"/>
                </a:tc>
                <a:tc>
                  <a:txBody>
                    <a:bodyPr/>
                    <a:lstStyle/>
                    <a:p>
                      <a:endParaRPr sz="800">
                        <a:latin typeface="Arial"/>
                        <a:cs typeface="Arial"/>
                      </a:endParaRPr>
                    </a:p>
                  </a:txBody>
                  <a:tcPr marL="0" marR="0" marT="0" marB="0">
                    <a:lnB w="12699">
                      <a:solidFill>
                        <a:srgbClr val="D8D8D8"/>
                      </a:solidFill>
                      <a:prstDash val="solid"/>
                    </a:lnB>
                  </a:tcPr>
                </a:tc>
                <a:extLst>
                  <a:ext uri="{0D108BD9-81ED-4DB2-BD59-A6C34878D82A}">
                    <a16:rowId xmlns:a16="http://schemas.microsoft.com/office/drawing/2014/main" val="10005"/>
                  </a:ext>
                </a:extLst>
              </a:tr>
              <a:tr h="183172">
                <a:tc>
                  <a:txBody>
                    <a:bodyPr/>
                    <a:lstStyle/>
                    <a:p>
                      <a:pPr marL="26034">
                        <a:lnSpc>
                          <a:spcPct val="100000"/>
                        </a:lnSpc>
                        <a:spcBef>
                          <a:spcPts val="290"/>
                        </a:spcBef>
                        <a:tabLst>
                          <a:tab pos="1270000" algn="l"/>
                        </a:tabLst>
                      </a:pPr>
                      <a:r>
                        <a:rPr sz="800" b="1" spc="-90" dirty="0">
                          <a:solidFill>
                            <a:srgbClr val="79A7C6"/>
                          </a:solidFill>
                          <a:latin typeface="Arial Black"/>
                          <a:cs typeface="Arial Black"/>
                        </a:rPr>
                        <a:t>Employee	</a:t>
                      </a:r>
                      <a:r>
                        <a:rPr sz="800" spc="-10" dirty="0">
                          <a:solidFill>
                            <a:srgbClr val="363740"/>
                          </a:solidFill>
                          <a:latin typeface="Arial"/>
                          <a:cs typeface="Arial"/>
                        </a:rPr>
                        <a:t>Employee </a:t>
                      </a:r>
                      <a:r>
                        <a:rPr sz="800" dirty="0">
                          <a:solidFill>
                            <a:srgbClr val="363740"/>
                          </a:solidFill>
                          <a:latin typeface="Arial"/>
                          <a:cs typeface="Arial"/>
                        </a:rPr>
                        <a:t>engagement </a:t>
                      </a:r>
                      <a:r>
                        <a:rPr sz="800" spc="-15" dirty="0">
                          <a:solidFill>
                            <a:srgbClr val="363740"/>
                          </a:solidFill>
                          <a:latin typeface="Arial"/>
                          <a:cs typeface="Arial"/>
                        </a:rPr>
                        <a:t>scores </a:t>
                      </a:r>
                      <a:r>
                        <a:rPr sz="800" spc="-10" dirty="0">
                          <a:solidFill>
                            <a:srgbClr val="363740"/>
                          </a:solidFill>
                          <a:latin typeface="Arial"/>
                          <a:cs typeface="Arial"/>
                        </a:rPr>
                        <a:t>decreased </a:t>
                      </a:r>
                      <a:r>
                        <a:rPr sz="800" spc="10" dirty="0">
                          <a:solidFill>
                            <a:srgbClr val="363740"/>
                          </a:solidFill>
                          <a:latin typeface="Arial"/>
                          <a:cs typeface="Arial"/>
                        </a:rPr>
                        <a:t>signiﬁcantly at</a:t>
                      </a:r>
                      <a:r>
                        <a:rPr sz="800" spc="-95" dirty="0">
                          <a:solidFill>
                            <a:srgbClr val="363740"/>
                          </a:solidFill>
                          <a:latin typeface="Arial"/>
                          <a:cs typeface="Arial"/>
                        </a:rPr>
                        <a:t> </a:t>
                      </a:r>
                      <a:r>
                        <a:rPr sz="800" spc="-25" dirty="0">
                          <a:solidFill>
                            <a:srgbClr val="363740"/>
                          </a:solidFill>
                          <a:latin typeface="Arial"/>
                          <a:cs typeface="Arial"/>
                        </a:rPr>
                        <a:t>a</a:t>
                      </a:r>
                      <a:endParaRPr sz="800">
                        <a:latin typeface="Arial"/>
                        <a:cs typeface="Arial"/>
                      </a:endParaRPr>
                    </a:p>
                  </a:txBody>
                  <a:tcPr marL="0" marR="0" marT="36830" marB="0">
                    <a:lnT w="12699">
                      <a:solidFill>
                        <a:srgbClr val="D8D8D8"/>
                      </a:solidFill>
                      <a:prstDash val="solid"/>
                    </a:lnT>
                  </a:tcPr>
                </a:tc>
                <a:tc>
                  <a:txBody>
                    <a:bodyPr/>
                    <a:lstStyle/>
                    <a:p>
                      <a:endParaRPr sz="800">
                        <a:latin typeface="Arial"/>
                        <a:cs typeface="Arial"/>
                      </a:endParaRPr>
                    </a:p>
                  </a:txBody>
                  <a:tcPr marL="0" marR="0" marT="0" marB="0"/>
                </a:tc>
                <a:tc>
                  <a:txBody>
                    <a:bodyPr/>
                    <a:lstStyle/>
                    <a:p>
                      <a:pPr marL="4445">
                        <a:lnSpc>
                          <a:spcPct val="100000"/>
                        </a:lnSpc>
                        <a:spcBef>
                          <a:spcPts val="290"/>
                        </a:spcBef>
                      </a:pPr>
                      <a:r>
                        <a:rPr sz="800" spc="-10" dirty="0">
                          <a:solidFill>
                            <a:srgbClr val="363740"/>
                          </a:solidFill>
                          <a:latin typeface="Arial"/>
                          <a:cs typeface="Arial"/>
                        </a:rPr>
                        <a:t>Increased</a:t>
                      </a:r>
                      <a:r>
                        <a:rPr sz="800" spc="-105" dirty="0">
                          <a:solidFill>
                            <a:srgbClr val="363740"/>
                          </a:solidFill>
                          <a:latin typeface="Arial"/>
                          <a:cs typeface="Arial"/>
                        </a:rPr>
                        <a:t> </a:t>
                      </a:r>
                      <a:r>
                        <a:rPr sz="800" spc="-10" dirty="0">
                          <a:solidFill>
                            <a:srgbClr val="363740"/>
                          </a:solidFill>
                          <a:latin typeface="Arial"/>
                          <a:cs typeface="Arial"/>
                        </a:rPr>
                        <a:t>Employee</a:t>
                      </a:r>
                      <a:endParaRPr sz="800">
                        <a:latin typeface="Arial"/>
                        <a:cs typeface="Arial"/>
                      </a:endParaRPr>
                    </a:p>
                  </a:txBody>
                  <a:tcPr marL="0" marR="0" marT="36830" marB="0">
                    <a:lnT w="12699">
                      <a:solidFill>
                        <a:srgbClr val="D8D8D8"/>
                      </a:solidFill>
                      <a:prstDash val="solid"/>
                    </a:lnT>
                  </a:tcPr>
                </a:tc>
                <a:tc>
                  <a:txBody>
                    <a:bodyPr/>
                    <a:lstStyle/>
                    <a:p>
                      <a:endParaRPr sz="800">
                        <a:latin typeface="Arial"/>
                        <a:cs typeface="Arial"/>
                      </a:endParaRPr>
                    </a:p>
                  </a:txBody>
                  <a:tcPr marL="0" marR="0" marT="0" marB="0"/>
                </a:tc>
                <a:tc>
                  <a:txBody>
                    <a:bodyPr/>
                    <a:lstStyle/>
                    <a:p>
                      <a:pPr marL="4445">
                        <a:lnSpc>
                          <a:spcPct val="100000"/>
                        </a:lnSpc>
                        <a:spcBef>
                          <a:spcPts val="290"/>
                        </a:spcBef>
                      </a:pPr>
                      <a:r>
                        <a:rPr sz="800" spc="20" dirty="0">
                          <a:solidFill>
                            <a:srgbClr val="363740"/>
                          </a:solidFill>
                          <a:latin typeface="Arial"/>
                          <a:cs typeface="Arial"/>
                        </a:rPr>
                        <a:t>$2,500,000</a:t>
                      </a:r>
                      <a:endParaRPr sz="800">
                        <a:latin typeface="Arial"/>
                        <a:cs typeface="Arial"/>
                      </a:endParaRPr>
                    </a:p>
                  </a:txBody>
                  <a:tcPr marL="0" marR="0" marT="36830" marB="0">
                    <a:lnT w="12699">
                      <a:solidFill>
                        <a:srgbClr val="D8D8D8"/>
                      </a:solidFill>
                      <a:prstDash val="solid"/>
                    </a:lnT>
                  </a:tcPr>
                </a:tc>
                <a:extLst>
                  <a:ext uri="{0D108BD9-81ED-4DB2-BD59-A6C34878D82A}">
                    <a16:rowId xmlns:a16="http://schemas.microsoft.com/office/drawing/2014/main" val="10006"/>
                  </a:ext>
                </a:extLst>
              </a:tr>
              <a:tr h="142874">
                <a:tc>
                  <a:txBody>
                    <a:bodyPr/>
                    <a:lstStyle/>
                    <a:p>
                      <a:pPr marL="26034">
                        <a:lnSpc>
                          <a:spcPct val="100000"/>
                        </a:lnSpc>
                        <a:spcBef>
                          <a:spcPts val="25"/>
                        </a:spcBef>
                        <a:tabLst>
                          <a:tab pos="1270000" algn="l"/>
                        </a:tabLst>
                      </a:pPr>
                      <a:r>
                        <a:rPr sz="800" b="1" spc="-85" dirty="0">
                          <a:solidFill>
                            <a:srgbClr val="79A7C6"/>
                          </a:solidFill>
                          <a:latin typeface="Arial Black"/>
                          <a:cs typeface="Arial Black"/>
                        </a:rPr>
                        <a:t>Engagement	</a:t>
                      </a:r>
                      <a:r>
                        <a:rPr sz="800" spc="-5" dirty="0">
                          <a:solidFill>
                            <a:srgbClr val="363740"/>
                          </a:solidFill>
                          <a:latin typeface="Arial"/>
                          <a:cs typeface="Arial"/>
                        </a:rPr>
                        <a:t>healthcare </a:t>
                      </a:r>
                      <a:r>
                        <a:rPr sz="800" spc="5" dirty="0">
                          <a:solidFill>
                            <a:srgbClr val="363740"/>
                          </a:solidFill>
                          <a:latin typeface="Arial"/>
                          <a:cs typeface="Arial"/>
                        </a:rPr>
                        <a:t>organization in </a:t>
                      </a:r>
                      <a:r>
                        <a:rPr sz="800" spc="20" dirty="0">
                          <a:solidFill>
                            <a:srgbClr val="363740"/>
                          </a:solidFill>
                          <a:latin typeface="Arial"/>
                          <a:cs typeface="Arial"/>
                        </a:rPr>
                        <a:t>2017, </a:t>
                      </a:r>
                      <a:r>
                        <a:rPr sz="800" dirty="0">
                          <a:solidFill>
                            <a:srgbClr val="363740"/>
                          </a:solidFill>
                          <a:latin typeface="Arial"/>
                          <a:cs typeface="Arial"/>
                        </a:rPr>
                        <a:t>leading </a:t>
                      </a:r>
                      <a:r>
                        <a:rPr sz="800" spc="20" dirty="0">
                          <a:solidFill>
                            <a:srgbClr val="363740"/>
                          </a:solidFill>
                          <a:latin typeface="Arial"/>
                          <a:cs typeface="Arial"/>
                        </a:rPr>
                        <a:t>to</a:t>
                      </a:r>
                      <a:r>
                        <a:rPr sz="800" spc="-135" dirty="0">
                          <a:solidFill>
                            <a:srgbClr val="363740"/>
                          </a:solidFill>
                          <a:latin typeface="Arial"/>
                          <a:cs typeface="Arial"/>
                        </a:rPr>
                        <a:t> </a:t>
                      </a:r>
                      <a:r>
                        <a:rPr sz="800" spc="-10" dirty="0">
                          <a:solidFill>
                            <a:srgbClr val="363740"/>
                          </a:solidFill>
                          <a:latin typeface="Arial"/>
                          <a:cs typeface="Arial"/>
                        </a:rPr>
                        <a:t>increased</a:t>
                      </a:r>
                      <a:endParaRPr sz="800">
                        <a:latin typeface="Arial"/>
                        <a:cs typeface="Arial"/>
                      </a:endParaRPr>
                    </a:p>
                  </a:txBody>
                  <a:tcPr marL="0" marR="0" marT="3175" marB="0"/>
                </a:tc>
                <a:tc>
                  <a:txBody>
                    <a:bodyPr/>
                    <a:lstStyle/>
                    <a:p>
                      <a:endParaRPr sz="800">
                        <a:latin typeface="Arial"/>
                        <a:cs typeface="Arial"/>
                      </a:endParaRPr>
                    </a:p>
                  </a:txBody>
                  <a:tcPr marL="0" marR="0" marT="0" marB="0"/>
                </a:tc>
                <a:tc>
                  <a:txBody>
                    <a:bodyPr/>
                    <a:lstStyle/>
                    <a:p>
                      <a:pPr marL="4445">
                        <a:lnSpc>
                          <a:spcPct val="100000"/>
                        </a:lnSpc>
                        <a:spcBef>
                          <a:spcPts val="25"/>
                        </a:spcBef>
                      </a:pPr>
                      <a:r>
                        <a:rPr sz="800" spc="5" dirty="0">
                          <a:solidFill>
                            <a:srgbClr val="363740"/>
                          </a:solidFill>
                          <a:latin typeface="Arial"/>
                          <a:cs typeface="Arial"/>
                        </a:rPr>
                        <a:t>Retention</a:t>
                      </a:r>
                      <a:r>
                        <a:rPr sz="800" spc="-114" dirty="0">
                          <a:solidFill>
                            <a:srgbClr val="363740"/>
                          </a:solidFill>
                          <a:latin typeface="Arial"/>
                          <a:cs typeface="Arial"/>
                        </a:rPr>
                        <a:t> </a:t>
                      </a:r>
                      <a:r>
                        <a:rPr sz="800" spc="30" dirty="0">
                          <a:solidFill>
                            <a:srgbClr val="363740"/>
                          </a:solidFill>
                          <a:latin typeface="Arial"/>
                          <a:cs typeface="Arial"/>
                        </a:rPr>
                        <a:t>5%</a:t>
                      </a:r>
                      <a:endParaRPr sz="800">
                        <a:latin typeface="Arial"/>
                        <a:cs typeface="Arial"/>
                      </a:endParaRPr>
                    </a:p>
                  </a:txBody>
                  <a:tcPr marL="0" marR="0" marT="3175" marB="0"/>
                </a:tc>
                <a:tc>
                  <a:txBody>
                    <a:bodyPr/>
                    <a:lstStyle/>
                    <a:p>
                      <a:endParaRPr sz="800">
                        <a:latin typeface="Arial"/>
                        <a:cs typeface="Arial"/>
                      </a:endParaRPr>
                    </a:p>
                  </a:txBody>
                  <a:tcPr marL="0" marR="0" marT="0" marB="0"/>
                </a:tc>
                <a:tc>
                  <a:txBody>
                    <a:bodyPr/>
                    <a:lstStyle/>
                    <a:p>
                      <a:endParaRPr sz="800">
                        <a:latin typeface="Arial"/>
                        <a:cs typeface="Arial"/>
                      </a:endParaRPr>
                    </a:p>
                  </a:txBody>
                  <a:tcPr marL="0" marR="0" marT="0" marB="0"/>
                </a:tc>
                <a:extLst>
                  <a:ext uri="{0D108BD9-81ED-4DB2-BD59-A6C34878D82A}">
                    <a16:rowId xmlns:a16="http://schemas.microsoft.com/office/drawing/2014/main" val="10007"/>
                  </a:ext>
                </a:extLst>
              </a:tr>
              <a:tr h="142874">
                <a:tc>
                  <a:txBody>
                    <a:bodyPr/>
                    <a:lstStyle/>
                    <a:p>
                      <a:pPr marL="1270000">
                        <a:lnSpc>
                          <a:spcPct val="100000"/>
                        </a:lnSpc>
                        <a:spcBef>
                          <a:spcPts val="25"/>
                        </a:spcBef>
                      </a:pPr>
                      <a:r>
                        <a:rPr sz="800" dirty="0">
                          <a:solidFill>
                            <a:srgbClr val="363740"/>
                          </a:solidFill>
                          <a:latin typeface="Arial"/>
                          <a:cs typeface="Arial"/>
                        </a:rPr>
                        <a:t>turnover. </a:t>
                      </a:r>
                      <a:r>
                        <a:rPr sz="800" spc="45" dirty="0">
                          <a:solidFill>
                            <a:srgbClr val="363740"/>
                          </a:solidFill>
                          <a:latin typeface="Arial"/>
                          <a:cs typeface="Arial"/>
                        </a:rPr>
                        <a:t>A</a:t>
                      </a:r>
                      <a:r>
                        <a:rPr sz="800" spc="-155" dirty="0">
                          <a:solidFill>
                            <a:srgbClr val="363740"/>
                          </a:solidFill>
                          <a:latin typeface="Arial"/>
                          <a:cs typeface="Arial"/>
                        </a:rPr>
                        <a:t> </a:t>
                      </a:r>
                      <a:r>
                        <a:rPr sz="800" spc="-10" dirty="0">
                          <a:solidFill>
                            <a:srgbClr val="363740"/>
                          </a:solidFill>
                          <a:latin typeface="Arial"/>
                          <a:cs typeface="Arial"/>
                        </a:rPr>
                        <a:t>Senior </a:t>
                      </a:r>
                      <a:r>
                        <a:rPr sz="800" spc="5" dirty="0">
                          <a:solidFill>
                            <a:srgbClr val="363740"/>
                          </a:solidFill>
                          <a:latin typeface="Arial"/>
                          <a:cs typeface="Arial"/>
                        </a:rPr>
                        <a:t>Director </a:t>
                      </a:r>
                      <a:r>
                        <a:rPr sz="800" spc="15" dirty="0">
                          <a:solidFill>
                            <a:srgbClr val="363740"/>
                          </a:solidFill>
                          <a:latin typeface="Arial"/>
                          <a:cs typeface="Arial"/>
                        </a:rPr>
                        <a:t>of </a:t>
                      </a:r>
                      <a:r>
                        <a:rPr sz="800" spc="-5" dirty="0">
                          <a:solidFill>
                            <a:srgbClr val="363740"/>
                          </a:solidFill>
                          <a:latin typeface="Arial"/>
                          <a:cs typeface="Arial"/>
                        </a:rPr>
                        <a:t>HR </a:t>
                      </a:r>
                      <a:r>
                        <a:rPr sz="800" spc="5" dirty="0">
                          <a:solidFill>
                            <a:srgbClr val="363740"/>
                          </a:solidFill>
                          <a:latin typeface="Arial"/>
                          <a:cs typeface="Arial"/>
                        </a:rPr>
                        <a:t>implemented </a:t>
                      </a:r>
                      <a:r>
                        <a:rPr sz="800" spc="-10" dirty="0">
                          <a:solidFill>
                            <a:srgbClr val="363740"/>
                          </a:solidFill>
                          <a:latin typeface="Arial"/>
                          <a:cs typeface="Arial"/>
                        </a:rPr>
                        <a:t>an </a:t>
                      </a:r>
                      <a:r>
                        <a:rPr sz="800" spc="10" dirty="0">
                          <a:solidFill>
                            <a:srgbClr val="363740"/>
                          </a:solidFill>
                          <a:latin typeface="Arial"/>
                          <a:cs typeface="Arial"/>
                        </a:rPr>
                        <a:t>initiative</a:t>
                      </a:r>
                      <a:endParaRPr sz="800">
                        <a:latin typeface="Arial"/>
                        <a:cs typeface="Arial"/>
                      </a:endParaRPr>
                    </a:p>
                  </a:txBody>
                  <a:tcPr marL="0" marR="0" marT="3175" marB="0"/>
                </a:tc>
                <a:tc>
                  <a:txBody>
                    <a:bodyPr/>
                    <a:lstStyle/>
                    <a:p>
                      <a:endParaRPr sz="800">
                        <a:latin typeface="Arial"/>
                        <a:cs typeface="Arial"/>
                      </a:endParaRPr>
                    </a:p>
                  </a:txBody>
                  <a:tcPr marL="0" marR="0" marT="0" marB="0"/>
                </a:tc>
                <a:tc>
                  <a:txBody>
                    <a:bodyPr/>
                    <a:lstStyle/>
                    <a:p>
                      <a:endParaRPr sz="800">
                        <a:latin typeface="Arial"/>
                        <a:cs typeface="Arial"/>
                      </a:endParaRPr>
                    </a:p>
                  </a:txBody>
                  <a:tcPr marL="0" marR="0" marT="0" marB="0"/>
                </a:tc>
                <a:tc>
                  <a:txBody>
                    <a:bodyPr/>
                    <a:lstStyle/>
                    <a:p>
                      <a:endParaRPr sz="800">
                        <a:latin typeface="Arial"/>
                        <a:cs typeface="Arial"/>
                      </a:endParaRPr>
                    </a:p>
                  </a:txBody>
                  <a:tcPr marL="0" marR="0" marT="0" marB="0"/>
                </a:tc>
                <a:tc>
                  <a:txBody>
                    <a:bodyPr/>
                    <a:lstStyle/>
                    <a:p>
                      <a:endParaRPr sz="800">
                        <a:latin typeface="Arial"/>
                        <a:cs typeface="Arial"/>
                      </a:endParaRPr>
                    </a:p>
                  </a:txBody>
                  <a:tcPr marL="0" marR="0" marT="0" marB="0"/>
                </a:tc>
                <a:extLst>
                  <a:ext uri="{0D108BD9-81ED-4DB2-BD59-A6C34878D82A}">
                    <a16:rowId xmlns:a16="http://schemas.microsoft.com/office/drawing/2014/main" val="10008"/>
                  </a:ext>
                </a:extLst>
              </a:tr>
              <a:tr h="142875">
                <a:tc>
                  <a:txBody>
                    <a:bodyPr/>
                    <a:lstStyle/>
                    <a:p>
                      <a:pPr marL="1270000">
                        <a:lnSpc>
                          <a:spcPct val="100000"/>
                        </a:lnSpc>
                        <a:spcBef>
                          <a:spcPts val="25"/>
                        </a:spcBef>
                      </a:pPr>
                      <a:r>
                        <a:rPr sz="800" spc="20" dirty="0">
                          <a:solidFill>
                            <a:srgbClr val="363740"/>
                          </a:solidFill>
                          <a:latin typeface="Arial"/>
                          <a:cs typeface="Arial"/>
                        </a:rPr>
                        <a:t>to</a:t>
                      </a:r>
                      <a:r>
                        <a:rPr sz="800" spc="-20" dirty="0">
                          <a:solidFill>
                            <a:srgbClr val="363740"/>
                          </a:solidFill>
                          <a:latin typeface="Arial"/>
                          <a:cs typeface="Arial"/>
                        </a:rPr>
                        <a:t> </a:t>
                      </a:r>
                      <a:r>
                        <a:rPr sz="800" spc="-10" dirty="0">
                          <a:solidFill>
                            <a:srgbClr val="363740"/>
                          </a:solidFill>
                          <a:latin typeface="Arial"/>
                          <a:cs typeface="Arial"/>
                        </a:rPr>
                        <a:t>increase</a:t>
                      </a:r>
                      <a:r>
                        <a:rPr sz="800" spc="-20" dirty="0">
                          <a:solidFill>
                            <a:srgbClr val="363740"/>
                          </a:solidFill>
                          <a:latin typeface="Arial"/>
                          <a:cs typeface="Arial"/>
                        </a:rPr>
                        <a:t> </a:t>
                      </a:r>
                      <a:r>
                        <a:rPr sz="800" spc="10" dirty="0">
                          <a:solidFill>
                            <a:srgbClr val="363740"/>
                          </a:solidFill>
                          <a:latin typeface="Arial"/>
                          <a:cs typeface="Arial"/>
                        </a:rPr>
                        <a:t>the</a:t>
                      </a:r>
                      <a:r>
                        <a:rPr sz="800" spc="-20" dirty="0">
                          <a:solidFill>
                            <a:srgbClr val="363740"/>
                          </a:solidFill>
                          <a:latin typeface="Arial"/>
                          <a:cs typeface="Arial"/>
                        </a:rPr>
                        <a:t> </a:t>
                      </a:r>
                      <a:r>
                        <a:rPr sz="800" spc="5" dirty="0">
                          <a:solidFill>
                            <a:srgbClr val="363740"/>
                          </a:solidFill>
                          <a:latin typeface="Arial"/>
                          <a:cs typeface="Arial"/>
                        </a:rPr>
                        <a:t>diversity</a:t>
                      </a:r>
                      <a:r>
                        <a:rPr sz="800" spc="-20" dirty="0">
                          <a:solidFill>
                            <a:srgbClr val="363740"/>
                          </a:solidFill>
                          <a:latin typeface="Arial"/>
                          <a:cs typeface="Arial"/>
                        </a:rPr>
                        <a:t> </a:t>
                      </a:r>
                      <a:r>
                        <a:rPr sz="800" spc="15" dirty="0">
                          <a:solidFill>
                            <a:srgbClr val="363740"/>
                          </a:solidFill>
                          <a:latin typeface="Arial"/>
                          <a:cs typeface="Arial"/>
                        </a:rPr>
                        <a:t>of</a:t>
                      </a:r>
                      <a:r>
                        <a:rPr sz="800" spc="-20" dirty="0">
                          <a:solidFill>
                            <a:srgbClr val="363740"/>
                          </a:solidFill>
                          <a:latin typeface="Arial"/>
                          <a:cs typeface="Arial"/>
                        </a:rPr>
                        <a:t> </a:t>
                      </a:r>
                      <a:r>
                        <a:rPr sz="800" spc="10" dirty="0">
                          <a:solidFill>
                            <a:srgbClr val="363740"/>
                          </a:solidFill>
                          <a:latin typeface="Arial"/>
                          <a:cs typeface="Arial"/>
                        </a:rPr>
                        <a:t>the</a:t>
                      </a:r>
                      <a:r>
                        <a:rPr sz="800" spc="-20" dirty="0">
                          <a:solidFill>
                            <a:srgbClr val="363740"/>
                          </a:solidFill>
                          <a:latin typeface="Arial"/>
                          <a:cs typeface="Arial"/>
                        </a:rPr>
                        <a:t> </a:t>
                      </a:r>
                      <a:r>
                        <a:rPr sz="800" spc="5" dirty="0">
                          <a:solidFill>
                            <a:srgbClr val="363740"/>
                          </a:solidFill>
                          <a:latin typeface="Arial"/>
                          <a:cs typeface="Arial"/>
                        </a:rPr>
                        <a:t>workforce,</a:t>
                      </a:r>
                      <a:r>
                        <a:rPr sz="800" spc="-20" dirty="0">
                          <a:solidFill>
                            <a:srgbClr val="363740"/>
                          </a:solidFill>
                          <a:latin typeface="Arial"/>
                          <a:cs typeface="Arial"/>
                        </a:rPr>
                        <a:t> </a:t>
                      </a:r>
                      <a:r>
                        <a:rPr sz="800" spc="10" dirty="0">
                          <a:solidFill>
                            <a:srgbClr val="363740"/>
                          </a:solidFill>
                          <a:latin typeface="Arial"/>
                          <a:cs typeface="Arial"/>
                        </a:rPr>
                        <a:t>improving</a:t>
                      </a:r>
                      <a:r>
                        <a:rPr sz="800" spc="-20" dirty="0">
                          <a:solidFill>
                            <a:srgbClr val="363740"/>
                          </a:solidFill>
                          <a:latin typeface="Arial"/>
                          <a:cs typeface="Arial"/>
                        </a:rPr>
                        <a:t> </a:t>
                      </a:r>
                      <a:r>
                        <a:rPr sz="800" spc="-5" dirty="0">
                          <a:solidFill>
                            <a:srgbClr val="363740"/>
                          </a:solidFill>
                          <a:latin typeface="Arial"/>
                          <a:cs typeface="Arial"/>
                        </a:rPr>
                        <a:t>overall</a:t>
                      </a:r>
                      <a:endParaRPr sz="800">
                        <a:latin typeface="Arial"/>
                        <a:cs typeface="Arial"/>
                      </a:endParaRPr>
                    </a:p>
                  </a:txBody>
                  <a:tcPr marL="0" marR="0" marT="3175" marB="0"/>
                </a:tc>
                <a:tc>
                  <a:txBody>
                    <a:bodyPr/>
                    <a:lstStyle/>
                    <a:p>
                      <a:endParaRPr sz="800">
                        <a:latin typeface="Arial"/>
                        <a:cs typeface="Arial"/>
                      </a:endParaRPr>
                    </a:p>
                  </a:txBody>
                  <a:tcPr marL="0" marR="0" marT="0" marB="0"/>
                </a:tc>
                <a:tc>
                  <a:txBody>
                    <a:bodyPr/>
                    <a:lstStyle/>
                    <a:p>
                      <a:endParaRPr sz="800">
                        <a:latin typeface="Arial"/>
                        <a:cs typeface="Arial"/>
                      </a:endParaRPr>
                    </a:p>
                  </a:txBody>
                  <a:tcPr marL="0" marR="0" marT="0" marB="0"/>
                </a:tc>
                <a:tc>
                  <a:txBody>
                    <a:bodyPr/>
                    <a:lstStyle/>
                    <a:p>
                      <a:endParaRPr sz="800">
                        <a:latin typeface="Arial"/>
                        <a:cs typeface="Arial"/>
                      </a:endParaRPr>
                    </a:p>
                  </a:txBody>
                  <a:tcPr marL="0" marR="0" marT="0" marB="0"/>
                </a:tc>
                <a:tc>
                  <a:txBody>
                    <a:bodyPr/>
                    <a:lstStyle/>
                    <a:p>
                      <a:endParaRPr sz="800">
                        <a:latin typeface="Arial"/>
                        <a:cs typeface="Arial"/>
                      </a:endParaRPr>
                    </a:p>
                  </a:txBody>
                  <a:tcPr marL="0" marR="0" marT="0" marB="0"/>
                </a:tc>
                <a:extLst>
                  <a:ext uri="{0D108BD9-81ED-4DB2-BD59-A6C34878D82A}">
                    <a16:rowId xmlns:a16="http://schemas.microsoft.com/office/drawing/2014/main" val="10009"/>
                  </a:ext>
                </a:extLst>
              </a:tr>
              <a:tr h="249802">
                <a:tc>
                  <a:txBody>
                    <a:bodyPr/>
                    <a:lstStyle/>
                    <a:p>
                      <a:pPr marL="1270000">
                        <a:lnSpc>
                          <a:spcPct val="100000"/>
                        </a:lnSpc>
                        <a:spcBef>
                          <a:spcPts val="25"/>
                        </a:spcBef>
                      </a:pPr>
                      <a:r>
                        <a:rPr sz="800" spc="-5" dirty="0">
                          <a:solidFill>
                            <a:srgbClr val="363740"/>
                          </a:solidFill>
                          <a:latin typeface="Arial"/>
                          <a:cs typeface="Arial"/>
                        </a:rPr>
                        <a:t>employee morale </a:t>
                      </a:r>
                      <a:r>
                        <a:rPr sz="800" dirty="0">
                          <a:solidFill>
                            <a:srgbClr val="363740"/>
                          </a:solidFill>
                          <a:latin typeface="Arial"/>
                          <a:cs typeface="Arial"/>
                        </a:rPr>
                        <a:t>and</a:t>
                      </a:r>
                      <a:r>
                        <a:rPr sz="800" spc="-100" dirty="0">
                          <a:solidFill>
                            <a:srgbClr val="363740"/>
                          </a:solidFill>
                          <a:latin typeface="Arial"/>
                          <a:cs typeface="Arial"/>
                        </a:rPr>
                        <a:t> </a:t>
                      </a:r>
                      <a:r>
                        <a:rPr sz="800" dirty="0">
                          <a:solidFill>
                            <a:srgbClr val="363740"/>
                          </a:solidFill>
                          <a:latin typeface="Arial"/>
                          <a:cs typeface="Arial"/>
                        </a:rPr>
                        <a:t>engagement.</a:t>
                      </a:r>
                      <a:endParaRPr sz="800">
                        <a:latin typeface="Arial"/>
                        <a:cs typeface="Arial"/>
                      </a:endParaRPr>
                    </a:p>
                  </a:txBody>
                  <a:tcPr marL="0" marR="0" marT="3175" marB="0">
                    <a:lnB w="12699">
                      <a:solidFill>
                        <a:srgbClr val="D8D8D8"/>
                      </a:solidFill>
                      <a:prstDash val="solid"/>
                    </a:lnB>
                  </a:tcPr>
                </a:tc>
                <a:tc>
                  <a:txBody>
                    <a:bodyPr/>
                    <a:lstStyle/>
                    <a:p>
                      <a:endParaRPr sz="800">
                        <a:latin typeface="Arial"/>
                        <a:cs typeface="Arial"/>
                      </a:endParaRPr>
                    </a:p>
                  </a:txBody>
                  <a:tcPr marL="0" marR="0" marT="0" marB="0"/>
                </a:tc>
                <a:tc>
                  <a:txBody>
                    <a:bodyPr/>
                    <a:lstStyle/>
                    <a:p>
                      <a:endParaRPr sz="800">
                        <a:latin typeface="Arial"/>
                        <a:cs typeface="Arial"/>
                      </a:endParaRPr>
                    </a:p>
                  </a:txBody>
                  <a:tcPr marL="0" marR="0" marT="0" marB="0">
                    <a:lnB w="12699">
                      <a:solidFill>
                        <a:srgbClr val="D8D8D8"/>
                      </a:solidFill>
                      <a:prstDash val="solid"/>
                    </a:lnB>
                  </a:tcPr>
                </a:tc>
                <a:tc>
                  <a:txBody>
                    <a:bodyPr/>
                    <a:lstStyle/>
                    <a:p>
                      <a:endParaRPr sz="800">
                        <a:latin typeface="Arial"/>
                        <a:cs typeface="Arial"/>
                      </a:endParaRPr>
                    </a:p>
                  </a:txBody>
                  <a:tcPr marL="0" marR="0" marT="0" marB="0"/>
                </a:tc>
                <a:tc>
                  <a:txBody>
                    <a:bodyPr/>
                    <a:lstStyle/>
                    <a:p>
                      <a:endParaRPr sz="800">
                        <a:latin typeface="Arial"/>
                        <a:cs typeface="Arial"/>
                      </a:endParaRPr>
                    </a:p>
                  </a:txBody>
                  <a:tcPr marL="0" marR="0" marT="0" marB="0">
                    <a:lnB w="12699">
                      <a:solidFill>
                        <a:srgbClr val="D8D8D8"/>
                      </a:solidFill>
                      <a:prstDash val="solid"/>
                    </a:lnB>
                  </a:tcPr>
                </a:tc>
                <a:extLst>
                  <a:ext uri="{0D108BD9-81ED-4DB2-BD59-A6C34878D82A}">
                    <a16:rowId xmlns:a16="http://schemas.microsoft.com/office/drawing/2014/main" val="10010"/>
                  </a:ext>
                </a:extLst>
              </a:tr>
              <a:tr h="183172">
                <a:tc>
                  <a:txBody>
                    <a:bodyPr/>
                    <a:lstStyle/>
                    <a:p>
                      <a:pPr marL="26034">
                        <a:lnSpc>
                          <a:spcPct val="100000"/>
                        </a:lnSpc>
                        <a:spcBef>
                          <a:spcPts val="290"/>
                        </a:spcBef>
                        <a:tabLst>
                          <a:tab pos="1270000" algn="l"/>
                        </a:tabLst>
                      </a:pPr>
                      <a:r>
                        <a:rPr sz="800" b="1" spc="-80" dirty="0">
                          <a:solidFill>
                            <a:srgbClr val="79A7C6"/>
                          </a:solidFill>
                          <a:latin typeface="Arial Black"/>
                          <a:cs typeface="Arial Black"/>
                        </a:rPr>
                        <a:t>Merger</a:t>
                      </a:r>
                      <a:r>
                        <a:rPr sz="800" b="1" spc="-40" dirty="0">
                          <a:solidFill>
                            <a:srgbClr val="79A7C6"/>
                          </a:solidFill>
                          <a:latin typeface="Arial Black"/>
                          <a:cs typeface="Arial Black"/>
                        </a:rPr>
                        <a:t> </a:t>
                      </a:r>
                      <a:r>
                        <a:rPr sz="800" b="1" spc="-90" dirty="0">
                          <a:solidFill>
                            <a:srgbClr val="79A7C6"/>
                          </a:solidFill>
                          <a:latin typeface="Arial Black"/>
                          <a:cs typeface="Arial Black"/>
                        </a:rPr>
                        <a:t>Employee	</a:t>
                      </a:r>
                      <a:r>
                        <a:rPr sz="800" spc="-40" dirty="0">
                          <a:solidFill>
                            <a:srgbClr val="363740"/>
                          </a:solidFill>
                          <a:latin typeface="Arial"/>
                          <a:cs typeface="Arial"/>
                        </a:rPr>
                        <a:t>To </a:t>
                      </a:r>
                      <a:r>
                        <a:rPr sz="800" spc="-10" dirty="0">
                          <a:solidFill>
                            <a:srgbClr val="363740"/>
                          </a:solidFill>
                          <a:latin typeface="Arial"/>
                          <a:cs typeface="Arial"/>
                        </a:rPr>
                        <a:t>achieve </a:t>
                      </a:r>
                      <a:r>
                        <a:rPr sz="800" spc="-25" dirty="0">
                          <a:solidFill>
                            <a:srgbClr val="363740"/>
                          </a:solidFill>
                          <a:latin typeface="Arial"/>
                          <a:cs typeface="Arial"/>
                        </a:rPr>
                        <a:t>a </a:t>
                      </a:r>
                      <a:r>
                        <a:rPr sz="800" spc="-5" dirty="0">
                          <a:solidFill>
                            <a:srgbClr val="363740"/>
                          </a:solidFill>
                          <a:latin typeface="Arial"/>
                          <a:cs typeface="Arial"/>
                        </a:rPr>
                        <a:t>successful business </a:t>
                      </a:r>
                      <a:r>
                        <a:rPr sz="800" spc="-10" dirty="0">
                          <a:solidFill>
                            <a:srgbClr val="363740"/>
                          </a:solidFill>
                          <a:latin typeface="Arial"/>
                          <a:cs typeface="Arial"/>
                        </a:rPr>
                        <a:t>merger, </a:t>
                      </a:r>
                      <a:r>
                        <a:rPr sz="800" spc="-25" dirty="0">
                          <a:solidFill>
                            <a:srgbClr val="363740"/>
                          </a:solidFill>
                          <a:latin typeface="Arial"/>
                          <a:cs typeface="Arial"/>
                        </a:rPr>
                        <a:t>a </a:t>
                      </a:r>
                      <a:r>
                        <a:rPr sz="800" spc="10" dirty="0">
                          <a:solidFill>
                            <a:srgbClr val="363740"/>
                          </a:solidFill>
                          <a:latin typeface="Arial"/>
                          <a:cs typeface="Arial"/>
                        </a:rPr>
                        <a:t>District</a:t>
                      </a:r>
                      <a:r>
                        <a:rPr sz="800" spc="-55" dirty="0">
                          <a:solidFill>
                            <a:srgbClr val="363740"/>
                          </a:solidFill>
                          <a:latin typeface="Arial"/>
                          <a:cs typeface="Arial"/>
                        </a:rPr>
                        <a:t> </a:t>
                      </a:r>
                      <a:r>
                        <a:rPr sz="800" spc="-20" dirty="0">
                          <a:solidFill>
                            <a:srgbClr val="363740"/>
                          </a:solidFill>
                          <a:latin typeface="Arial"/>
                          <a:cs typeface="Arial"/>
                        </a:rPr>
                        <a:t>Sales</a:t>
                      </a:r>
                      <a:endParaRPr sz="800">
                        <a:latin typeface="Arial"/>
                        <a:cs typeface="Arial"/>
                      </a:endParaRPr>
                    </a:p>
                  </a:txBody>
                  <a:tcPr marL="0" marR="0" marT="36830" marB="0">
                    <a:lnT w="12699">
                      <a:solidFill>
                        <a:srgbClr val="D8D8D8"/>
                      </a:solidFill>
                      <a:prstDash val="solid"/>
                    </a:lnT>
                  </a:tcPr>
                </a:tc>
                <a:tc>
                  <a:txBody>
                    <a:bodyPr/>
                    <a:lstStyle/>
                    <a:p>
                      <a:endParaRPr sz="800">
                        <a:latin typeface="Arial"/>
                        <a:cs typeface="Arial"/>
                      </a:endParaRPr>
                    </a:p>
                  </a:txBody>
                  <a:tcPr marL="0" marR="0" marT="0" marB="0"/>
                </a:tc>
                <a:tc>
                  <a:txBody>
                    <a:bodyPr/>
                    <a:lstStyle/>
                    <a:p>
                      <a:pPr marL="4445">
                        <a:lnSpc>
                          <a:spcPct val="100000"/>
                        </a:lnSpc>
                        <a:spcBef>
                          <a:spcPts val="290"/>
                        </a:spcBef>
                      </a:pPr>
                      <a:r>
                        <a:rPr sz="800" spc="-10" dirty="0">
                          <a:solidFill>
                            <a:srgbClr val="363740"/>
                          </a:solidFill>
                          <a:latin typeface="Arial"/>
                          <a:cs typeface="Arial"/>
                        </a:rPr>
                        <a:t>Increased</a:t>
                      </a:r>
                      <a:r>
                        <a:rPr sz="800" spc="-105" dirty="0">
                          <a:solidFill>
                            <a:srgbClr val="363740"/>
                          </a:solidFill>
                          <a:latin typeface="Arial"/>
                          <a:cs typeface="Arial"/>
                        </a:rPr>
                        <a:t> </a:t>
                      </a:r>
                      <a:r>
                        <a:rPr sz="800" spc="-10" dirty="0">
                          <a:solidFill>
                            <a:srgbClr val="363740"/>
                          </a:solidFill>
                          <a:latin typeface="Arial"/>
                          <a:cs typeface="Arial"/>
                        </a:rPr>
                        <a:t>Employee</a:t>
                      </a:r>
                      <a:endParaRPr sz="800">
                        <a:latin typeface="Arial"/>
                        <a:cs typeface="Arial"/>
                      </a:endParaRPr>
                    </a:p>
                  </a:txBody>
                  <a:tcPr marL="0" marR="0" marT="36830" marB="0">
                    <a:lnT w="12699">
                      <a:solidFill>
                        <a:srgbClr val="D8D8D8"/>
                      </a:solidFill>
                      <a:prstDash val="solid"/>
                    </a:lnT>
                  </a:tcPr>
                </a:tc>
                <a:tc>
                  <a:txBody>
                    <a:bodyPr/>
                    <a:lstStyle/>
                    <a:p>
                      <a:endParaRPr sz="800">
                        <a:latin typeface="Arial"/>
                        <a:cs typeface="Arial"/>
                      </a:endParaRPr>
                    </a:p>
                  </a:txBody>
                  <a:tcPr marL="0" marR="0" marT="0" marB="0"/>
                </a:tc>
                <a:tc>
                  <a:txBody>
                    <a:bodyPr/>
                    <a:lstStyle/>
                    <a:p>
                      <a:pPr marL="4445">
                        <a:lnSpc>
                          <a:spcPct val="100000"/>
                        </a:lnSpc>
                        <a:spcBef>
                          <a:spcPts val="290"/>
                        </a:spcBef>
                      </a:pPr>
                      <a:r>
                        <a:rPr sz="800" spc="25" dirty="0">
                          <a:solidFill>
                            <a:srgbClr val="363740"/>
                          </a:solidFill>
                          <a:latin typeface="Arial"/>
                          <a:cs typeface="Arial"/>
                        </a:rPr>
                        <a:t>$200,000</a:t>
                      </a:r>
                      <a:endParaRPr sz="800">
                        <a:latin typeface="Arial"/>
                        <a:cs typeface="Arial"/>
                      </a:endParaRPr>
                    </a:p>
                  </a:txBody>
                  <a:tcPr marL="0" marR="0" marT="36830" marB="0">
                    <a:lnT w="12699">
                      <a:solidFill>
                        <a:srgbClr val="D8D8D8"/>
                      </a:solidFill>
                      <a:prstDash val="solid"/>
                    </a:lnT>
                  </a:tcPr>
                </a:tc>
                <a:extLst>
                  <a:ext uri="{0D108BD9-81ED-4DB2-BD59-A6C34878D82A}">
                    <a16:rowId xmlns:a16="http://schemas.microsoft.com/office/drawing/2014/main" val="10011"/>
                  </a:ext>
                </a:extLst>
              </a:tr>
              <a:tr h="142874">
                <a:tc>
                  <a:txBody>
                    <a:bodyPr/>
                    <a:lstStyle/>
                    <a:p>
                      <a:pPr marL="26034">
                        <a:lnSpc>
                          <a:spcPct val="100000"/>
                        </a:lnSpc>
                        <a:spcBef>
                          <a:spcPts val="25"/>
                        </a:spcBef>
                        <a:tabLst>
                          <a:tab pos="1270000" algn="l"/>
                        </a:tabLst>
                      </a:pPr>
                      <a:r>
                        <a:rPr sz="800" b="1" spc="-80" dirty="0">
                          <a:solidFill>
                            <a:srgbClr val="79A7C6"/>
                          </a:solidFill>
                          <a:latin typeface="Arial Black"/>
                          <a:cs typeface="Arial Black"/>
                        </a:rPr>
                        <a:t>Retention	</a:t>
                      </a:r>
                      <a:r>
                        <a:rPr sz="800" spc="-5" dirty="0">
                          <a:solidFill>
                            <a:srgbClr val="363740"/>
                          </a:solidFill>
                          <a:latin typeface="Arial"/>
                          <a:cs typeface="Arial"/>
                        </a:rPr>
                        <a:t>Manager </a:t>
                      </a:r>
                      <a:r>
                        <a:rPr sz="800" dirty="0">
                          <a:solidFill>
                            <a:srgbClr val="363740"/>
                          </a:solidFill>
                          <a:latin typeface="Arial"/>
                          <a:cs typeface="Arial"/>
                        </a:rPr>
                        <a:t>developed </a:t>
                      </a:r>
                      <a:r>
                        <a:rPr sz="800" spc="-25" dirty="0">
                          <a:solidFill>
                            <a:srgbClr val="363740"/>
                          </a:solidFill>
                          <a:latin typeface="Arial"/>
                          <a:cs typeface="Arial"/>
                        </a:rPr>
                        <a:t>a </a:t>
                      </a:r>
                      <a:r>
                        <a:rPr sz="800" dirty="0">
                          <a:solidFill>
                            <a:srgbClr val="363740"/>
                          </a:solidFill>
                          <a:latin typeface="Arial"/>
                          <a:cs typeface="Arial"/>
                        </a:rPr>
                        <a:t>plan </a:t>
                      </a:r>
                      <a:r>
                        <a:rPr sz="800" spc="20" dirty="0">
                          <a:solidFill>
                            <a:srgbClr val="363740"/>
                          </a:solidFill>
                          <a:latin typeface="Arial"/>
                          <a:cs typeface="Arial"/>
                        </a:rPr>
                        <a:t>to </a:t>
                      </a:r>
                      <a:r>
                        <a:rPr sz="800" spc="10" dirty="0">
                          <a:solidFill>
                            <a:srgbClr val="363740"/>
                          </a:solidFill>
                          <a:latin typeface="Arial"/>
                          <a:cs typeface="Arial"/>
                        </a:rPr>
                        <a:t>better </a:t>
                      </a:r>
                      <a:r>
                        <a:rPr sz="800" dirty="0">
                          <a:solidFill>
                            <a:srgbClr val="363740"/>
                          </a:solidFill>
                          <a:latin typeface="Arial"/>
                          <a:cs typeface="Arial"/>
                        </a:rPr>
                        <a:t>incorporate</a:t>
                      </a:r>
                      <a:r>
                        <a:rPr sz="800" spc="-110" dirty="0">
                          <a:solidFill>
                            <a:srgbClr val="363740"/>
                          </a:solidFill>
                          <a:latin typeface="Arial"/>
                          <a:cs typeface="Arial"/>
                        </a:rPr>
                        <a:t> </a:t>
                      </a:r>
                      <a:r>
                        <a:rPr sz="800" spc="25" dirty="0">
                          <a:solidFill>
                            <a:srgbClr val="363740"/>
                          </a:solidFill>
                          <a:latin typeface="Arial"/>
                          <a:cs typeface="Arial"/>
                        </a:rPr>
                        <a:t>new</a:t>
                      </a:r>
                      <a:endParaRPr sz="800">
                        <a:latin typeface="Arial"/>
                        <a:cs typeface="Arial"/>
                      </a:endParaRPr>
                    </a:p>
                  </a:txBody>
                  <a:tcPr marL="0" marR="0" marT="3175" marB="0"/>
                </a:tc>
                <a:tc>
                  <a:txBody>
                    <a:bodyPr/>
                    <a:lstStyle/>
                    <a:p>
                      <a:endParaRPr sz="800">
                        <a:latin typeface="Arial"/>
                        <a:cs typeface="Arial"/>
                      </a:endParaRPr>
                    </a:p>
                  </a:txBody>
                  <a:tcPr marL="0" marR="0" marT="0" marB="0"/>
                </a:tc>
                <a:tc>
                  <a:txBody>
                    <a:bodyPr/>
                    <a:lstStyle/>
                    <a:p>
                      <a:pPr marL="4445">
                        <a:lnSpc>
                          <a:spcPct val="100000"/>
                        </a:lnSpc>
                        <a:spcBef>
                          <a:spcPts val="25"/>
                        </a:spcBef>
                      </a:pPr>
                      <a:r>
                        <a:rPr sz="800" spc="5" dirty="0">
                          <a:solidFill>
                            <a:srgbClr val="363740"/>
                          </a:solidFill>
                          <a:latin typeface="Arial"/>
                          <a:cs typeface="Arial"/>
                        </a:rPr>
                        <a:t>Retention</a:t>
                      </a:r>
                      <a:r>
                        <a:rPr sz="800" spc="-105" dirty="0">
                          <a:solidFill>
                            <a:srgbClr val="363740"/>
                          </a:solidFill>
                          <a:latin typeface="Arial"/>
                          <a:cs typeface="Arial"/>
                        </a:rPr>
                        <a:t> </a:t>
                      </a:r>
                      <a:r>
                        <a:rPr sz="800" spc="30" dirty="0">
                          <a:solidFill>
                            <a:srgbClr val="363740"/>
                          </a:solidFill>
                          <a:latin typeface="Arial"/>
                          <a:cs typeface="Arial"/>
                        </a:rPr>
                        <a:t>100%</a:t>
                      </a:r>
                      <a:endParaRPr sz="800">
                        <a:latin typeface="Arial"/>
                        <a:cs typeface="Arial"/>
                      </a:endParaRPr>
                    </a:p>
                  </a:txBody>
                  <a:tcPr marL="0" marR="0" marT="3175" marB="0"/>
                </a:tc>
                <a:tc>
                  <a:txBody>
                    <a:bodyPr/>
                    <a:lstStyle/>
                    <a:p>
                      <a:endParaRPr sz="800">
                        <a:latin typeface="Arial"/>
                        <a:cs typeface="Arial"/>
                      </a:endParaRPr>
                    </a:p>
                  </a:txBody>
                  <a:tcPr marL="0" marR="0" marT="0" marB="0"/>
                </a:tc>
                <a:tc>
                  <a:txBody>
                    <a:bodyPr/>
                    <a:lstStyle/>
                    <a:p>
                      <a:endParaRPr sz="800">
                        <a:latin typeface="Arial"/>
                        <a:cs typeface="Arial"/>
                      </a:endParaRPr>
                    </a:p>
                  </a:txBody>
                  <a:tcPr marL="0" marR="0" marT="0" marB="0"/>
                </a:tc>
                <a:extLst>
                  <a:ext uri="{0D108BD9-81ED-4DB2-BD59-A6C34878D82A}">
                    <a16:rowId xmlns:a16="http://schemas.microsoft.com/office/drawing/2014/main" val="10012"/>
                  </a:ext>
                </a:extLst>
              </a:tr>
              <a:tr h="249803">
                <a:tc>
                  <a:txBody>
                    <a:bodyPr/>
                    <a:lstStyle/>
                    <a:p>
                      <a:pPr marL="1270000">
                        <a:lnSpc>
                          <a:spcPct val="100000"/>
                        </a:lnSpc>
                        <a:spcBef>
                          <a:spcPts val="25"/>
                        </a:spcBef>
                      </a:pPr>
                      <a:r>
                        <a:rPr sz="800" spc="-5" dirty="0">
                          <a:solidFill>
                            <a:srgbClr val="363740"/>
                          </a:solidFill>
                          <a:latin typeface="Arial"/>
                          <a:cs typeface="Arial"/>
                        </a:rPr>
                        <a:t>employees </a:t>
                      </a:r>
                      <a:r>
                        <a:rPr sz="800" spc="15" dirty="0">
                          <a:solidFill>
                            <a:srgbClr val="363740"/>
                          </a:solidFill>
                          <a:latin typeface="Arial"/>
                          <a:cs typeface="Arial"/>
                        </a:rPr>
                        <a:t>into </a:t>
                      </a:r>
                      <a:r>
                        <a:rPr sz="800" dirty="0">
                          <a:solidFill>
                            <a:srgbClr val="363740"/>
                          </a:solidFill>
                          <a:latin typeface="Arial"/>
                          <a:cs typeface="Arial"/>
                        </a:rPr>
                        <a:t>his</a:t>
                      </a:r>
                      <a:r>
                        <a:rPr sz="800" spc="-135" dirty="0">
                          <a:solidFill>
                            <a:srgbClr val="363740"/>
                          </a:solidFill>
                          <a:latin typeface="Arial"/>
                          <a:cs typeface="Arial"/>
                        </a:rPr>
                        <a:t> </a:t>
                      </a:r>
                      <a:r>
                        <a:rPr sz="800" dirty="0">
                          <a:solidFill>
                            <a:srgbClr val="363740"/>
                          </a:solidFill>
                          <a:latin typeface="Arial"/>
                          <a:cs typeface="Arial"/>
                        </a:rPr>
                        <a:t>organization.</a:t>
                      </a:r>
                      <a:endParaRPr sz="800">
                        <a:latin typeface="Arial"/>
                        <a:cs typeface="Arial"/>
                      </a:endParaRPr>
                    </a:p>
                  </a:txBody>
                  <a:tcPr marL="0" marR="0" marT="3175" marB="0">
                    <a:lnB w="12699">
                      <a:solidFill>
                        <a:srgbClr val="D8D8D8"/>
                      </a:solidFill>
                      <a:prstDash val="solid"/>
                    </a:lnB>
                  </a:tcPr>
                </a:tc>
                <a:tc>
                  <a:txBody>
                    <a:bodyPr/>
                    <a:lstStyle/>
                    <a:p>
                      <a:endParaRPr sz="800">
                        <a:latin typeface="Arial"/>
                        <a:cs typeface="Arial"/>
                      </a:endParaRPr>
                    </a:p>
                  </a:txBody>
                  <a:tcPr marL="0" marR="0" marT="0" marB="0"/>
                </a:tc>
                <a:tc>
                  <a:txBody>
                    <a:bodyPr/>
                    <a:lstStyle/>
                    <a:p>
                      <a:endParaRPr sz="800">
                        <a:latin typeface="Arial"/>
                        <a:cs typeface="Arial"/>
                      </a:endParaRPr>
                    </a:p>
                  </a:txBody>
                  <a:tcPr marL="0" marR="0" marT="0" marB="0">
                    <a:lnB w="12699">
                      <a:solidFill>
                        <a:srgbClr val="D8D8D8"/>
                      </a:solidFill>
                      <a:prstDash val="solid"/>
                    </a:lnB>
                  </a:tcPr>
                </a:tc>
                <a:tc>
                  <a:txBody>
                    <a:bodyPr/>
                    <a:lstStyle/>
                    <a:p>
                      <a:endParaRPr sz="800">
                        <a:latin typeface="Arial"/>
                        <a:cs typeface="Arial"/>
                      </a:endParaRPr>
                    </a:p>
                  </a:txBody>
                  <a:tcPr marL="0" marR="0" marT="0" marB="0"/>
                </a:tc>
                <a:tc>
                  <a:txBody>
                    <a:bodyPr/>
                    <a:lstStyle/>
                    <a:p>
                      <a:endParaRPr sz="800">
                        <a:latin typeface="Arial"/>
                        <a:cs typeface="Arial"/>
                      </a:endParaRPr>
                    </a:p>
                  </a:txBody>
                  <a:tcPr marL="0" marR="0" marT="0" marB="0">
                    <a:lnB w="12699">
                      <a:solidFill>
                        <a:srgbClr val="D8D8D8"/>
                      </a:solidFill>
                      <a:prstDash val="solid"/>
                    </a:lnB>
                  </a:tcPr>
                </a:tc>
                <a:extLst>
                  <a:ext uri="{0D108BD9-81ED-4DB2-BD59-A6C34878D82A}">
                    <a16:rowId xmlns:a16="http://schemas.microsoft.com/office/drawing/2014/main" val="10013"/>
                  </a:ext>
                </a:extLst>
              </a:tr>
              <a:tr h="183171">
                <a:tc>
                  <a:txBody>
                    <a:bodyPr/>
                    <a:lstStyle/>
                    <a:p>
                      <a:pPr marL="26034">
                        <a:lnSpc>
                          <a:spcPct val="100000"/>
                        </a:lnSpc>
                        <a:spcBef>
                          <a:spcPts val="290"/>
                        </a:spcBef>
                        <a:tabLst>
                          <a:tab pos="1270000" algn="l"/>
                        </a:tabLst>
                      </a:pPr>
                      <a:r>
                        <a:rPr sz="800" b="1" spc="-75" dirty="0">
                          <a:solidFill>
                            <a:srgbClr val="79A7C6"/>
                          </a:solidFill>
                          <a:latin typeface="Arial Black"/>
                          <a:cs typeface="Arial Black"/>
                        </a:rPr>
                        <a:t>Polaris</a:t>
                      </a:r>
                      <a:r>
                        <a:rPr sz="800" b="1" spc="-40" dirty="0">
                          <a:solidFill>
                            <a:srgbClr val="79A7C6"/>
                          </a:solidFill>
                          <a:latin typeface="Arial Black"/>
                          <a:cs typeface="Arial Black"/>
                        </a:rPr>
                        <a:t> </a:t>
                      </a:r>
                      <a:r>
                        <a:rPr sz="800" b="1" spc="-60" dirty="0">
                          <a:solidFill>
                            <a:srgbClr val="79A7C6"/>
                          </a:solidFill>
                          <a:latin typeface="Arial Black"/>
                          <a:cs typeface="Arial Black"/>
                        </a:rPr>
                        <a:t>Workﬂow	</a:t>
                      </a:r>
                      <a:r>
                        <a:rPr sz="800" spc="10" dirty="0">
                          <a:solidFill>
                            <a:srgbClr val="363740"/>
                          </a:solidFill>
                          <a:latin typeface="Arial"/>
                          <a:cs typeface="Arial"/>
                        </a:rPr>
                        <a:t>As</a:t>
                      </a:r>
                      <a:r>
                        <a:rPr sz="800" spc="-20" dirty="0">
                          <a:solidFill>
                            <a:srgbClr val="363740"/>
                          </a:solidFill>
                          <a:latin typeface="Arial"/>
                          <a:cs typeface="Arial"/>
                        </a:rPr>
                        <a:t> </a:t>
                      </a:r>
                      <a:r>
                        <a:rPr sz="800" spc="20" dirty="0">
                          <a:solidFill>
                            <a:srgbClr val="363740"/>
                          </a:solidFill>
                          <a:latin typeface="Arial"/>
                          <a:cs typeface="Arial"/>
                        </a:rPr>
                        <a:t>part</a:t>
                      </a:r>
                      <a:r>
                        <a:rPr sz="800" spc="-20" dirty="0">
                          <a:solidFill>
                            <a:srgbClr val="363740"/>
                          </a:solidFill>
                          <a:latin typeface="Arial"/>
                          <a:cs typeface="Arial"/>
                        </a:rPr>
                        <a:t> </a:t>
                      </a:r>
                      <a:r>
                        <a:rPr sz="800" spc="15" dirty="0">
                          <a:solidFill>
                            <a:srgbClr val="363740"/>
                          </a:solidFill>
                          <a:latin typeface="Arial"/>
                          <a:cs typeface="Arial"/>
                        </a:rPr>
                        <a:t>of</a:t>
                      </a:r>
                      <a:r>
                        <a:rPr sz="800" spc="-20" dirty="0">
                          <a:solidFill>
                            <a:srgbClr val="363740"/>
                          </a:solidFill>
                          <a:latin typeface="Arial"/>
                          <a:cs typeface="Arial"/>
                        </a:rPr>
                        <a:t> </a:t>
                      </a:r>
                      <a:r>
                        <a:rPr sz="800" dirty="0">
                          <a:solidFill>
                            <a:srgbClr val="363740"/>
                          </a:solidFill>
                          <a:latin typeface="Arial"/>
                          <a:cs typeface="Arial"/>
                        </a:rPr>
                        <a:t>developing</a:t>
                      </a:r>
                      <a:r>
                        <a:rPr sz="800" spc="-20" dirty="0">
                          <a:solidFill>
                            <a:srgbClr val="363740"/>
                          </a:solidFill>
                          <a:latin typeface="Arial"/>
                          <a:cs typeface="Arial"/>
                        </a:rPr>
                        <a:t> </a:t>
                      </a:r>
                      <a:r>
                        <a:rPr sz="800" spc="-25" dirty="0">
                          <a:solidFill>
                            <a:srgbClr val="363740"/>
                          </a:solidFill>
                          <a:latin typeface="Arial"/>
                          <a:cs typeface="Arial"/>
                        </a:rPr>
                        <a:t>a</a:t>
                      </a:r>
                      <a:r>
                        <a:rPr sz="800" spc="-20" dirty="0">
                          <a:solidFill>
                            <a:srgbClr val="363740"/>
                          </a:solidFill>
                          <a:latin typeface="Arial"/>
                          <a:cs typeface="Arial"/>
                        </a:rPr>
                        <a:t> </a:t>
                      </a:r>
                      <a:r>
                        <a:rPr sz="800" spc="25" dirty="0">
                          <a:solidFill>
                            <a:srgbClr val="363740"/>
                          </a:solidFill>
                          <a:latin typeface="Arial"/>
                          <a:cs typeface="Arial"/>
                        </a:rPr>
                        <a:t>new</a:t>
                      </a:r>
                      <a:r>
                        <a:rPr sz="800" spc="-20" dirty="0">
                          <a:solidFill>
                            <a:srgbClr val="363740"/>
                          </a:solidFill>
                          <a:latin typeface="Arial"/>
                          <a:cs typeface="Arial"/>
                        </a:rPr>
                        <a:t> </a:t>
                      </a:r>
                      <a:r>
                        <a:rPr sz="800" spc="5" dirty="0">
                          <a:solidFill>
                            <a:srgbClr val="363740"/>
                          </a:solidFill>
                          <a:latin typeface="Arial"/>
                          <a:cs typeface="Arial"/>
                        </a:rPr>
                        <a:t>product,</a:t>
                      </a:r>
                      <a:r>
                        <a:rPr sz="800" spc="-20" dirty="0">
                          <a:solidFill>
                            <a:srgbClr val="363740"/>
                          </a:solidFill>
                          <a:latin typeface="Arial"/>
                          <a:cs typeface="Arial"/>
                        </a:rPr>
                        <a:t> </a:t>
                      </a:r>
                      <a:r>
                        <a:rPr sz="800" spc="-25" dirty="0">
                          <a:solidFill>
                            <a:srgbClr val="363740"/>
                          </a:solidFill>
                          <a:latin typeface="Arial"/>
                          <a:cs typeface="Arial"/>
                        </a:rPr>
                        <a:t>a</a:t>
                      </a:r>
                      <a:r>
                        <a:rPr sz="800" spc="-20" dirty="0">
                          <a:solidFill>
                            <a:srgbClr val="363740"/>
                          </a:solidFill>
                          <a:latin typeface="Arial"/>
                          <a:cs typeface="Arial"/>
                        </a:rPr>
                        <a:t> </a:t>
                      </a:r>
                      <a:r>
                        <a:rPr sz="800" spc="-5" dirty="0">
                          <a:solidFill>
                            <a:srgbClr val="363740"/>
                          </a:solidFill>
                          <a:latin typeface="Arial"/>
                          <a:cs typeface="Arial"/>
                        </a:rPr>
                        <a:t>Vice</a:t>
                      </a:r>
                      <a:r>
                        <a:rPr sz="800" spc="-20" dirty="0">
                          <a:solidFill>
                            <a:srgbClr val="363740"/>
                          </a:solidFill>
                          <a:latin typeface="Arial"/>
                          <a:cs typeface="Arial"/>
                        </a:rPr>
                        <a:t> </a:t>
                      </a:r>
                      <a:r>
                        <a:rPr sz="800" dirty="0">
                          <a:solidFill>
                            <a:srgbClr val="363740"/>
                          </a:solidFill>
                          <a:latin typeface="Arial"/>
                          <a:cs typeface="Arial"/>
                        </a:rPr>
                        <a:t>President</a:t>
                      </a:r>
                      <a:r>
                        <a:rPr sz="800" spc="-20" dirty="0">
                          <a:solidFill>
                            <a:srgbClr val="363740"/>
                          </a:solidFill>
                          <a:latin typeface="Arial"/>
                          <a:cs typeface="Arial"/>
                        </a:rPr>
                        <a:t> </a:t>
                      </a:r>
                      <a:r>
                        <a:rPr sz="800" spc="15" dirty="0">
                          <a:solidFill>
                            <a:srgbClr val="363740"/>
                          </a:solidFill>
                          <a:latin typeface="Arial"/>
                          <a:cs typeface="Arial"/>
                        </a:rPr>
                        <a:t>of</a:t>
                      </a:r>
                      <a:endParaRPr sz="800">
                        <a:latin typeface="Arial"/>
                        <a:cs typeface="Arial"/>
                      </a:endParaRPr>
                    </a:p>
                  </a:txBody>
                  <a:tcPr marL="0" marR="0" marT="36830" marB="0">
                    <a:lnT w="12699">
                      <a:solidFill>
                        <a:srgbClr val="D8D8D8"/>
                      </a:solidFill>
                      <a:prstDash val="solid"/>
                    </a:lnT>
                  </a:tcPr>
                </a:tc>
                <a:tc>
                  <a:txBody>
                    <a:bodyPr/>
                    <a:lstStyle/>
                    <a:p>
                      <a:endParaRPr sz="800">
                        <a:latin typeface="Arial"/>
                        <a:cs typeface="Arial"/>
                      </a:endParaRPr>
                    </a:p>
                  </a:txBody>
                  <a:tcPr marL="0" marR="0" marT="0" marB="0"/>
                </a:tc>
                <a:tc>
                  <a:txBody>
                    <a:bodyPr/>
                    <a:lstStyle/>
                    <a:p>
                      <a:pPr marL="4445">
                        <a:lnSpc>
                          <a:spcPct val="100000"/>
                        </a:lnSpc>
                        <a:spcBef>
                          <a:spcPts val="290"/>
                        </a:spcBef>
                      </a:pPr>
                      <a:r>
                        <a:rPr sz="800" spc="-10" dirty="0">
                          <a:solidFill>
                            <a:srgbClr val="363740"/>
                          </a:solidFill>
                          <a:latin typeface="Arial"/>
                          <a:cs typeface="Arial"/>
                        </a:rPr>
                        <a:t>Increased</a:t>
                      </a:r>
                      <a:r>
                        <a:rPr sz="800" spc="-105" dirty="0">
                          <a:solidFill>
                            <a:srgbClr val="363740"/>
                          </a:solidFill>
                          <a:latin typeface="Arial"/>
                          <a:cs typeface="Arial"/>
                        </a:rPr>
                        <a:t> </a:t>
                      </a:r>
                      <a:r>
                        <a:rPr sz="800" spc="-10" dirty="0">
                          <a:solidFill>
                            <a:srgbClr val="363740"/>
                          </a:solidFill>
                          <a:latin typeface="Arial"/>
                          <a:cs typeface="Arial"/>
                        </a:rPr>
                        <a:t>Employee</a:t>
                      </a:r>
                      <a:endParaRPr sz="800">
                        <a:latin typeface="Arial"/>
                        <a:cs typeface="Arial"/>
                      </a:endParaRPr>
                    </a:p>
                  </a:txBody>
                  <a:tcPr marL="0" marR="0" marT="36830" marB="0">
                    <a:lnT w="12699">
                      <a:solidFill>
                        <a:srgbClr val="D8D8D8"/>
                      </a:solidFill>
                      <a:prstDash val="solid"/>
                    </a:lnT>
                  </a:tcPr>
                </a:tc>
                <a:tc>
                  <a:txBody>
                    <a:bodyPr/>
                    <a:lstStyle/>
                    <a:p>
                      <a:endParaRPr sz="800">
                        <a:latin typeface="Arial"/>
                        <a:cs typeface="Arial"/>
                      </a:endParaRPr>
                    </a:p>
                  </a:txBody>
                  <a:tcPr marL="0" marR="0" marT="0" marB="0"/>
                </a:tc>
                <a:tc>
                  <a:txBody>
                    <a:bodyPr/>
                    <a:lstStyle/>
                    <a:p>
                      <a:pPr marL="4445">
                        <a:lnSpc>
                          <a:spcPct val="100000"/>
                        </a:lnSpc>
                        <a:spcBef>
                          <a:spcPts val="290"/>
                        </a:spcBef>
                      </a:pPr>
                      <a:r>
                        <a:rPr sz="800" spc="20" dirty="0">
                          <a:solidFill>
                            <a:srgbClr val="363740"/>
                          </a:solidFill>
                          <a:latin typeface="Arial"/>
                          <a:cs typeface="Arial"/>
                        </a:rPr>
                        <a:t>$20,000,000</a:t>
                      </a:r>
                      <a:endParaRPr sz="800">
                        <a:latin typeface="Arial"/>
                        <a:cs typeface="Arial"/>
                      </a:endParaRPr>
                    </a:p>
                  </a:txBody>
                  <a:tcPr marL="0" marR="0" marT="36830" marB="0">
                    <a:lnT w="12699">
                      <a:solidFill>
                        <a:srgbClr val="D8D8D8"/>
                      </a:solidFill>
                      <a:prstDash val="solid"/>
                    </a:lnT>
                  </a:tcPr>
                </a:tc>
                <a:extLst>
                  <a:ext uri="{0D108BD9-81ED-4DB2-BD59-A6C34878D82A}">
                    <a16:rowId xmlns:a16="http://schemas.microsoft.com/office/drawing/2014/main" val="10014"/>
                  </a:ext>
                </a:extLst>
              </a:tr>
              <a:tr h="142874">
                <a:tc>
                  <a:txBody>
                    <a:bodyPr/>
                    <a:lstStyle/>
                    <a:p>
                      <a:pPr marL="1270000">
                        <a:lnSpc>
                          <a:spcPct val="100000"/>
                        </a:lnSpc>
                        <a:spcBef>
                          <a:spcPts val="25"/>
                        </a:spcBef>
                      </a:pPr>
                      <a:r>
                        <a:rPr sz="800" spc="-15" dirty="0">
                          <a:solidFill>
                            <a:srgbClr val="363740"/>
                          </a:solidFill>
                          <a:latin typeface="Arial"/>
                          <a:cs typeface="Arial"/>
                        </a:rPr>
                        <a:t>Finance </a:t>
                      </a:r>
                      <a:r>
                        <a:rPr sz="800" spc="15" dirty="0">
                          <a:solidFill>
                            <a:srgbClr val="363740"/>
                          </a:solidFill>
                          <a:latin typeface="Arial"/>
                          <a:cs typeface="Arial"/>
                        </a:rPr>
                        <a:t>for </a:t>
                      </a:r>
                      <a:r>
                        <a:rPr sz="800" spc="-25" dirty="0">
                          <a:solidFill>
                            <a:srgbClr val="363740"/>
                          </a:solidFill>
                          <a:latin typeface="Arial"/>
                          <a:cs typeface="Arial"/>
                        </a:rPr>
                        <a:t>a </a:t>
                      </a:r>
                      <a:r>
                        <a:rPr sz="800" dirty="0">
                          <a:solidFill>
                            <a:srgbClr val="363740"/>
                          </a:solidFill>
                          <a:latin typeface="Arial"/>
                          <a:cs typeface="Arial"/>
                        </a:rPr>
                        <a:t>telecommunications company developed</a:t>
                      </a:r>
                      <a:r>
                        <a:rPr sz="800" spc="-80" dirty="0">
                          <a:solidFill>
                            <a:srgbClr val="363740"/>
                          </a:solidFill>
                          <a:latin typeface="Arial"/>
                          <a:cs typeface="Arial"/>
                        </a:rPr>
                        <a:t> </a:t>
                      </a:r>
                      <a:r>
                        <a:rPr sz="800" spc="-25" dirty="0">
                          <a:solidFill>
                            <a:srgbClr val="363740"/>
                          </a:solidFill>
                          <a:latin typeface="Arial"/>
                          <a:cs typeface="Arial"/>
                        </a:rPr>
                        <a:t>a</a:t>
                      </a:r>
                      <a:endParaRPr sz="800">
                        <a:latin typeface="Arial"/>
                        <a:cs typeface="Arial"/>
                      </a:endParaRPr>
                    </a:p>
                  </a:txBody>
                  <a:tcPr marL="0" marR="0" marT="3175" marB="0"/>
                </a:tc>
                <a:tc>
                  <a:txBody>
                    <a:bodyPr/>
                    <a:lstStyle/>
                    <a:p>
                      <a:endParaRPr sz="800">
                        <a:latin typeface="Arial"/>
                        <a:cs typeface="Arial"/>
                      </a:endParaRPr>
                    </a:p>
                  </a:txBody>
                  <a:tcPr marL="0" marR="0" marT="0" marB="0"/>
                </a:tc>
                <a:tc>
                  <a:txBody>
                    <a:bodyPr/>
                    <a:lstStyle/>
                    <a:p>
                      <a:pPr marL="4445">
                        <a:lnSpc>
                          <a:spcPct val="100000"/>
                        </a:lnSpc>
                        <a:spcBef>
                          <a:spcPts val="25"/>
                        </a:spcBef>
                      </a:pPr>
                      <a:r>
                        <a:rPr sz="800" spc="5" dirty="0">
                          <a:solidFill>
                            <a:srgbClr val="363740"/>
                          </a:solidFill>
                          <a:latin typeface="Arial"/>
                          <a:cs typeface="Arial"/>
                        </a:rPr>
                        <a:t>Retention</a:t>
                      </a:r>
                      <a:r>
                        <a:rPr sz="800" spc="-110" dirty="0">
                          <a:solidFill>
                            <a:srgbClr val="363740"/>
                          </a:solidFill>
                          <a:latin typeface="Arial"/>
                          <a:cs typeface="Arial"/>
                        </a:rPr>
                        <a:t> </a:t>
                      </a:r>
                      <a:r>
                        <a:rPr sz="800" spc="30" dirty="0">
                          <a:solidFill>
                            <a:srgbClr val="363740"/>
                          </a:solidFill>
                          <a:latin typeface="Arial"/>
                          <a:cs typeface="Arial"/>
                        </a:rPr>
                        <a:t>10%</a:t>
                      </a:r>
                      <a:endParaRPr sz="800">
                        <a:latin typeface="Arial"/>
                        <a:cs typeface="Arial"/>
                      </a:endParaRPr>
                    </a:p>
                  </a:txBody>
                  <a:tcPr marL="0" marR="0" marT="3175" marB="0"/>
                </a:tc>
                <a:tc>
                  <a:txBody>
                    <a:bodyPr/>
                    <a:lstStyle/>
                    <a:p>
                      <a:endParaRPr sz="800">
                        <a:latin typeface="Arial"/>
                        <a:cs typeface="Arial"/>
                      </a:endParaRPr>
                    </a:p>
                  </a:txBody>
                  <a:tcPr marL="0" marR="0" marT="0" marB="0"/>
                </a:tc>
                <a:tc>
                  <a:txBody>
                    <a:bodyPr/>
                    <a:lstStyle/>
                    <a:p>
                      <a:endParaRPr sz="800">
                        <a:latin typeface="Arial"/>
                        <a:cs typeface="Arial"/>
                      </a:endParaRPr>
                    </a:p>
                  </a:txBody>
                  <a:tcPr marL="0" marR="0" marT="0" marB="0"/>
                </a:tc>
                <a:extLst>
                  <a:ext uri="{0D108BD9-81ED-4DB2-BD59-A6C34878D82A}">
                    <a16:rowId xmlns:a16="http://schemas.microsoft.com/office/drawing/2014/main" val="10015"/>
                  </a:ext>
                </a:extLst>
              </a:tr>
              <a:tr h="249803">
                <a:tc>
                  <a:txBody>
                    <a:bodyPr/>
                    <a:lstStyle/>
                    <a:p>
                      <a:pPr marL="1270000">
                        <a:lnSpc>
                          <a:spcPct val="100000"/>
                        </a:lnSpc>
                        <a:spcBef>
                          <a:spcPts val="25"/>
                        </a:spcBef>
                      </a:pPr>
                      <a:r>
                        <a:rPr sz="800" dirty="0">
                          <a:solidFill>
                            <a:srgbClr val="363740"/>
                          </a:solidFill>
                          <a:latin typeface="Arial"/>
                          <a:cs typeface="Arial"/>
                        </a:rPr>
                        <a:t>plan </a:t>
                      </a:r>
                      <a:r>
                        <a:rPr sz="800" spc="20" dirty="0">
                          <a:solidFill>
                            <a:srgbClr val="363740"/>
                          </a:solidFill>
                          <a:latin typeface="Arial"/>
                          <a:cs typeface="Arial"/>
                        </a:rPr>
                        <a:t>to </a:t>
                      </a:r>
                      <a:r>
                        <a:rPr sz="800" dirty="0">
                          <a:solidFill>
                            <a:srgbClr val="363740"/>
                          </a:solidFill>
                          <a:latin typeface="Arial"/>
                          <a:cs typeface="Arial"/>
                        </a:rPr>
                        <a:t>standardize </a:t>
                      </a:r>
                      <a:r>
                        <a:rPr sz="800" spc="10" dirty="0">
                          <a:solidFill>
                            <a:srgbClr val="363740"/>
                          </a:solidFill>
                          <a:latin typeface="Arial"/>
                          <a:cs typeface="Arial"/>
                        </a:rPr>
                        <a:t>their </a:t>
                      </a:r>
                      <a:r>
                        <a:rPr sz="800" dirty="0">
                          <a:solidFill>
                            <a:srgbClr val="363740"/>
                          </a:solidFill>
                          <a:latin typeface="Arial"/>
                          <a:cs typeface="Arial"/>
                        </a:rPr>
                        <a:t>customers' </a:t>
                      </a:r>
                      <a:r>
                        <a:rPr sz="800" spc="5" dirty="0">
                          <a:solidFill>
                            <a:srgbClr val="363740"/>
                          </a:solidFill>
                          <a:latin typeface="Arial"/>
                          <a:cs typeface="Arial"/>
                        </a:rPr>
                        <a:t>project</a:t>
                      </a:r>
                      <a:r>
                        <a:rPr sz="800" spc="-145" dirty="0">
                          <a:solidFill>
                            <a:srgbClr val="363740"/>
                          </a:solidFill>
                          <a:latin typeface="Arial"/>
                          <a:cs typeface="Arial"/>
                        </a:rPr>
                        <a:t> </a:t>
                      </a:r>
                      <a:r>
                        <a:rPr sz="800" spc="20" dirty="0">
                          <a:solidFill>
                            <a:srgbClr val="363740"/>
                          </a:solidFill>
                          <a:latin typeface="Arial"/>
                          <a:cs typeface="Arial"/>
                        </a:rPr>
                        <a:t>workﬂow.</a:t>
                      </a:r>
                      <a:endParaRPr sz="800">
                        <a:latin typeface="Arial"/>
                        <a:cs typeface="Arial"/>
                      </a:endParaRPr>
                    </a:p>
                  </a:txBody>
                  <a:tcPr marL="0" marR="0" marT="3175" marB="0">
                    <a:lnB w="12699">
                      <a:solidFill>
                        <a:srgbClr val="D8D8D8"/>
                      </a:solidFill>
                      <a:prstDash val="solid"/>
                    </a:lnB>
                  </a:tcPr>
                </a:tc>
                <a:tc>
                  <a:txBody>
                    <a:bodyPr/>
                    <a:lstStyle/>
                    <a:p>
                      <a:endParaRPr sz="800">
                        <a:latin typeface="Arial"/>
                        <a:cs typeface="Arial"/>
                      </a:endParaRPr>
                    </a:p>
                  </a:txBody>
                  <a:tcPr marL="0" marR="0" marT="0" marB="0"/>
                </a:tc>
                <a:tc>
                  <a:txBody>
                    <a:bodyPr/>
                    <a:lstStyle/>
                    <a:p>
                      <a:endParaRPr sz="800">
                        <a:latin typeface="Arial"/>
                        <a:cs typeface="Arial"/>
                      </a:endParaRPr>
                    </a:p>
                  </a:txBody>
                  <a:tcPr marL="0" marR="0" marT="0" marB="0">
                    <a:lnB w="12699">
                      <a:solidFill>
                        <a:srgbClr val="D8D8D8"/>
                      </a:solidFill>
                      <a:prstDash val="solid"/>
                    </a:lnB>
                  </a:tcPr>
                </a:tc>
                <a:tc>
                  <a:txBody>
                    <a:bodyPr/>
                    <a:lstStyle/>
                    <a:p>
                      <a:endParaRPr sz="800">
                        <a:latin typeface="Arial"/>
                        <a:cs typeface="Arial"/>
                      </a:endParaRPr>
                    </a:p>
                  </a:txBody>
                  <a:tcPr marL="0" marR="0" marT="0" marB="0"/>
                </a:tc>
                <a:tc>
                  <a:txBody>
                    <a:bodyPr/>
                    <a:lstStyle/>
                    <a:p>
                      <a:endParaRPr sz="800">
                        <a:latin typeface="Arial"/>
                        <a:cs typeface="Arial"/>
                      </a:endParaRPr>
                    </a:p>
                  </a:txBody>
                  <a:tcPr marL="0" marR="0" marT="0" marB="0">
                    <a:lnB w="12699">
                      <a:solidFill>
                        <a:srgbClr val="D8D8D8"/>
                      </a:solidFill>
                      <a:prstDash val="solid"/>
                    </a:lnB>
                  </a:tcPr>
                </a:tc>
                <a:extLst>
                  <a:ext uri="{0D108BD9-81ED-4DB2-BD59-A6C34878D82A}">
                    <a16:rowId xmlns:a16="http://schemas.microsoft.com/office/drawing/2014/main" val="10016"/>
                  </a:ext>
                </a:extLst>
              </a:tr>
              <a:tr h="183172">
                <a:tc>
                  <a:txBody>
                    <a:bodyPr/>
                    <a:lstStyle/>
                    <a:p>
                      <a:pPr marL="26034">
                        <a:lnSpc>
                          <a:spcPct val="100000"/>
                        </a:lnSpc>
                        <a:spcBef>
                          <a:spcPts val="290"/>
                        </a:spcBef>
                        <a:tabLst>
                          <a:tab pos="1270000" algn="l"/>
                        </a:tabLst>
                      </a:pPr>
                      <a:r>
                        <a:rPr sz="800" b="1" spc="-75" dirty="0">
                          <a:solidFill>
                            <a:srgbClr val="79A7C6"/>
                          </a:solidFill>
                          <a:latin typeface="Arial Black"/>
                          <a:cs typeface="Arial Black"/>
                        </a:rPr>
                        <a:t>Senior</a:t>
                      </a:r>
                      <a:r>
                        <a:rPr sz="800" b="1" spc="-45" dirty="0">
                          <a:solidFill>
                            <a:srgbClr val="79A7C6"/>
                          </a:solidFill>
                          <a:latin typeface="Arial Black"/>
                          <a:cs typeface="Arial Black"/>
                        </a:rPr>
                        <a:t> </a:t>
                      </a:r>
                      <a:r>
                        <a:rPr sz="800" b="1" spc="-90" dirty="0">
                          <a:solidFill>
                            <a:srgbClr val="79A7C6"/>
                          </a:solidFill>
                          <a:latin typeface="Arial Black"/>
                          <a:cs typeface="Arial Black"/>
                        </a:rPr>
                        <a:t>Sales	</a:t>
                      </a:r>
                      <a:r>
                        <a:rPr sz="800" spc="45" dirty="0">
                          <a:solidFill>
                            <a:srgbClr val="363740"/>
                          </a:solidFill>
                          <a:latin typeface="Arial"/>
                          <a:cs typeface="Arial"/>
                        </a:rPr>
                        <a:t>A</a:t>
                      </a:r>
                      <a:r>
                        <a:rPr sz="800" spc="-20" dirty="0">
                          <a:solidFill>
                            <a:srgbClr val="363740"/>
                          </a:solidFill>
                          <a:latin typeface="Arial"/>
                          <a:cs typeface="Arial"/>
                        </a:rPr>
                        <a:t> </a:t>
                      </a:r>
                      <a:r>
                        <a:rPr sz="800" spc="5" dirty="0">
                          <a:solidFill>
                            <a:srgbClr val="363740"/>
                          </a:solidFill>
                          <a:latin typeface="Arial"/>
                          <a:cs typeface="Arial"/>
                        </a:rPr>
                        <a:t>National</a:t>
                      </a:r>
                      <a:r>
                        <a:rPr sz="800" spc="-20" dirty="0">
                          <a:solidFill>
                            <a:srgbClr val="363740"/>
                          </a:solidFill>
                          <a:latin typeface="Arial"/>
                          <a:cs typeface="Arial"/>
                        </a:rPr>
                        <a:t> </a:t>
                      </a:r>
                      <a:r>
                        <a:rPr sz="800" spc="10" dirty="0">
                          <a:solidFill>
                            <a:srgbClr val="363740"/>
                          </a:solidFill>
                          <a:latin typeface="Arial"/>
                          <a:cs typeface="Arial"/>
                        </a:rPr>
                        <a:t>Account</a:t>
                      </a:r>
                      <a:r>
                        <a:rPr sz="800" spc="-20" dirty="0">
                          <a:solidFill>
                            <a:srgbClr val="363740"/>
                          </a:solidFill>
                          <a:latin typeface="Arial"/>
                          <a:cs typeface="Arial"/>
                        </a:rPr>
                        <a:t> </a:t>
                      </a:r>
                      <a:r>
                        <a:rPr sz="800" spc="-5" dirty="0">
                          <a:solidFill>
                            <a:srgbClr val="363740"/>
                          </a:solidFill>
                          <a:latin typeface="Arial"/>
                          <a:cs typeface="Arial"/>
                        </a:rPr>
                        <a:t>Manager</a:t>
                      </a:r>
                      <a:r>
                        <a:rPr sz="800" spc="-20" dirty="0">
                          <a:solidFill>
                            <a:srgbClr val="363740"/>
                          </a:solidFill>
                          <a:latin typeface="Arial"/>
                          <a:cs typeface="Arial"/>
                        </a:rPr>
                        <a:t> </a:t>
                      </a:r>
                      <a:r>
                        <a:rPr sz="800" dirty="0">
                          <a:solidFill>
                            <a:srgbClr val="363740"/>
                          </a:solidFill>
                          <a:latin typeface="Arial"/>
                          <a:cs typeface="Arial"/>
                        </a:rPr>
                        <a:t>developed</a:t>
                      </a:r>
                      <a:r>
                        <a:rPr sz="800" spc="-20" dirty="0">
                          <a:solidFill>
                            <a:srgbClr val="363740"/>
                          </a:solidFill>
                          <a:latin typeface="Arial"/>
                          <a:cs typeface="Arial"/>
                        </a:rPr>
                        <a:t> </a:t>
                      </a:r>
                      <a:r>
                        <a:rPr sz="800" spc="-25" dirty="0">
                          <a:solidFill>
                            <a:srgbClr val="363740"/>
                          </a:solidFill>
                          <a:latin typeface="Arial"/>
                          <a:cs typeface="Arial"/>
                        </a:rPr>
                        <a:t>a</a:t>
                      </a:r>
                      <a:r>
                        <a:rPr sz="800" spc="-20" dirty="0">
                          <a:solidFill>
                            <a:srgbClr val="363740"/>
                          </a:solidFill>
                          <a:latin typeface="Arial"/>
                          <a:cs typeface="Arial"/>
                        </a:rPr>
                        <a:t> </a:t>
                      </a:r>
                      <a:r>
                        <a:rPr sz="800" dirty="0">
                          <a:solidFill>
                            <a:srgbClr val="363740"/>
                          </a:solidFill>
                          <a:latin typeface="Arial"/>
                          <a:cs typeface="Arial"/>
                        </a:rPr>
                        <a:t>plan</a:t>
                      </a:r>
                      <a:r>
                        <a:rPr sz="800" spc="-20" dirty="0">
                          <a:solidFill>
                            <a:srgbClr val="363740"/>
                          </a:solidFill>
                          <a:latin typeface="Arial"/>
                          <a:cs typeface="Arial"/>
                        </a:rPr>
                        <a:t> </a:t>
                      </a:r>
                      <a:r>
                        <a:rPr sz="800" spc="20" dirty="0">
                          <a:solidFill>
                            <a:srgbClr val="363740"/>
                          </a:solidFill>
                          <a:latin typeface="Arial"/>
                          <a:cs typeface="Arial"/>
                        </a:rPr>
                        <a:t>to</a:t>
                      </a:r>
                      <a:r>
                        <a:rPr sz="800" spc="-20" dirty="0">
                          <a:solidFill>
                            <a:srgbClr val="363740"/>
                          </a:solidFill>
                          <a:latin typeface="Arial"/>
                          <a:cs typeface="Arial"/>
                        </a:rPr>
                        <a:t> </a:t>
                      </a:r>
                      <a:r>
                        <a:rPr sz="800" spc="5" dirty="0">
                          <a:solidFill>
                            <a:srgbClr val="363740"/>
                          </a:solidFill>
                          <a:latin typeface="Arial"/>
                          <a:cs typeface="Arial"/>
                        </a:rPr>
                        <a:t>implement</a:t>
                      </a:r>
                      <a:endParaRPr sz="800">
                        <a:latin typeface="Arial"/>
                        <a:cs typeface="Arial"/>
                      </a:endParaRPr>
                    </a:p>
                  </a:txBody>
                  <a:tcPr marL="0" marR="0" marT="36830" marB="0">
                    <a:lnT w="12699">
                      <a:solidFill>
                        <a:srgbClr val="D8D8D8"/>
                      </a:solidFill>
                      <a:prstDash val="solid"/>
                    </a:lnT>
                  </a:tcPr>
                </a:tc>
                <a:tc>
                  <a:txBody>
                    <a:bodyPr/>
                    <a:lstStyle/>
                    <a:p>
                      <a:endParaRPr sz="800">
                        <a:latin typeface="Arial"/>
                        <a:cs typeface="Arial"/>
                      </a:endParaRPr>
                    </a:p>
                  </a:txBody>
                  <a:tcPr marL="0" marR="0" marT="0" marB="0"/>
                </a:tc>
                <a:tc>
                  <a:txBody>
                    <a:bodyPr/>
                    <a:lstStyle/>
                    <a:p>
                      <a:pPr marL="4445">
                        <a:lnSpc>
                          <a:spcPct val="100000"/>
                        </a:lnSpc>
                        <a:spcBef>
                          <a:spcPts val="290"/>
                        </a:spcBef>
                      </a:pPr>
                      <a:r>
                        <a:rPr sz="800" spc="-10" dirty="0">
                          <a:solidFill>
                            <a:srgbClr val="363740"/>
                          </a:solidFill>
                          <a:latin typeface="Arial"/>
                          <a:cs typeface="Arial"/>
                        </a:rPr>
                        <a:t>Increased</a:t>
                      </a:r>
                      <a:r>
                        <a:rPr sz="800" spc="-105" dirty="0">
                          <a:solidFill>
                            <a:srgbClr val="363740"/>
                          </a:solidFill>
                          <a:latin typeface="Arial"/>
                          <a:cs typeface="Arial"/>
                        </a:rPr>
                        <a:t> </a:t>
                      </a:r>
                      <a:r>
                        <a:rPr sz="800" spc="-10" dirty="0">
                          <a:solidFill>
                            <a:srgbClr val="363740"/>
                          </a:solidFill>
                          <a:latin typeface="Arial"/>
                          <a:cs typeface="Arial"/>
                        </a:rPr>
                        <a:t>Employee</a:t>
                      </a:r>
                      <a:endParaRPr sz="800">
                        <a:latin typeface="Arial"/>
                        <a:cs typeface="Arial"/>
                      </a:endParaRPr>
                    </a:p>
                  </a:txBody>
                  <a:tcPr marL="0" marR="0" marT="36830" marB="0">
                    <a:lnT w="12699">
                      <a:solidFill>
                        <a:srgbClr val="D8D8D8"/>
                      </a:solidFill>
                      <a:prstDash val="solid"/>
                    </a:lnT>
                  </a:tcPr>
                </a:tc>
                <a:tc>
                  <a:txBody>
                    <a:bodyPr/>
                    <a:lstStyle/>
                    <a:p>
                      <a:endParaRPr sz="800">
                        <a:latin typeface="Arial"/>
                        <a:cs typeface="Arial"/>
                      </a:endParaRPr>
                    </a:p>
                  </a:txBody>
                  <a:tcPr marL="0" marR="0" marT="0" marB="0"/>
                </a:tc>
                <a:tc>
                  <a:txBody>
                    <a:bodyPr/>
                    <a:lstStyle/>
                    <a:p>
                      <a:pPr marL="4445">
                        <a:lnSpc>
                          <a:spcPct val="100000"/>
                        </a:lnSpc>
                        <a:spcBef>
                          <a:spcPts val="290"/>
                        </a:spcBef>
                      </a:pPr>
                      <a:r>
                        <a:rPr sz="800" spc="20" dirty="0">
                          <a:solidFill>
                            <a:srgbClr val="363740"/>
                          </a:solidFill>
                          <a:latin typeface="Arial"/>
                          <a:cs typeface="Arial"/>
                        </a:rPr>
                        <a:t>$20,000,000</a:t>
                      </a:r>
                      <a:endParaRPr sz="800">
                        <a:latin typeface="Arial"/>
                        <a:cs typeface="Arial"/>
                      </a:endParaRPr>
                    </a:p>
                  </a:txBody>
                  <a:tcPr marL="0" marR="0" marT="36830" marB="0">
                    <a:lnT w="12699">
                      <a:solidFill>
                        <a:srgbClr val="D8D8D8"/>
                      </a:solidFill>
                      <a:prstDash val="solid"/>
                    </a:lnT>
                  </a:tcPr>
                </a:tc>
                <a:extLst>
                  <a:ext uri="{0D108BD9-81ED-4DB2-BD59-A6C34878D82A}">
                    <a16:rowId xmlns:a16="http://schemas.microsoft.com/office/drawing/2014/main" val="10017"/>
                  </a:ext>
                </a:extLst>
              </a:tr>
              <a:tr h="142874">
                <a:tc>
                  <a:txBody>
                    <a:bodyPr/>
                    <a:lstStyle/>
                    <a:p>
                      <a:pPr marL="26034">
                        <a:lnSpc>
                          <a:spcPct val="100000"/>
                        </a:lnSpc>
                        <a:spcBef>
                          <a:spcPts val="25"/>
                        </a:spcBef>
                        <a:tabLst>
                          <a:tab pos="1270000" algn="l"/>
                        </a:tabLst>
                      </a:pPr>
                      <a:r>
                        <a:rPr sz="800" b="1" spc="-70" dirty="0">
                          <a:solidFill>
                            <a:srgbClr val="79A7C6"/>
                          </a:solidFill>
                          <a:latin typeface="Arial Black"/>
                          <a:cs typeface="Arial Black"/>
                        </a:rPr>
                        <a:t>Orientation	</a:t>
                      </a:r>
                      <a:r>
                        <a:rPr sz="800" spc="-25" dirty="0">
                          <a:solidFill>
                            <a:srgbClr val="363740"/>
                          </a:solidFill>
                          <a:latin typeface="Arial"/>
                          <a:cs typeface="Arial"/>
                        </a:rPr>
                        <a:t>a</a:t>
                      </a:r>
                      <a:r>
                        <a:rPr sz="800" spc="-30" dirty="0">
                          <a:solidFill>
                            <a:srgbClr val="363740"/>
                          </a:solidFill>
                          <a:latin typeface="Arial"/>
                          <a:cs typeface="Arial"/>
                        </a:rPr>
                        <a:t> </a:t>
                      </a:r>
                      <a:r>
                        <a:rPr sz="800" spc="10" dirty="0">
                          <a:solidFill>
                            <a:srgbClr val="363740"/>
                          </a:solidFill>
                          <a:latin typeface="Arial"/>
                          <a:cs typeface="Arial"/>
                        </a:rPr>
                        <a:t>training</a:t>
                      </a:r>
                      <a:r>
                        <a:rPr sz="800" spc="-30" dirty="0">
                          <a:solidFill>
                            <a:srgbClr val="363740"/>
                          </a:solidFill>
                          <a:latin typeface="Arial"/>
                          <a:cs typeface="Arial"/>
                        </a:rPr>
                        <a:t> </a:t>
                      </a:r>
                      <a:r>
                        <a:rPr sz="800" spc="-5" dirty="0">
                          <a:solidFill>
                            <a:srgbClr val="363740"/>
                          </a:solidFill>
                          <a:latin typeface="Arial"/>
                          <a:cs typeface="Arial"/>
                        </a:rPr>
                        <a:t>experience</a:t>
                      </a:r>
                      <a:r>
                        <a:rPr sz="800" spc="-30" dirty="0">
                          <a:solidFill>
                            <a:srgbClr val="363740"/>
                          </a:solidFill>
                          <a:latin typeface="Arial"/>
                          <a:cs typeface="Arial"/>
                        </a:rPr>
                        <a:t> </a:t>
                      </a:r>
                      <a:r>
                        <a:rPr sz="800" spc="15" dirty="0">
                          <a:solidFill>
                            <a:srgbClr val="363740"/>
                          </a:solidFill>
                          <a:latin typeface="Arial"/>
                          <a:cs typeface="Arial"/>
                        </a:rPr>
                        <a:t>for</a:t>
                      </a:r>
                      <a:r>
                        <a:rPr sz="800" spc="-30" dirty="0">
                          <a:solidFill>
                            <a:srgbClr val="363740"/>
                          </a:solidFill>
                          <a:latin typeface="Arial"/>
                          <a:cs typeface="Arial"/>
                        </a:rPr>
                        <a:t> </a:t>
                      </a:r>
                      <a:r>
                        <a:rPr sz="800" dirty="0">
                          <a:solidFill>
                            <a:srgbClr val="363740"/>
                          </a:solidFill>
                          <a:latin typeface="Arial"/>
                          <a:cs typeface="Arial"/>
                        </a:rPr>
                        <a:t>his</a:t>
                      </a:r>
                      <a:r>
                        <a:rPr sz="800" spc="-30" dirty="0">
                          <a:solidFill>
                            <a:srgbClr val="363740"/>
                          </a:solidFill>
                          <a:latin typeface="Arial"/>
                          <a:cs typeface="Arial"/>
                        </a:rPr>
                        <a:t> </a:t>
                      </a:r>
                      <a:r>
                        <a:rPr sz="800" spc="5" dirty="0">
                          <a:solidFill>
                            <a:srgbClr val="363740"/>
                          </a:solidFill>
                          <a:latin typeface="Arial"/>
                          <a:cs typeface="Arial"/>
                        </a:rPr>
                        <a:t>organization's</a:t>
                      </a:r>
                      <a:r>
                        <a:rPr sz="800" spc="-30" dirty="0">
                          <a:solidFill>
                            <a:srgbClr val="363740"/>
                          </a:solidFill>
                          <a:latin typeface="Arial"/>
                          <a:cs typeface="Arial"/>
                        </a:rPr>
                        <a:t> </a:t>
                      </a:r>
                      <a:r>
                        <a:rPr sz="800" spc="5" dirty="0">
                          <a:solidFill>
                            <a:srgbClr val="363740"/>
                          </a:solidFill>
                          <a:latin typeface="Arial"/>
                          <a:cs typeface="Arial"/>
                        </a:rPr>
                        <a:t>emerging</a:t>
                      </a:r>
                      <a:r>
                        <a:rPr sz="800" spc="-30" dirty="0">
                          <a:solidFill>
                            <a:srgbClr val="363740"/>
                          </a:solidFill>
                          <a:latin typeface="Arial"/>
                          <a:cs typeface="Arial"/>
                        </a:rPr>
                        <a:t> </a:t>
                      </a:r>
                      <a:r>
                        <a:rPr sz="800" spc="-5" dirty="0">
                          <a:solidFill>
                            <a:srgbClr val="363740"/>
                          </a:solidFill>
                          <a:latin typeface="Arial"/>
                          <a:cs typeface="Arial"/>
                        </a:rPr>
                        <a:t>senior</a:t>
                      </a:r>
                      <a:endParaRPr sz="800">
                        <a:latin typeface="Arial"/>
                        <a:cs typeface="Arial"/>
                      </a:endParaRPr>
                    </a:p>
                  </a:txBody>
                  <a:tcPr marL="0" marR="0" marT="3175" marB="0"/>
                </a:tc>
                <a:tc>
                  <a:txBody>
                    <a:bodyPr/>
                    <a:lstStyle/>
                    <a:p>
                      <a:endParaRPr sz="800">
                        <a:latin typeface="Arial"/>
                        <a:cs typeface="Arial"/>
                      </a:endParaRPr>
                    </a:p>
                  </a:txBody>
                  <a:tcPr marL="0" marR="0" marT="0" marB="0"/>
                </a:tc>
                <a:tc>
                  <a:txBody>
                    <a:bodyPr/>
                    <a:lstStyle/>
                    <a:p>
                      <a:pPr marL="4445">
                        <a:lnSpc>
                          <a:spcPct val="100000"/>
                        </a:lnSpc>
                        <a:spcBef>
                          <a:spcPts val="25"/>
                        </a:spcBef>
                      </a:pPr>
                      <a:r>
                        <a:rPr sz="800" spc="5" dirty="0">
                          <a:solidFill>
                            <a:srgbClr val="363740"/>
                          </a:solidFill>
                          <a:latin typeface="Arial"/>
                          <a:cs typeface="Arial"/>
                        </a:rPr>
                        <a:t>Retention</a:t>
                      </a:r>
                      <a:r>
                        <a:rPr sz="800" spc="-110" dirty="0">
                          <a:solidFill>
                            <a:srgbClr val="363740"/>
                          </a:solidFill>
                          <a:latin typeface="Arial"/>
                          <a:cs typeface="Arial"/>
                        </a:rPr>
                        <a:t> </a:t>
                      </a:r>
                      <a:r>
                        <a:rPr sz="800" spc="30" dirty="0">
                          <a:solidFill>
                            <a:srgbClr val="363740"/>
                          </a:solidFill>
                          <a:latin typeface="Arial"/>
                          <a:cs typeface="Arial"/>
                        </a:rPr>
                        <a:t>25%</a:t>
                      </a:r>
                      <a:endParaRPr sz="800">
                        <a:latin typeface="Arial"/>
                        <a:cs typeface="Arial"/>
                      </a:endParaRPr>
                    </a:p>
                  </a:txBody>
                  <a:tcPr marL="0" marR="0" marT="3175" marB="0"/>
                </a:tc>
                <a:tc>
                  <a:txBody>
                    <a:bodyPr/>
                    <a:lstStyle/>
                    <a:p>
                      <a:endParaRPr sz="800">
                        <a:latin typeface="Arial"/>
                        <a:cs typeface="Arial"/>
                      </a:endParaRPr>
                    </a:p>
                  </a:txBody>
                  <a:tcPr marL="0" marR="0" marT="0" marB="0"/>
                </a:tc>
                <a:tc>
                  <a:txBody>
                    <a:bodyPr/>
                    <a:lstStyle/>
                    <a:p>
                      <a:endParaRPr sz="800">
                        <a:latin typeface="Arial"/>
                        <a:cs typeface="Arial"/>
                      </a:endParaRPr>
                    </a:p>
                  </a:txBody>
                  <a:tcPr marL="0" marR="0" marT="0" marB="0"/>
                </a:tc>
                <a:extLst>
                  <a:ext uri="{0D108BD9-81ED-4DB2-BD59-A6C34878D82A}">
                    <a16:rowId xmlns:a16="http://schemas.microsoft.com/office/drawing/2014/main" val="10018"/>
                  </a:ext>
                </a:extLst>
              </a:tr>
              <a:tr h="142874">
                <a:tc>
                  <a:txBody>
                    <a:bodyPr/>
                    <a:lstStyle/>
                    <a:p>
                      <a:pPr marL="1270000">
                        <a:lnSpc>
                          <a:spcPct val="100000"/>
                        </a:lnSpc>
                        <a:spcBef>
                          <a:spcPts val="25"/>
                        </a:spcBef>
                      </a:pPr>
                      <a:r>
                        <a:rPr sz="800" spc="-15" dirty="0">
                          <a:solidFill>
                            <a:srgbClr val="363740"/>
                          </a:solidFill>
                          <a:latin typeface="Arial"/>
                          <a:cs typeface="Arial"/>
                        </a:rPr>
                        <a:t>sales </a:t>
                      </a:r>
                      <a:r>
                        <a:rPr sz="800" spc="-10" dirty="0">
                          <a:solidFill>
                            <a:srgbClr val="363740"/>
                          </a:solidFill>
                          <a:latin typeface="Arial"/>
                          <a:cs typeface="Arial"/>
                        </a:rPr>
                        <a:t>managers, </a:t>
                      </a:r>
                      <a:r>
                        <a:rPr sz="800" spc="40" dirty="0">
                          <a:solidFill>
                            <a:srgbClr val="363740"/>
                          </a:solidFill>
                          <a:latin typeface="Arial"/>
                          <a:cs typeface="Arial"/>
                        </a:rPr>
                        <a:t>with </a:t>
                      </a:r>
                      <a:r>
                        <a:rPr sz="800" spc="10" dirty="0">
                          <a:solidFill>
                            <a:srgbClr val="363740"/>
                          </a:solidFill>
                          <a:latin typeface="Arial"/>
                          <a:cs typeface="Arial"/>
                        </a:rPr>
                        <a:t>the </a:t>
                      </a:r>
                      <a:r>
                        <a:rPr sz="800" dirty="0">
                          <a:solidFill>
                            <a:srgbClr val="363740"/>
                          </a:solidFill>
                          <a:latin typeface="Arial"/>
                          <a:cs typeface="Arial"/>
                        </a:rPr>
                        <a:t>goal </a:t>
                      </a:r>
                      <a:r>
                        <a:rPr sz="800" spc="15" dirty="0">
                          <a:solidFill>
                            <a:srgbClr val="363740"/>
                          </a:solidFill>
                          <a:latin typeface="Arial"/>
                          <a:cs typeface="Arial"/>
                        </a:rPr>
                        <a:t>of</a:t>
                      </a:r>
                      <a:r>
                        <a:rPr sz="800" spc="-150" dirty="0">
                          <a:solidFill>
                            <a:srgbClr val="363740"/>
                          </a:solidFill>
                          <a:latin typeface="Arial"/>
                          <a:cs typeface="Arial"/>
                        </a:rPr>
                        <a:t> </a:t>
                      </a:r>
                      <a:r>
                        <a:rPr sz="800" spc="5" dirty="0">
                          <a:solidFill>
                            <a:srgbClr val="363740"/>
                          </a:solidFill>
                          <a:latin typeface="Arial"/>
                          <a:cs typeface="Arial"/>
                        </a:rPr>
                        <a:t>eliminating </a:t>
                      </a:r>
                      <a:r>
                        <a:rPr sz="800" spc="-25" dirty="0">
                          <a:solidFill>
                            <a:srgbClr val="363740"/>
                          </a:solidFill>
                          <a:latin typeface="Arial"/>
                          <a:cs typeface="Arial"/>
                        </a:rPr>
                        <a:t>a </a:t>
                      </a:r>
                      <a:r>
                        <a:rPr sz="800" dirty="0">
                          <a:solidFill>
                            <a:srgbClr val="363740"/>
                          </a:solidFill>
                          <a:latin typeface="Arial"/>
                          <a:cs typeface="Arial"/>
                        </a:rPr>
                        <a:t>complex</a:t>
                      </a:r>
                      <a:endParaRPr sz="800">
                        <a:latin typeface="Arial"/>
                        <a:cs typeface="Arial"/>
                      </a:endParaRPr>
                    </a:p>
                  </a:txBody>
                  <a:tcPr marL="0" marR="0" marT="3175" marB="0"/>
                </a:tc>
                <a:tc>
                  <a:txBody>
                    <a:bodyPr/>
                    <a:lstStyle/>
                    <a:p>
                      <a:endParaRPr sz="800">
                        <a:latin typeface="Arial"/>
                        <a:cs typeface="Arial"/>
                      </a:endParaRPr>
                    </a:p>
                  </a:txBody>
                  <a:tcPr marL="0" marR="0" marT="0" marB="0"/>
                </a:tc>
                <a:tc>
                  <a:txBody>
                    <a:bodyPr/>
                    <a:lstStyle/>
                    <a:p>
                      <a:endParaRPr sz="800">
                        <a:latin typeface="Arial"/>
                        <a:cs typeface="Arial"/>
                      </a:endParaRPr>
                    </a:p>
                  </a:txBody>
                  <a:tcPr marL="0" marR="0" marT="0" marB="0"/>
                </a:tc>
                <a:tc>
                  <a:txBody>
                    <a:bodyPr/>
                    <a:lstStyle/>
                    <a:p>
                      <a:endParaRPr sz="800">
                        <a:latin typeface="Arial"/>
                        <a:cs typeface="Arial"/>
                      </a:endParaRPr>
                    </a:p>
                  </a:txBody>
                  <a:tcPr marL="0" marR="0" marT="0" marB="0"/>
                </a:tc>
                <a:tc>
                  <a:txBody>
                    <a:bodyPr/>
                    <a:lstStyle/>
                    <a:p>
                      <a:endParaRPr sz="800">
                        <a:latin typeface="Arial"/>
                        <a:cs typeface="Arial"/>
                      </a:endParaRPr>
                    </a:p>
                  </a:txBody>
                  <a:tcPr marL="0" marR="0" marT="0" marB="0"/>
                </a:tc>
                <a:extLst>
                  <a:ext uri="{0D108BD9-81ED-4DB2-BD59-A6C34878D82A}">
                    <a16:rowId xmlns:a16="http://schemas.microsoft.com/office/drawing/2014/main" val="10019"/>
                  </a:ext>
                </a:extLst>
              </a:tr>
              <a:tr h="140728">
                <a:tc>
                  <a:txBody>
                    <a:bodyPr/>
                    <a:lstStyle/>
                    <a:p>
                      <a:pPr marL="1270000">
                        <a:lnSpc>
                          <a:spcPct val="100000"/>
                        </a:lnSpc>
                        <a:spcBef>
                          <a:spcPts val="25"/>
                        </a:spcBef>
                      </a:pPr>
                      <a:r>
                        <a:rPr sz="800" dirty="0">
                          <a:solidFill>
                            <a:srgbClr val="363740"/>
                          </a:solidFill>
                          <a:latin typeface="Arial"/>
                          <a:cs typeface="Arial"/>
                        </a:rPr>
                        <a:t>learning</a:t>
                      </a:r>
                      <a:r>
                        <a:rPr sz="800" spc="-65" dirty="0">
                          <a:solidFill>
                            <a:srgbClr val="363740"/>
                          </a:solidFill>
                          <a:latin typeface="Arial"/>
                          <a:cs typeface="Arial"/>
                        </a:rPr>
                        <a:t> </a:t>
                      </a:r>
                      <a:r>
                        <a:rPr sz="800" spc="-10" dirty="0">
                          <a:solidFill>
                            <a:srgbClr val="363740"/>
                          </a:solidFill>
                          <a:latin typeface="Arial"/>
                          <a:cs typeface="Arial"/>
                        </a:rPr>
                        <a:t>curve.</a:t>
                      </a:r>
                      <a:endParaRPr sz="800">
                        <a:latin typeface="Arial"/>
                        <a:cs typeface="Arial"/>
                      </a:endParaRPr>
                    </a:p>
                  </a:txBody>
                  <a:tcPr marL="0" marR="0" marT="3175" marB="0"/>
                </a:tc>
                <a:tc>
                  <a:txBody>
                    <a:bodyPr/>
                    <a:lstStyle/>
                    <a:p>
                      <a:endParaRPr sz="800">
                        <a:latin typeface="Arial"/>
                        <a:cs typeface="Arial"/>
                      </a:endParaRPr>
                    </a:p>
                  </a:txBody>
                  <a:tcPr marL="0" marR="0" marT="0" marB="0"/>
                </a:tc>
                <a:tc>
                  <a:txBody>
                    <a:bodyPr/>
                    <a:lstStyle/>
                    <a:p>
                      <a:endParaRPr sz="800">
                        <a:latin typeface="Arial"/>
                        <a:cs typeface="Arial"/>
                      </a:endParaRPr>
                    </a:p>
                  </a:txBody>
                  <a:tcPr marL="0" marR="0" marT="0" marB="0"/>
                </a:tc>
                <a:tc>
                  <a:txBody>
                    <a:bodyPr/>
                    <a:lstStyle/>
                    <a:p>
                      <a:endParaRPr sz="800">
                        <a:latin typeface="Arial"/>
                        <a:cs typeface="Arial"/>
                      </a:endParaRPr>
                    </a:p>
                  </a:txBody>
                  <a:tcPr marL="0" marR="0" marT="0" marB="0"/>
                </a:tc>
                <a:tc>
                  <a:txBody>
                    <a:bodyPr/>
                    <a:lstStyle/>
                    <a:p>
                      <a:endParaRPr sz="800">
                        <a:latin typeface="Arial"/>
                        <a:cs typeface="Arial"/>
                      </a:endParaRPr>
                    </a:p>
                  </a:txBody>
                  <a:tcPr marL="0" marR="0" marT="0" marB="0"/>
                </a:tc>
                <a:extLst>
                  <a:ext uri="{0D108BD9-81ED-4DB2-BD59-A6C34878D82A}">
                    <a16:rowId xmlns:a16="http://schemas.microsoft.com/office/drawing/2014/main" val="10020"/>
                  </a:ext>
                </a:extLst>
              </a:tr>
            </a:tbl>
          </a:graphicData>
        </a:graphic>
      </p:graphicFrame>
      <p:sp>
        <p:nvSpPr>
          <p:cNvPr id="4" name="object 4"/>
          <p:cNvSpPr/>
          <p:nvPr/>
        </p:nvSpPr>
        <p:spPr>
          <a:xfrm>
            <a:off x="0" y="0"/>
            <a:ext cx="1367862" cy="5143499"/>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7591572" y="257022"/>
            <a:ext cx="1245012" cy="641143"/>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1741297" y="1315380"/>
            <a:ext cx="1054100" cy="0"/>
          </a:xfrm>
          <a:custGeom>
            <a:avLst/>
            <a:gdLst/>
            <a:ahLst/>
            <a:cxnLst/>
            <a:rect l="l" t="t" r="r" b="b"/>
            <a:pathLst>
              <a:path w="1054100">
                <a:moveTo>
                  <a:pt x="0" y="0"/>
                </a:moveTo>
                <a:lnTo>
                  <a:pt x="1053674" y="0"/>
                </a:lnTo>
              </a:path>
            </a:pathLst>
          </a:custGeom>
          <a:ln w="12699">
            <a:solidFill>
              <a:srgbClr val="D8D8D8"/>
            </a:solidFill>
          </a:ln>
        </p:spPr>
        <p:txBody>
          <a:bodyPr wrap="square" lIns="0" tIns="0" rIns="0" bIns="0" rtlCol="0"/>
          <a:lstStyle/>
          <a:p>
            <a:endParaRPr/>
          </a:p>
        </p:txBody>
      </p:sp>
      <p:sp>
        <p:nvSpPr>
          <p:cNvPr id="7" name="object 7"/>
          <p:cNvSpPr/>
          <p:nvPr/>
        </p:nvSpPr>
        <p:spPr>
          <a:xfrm>
            <a:off x="1741297" y="2034105"/>
            <a:ext cx="1054100" cy="0"/>
          </a:xfrm>
          <a:custGeom>
            <a:avLst/>
            <a:gdLst/>
            <a:ahLst/>
            <a:cxnLst/>
            <a:rect l="l" t="t" r="r" b="b"/>
            <a:pathLst>
              <a:path w="1054100">
                <a:moveTo>
                  <a:pt x="0" y="0"/>
                </a:moveTo>
                <a:lnTo>
                  <a:pt x="1053674" y="0"/>
                </a:lnTo>
              </a:path>
            </a:pathLst>
          </a:custGeom>
          <a:ln w="12699">
            <a:solidFill>
              <a:srgbClr val="D8D8D8"/>
            </a:solidFill>
          </a:ln>
        </p:spPr>
        <p:txBody>
          <a:bodyPr wrap="square" lIns="0" tIns="0" rIns="0" bIns="0" rtlCol="0"/>
          <a:lstStyle/>
          <a:p>
            <a:endParaRPr/>
          </a:p>
        </p:txBody>
      </p:sp>
      <p:sp>
        <p:nvSpPr>
          <p:cNvPr id="8" name="object 8"/>
          <p:cNvSpPr/>
          <p:nvPr/>
        </p:nvSpPr>
        <p:spPr>
          <a:xfrm>
            <a:off x="1741297" y="2895705"/>
            <a:ext cx="1054100" cy="0"/>
          </a:xfrm>
          <a:custGeom>
            <a:avLst/>
            <a:gdLst/>
            <a:ahLst/>
            <a:cxnLst/>
            <a:rect l="l" t="t" r="r" b="b"/>
            <a:pathLst>
              <a:path w="1054100">
                <a:moveTo>
                  <a:pt x="0" y="0"/>
                </a:moveTo>
                <a:lnTo>
                  <a:pt x="1053674" y="0"/>
                </a:lnTo>
              </a:path>
            </a:pathLst>
          </a:custGeom>
          <a:ln w="12699">
            <a:solidFill>
              <a:srgbClr val="D8D8D8"/>
            </a:solidFill>
          </a:ln>
        </p:spPr>
        <p:txBody>
          <a:bodyPr wrap="square" lIns="0" tIns="0" rIns="0" bIns="0" rtlCol="0"/>
          <a:lstStyle/>
          <a:p>
            <a:endParaRPr/>
          </a:p>
        </p:txBody>
      </p:sp>
      <p:sp>
        <p:nvSpPr>
          <p:cNvPr id="9" name="object 9"/>
          <p:cNvSpPr/>
          <p:nvPr/>
        </p:nvSpPr>
        <p:spPr>
          <a:xfrm>
            <a:off x="1741297" y="3471555"/>
            <a:ext cx="1054100" cy="0"/>
          </a:xfrm>
          <a:custGeom>
            <a:avLst/>
            <a:gdLst/>
            <a:ahLst/>
            <a:cxnLst/>
            <a:rect l="l" t="t" r="r" b="b"/>
            <a:pathLst>
              <a:path w="1054100">
                <a:moveTo>
                  <a:pt x="0" y="0"/>
                </a:moveTo>
                <a:lnTo>
                  <a:pt x="1053674" y="0"/>
                </a:lnTo>
              </a:path>
            </a:pathLst>
          </a:custGeom>
          <a:ln w="12699">
            <a:solidFill>
              <a:srgbClr val="D8D8D8"/>
            </a:solidFill>
          </a:ln>
        </p:spPr>
        <p:txBody>
          <a:bodyPr wrap="square" lIns="0" tIns="0" rIns="0" bIns="0" rtlCol="0"/>
          <a:lstStyle/>
          <a:p>
            <a:endParaRPr/>
          </a:p>
        </p:txBody>
      </p:sp>
      <p:sp>
        <p:nvSpPr>
          <p:cNvPr id="10" name="object 10"/>
          <p:cNvSpPr/>
          <p:nvPr/>
        </p:nvSpPr>
        <p:spPr>
          <a:xfrm>
            <a:off x="1741297" y="4047405"/>
            <a:ext cx="1054100" cy="0"/>
          </a:xfrm>
          <a:custGeom>
            <a:avLst/>
            <a:gdLst/>
            <a:ahLst/>
            <a:cxnLst/>
            <a:rect l="l" t="t" r="r" b="b"/>
            <a:pathLst>
              <a:path w="1054100">
                <a:moveTo>
                  <a:pt x="0" y="0"/>
                </a:moveTo>
                <a:lnTo>
                  <a:pt x="1053674" y="0"/>
                </a:lnTo>
              </a:path>
            </a:pathLst>
          </a:custGeom>
          <a:ln w="12699">
            <a:solidFill>
              <a:srgbClr val="D8D8D8"/>
            </a:solidFill>
          </a:ln>
        </p:spPr>
        <p:txBody>
          <a:bodyPr wrap="square" lIns="0" tIns="0" rIns="0" bIns="0" rtlCol="0"/>
          <a:lstStyle/>
          <a:p>
            <a:endParaRPr/>
          </a:p>
        </p:txBody>
      </p:sp>
      <p:sp>
        <p:nvSpPr>
          <p:cNvPr id="11" name="object 11"/>
          <p:cNvSpPr txBox="1">
            <a:spLocks noGrp="1"/>
          </p:cNvSpPr>
          <p:nvPr>
            <p:ph type="sldNum" sz="quarter" idx="7"/>
          </p:nvPr>
        </p:nvSpPr>
        <p:spPr>
          <a:prstGeom prst="rect">
            <a:avLst/>
          </a:prstGeom>
        </p:spPr>
        <p:txBody>
          <a:bodyPr vert="horz" wrap="square" lIns="0" tIns="13970" rIns="0" bIns="0" rtlCol="0">
            <a:spAutoFit/>
          </a:bodyPr>
          <a:lstStyle/>
          <a:p>
            <a:pPr marL="25400">
              <a:lnSpc>
                <a:spcPct val="100000"/>
              </a:lnSpc>
              <a:spcBef>
                <a:spcPts val="110"/>
              </a:spcBef>
            </a:pPr>
            <a:fld id="{81D60167-4931-47E6-BA6A-407CBD079E47}" type="slidenum">
              <a:rPr spc="35" dirty="0"/>
              <a:t>9</a:t>
            </a:fld>
            <a:endParaRPr spc="35"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blank">
  <a:themeElements>
    <a:clrScheme name="Alternat Color palette">
      <a:dk1>
        <a:srgbClr val="3D1152"/>
      </a:dk1>
      <a:lt1>
        <a:srgbClr val="000000"/>
      </a:lt1>
      <a:dk2>
        <a:srgbClr val="68696F"/>
      </a:dk2>
      <a:lt2>
        <a:srgbClr val="FFFFFF"/>
      </a:lt2>
      <a:accent1>
        <a:srgbClr val="3D1152"/>
      </a:accent1>
      <a:accent2>
        <a:srgbClr val="D7A9ED"/>
      </a:accent2>
      <a:accent3>
        <a:srgbClr val="DC6738"/>
      </a:accent3>
      <a:accent4>
        <a:srgbClr val="F1C2AF"/>
      </a:accent4>
      <a:accent5>
        <a:srgbClr val="8D8E94"/>
      </a:accent5>
      <a:accent6>
        <a:srgbClr val="BABBBE"/>
      </a:accent6>
      <a:hlink>
        <a:srgbClr val="DC6738"/>
      </a:hlink>
      <a:folHlink>
        <a:srgbClr val="92D050"/>
      </a:folHlink>
    </a:clrScheme>
    <a:fontScheme name="Bioventus Fonts">
      <a:majorFont>
        <a:latin typeface="Century Gothic"/>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0E2B39DD8F5A04293FAAF2AEC5FBA1D" ma:contentTypeVersion="15" ma:contentTypeDescription="Create a new document." ma:contentTypeScope="" ma:versionID="49bd076c4e9bd167f8da66b4cba0f7b8">
  <xsd:schema xmlns:xsd="http://www.w3.org/2001/XMLSchema" xmlns:xs="http://www.w3.org/2001/XMLSchema" xmlns:p="http://schemas.microsoft.com/office/2006/metadata/properties" xmlns:ns1="http://schemas.microsoft.com/sharepoint/v3" xmlns:ns3="656a86e6-d3f0-494d-a382-a3a4aa251438" xmlns:ns4="8a065550-aca7-4596-ad79-b5d5a4a48db6" targetNamespace="http://schemas.microsoft.com/office/2006/metadata/properties" ma:root="true" ma:fieldsID="075c195cdbb419fd236b7e94f967c5fe" ns1:_="" ns3:_="" ns4:_="">
    <xsd:import namespace="http://schemas.microsoft.com/sharepoint/v3"/>
    <xsd:import namespace="656a86e6-d3f0-494d-a382-a3a4aa251438"/>
    <xsd:import namespace="8a065550-aca7-4596-ad79-b5d5a4a48db6"/>
    <xsd:element name="properties">
      <xsd:complexType>
        <xsd:sequence>
          <xsd:element name="documentManagement">
            <xsd:complexType>
              <xsd:all>
                <xsd:element ref="ns3:SharedWithUsers" minOccurs="0"/>
                <xsd:element ref="ns3:SharedWithDetails" minOccurs="0"/>
                <xsd:element ref="ns3:SharingHintHash" minOccurs="0"/>
                <xsd:element ref="ns1:_ip_UnifiedCompliancePolicyProperties" minOccurs="0"/>
                <xsd:element ref="ns1:_ip_UnifiedCompliancePolicyUIAction" minOccurs="0"/>
                <xsd:element ref="ns4:MediaServiceMetadata" minOccurs="0"/>
                <xsd:element ref="ns4:MediaServiceFastMetadata" minOccurs="0"/>
                <xsd:element ref="ns4:MediaServiceAutoTags" minOccurs="0"/>
                <xsd:element ref="ns4:MediaServiceDateTaken" minOccurs="0"/>
                <xsd:element ref="ns4:MediaServiceLocation" minOccurs="0"/>
                <xsd:element ref="ns4:MediaServiceOCR" minOccurs="0"/>
                <xsd:element ref="ns4:MediaServiceEventHashCode" minOccurs="0"/>
                <xsd:element ref="ns4:MediaServiceGenerationTim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1" nillable="true" ma:displayName="Unified Compliance Policy Properties" ma:description="" ma:hidden="true" ma:internalName="_ip_UnifiedCompliancePolicyProperties">
      <xsd:simpleType>
        <xsd:restriction base="dms:Note"/>
      </xsd:simpleType>
    </xsd:element>
    <xsd:element name="_ip_UnifiedCompliancePolicyUIAction" ma:index="12" nillable="true" ma:displayName="Unified Compliance Policy UI Action" ma:descrip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56a86e6-d3f0-494d-a382-a3a4aa251438"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a065550-aca7-4596-ad79-b5d5a4a48db6" elementFormDefault="qualified">
    <xsd:import namespace="http://schemas.microsoft.com/office/2006/documentManagement/types"/>
    <xsd:import namespace="http://schemas.microsoft.com/office/infopath/2007/PartnerControls"/>
    <xsd:element name="MediaServiceMetadata" ma:index="13" nillable="true" ma:displayName="MediaServiceMetadata" ma:description="" ma:hidden="true" ma:internalName="MediaServiceMetadata" ma:readOnly="true">
      <xsd:simpleType>
        <xsd:restriction base="dms:Note"/>
      </xsd:simpleType>
    </xsd:element>
    <xsd:element name="MediaServiceFastMetadata" ma:index="14" nillable="true" ma:displayName="MediaServiceFastMetadata" ma:description="" ma:hidden="true" ma:internalName="MediaServiceFastMetadata" ma:readOnly="true">
      <xsd:simpleType>
        <xsd:restriction base="dms:Note"/>
      </xsd:simpleType>
    </xsd:element>
    <xsd:element name="MediaServiceAutoTags" ma:index="15" nillable="true" ma:displayName="MediaServiceAutoTags" ma:description="" ma:internalName="MediaServiceAutoTags"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MediaServiceLocation" ma:internalName="MediaServiceLocation" ma:readOnly="true">
      <xsd:simpleType>
        <xsd:restriction base="dms:Text"/>
      </xsd:simpleType>
    </xsd:element>
    <xsd:element name="MediaServiceOCR" ma:index="18" nillable="true" ma:displayName="MediaServiceOCR" ma:internalName="MediaServiceOCR" ma:readOnly="true">
      <xsd:simpleType>
        <xsd:restriction base="dms:Note">
          <xsd:maxLength value="255"/>
        </xsd:restriction>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FD1C288F-D664-4697-AE91-DB707BA0A36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56a86e6-d3f0-494d-a382-a3a4aa251438"/>
    <ds:schemaRef ds:uri="8a065550-aca7-4596-ad79-b5d5a4a48db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91B1B30-40ED-4AD3-82F6-F32C1239B2D0}">
  <ds:schemaRefs>
    <ds:schemaRef ds:uri="http://schemas.microsoft.com/sharepoint/v3/contenttype/forms"/>
  </ds:schemaRefs>
</ds:datastoreItem>
</file>

<file path=customXml/itemProps3.xml><?xml version="1.0" encoding="utf-8"?>
<ds:datastoreItem xmlns:ds="http://schemas.openxmlformats.org/officeDocument/2006/customXml" ds:itemID="{22CA1E89-862E-4054-8274-EC12C1ABB82B}">
  <ds:schemaRefs>
    <ds:schemaRef ds:uri="http://purl.org/dc/terms/"/>
    <ds:schemaRef ds:uri="http://schemas.openxmlformats.org/package/2006/metadata/core-properties"/>
    <ds:schemaRef ds:uri="http://purl.org/dc/dcmitype/"/>
    <ds:schemaRef ds:uri="8a065550-aca7-4596-ad79-b5d5a4a48db6"/>
    <ds:schemaRef ds:uri="http://purl.org/dc/elements/1.1/"/>
    <ds:schemaRef ds:uri="http://schemas.microsoft.com/office/2006/documentManagement/types"/>
    <ds:schemaRef ds:uri="656a86e6-d3f0-494d-a382-a3a4aa251438"/>
    <ds:schemaRef ds:uri="http://schemas.microsoft.com/sharepoint/v3"/>
    <ds:schemaRef ds:uri="http://schemas.microsoft.com/office/infopath/2007/PartnerControls"/>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2</TotalTime>
  <Words>12107</Words>
  <Application>Microsoft Office PowerPoint</Application>
  <PresentationFormat>On-screen Show (16:9)</PresentationFormat>
  <Paragraphs>1201</Paragraphs>
  <Slides>68</Slides>
  <Notes>3</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68</vt:i4>
      </vt:variant>
    </vt:vector>
  </HeadingPairs>
  <TitlesOfParts>
    <vt:vector size="77" baseType="lpstr">
      <vt:lpstr>MS PGothic</vt:lpstr>
      <vt:lpstr>Arial</vt:lpstr>
      <vt:lpstr>Arial Black</vt:lpstr>
      <vt:lpstr>Calibri</vt:lpstr>
      <vt:lpstr>Century Gothic</vt:lpstr>
      <vt:lpstr>Segoe UI Emoji</vt:lpstr>
      <vt:lpstr>Times New Roman</vt:lpstr>
      <vt:lpstr>Office Theme</vt:lpstr>
      <vt:lpstr>1_blank</vt:lpstr>
      <vt:lpstr>PowerPoint Presentation</vt:lpstr>
      <vt:lpstr>How does it work?</vt:lpstr>
      <vt:lpstr>Available programs</vt:lpstr>
      <vt:lpstr>PowerPoint Presentation</vt:lpstr>
      <vt:lpstr>Fostering Inclusion &amp; Diversity</vt:lpstr>
      <vt:lpstr>Fostering Inclusion &amp; Diversity</vt:lpstr>
      <vt:lpstr>Fostering Inclusion &amp; Diversity</vt:lpstr>
      <vt:lpstr>Fostering Inclusion &amp; Diversity</vt:lpstr>
      <vt:lpstr>PowerPoint Presentation</vt:lpstr>
      <vt:lpstr>PowerPoint Presentation</vt:lpstr>
      <vt:lpstr>Accelerating Change Readiness &amp; Agility</vt:lpstr>
      <vt:lpstr>Accelerating Change Readiness &amp; Agility</vt:lpstr>
      <vt:lpstr>Accelerating Change Readiness &amp; Agility</vt:lpstr>
      <vt:lpstr>Accelerating Change Readiness &amp; Agility</vt:lpstr>
      <vt:lpstr>PowerPoint Presentation</vt:lpstr>
      <vt:lpstr>Driving Digital Transformation</vt:lpstr>
      <vt:lpstr>Driving Digital Transformation</vt:lpstr>
      <vt:lpstr>Driving Digital Transformation</vt:lpstr>
      <vt:lpstr>Driving Digital Transformation</vt:lpstr>
      <vt:lpstr>PowerPoint Presentation</vt:lpstr>
      <vt:lpstr>Selling Through Customer Centricity</vt:lpstr>
      <vt:lpstr>Selling Through Customer Centricity</vt:lpstr>
      <vt:lpstr>Selling Through Customer Centricity</vt:lpstr>
      <vt:lpstr>Selling Through Customer Centricity</vt:lpstr>
      <vt:lpstr>PowerPoint Presentation</vt:lpstr>
      <vt:lpstr>Implementing Winning Strategies</vt:lpstr>
      <vt:lpstr>Implementing Winning Strategies</vt:lpstr>
      <vt:lpstr>Implementing Winning Strategies</vt:lpstr>
      <vt:lpstr>Implementing Winning Strategies</vt:lpstr>
      <vt:lpstr>PowerPoint Presentation</vt:lpstr>
      <vt:lpstr>Strengthening Workplace Wellness</vt:lpstr>
      <vt:lpstr>Strengthening Workplace Wellness</vt:lpstr>
      <vt:lpstr>Strengthening Workplace Wellness</vt:lpstr>
      <vt:lpstr>PowerPoint Presentation</vt:lpstr>
      <vt:lpstr>Maximizing Operational Effectiveness</vt:lpstr>
      <vt:lpstr>Maximizing Operational Effectiveness</vt:lpstr>
      <vt:lpstr>Maximizing Operational Effectiveness</vt:lpstr>
      <vt:lpstr>Maximizing Operational Effectiveness</vt:lpstr>
      <vt:lpstr>PowerPoint Presentation</vt:lpstr>
      <vt:lpstr>Building Resilience &amp; Preventing Burnout</vt:lpstr>
      <vt:lpstr>PowerPoint Presentation</vt:lpstr>
      <vt:lpstr>Achieving Mental Flow &amp; Thriving</vt:lpstr>
      <vt:lpstr>PowerPoint Presentation</vt:lpstr>
      <vt:lpstr>Enhancing Team Wellbeing</vt:lpstr>
      <vt:lpstr>PowerPoint Presentation</vt:lpstr>
      <vt:lpstr>Optimizing Self-Awareness</vt:lpstr>
      <vt:lpstr>PowerPoint Presentation</vt:lpstr>
      <vt:lpstr>Communicating Persuasively &amp; Building Trust</vt:lpstr>
      <vt:lpstr>PowerPoint Presentation</vt:lpstr>
      <vt:lpstr>Leveraging Different Perspectives</vt:lpstr>
      <vt:lpstr>PowerPoint Presentation</vt:lpstr>
      <vt:lpstr>Adapting to Changing Contexts</vt:lpstr>
      <vt:lpstr>PowerPoint Presentation</vt:lpstr>
      <vt:lpstr>Communicating with Impact</vt:lpstr>
      <vt:lpstr>PowerPoint Presentation</vt:lpstr>
      <vt:lpstr>Managing Uncertainty</vt:lpstr>
      <vt:lpstr>PowerPoint Presentation</vt:lpstr>
      <vt:lpstr>Managing Virtually</vt:lpstr>
      <vt:lpstr>PowerPoint Presentation</vt:lpstr>
      <vt:lpstr>Accelerating Women Leaders: A New Series in AEP</vt:lpstr>
      <vt:lpstr>Embracing a Growth Mindset</vt:lpstr>
      <vt:lpstr>Cultivating Collaborative Leadership</vt:lpstr>
      <vt:lpstr>Developing Equity Fluent Teams</vt:lpstr>
      <vt:lpstr>PowerPoint Presentation</vt:lpstr>
      <vt:lpstr>Responding Rapidly to Client Demand for Financial Acumen</vt:lpstr>
      <vt:lpstr>Business Finance Fundamentals</vt:lpstr>
      <vt:lpstr>PowerPoint Presentation</vt:lpstr>
      <vt:lpstr>Bringing out the Best in Others Becoming a “Leader as Coach”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Bram Meijer</dc:creator>
  <cp:lastModifiedBy>Bram Meijer</cp:lastModifiedBy>
  <cp:revision>1</cp:revision>
  <dcterms:created xsi:type="dcterms:W3CDTF">2021-03-12T10:02:27Z</dcterms:created>
  <dcterms:modified xsi:type="dcterms:W3CDTF">2021-03-12T09:04:52Z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or">
    <vt:lpwstr>Google</vt:lpwstr>
  </property>
  <property fmtid="{D5CDD505-2E9C-101B-9397-08002B2CF9AE}" pid="3" name="ContentTypeId">
    <vt:lpwstr>0x01010090E2B39DD8F5A04293FAAF2AEC5FBA1D</vt:lpwstr>
  </property>
</Properties>
</file>