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6" r:id="rId4"/>
    <p:sldId id="260" r:id="rId5"/>
    <p:sldId id="264" r:id="rId6"/>
    <p:sldId id="295" r:id="rId7"/>
    <p:sldId id="293" r:id="rId8"/>
    <p:sldId id="261" r:id="rId9"/>
    <p:sldId id="282" r:id="rId10"/>
    <p:sldId id="262" r:id="rId11"/>
    <p:sldId id="285" r:id="rId12"/>
    <p:sldId id="286" r:id="rId13"/>
    <p:sldId id="28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2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7874-5ED6-4BC7-8665-DBB06079572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FD5D-4436-44AA-87FC-9B6E6AD6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7C7EF9-5EE5-4789-BEF4-08D6763EF32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0C47E9-0205-4260-87DA-B0D4206D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8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0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8768"/>
            <a:ext cx="914400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2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" y="63093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2"/>
                </a:solidFill>
                <a:latin typeface="+mj-lt"/>
              </a:rPr>
              <a:t>Active Healing through </a:t>
            </a:r>
            <a:r>
              <a:rPr lang="en-US" sz="1600" i="1" dirty="0" err="1" smtClean="0">
                <a:solidFill>
                  <a:schemeClr val="bg2"/>
                </a:solidFill>
                <a:latin typeface="+mj-lt"/>
              </a:rPr>
              <a:t>Orthobiologics</a:t>
            </a:r>
            <a:endParaRPr lang="en-US" sz="1600" i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74538" y="6611779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2"/>
                </a:solidFill>
                <a:latin typeface="+mj-lt"/>
              </a:rPr>
              <a:t>Confidential</a:t>
            </a:r>
            <a:endParaRPr lang="en-US" sz="1000" i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- </a:t>
            </a:r>
            <a:fld id="{CD048BE3-7AFC-4B92-8F05-9AB546891F06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8288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2"/>
                </a:solidFill>
              </a:defRPr>
            </a:lvl1pPr>
          </a:lstStyle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N^L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spcBef>
                <a:spcPts val="144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D2F1-9BD0-4D63-8BC4-33B46B7EE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76250" y="192088"/>
            <a:ext cx="4873625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- </a:t>
            </a:r>
            <a:fld id="{CD048BE3-7AFC-4B92-8F05-9AB546891F06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538" y="6611779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2"/>
                </a:solidFill>
                <a:latin typeface="+mj-lt"/>
              </a:rPr>
              <a:t>Confidential</a:t>
            </a:r>
            <a:endParaRPr lang="en-US" sz="1000" i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18288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2"/>
                </a:solidFill>
              </a:defRPr>
            </a:lvl1pPr>
          </a:lstStyle>
          <a:p>
            <a:fld id="{5B964C6F-AA7B-4BB6-84B8-41E6DCE0CA3B}" type="datetime1">
              <a:rPr lang="en-US" smtClean="0"/>
              <a:t>9/8/2020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6" r:id="rId4"/>
    <p:sldLayoutId id="2147483650" r:id="rId5"/>
    <p:sldLayoutId id="214748365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a2.docusign.net/Member/PowerFormSigning.aspx?PowerFormId=267492d4-a864-4906-b9ef-574ee8f6068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wrap="square">
            <a:normAutofit/>
          </a:bodyPr>
          <a:lstStyle/>
          <a:p>
            <a:r>
              <a:rPr lang="en-US" sz="3600" dirty="0" smtClean="0"/>
              <a:t>Indirect Vendor Setup</a:t>
            </a:r>
            <a:br>
              <a:rPr lang="en-US" sz="3600" dirty="0" smtClean="0"/>
            </a:br>
            <a:r>
              <a:rPr lang="en-US" sz="3600" dirty="0" smtClean="0"/>
              <a:t>Work Instructions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6"/>
            <a:ext cx="9094605" cy="60169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2700" y="5181600"/>
            <a:ext cx="20955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5403" y="2612746"/>
            <a:ext cx="3091170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ALL fields have been completed &amp; a W-9 has been uploaded, ‘</a:t>
            </a:r>
            <a:r>
              <a:rPr lang="en-US" b="1" u="sng" dirty="0" smtClean="0"/>
              <a:t>FINISH</a:t>
            </a:r>
            <a:r>
              <a:rPr lang="en-US" dirty="0" smtClean="0"/>
              <a:t>’ will appear. Select.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410450" y="3816192"/>
            <a:ext cx="60539" cy="121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8943975" cy="594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990" y="2971800"/>
            <a:ext cx="3091170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‘</a:t>
            </a:r>
            <a:r>
              <a:rPr lang="en-US" b="1" u="sng" dirty="0" smtClean="0"/>
              <a:t>FINISH</a:t>
            </a:r>
            <a:r>
              <a:rPr lang="en-US" dirty="0" smtClean="0"/>
              <a:t>’ button does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appear, use the ‘</a:t>
            </a:r>
            <a:r>
              <a:rPr lang="en-US" b="1" u="sng" dirty="0" smtClean="0"/>
              <a:t>NEXT’</a:t>
            </a:r>
            <a:r>
              <a:rPr lang="en-US" dirty="0" smtClean="0"/>
              <a:t> button to see which fields are incomplete.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55990" y="1981201"/>
            <a:ext cx="515610" cy="990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6786" y="0"/>
            <a:ext cx="9180786" cy="9144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/>
                </a:solidFill>
                <a:latin typeface="+mn-lt"/>
              </a:rPr>
              <a:t>Indirect Vendor Setup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786" y="898525"/>
            <a:ext cx="9180786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Once ‘</a:t>
            </a:r>
            <a:r>
              <a:rPr lang="en-US" sz="2000" b="1" u="sng" dirty="0" smtClean="0"/>
              <a:t>FINISH</a:t>
            </a:r>
            <a:r>
              <a:rPr lang="en-US" sz="2000" dirty="0" smtClean="0"/>
              <a:t>’ button has been selected, your request will go to Procurement.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Procurement will process. Following approval, the request will go to Accounts Payable for entry into SAP.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Accounts Payable will process &amp; following approval the </a:t>
            </a:r>
            <a:r>
              <a:rPr lang="en-US" sz="2000" smtClean="0"/>
              <a:t>request will </a:t>
            </a:r>
            <a:r>
              <a:rPr lang="en-US" sz="2000" dirty="0" smtClean="0"/>
              <a:t>go the Accounts Payable Manager for final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Accounts Payable Manager will approve and the SAP vendor # will become 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Following, the completed vendor setup form including the new SAP Vendor # will be emailed to the Requestor and Procurement.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023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019403" cy="36594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480" y="2810985"/>
            <a:ext cx="1341120" cy="52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659498"/>
            <a:ext cx="9159241" cy="23083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confirmation email, new SAP vendor # will be indicated.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Vendor # is required for creation of a PO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normal circumstances and assuming no follow-up concerns, new Vendor setup takes </a:t>
            </a:r>
            <a:r>
              <a:rPr lang="en-US" u="sng" dirty="0"/>
              <a:t>24 - 48</a:t>
            </a:r>
            <a:r>
              <a:rPr lang="en-US" dirty="0"/>
              <a:t> hours.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386840" y="3106001"/>
            <a:ext cx="2042160" cy="780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 Setup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C1D2F1-9BD0-4D63-8BC4-33B46B7EE4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828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44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na2.docusign.net/Member/PowerFormSigning.aspx?PowerFormId=267492d4-a864-4906-b9ef-574ee8f60681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34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DFB294-225B-4271-8202-B0EFDDFE95BB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18" y="30480"/>
            <a:ext cx="9153891" cy="5913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1292" y="2987040"/>
            <a:ext cx="2500308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name + your email address</a:t>
            </a:r>
          </a:p>
          <a:p>
            <a:endParaRPr lang="en-US" dirty="0"/>
          </a:p>
          <a:p>
            <a:r>
              <a:rPr lang="en-US" dirty="0" smtClean="0"/>
              <a:t>Select ‘</a:t>
            </a:r>
            <a:r>
              <a:rPr lang="en-US" b="1" u="sng" dirty="0" smtClean="0"/>
              <a:t>Begin Signing</a:t>
            </a:r>
            <a:r>
              <a:rPr lang="en-US" dirty="0" smtClean="0"/>
              <a:t>’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57800" y="3117395"/>
            <a:ext cx="1233493" cy="469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37379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3464" y="1981200"/>
            <a:ext cx="3019545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screen ask for an </a:t>
            </a:r>
            <a:r>
              <a:rPr lang="en-US" b="1" dirty="0" smtClean="0"/>
              <a:t>‘</a:t>
            </a:r>
            <a:r>
              <a:rPr lang="en-US" b="1" u="sng" dirty="0" smtClean="0"/>
              <a:t>Access</a:t>
            </a:r>
          </a:p>
          <a:p>
            <a:r>
              <a:rPr lang="en-US" b="1" u="sng" dirty="0" smtClean="0"/>
              <a:t>Code</a:t>
            </a:r>
            <a:r>
              <a:rPr lang="en-US" b="1" dirty="0" smtClean="0"/>
              <a:t>’ </a:t>
            </a:r>
            <a:r>
              <a:rPr lang="en-US" dirty="0" smtClean="0"/>
              <a:t>to verify your email</a:t>
            </a:r>
          </a:p>
        </p:txBody>
      </p:sp>
    </p:spTree>
    <p:extLst>
      <p:ext uri="{BB962C8B-B14F-4D97-AF65-F5344CB8AC3E}">
        <p14:creationId xmlns:p14="http://schemas.microsoft.com/office/powerpoint/2010/main" val="6821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1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7661" y="3810000"/>
            <a:ext cx="2818699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receive an email with a validation code.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4454788"/>
            <a:ext cx="2058102" cy="584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02480" y="4848380"/>
            <a:ext cx="11811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293871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5185" y="2286000"/>
            <a:ext cx="2065630" cy="92333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Enter ‘</a:t>
            </a:r>
            <a:r>
              <a:rPr lang="en-US" b="1" u="sng" dirty="0" smtClean="0"/>
              <a:t>Access Code</a:t>
            </a:r>
            <a:r>
              <a:rPr lang="en-US" dirty="0" smtClean="0"/>
              <a:t>’ </a:t>
            </a:r>
          </a:p>
          <a:p>
            <a:endParaRPr lang="en-US" dirty="0"/>
          </a:p>
          <a:p>
            <a:r>
              <a:rPr lang="en-US" dirty="0" smtClean="0"/>
              <a:t>Select ‘</a:t>
            </a:r>
            <a:r>
              <a:rPr lang="en-US" b="1" u="sng" dirty="0" smtClean="0"/>
              <a:t>Validate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544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450" cy="594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2787134"/>
            <a:ext cx="2667001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elect ‘</a:t>
            </a:r>
            <a:r>
              <a:rPr lang="en-US" b="1" u="sng" dirty="0" smtClean="0"/>
              <a:t>Continue</a:t>
            </a:r>
            <a:r>
              <a:rPr lang="en-US" dirty="0" smtClean="0"/>
              <a:t>’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29500" y="1828800"/>
            <a:ext cx="572202" cy="958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2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42" y="0"/>
            <a:ext cx="9149702" cy="594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3234" y="1981200"/>
            <a:ext cx="3398366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Complete </a:t>
            </a:r>
            <a:r>
              <a:rPr lang="en-US" u="sng" dirty="0" smtClean="0"/>
              <a:t>ALL</a:t>
            </a:r>
            <a:r>
              <a:rPr lang="en-US" dirty="0" smtClean="0"/>
              <a:t> highlighted sections</a:t>
            </a:r>
          </a:p>
          <a:p>
            <a:r>
              <a:rPr lang="en-US" dirty="0"/>
              <a:t>o</a:t>
            </a:r>
            <a:r>
              <a:rPr lang="en-US" dirty="0" smtClean="0"/>
              <a:t>n the form.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CD048BE3-7AFC-4B92-8F05-9AB546891F06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3758-F048-4BC6-B625-6C22F0575E0A}" type="datetime1">
              <a:rPr lang="en-US" smtClean="0"/>
              <a:t>9/8/2020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82" y="22860"/>
            <a:ext cx="9195582" cy="58826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71800" y="4267200"/>
            <a:ext cx="4114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6585" y="990600"/>
            <a:ext cx="3551415" cy="1477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all questions have been answered, upload a copy of the Vendor signed W9.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W9 must be signed and current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5029200" y="2467928"/>
            <a:ext cx="53093" cy="1646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ioventus">
      <a:dk1>
        <a:srgbClr val="3D1152"/>
      </a:dk1>
      <a:lt1>
        <a:srgbClr val="000000"/>
      </a:lt1>
      <a:dk2>
        <a:srgbClr val="68696F"/>
      </a:dk2>
      <a:lt2>
        <a:srgbClr val="FFFFFF"/>
      </a:lt2>
      <a:accent1>
        <a:srgbClr val="3D1152"/>
      </a:accent1>
      <a:accent2>
        <a:srgbClr val="0070C0"/>
      </a:accent2>
      <a:accent3>
        <a:srgbClr val="CE5524"/>
      </a:accent3>
      <a:accent4>
        <a:srgbClr val="982023"/>
      </a:accent4>
      <a:accent5>
        <a:srgbClr val="B59B00"/>
      </a:accent5>
      <a:accent6>
        <a:srgbClr val="007298"/>
      </a:accent6>
      <a:hlink>
        <a:srgbClr val="DC6738"/>
      </a:hlink>
      <a:folHlink>
        <a:srgbClr val="30985A"/>
      </a:folHlink>
    </a:clrScheme>
    <a:fontScheme name="Bioventus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888</TotalTime>
  <Words>314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Blank</vt:lpstr>
      <vt:lpstr>Indirect Vendor Setup Work Instructions</vt:lpstr>
      <vt:lpstr>Vendor Setup Link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Bioventus Strategy Update</dc:title>
  <dc:creator>Scott Petrie</dc:creator>
  <cp:lastModifiedBy>Kimberly Cox</cp:lastModifiedBy>
  <cp:revision>51</cp:revision>
  <cp:lastPrinted>2014-06-18T13:37:49Z</cp:lastPrinted>
  <dcterms:created xsi:type="dcterms:W3CDTF">2014-12-09T19:37:44Z</dcterms:created>
  <dcterms:modified xsi:type="dcterms:W3CDTF">2020-09-08T18:09:43Z</dcterms:modified>
</cp:coreProperties>
</file>