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sldIdLst>
    <p:sldId id="273" r:id="rId5"/>
    <p:sldId id="2147480828" r:id="rId6"/>
    <p:sldId id="2147480838" r:id="rId7"/>
    <p:sldId id="2147480833" r:id="rId8"/>
    <p:sldId id="2147480836" r:id="rId9"/>
    <p:sldId id="2147480825" r:id="rId10"/>
    <p:sldId id="2147480835" r:id="rId11"/>
    <p:sldId id="2147480834" r:id="rId12"/>
    <p:sldId id="2147480837" r:id="rId13"/>
    <p:sldId id="2147480819" r:id="rId14"/>
    <p:sldId id="2147480818" r:id="rId15"/>
    <p:sldId id="2147480823" r:id="rId16"/>
    <p:sldId id="2147480817" r:id="rId17"/>
    <p:sldId id="21474807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E2F90B-0366-757A-41CA-EF4530185605}" name="Scott Petrie" initials="" userId="S::bv1690@bioventusglobal.com::81a3fbd7-1b46-469e-b4b1-af585b5eb08f" providerId="AD"/>
  <p188:author id="{F91A0B2D-2630-B62D-E356-12E17A782FCD}" name="Alex Samaniego" initials="AS" userId="S::bv3936@bioventus.com::82586b45-e255-4b81-98c9-648184915e42" providerId="AD"/>
  <p188:author id="{33AE4337-0AAC-1D62-1BD4-F69418403CA0}" name="Kara Segerstrom" initials="KS" userId="S::bv3013@bioventus.com::c51be730-51ac-4a51-9ee8-c6d9cb50fa21" providerId="AD"/>
  <p188:author id="{B9131853-1507-F42E-C4ED-20F9DFB6EC63}" name="Chris Teague" initials="CT" userId="S::bv2197@bioventus.com::5fe09676-62f5-481c-990d-8c0aeece085b" providerId="AD"/>
  <p188:author id="{7D0866B5-E423-7DCF-B621-53726825ACC0}" name="Anthony Doyle" initials="AD" userId="S::bv1242@bioventusglobal.com::600f1ce2-7958-4b9e-8103-de66159656bb" providerId="AD"/>
  <p188:author id="{9FAF92D5-AECF-23BA-F5EB-1CAFE5374B38}" name="Brendan Byrnside" initials="BB" userId="S::bv1213@bioventusglobal.com::2430273b-9c41-4718-a619-42bba85295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4"/>
    <a:srgbClr val="8C3FC5"/>
    <a:srgbClr val="DBC9FF"/>
    <a:srgbClr val="E9DBF3"/>
    <a:srgbClr val="C00000"/>
    <a:srgbClr val="B95915"/>
    <a:srgbClr val="CDCDCD"/>
    <a:srgbClr val="00AEEF"/>
    <a:srgbClr val="4B7637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15" autoAdjust="0"/>
  </p:normalViewPr>
  <p:slideViewPr>
    <p:cSldViewPr snapToGrid="0">
      <p:cViewPr varScale="1">
        <p:scale>
          <a:sx n="111" d="100"/>
          <a:sy n="111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FCB2-F0F6-4DD9-8E0D-FF0D4961E9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863D-0A9F-4DBB-A81E-3B552072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8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D348-3000-AE8F-3E5E-A33F388D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11639-744B-6DA4-55B1-E1E712170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0E71C-ED67-83F8-4D64-74E9347B8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B0F7-D693-B316-AF1A-D3B0FFD00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2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A3931-9720-EF85-2772-5997D2ED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AEA77-DECC-D42D-29C8-8275FFD0D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B0513-DCEB-8C52-0E5C-A34E74C99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24281-1991-150E-E177-652C71A8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CC105-DBB0-8F63-425E-4EC1F5EB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07CD6-A418-472F-AC74-07AB3528D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6A057-62BD-68E2-4027-0615B5937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6A818-7953-3D65-A0FE-DE7B32175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Cor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4500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059B457-98F9-156A-1AD2-B751A5A0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KO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3BFE9DC-3637-9002-43BB-A88F05DA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E651D0A-BB4D-B13A-3D41-A86DAED7E9E1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7DEDF-C637-43C5-B71F-FC6EF5F29C0C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6E3D1-57B4-7E02-AB92-BB52FD5BC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27E82E4-392E-7050-EA2C-52EFCF8248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P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65C53FC-398C-DFE9-5B54-3EA315B66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645F9A2-CA54-4AC8-AE59-41BA0E06C66B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2368F-DFF2-A94E-2EC9-FC83DE69D116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98232-9FFD-D8DC-0666-D269C887C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CC434B1-AB76-73DA-DCB4-803215BE4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Fra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A08A0B4-83DB-D0FF-A865-32C8CD7FC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CB5D1B89-254B-8BD8-A5EB-7B2B7DE362F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DD205-4DFF-C8FE-B50C-54442460B0EC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D8878D-877E-0106-1558-54627290B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7C368BB-A2AB-58F9-BCBA-3F2EC3B94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 US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9B67E8F-2B02-BB63-FD20-A5DB3F17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8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S_BG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4B76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A6D0C61-F41D-1C11-E2F5-39CFA9FD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3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KO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59C72F3-AC36-3B56-0993-13FE4722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P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C90900D-59A2-38CD-5683-EDAD11381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9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Fractu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B959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6D13A8-F9A4-446A-BDB3-83B6075DF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22785BD0-E1FD-6D95-8B63-16EEFC0BFB8E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227DA-2D6E-B9BC-8E6E-1984B5302C4D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789544-06AF-FF0C-D226-1AAFD7A7E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Cor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70148" y="660759"/>
            <a:ext cx="109745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867FB5-CA45-C69B-15EA-A2CCFC4AF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34E5011-2F92-7472-7393-5C5D6F55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52DA98B-8C45-77A0-6D7A-698CE16355F4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A33EE-56E8-5286-34B8-CB7D6CE99920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F0032-C4A4-5E98-5CDC-FB0BBB3F0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US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70148" y="660759"/>
            <a:ext cx="109745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34E5011-2F92-7472-7393-5C5D6F55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C50B774F-80CF-3AAB-10B1-2AE98988E454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CA60D-0619-43CF-C0DE-D3B1C7106A2F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6989F0-4469-A08E-A5E6-77A2AFE10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D0D40C4-CC42-2976-6124-B4D88E665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8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BG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63014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7E1C84-ECB0-B7D3-87E8-FB108D7C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CBC66985-9059-1D1D-CF3B-A94F458FF2E0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6/12/2025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D4E06-BC77-6A5C-470E-7D383FDF6F9F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23243A-EB43-5D5A-FC6F-88FF69EE1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E47CD50-09E8-44E8-045C-0322B9B21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98271-8853-1C2B-C8D7-B5A4D3B6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8" r:id="rId3"/>
    <p:sldLayoutId id="2147483674" r:id="rId4"/>
    <p:sldLayoutId id="2147483672" r:id="rId5"/>
    <p:sldLayoutId id="2147483670" r:id="rId6"/>
    <p:sldLayoutId id="2147483685" r:id="rId7"/>
    <p:sldLayoutId id="2147483684" r:id="rId8"/>
    <p:sldLayoutId id="2147483669" r:id="rId9"/>
    <p:sldLayoutId id="2147483675" r:id="rId10"/>
    <p:sldLayoutId id="2147483673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na2.docusign.net/Member/PowerFormSigning.aspx?PowerFormId=13e22801-f520-42d9-9698-9a8a13c9a67f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bionet.bioventus.com/wp-content/uploads/PO-Exception-List.pdf" TargetMode="Externa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ionet.bioventus.com/wp-content/uploads/Temp-Staff-PO-Request-Form-v2.docx" TargetMode="External"/><Relationship Id="rId13" Type="http://schemas.openxmlformats.org/officeDocument/2006/relationships/image" Target="../media/image27.svg"/><Relationship Id="rId3" Type="http://schemas.openxmlformats.org/officeDocument/2006/relationships/hyperlink" Target="https://bionet.bioventus.com/wp-content/uploads/Indirect-Vendor-Setup-Work-Instructions-1.pptx" TargetMode="External"/><Relationship Id="rId7" Type="http://schemas.openxmlformats.org/officeDocument/2006/relationships/slide" Target="slide13.xml"/><Relationship Id="rId12" Type="http://schemas.openxmlformats.org/officeDocument/2006/relationships/image" Target="../media/image26.png"/><Relationship Id="rId2" Type="http://schemas.openxmlformats.org/officeDocument/2006/relationships/hyperlink" Target="https://bioventus.sharepoint.com/:x:/r/sites/BioventusProcurement/Shared%20Documents/Procurement/ME2K%20%26%20No%20PO%20Reports/BioNet%20Open%20PO%20Report/Open%20POs.xlsx?d=wf2478a4a0dfe4e969e9e9225789ad9a9&amp;csf=1&amp;web=1&amp;e=hwOOb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onet.bioventus.com/wp-content/uploads/PO-Exception-List.pdf" TargetMode="External"/><Relationship Id="rId11" Type="http://schemas.openxmlformats.org/officeDocument/2006/relationships/hyperlink" Target="mailto:bioventusindirectpurchasing@bioventus.com" TargetMode="External"/><Relationship Id="rId5" Type="http://schemas.openxmlformats.org/officeDocument/2006/relationships/hyperlink" Target="https://na2.docusign.net/Member/PowerFormSigning.aspx?PowerFormId=13e22801-f520-42d9-9698-9a8a13c9a67f" TargetMode="External"/><Relationship Id="rId15" Type="http://schemas.openxmlformats.org/officeDocument/2006/relationships/hyperlink" Target="https://bioventus.sharepoint.com/sites/contracts/Lists/Contract%20Management/AllItems.aspx" TargetMode="External"/><Relationship Id="rId10" Type="http://schemas.openxmlformats.org/officeDocument/2006/relationships/hyperlink" Target="https://bionet.bioventus.com/wp-content/uploads/Purchase-Order-Work-Instructions.pdf" TargetMode="External"/><Relationship Id="rId4" Type="http://schemas.openxmlformats.org/officeDocument/2006/relationships/hyperlink" Target="https://na2.docusign.net/Member/PowerFormSigning.aspx?PowerFormId=4b82c00e-2594-4dc7-be88-5fc851c3686e" TargetMode="External"/><Relationship Id="rId9" Type="http://schemas.openxmlformats.org/officeDocument/2006/relationships/hyperlink" Target="https://bionet.bioventus.com/wp-content/uploads/POL-000023-Global-Indirect-Purchasing-Policy-July-2023.pdf" TargetMode="External"/><Relationship Id="rId14" Type="http://schemas.openxmlformats.org/officeDocument/2006/relationships/hyperlink" Target="https://bionet.bioventus.com/wp-content/uploads/Manage-Purchase-Order-Work-Instruction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ioventus.sharepoint.com/:x:/r/sites/BioventusProcurement/Shared%20Documents/Procurement/ME2K%20%26%20No%20PO%20Reports/BioNet%20Open%20PO%20Report/Open%20POs.xlsx?d=wf2478a4a0dfe4e969e9e9225789ad9a9&amp;csf=1&amp;web=1&amp;e=hwOObu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bioventus.sharepoint.com/:x:/r/sites/BioventusProcurement/Shared%20Documents/Procurement/ME2K%20%26%20No%20PO%20Reports/BioNet%20Open%20PO%20Report/Open%20POs.xlsx?d=wf2478a4a0dfe4e969e9e9225789ad9a9&amp;csf=1&amp;web=1&amp;e=hwOObu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svg"/><Relationship Id="rId9" Type="http://schemas.openxmlformats.org/officeDocument/2006/relationships/image" Target="../media/image19.png"/><Relationship Id="rId1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2.docusign.net/Member/PowerFormSigning.aspx?PowerFormId=4b82c00e-2594-4dc7-be88-5fc851c3686e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80D72-8CB2-E43F-DA0A-1B3D80DB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 Creator Training Refresh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3DF37-0CD2-884D-0906-581FE58B0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Quarterly | March 2025 with Tretta Bush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603C8-0D65-CF2D-40BA-2305ACD53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1" y="356341"/>
            <a:ext cx="3277509" cy="439932"/>
          </a:xfrm>
        </p:spPr>
        <p:txBody>
          <a:bodyPr/>
          <a:lstStyle/>
          <a:p>
            <a:r>
              <a:rPr lang="en-US" dirty="0"/>
              <a:t>Tools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BCA4-7FD2-7D4B-8237-7C98EFD5D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EB926-A825-ED30-E7DD-1C020DEBCE7B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17E9B-4427-25D1-B180-DCBE16A5AE98}"/>
              </a:ext>
            </a:extLst>
          </p:cNvPr>
          <p:cNvSpPr/>
          <p:nvPr/>
        </p:nvSpPr>
        <p:spPr>
          <a:xfrm>
            <a:off x="8535095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9D675-D837-494C-0834-DC754219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527" y="992221"/>
            <a:ext cx="6575622" cy="50389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605D2F-96EC-1D89-CF39-02BD84884204}"/>
              </a:ext>
            </a:extLst>
          </p:cNvPr>
          <p:cNvCxnSpPr>
            <a:cxnSpLocks/>
          </p:cNvCxnSpPr>
          <p:nvPr/>
        </p:nvCxnSpPr>
        <p:spPr>
          <a:xfrm>
            <a:off x="4286250" y="2658475"/>
            <a:ext cx="0" cy="20128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30">
            <a:hlinkClick r:id="rId3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922EB96-F48D-D09A-E04A-56D050DBE6E7}"/>
              </a:ext>
            </a:extLst>
          </p:cNvPr>
          <p:cNvSpPr/>
          <p:nvPr/>
        </p:nvSpPr>
        <p:spPr>
          <a:xfrm>
            <a:off x="1222657" y="5245987"/>
            <a:ext cx="2336330" cy="4114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Existing Vendor Change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0AFC3-062A-AB14-1793-E8A618FA9828}"/>
              </a:ext>
            </a:extLst>
          </p:cNvPr>
          <p:cNvSpPr txBox="1"/>
          <p:nvPr/>
        </p:nvSpPr>
        <p:spPr>
          <a:xfrm>
            <a:off x="774547" y="6409534"/>
            <a:ext cx="774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50074"/>
                </a:solidFill>
              </a:rPr>
              <a:t>Change requests must clear Compliance, Procurement, Regulatory, Cyber Security, Master Data, and AP before approval.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56C8A9-1495-90AD-7880-F5B782CBE7E0}"/>
              </a:ext>
            </a:extLst>
          </p:cNvPr>
          <p:cNvGrpSpPr/>
          <p:nvPr/>
        </p:nvGrpSpPr>
        <p:grpSpPr>
          <a:xfrm>
            <a:off x="459288" y="6387504"/>
            <a:ext cx="328833" cy="321061"/>
            <a:chOff x="1760302" y="5731011"/>
            <a:chExt cx="397983" cy="388968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72B9F25-A98A-BB9F-AFBA-B2B9CE32E819}"/>
                </a:ext>
              </a:extLst>
            </p:cNvPr>
            <p:cNvSpPr/>
            <p:nvPr/>
          </p:nvSpPr>
          <p:spPr>
            <a:xfrm>
              <a:off x="1760302" y="5731011"/>
              <a:ext cx="397983" cy="388968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Lights On with solid fill">
              <a:extLst>
                <a:ext uri="{FF2B5EF4-FFF2-40B4-BE49-F238E27FC236}">
                  <a16:creationId xmlns:a16="http://schemas.microsoft.com/office/drawing/2014/main" id="{6FAE0056-ED11-EB03-B7C4-08EF611B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6731" y="5753267"/>
              <a:ext cx="365126" cy="36512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C3C71D-0B93-3B69-9FB6-855F85891650}"/>
              </a:ext>
            </a:extLst>
          </p:cNvPr>
          <p:cNvGrpSpPr/>
          <p:nvPr/>
        </p:nvGrpSpPr>
        <p:grpSpPr>
          <a:xfrm>
            <a:off x="530740" y="1477012"/>
            <a:ext cx="3865627" cy="719848"/>
            <a:chOff x="420623" y="1112599"/>
            <a:chExt cx="3865627" cy="719848"/>
          </a:xfrm>
        </p:grpSpPr>
        <p:sp>
          <p:nvSpPr>
            <p:cNvPr id="16" name="Subtitle 29">
              <a:extLst>
                <a:ext uri="{FF2B5EF4-FFF2-40B4-BE49-F238E27FC236}">
                  <a16:creationId xmlns:a16="http://schemas.microsoft.com/office/drawing/2014/main" id="{5C42DCC1-1A22-0F57-7A6E-EFC2963BBE6A}"/>
                </a:ext>
              </a:extLst>
            </p:cNvPr>
            <p:cNvSpPr txBox="1"/>
            <p:nvPr/>
          </p:nvSpPr>
          <p:spPr>
            <a:xfrm>
              <a:off x="420624" y="1469955"/>
              <a:ext cx="3865626" cy="36249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C661E"/>
                </a:buClr>
                <a:buSzPct val="80000"/>
                <a:buFont typeface="Arial" panose="020B0604020202020204" pitchFamily="34" charset="0"/>
                <a:buChar char="​"/>
                <a:defRPr sz="20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1pPr>
              <a:lvl2pPr marL="346075" indent="-3460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2pPr>
              <a:lvl3pPr marL="684213" indent="-3381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3pPr>
              <a:lvl4pPr marL="914400" indent="-2238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1"/>
                </a:buClr>
                <a:buFont typeface="Arial" panose="020B0604020202020204" pitchFamily="34" charset="0"/>
                <a:buChar char="­"/>
                <a:defRPr sz="14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​"/>
                <a:defRPr sz="2800" kern="1200">
                  <a:solidFill>
                    <a:srgbClr val="FC661E"/>
                  </a:solidFill>
                  <a:latin typeface="+mn-lt"/>
                  <a:ea typeface="+mn-ea"/>
                  <a:cs typeface="+mn-cs"/>
                </a:defRPr>
              </a:lvl5pPr>
              <a:lvl6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50" dirty="0">
                  <a:solidFill>
                    <a:srgbClr val="4500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Facilitate updates to existing vendor records.</a:t>
              </a:r>
              <a:endParaRPr lang="en-US" sz="1250" dirty="0">
                <a:solidFill>
                  <a:srgbClr val="450074"/>
                </a:solidFill>
              </a:endParaRPr>
            </a:p>
          </p:txBody>
        </p:sp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id="{A6A78873-4E9F-E225-D5B8-188554E00BC1}"/>
                </a:ext>
              </a:extLst>
            </p:cNvPr>
            <p:cNvSpPr txBox="1">
              <a:spLocks/>
            </p:cNvSpPr>
            <p:nvPr/>
          </p:nvSpPr>
          <p:spPr>
            <a:xfrm>
              <a:off x="420623" y="1112599"/>
              <a:ext cx="3865627" cy="43993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Existing Vendor Changes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84C3CD-2E30-3E52-ABC5-533FA760A281}"/>
              </a:ext>
            </a:extLst>
          </p:cNvPr>
          <p:cNvGrpSpPr/>
          <p:nvPr/>
        </p:nvGrpSpPr>
        <p:grpSpPr>
          <a:xfrm>
            <a:off x="530740" y="2237766"/>
            <a:ext cx="3422136" cy="2858786"/>
            <a:chOff x="755597" y="2400895"/>
            <a:chExt cx="3200370" cy="2858786"/>
          </a:xfrm>
        </p:grpSpPr>
        <p:pic>
          <p:nvPicPr>
            <p:cNvPr id="19" name="Graphic 18" descr="Caret Right outline">
              <a:extLst>
                <a:ext uri="{FF2B5EF4-FFF2-40B4-BE49-F238E27FC236}">
                  <a16:creationId xmlns:a16="http://schemas.microsoft.com/office/drawing/2014/main" id="{3E781131-AC46-F4E4-38A0-DAAE4462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9682" y="2829318"/>
              <a:ext cx="250802" cy="312796"/>
            </a:xfrm>
            <a:prstGeom prst="rect">
              <a:avLst/>
            </a:prstGeom>
          </p:spPr>
        </p:pic>
        <p:pic>
          <p:nvPicPr>
            <p:cNvPr id="20" name="Graphic 19" descr="Caret Right outline">
              <a:extLst>
                <a:ext uri="{FF2B5EF4-FFF2-40B4-BE49-F238E27FC236}">
                  <a16:creationId xmlns:a16="http://schemas.microsoft.com/office/drawing/2014/main" id="{ACA8F3AB-3757-3B7D-9B5C-1A760547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3562" y="3203196"/>
              <a:ext cx="250802" cy="31279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87B7BC-A8B9-FCC8-6863-FB05587990C9}"/>
                </a:ext>
              </a:extLst>
            </p:cNvPr>
            <p:cNvSpPr txBox="1"/>
            <p:nvPr/>
          </p:nvSpPr>
          <p:spPr>
            <a:xfrm>
              <a:off x="1142417" y="2666663"/>
              <a:ext cx="2813550" cy="2593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750" dirty="0">
                  <a:latin typeface="Arial" panose="020B0604020202020204" pitchFamily="34" charset="0"/>
                  <a:cs typeface="Arial" panose="020B0604020202020204" pitchFamily="34" charset="0"/>
                </a:rPr>
                <a:t>Vendor Name</a:t>
              </a:r>
            </a:p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750" dirty="0">
                  <a:latin typeface="Arial" panose="020B0604020202020204" pitchFamily="34" charset="0"/>
                  <a:cs typeface="Arial" panose="020B0604020202020204" pitchFamily="34" charset="0"/>
                </a:rPr>
                <a:t>Vendor ID</a:t>
              </a:r>
            </a:p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750" dirty="0">
                  <a:latin typeface="Arial" panose="020B0604020202020204" pitchFamily="34" charset="0"/>
                  <a:cs typeface="Arial" panose="020B0604020202020204" pitchFamily="34" charset="0"/>
                </a:rPr>
                <a:t>Specify Updates</a:t>
              </a:r>
            </a:p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750" dirty="0">
                  <a:latin typeface="Arial" panose="020B0604020202020204" pitchFamily="34" charset="0"/>
                  <a:cs typeface="Arial" panose="020B0604020202020204" pitchFamily="34" charset="0"/>
                </a:rPr>
                <a:t>Leave unchanged fields blank.</a:t>
              </a:r>
            </a:p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750" dirty="0">
                  <a:latin typeface="Arial" panose="020B0604020202020204" pitchFamily="34" charset="0"/>
                  <a:cs typeface="Arial" panose="020B0604020202020204" pitchFamily="34" charset="0"/>
                </a:rPr>
                <a:t>Monitor request via DocuSign.</a:t>
              </a:r>
            </a:p>
          </p:txBody>
        </p:sp>
        <p:pic>
          <p:nvPicPr>
            <p:cNvPr id="14" name="Graphic 13" descr="Caret Right outline">
              <a:extLst>
                <a:ext uri="{FF2B5EF4-FFF2-40B4-BE49-F238E27FC236}">
                  <a16:creationId xmlns:a16="http://schemas.microsoft.com/office/drawing/2014/main" id="{7E0D5A32-FDA1-45F2-DFBD-776506D26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9631" y="3573526"/>
              <a:ext cx="250802" cy="3127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7FF8AE-75CE-4890-6D39-313F73D16BE5}"/>
                </a:ext>
              </a:extLst>
            </p:cNvPr>
            <p:cNvSpPr txBox="1"/>
            <p:nvPr/>
          </p:nvSpPr>
          <p:spPr>
            <a:xfrm>
              <a:off x="755597" y="2400895"/>
              <a:ext cx="1804489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50" dirty="0">
                  <a:latin typeface="Arial" panose="020B0604020202020204" pitchFamily="34" charset="0"/>
                  <a:cs typeface="Arial" panose="020B0604020202020204" pitchFamily="34" charset="0"/>
                </a:rPr>
                <a:t>Required Fields: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76CCB0-8F6C-7B56-E335-2F85547177EC}"/>
                </a:ext>
              </a:extLst>
            </p:cNvPr>
            <p:cNvSpPr txBox="1"/>
            <p:nvPr/>
          </p:nvSpPr>
          <p:spPr>
            <a:xfrm>
              <a:off x="890353" y="3915218"/>
              <a:ext cx="429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2AF2F7-52D6-9E27-F1C2-4C6D53CA5C2C}"/>
                </a:ext>
              </a:extLst>
            </p:cNvPr>
            <p:cNvSpPr txBox="1"/>
            <p:nvPr/>
          </p:nvSpPr>
          <p:spPr>
            <a:xfrm>
              <a:off x="880302" y="4570080"/>
              <a:ext cx="429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6D0275-445B-0E8D-91E1-A9282E9A264A}"/>
              </a:ext>
            </a:extLst>
          </p:cNvPr>
          <p:cNvGrpSpPr/>
          <p:nvPr/>
        </p:nvGrpSpPr>
        <p:grpSpPr>
          <a:xfrm>
            <a:off x="10662018" y="6366049"/>
            <a:ext cx="1414758" cy="407495"/>
            <a:chOff x="10662018" y="6366049"/>
            <a:chExt cx="1414758" cy="407495"/>
          </a:xfrm>
        </p:grpSpPr>
        <p:pic>
          <p:nvPicPr>
            <p:cNvPr id="18" name="Picture 17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13014E91-2756-D49B-0535-4EDE4B84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" b="21187"/>
            <a:stretch/>
          </p:blipFill>
          <p:spPr>
            <a:xfrm>
              <a:off x="10662018" y="6366049"/>
              <a:ext cx="1351549" cy="227485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742CFB-435C-7D5D-29C5-8E576FB82438}"/>
                </a:ext>
              </a:extLst>
            </p:cNvPr>
            <p:cNvGrpSpPr/>
            <p:nvPr/>
          </p:nvGrpSpPr>
          <p:grpSpPr>
            <a:xfrm>
              <a:off x="10792234" y="6556499"/>
              <a:ext cx="1284542" cy="217045"/>
              <a:chOff x="10609120" y="6543396"/>
              <a:chExt cx="1284542" cy="21704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C3415F-4737-4341-F7C9-E8CC79EEFC44}"/>
                  </a:ext>
                </a:extLst>
              </p:cNvPr>
              <p:cNvSpPr txBox="1"/>
              <p:nvPr/>
            </p:nvSpPr>
            <p:spPr>
              <a:xfrm>
                <a:off x="10609120" y="6543396"/>
                <a:ext cx="7421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Confidential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2D1D5B-8F15-160D-B992-25F8A6BEC696}"/>
                  </a:ext>
                </a:extLst>
              </p:cNvPr>
              <p:cNvSpPr txBox="1"/>
              <p:nvPr/>
            </p:nvSpPr>
            <p:spPr>
              <a:xfrm>
                <a:off x="11234274" y="6544997"/>
                <a:ext cx="6593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D21AD645-48C8-4FC0-9C9D-C83998E00921}" type="datetime1">
                  <a:rPr lang="en-US" sz="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6/12/2025</a:t>
                </a:fld>
                <a:endParaRPr lang="en-US" sz="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05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74347-53F4-E695-ACCF-6958C0FE6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2" y="356341"/>
            <a:ext cx="6530194" cy="365126"/>
          </a:xfrm>
        </p:spPr>
        <p:txBody>
          <a:bodyPr/>
          <a:lstStyle/>
          <a:p>
            <a:r>
              <a:rPr lang="en-US" dirty="0"/>
              <a:t>Tools and Resources: </a:t>
            </a:r>
            <a:r>
              <a:rPr lang="en-US" dirty="0">
                <a:solidFill>
                  <a:schemeClr val="accent3"/>
                </a:solidFill>
              </a:rPr>
              <a:t>PO Exemption List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02CB4-3DF7-06CE-2F29-D3D90728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D4EDF-1476-7AA8-0CFE-503F0991B1B2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D92E6-65EF-650F-CBEB-4B98DFCD0B2C}"/>
              </a:ext>
            </a:extLst>
          </p:cNvPr>
          <p:cNvSpPr/>
          <p:nvPr/>
        </p:nvSpPr>
        <p:spPr>
          <a:xfrm>
            <a:off x="8535095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6B01A-11DA-159C-65D0-356E21F7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7" y="992221"/>
            <a:ext cx="6575622" cy="5038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27">
            <a:hlinkClick r:id="rId4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653FE7A-9418-6167-D45A-372EE760153B}"/>
              </a:ext>
            </a:extLst>
          </p:cNvPr>
          <p:cNvSpPr/>
          <p:nvPr/>
        </p:nvSpPr>
        <p:spPr>
          <a:xfrm>
            <a:off x="7467437" y="6301903"/>
            <a:ext cx="2135316" cy="3127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Full Exemption List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C4E079-6FC4-ABD9-FA7F-0BA1EC2B51FC}"/>
              </a:ext>
            </a:extLst>
          </p:cNvPr>
          <p:cNvCxnSpPr>
            <a:cxnSpLocks/>
          </p:cNvCxnSpPr>
          <p:nvPr/>
        </p:nvCxnSpPr>
        <p:spPr>
          <a:xfrm>
            <a:off x="4467594" y="2183034"/>
            <a:ext cx="0" cy="27810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9">
            <a:extLst>
              <a:ext uri="{FF2B5EF4-FFF2-40B4-BE49-F238E27FC236}">
                <a16:creationId xmlns:a16="http://schemas.microsoft.com/office/drawing/2014/main" id="{DA585F63-6D03-F192-096D-230DAD0A8113}"/>
              </a:ext>
            </a:extLst>
          </p:cNvPr>
          <p:cNvSpPr txBox="1"/>
          <p:nvPr/>
        </p:nvSpPr>
        <p:spPr>
          <a:xfrm>
            <a:off x="1046554" y="662130"/>
            <a:ext cx="3686117" cy="472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661E"/>
              </a:buClr>
              <a:buSzPct val="80000"/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346075" indent="-346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684213" indent="-3381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​"/>
              <a:defRPr sz="2800" kern="1200">
                <a:solidFill>
                  <a:srgbClr val="FC661E"/>
                </a:solidFill>
                <a:latin typeface="+mn-lt"/>
                <a:ea typeface="+mn-ea"/>
                <a:cs typeface="+mn-cs"/>
              </a:defRPr>
            </a:lvl5pPr>
            <a:lvl6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categories that do not require a PO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9B971C-0E41-93D7-EBDA-4C58856BD066}"/>
              </a:ext>
            </a:extLst>
          </p:cNvPr>
          <p:cNvGrpSpPr/>
          <p:nvPr/>
        </p:nvGrpSpPr>
        <p:grpSpPr>
          <a:xfrm>
            <a:off x="1006559" y="1345013"/>
            <a:ext cx="3184268" cy="4524315"/>
            <a:chOff x="995093" y="1283458"/>
            <a:chExt cx="3184268" cy="4524315"/>
          </a:xfrm>
        </p:grpSpPr>
        <p:pic>
          <p:nvPicPr>
            <p:cNvPr id="20" name="Graphic 19" descr="Caret Right outline">
              <a:extLst>
                <a:ext uri="{FF2B5EF4-FFF2-40B4-BE49-F238E27FC236}">
                  <a16:creationId xmlns:a16="http://schemas.microsoft.com/office/drawing/2014/main" id="{F3DBA433-0A9D-1EF2-C151-562C17592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5093" y="2040471"/>
              <a:ext cx="312796" cy="312796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C09C020-D9E5-EB80-11B1-A63C2D052E91}"/>
                </a:ext>
              </a:extLst>
            </p:cNvPr>
            <p:cNvGrpSpPr/>
            <p:nvPr/>
          </p:nvGrpSpPr>
          <p:grpSpPr>
            <a:xfrm>
              <a:off x="995093" y="1283458"/>
              <a:ext cx="3184268" cy="4524315"/>
              <a:chOff x="995093" y="1283458"/>
              <a:chExt cx="3184268" cy="452431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CAC899-FEA7-6631-0697-857D28EE2C58}"/>
                  </a:ext>
                </a:extLst>
              </p:cNvPr>
              <p:cNvSpPr txBox="1"/>
              <p:nvPr/>
            </p:nvSpPr>
            <p:spPr>
              <a:xfrm>
                <a:off x="1220993" y="1283458"/>
                <a:ext cx="295836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Operational Business Licenses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Educational Grants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Candidate Reimbursements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Freight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HCP Payments 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Insurance 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Legal Firms, Attorneys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Lease payments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Rebates &amp; Royalty payments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Travel (air, hotel, car rental, </a:t>
                </a:r>
                <a:r>
                  <a:rPr lang="en-US" sz="1600" dirty="0" err="1"/>
                  <a:t>etc</a:t>
                </a:r>
                <a:r>
                  <a:rPr lang="en-US" sz="1600" dirty="0"/>
                  <a:t>)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Academic Institutions</a:t>
                </a:r>
              </a:p>
              <a:p>
                <a:endParaRPr lang="en-US" sz="800" dirty="0"/>
              </a:p>
              <a:p>
                <a:r>
                  <a:rPr lang="en-US" sz="1600" dirty="0"/>
                  <a:t>Telecom</a:t>
                </a:r>
                <a:endParaRPr lang="en-US" sz="1750" dirty="0"/>
              </a:p>
              <a:p>
                <a:endParaRPr lang="en-US" sz="800" dirty="0"/>
              </a:p>
            </p:txBody>
          </p:sp>
          <p:pic>
            <p:nvPicPr>
              <p:cNvPr id="15" name="Graphic 14" descr="Caret Right outline">
                <a:extLst>
                  <a:ext uri="{FF2B5EF4-FFF2-40B4-BE49-F238E27FC236}">
                    <a16:creationId xmlns:a16="http://schemas.microsoft.com/office/drawing/2014/main" id="{ED86A15C-4540-24BE-2AD6-BABEDBA51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7114" y="1672754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16" name="Graphic 15" descr="Caret Right outline">
                <a:extLst>
                  <a:ext uri="{FF2B5EF4-FFF2-40B4-BE49-F238E27FC236}">
                    <a16:creationId xmlns:a16="http://schemas.microsoft.com/office/drawing/2014/main" id="{067D7766-C7B2-A4BF-971C-A4AFCB3F1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093" y="3861496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17" name="Graphic 16" descr="Caret Right outline">
                <a:extLst>
                  <a:ext uri="{FF2B5EF4-FFF2-40B4-BE49-F238E27FC236}">
                    <a16:creationId xmlns:a16="http://schemas.microsoft.com/office/drawing/2014/main" id="{85162D3F-B799-A7B0-30A1-03A937D86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6331" y="3491453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18" name="Graphic 17" descr="Caret Right outline">
                <a:extLst>
                  <a:ext uri="{FF2B5EF4-FFF2-40B4-BE49-F238E27FC236}">
                    <a16:creationId xmlns:a16="http://schemas.microsoft.com/office/drawing/2014/main" id="{5D90565B-F61D-AEA5-74DD-A2ACCB7D9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9158" y="4224910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19" name="Graphic 18" descr="Caret Right outline">
                <a:extLst>
                  <a:ext uri="{FF2B5EF4-FFF2-40B4-BE49-F238E27FC236}">
                    <a16:creationId xmlns:a16="http://schemas.microsoft.com/office/drawing/2014/main" id="{F714B493-1E26-5F30-8C32-AE7762900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18025" y="5329323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1" name="Graphic 20" descr="Caret Right outline">
                <a:extLst>
                  <a:ext uri="{FF2B5EF4-FFF2-40B4-BE49-F238E27FC236}">
                    <a16:creationId xmlns:a16="http://schemas.microsoft.com/office/drawing/2014/main" id="{8074BB3A-BAAC-4A98-599F-6B5FDE4C0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093" y="2405504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2" name="Graphic 21" descr="Caret Right outline">
                <a:extLst>
                  <a:ext uri="{FF2B5EF4-FFF2-40B4-BE49-F238E27FC236}">
                    <a16:creationId xmlns:a16="http://schemas.microsoft.com/office/drawing/2014/main" id="{DC39BBC8-5294-7697-2823-185C27788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5139" y="4964112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3" name="Graphic 22" descr="Caret Right outline">
                <a:extLst>
                  <a:ext uri="{FF2B5EF4-FFF2-40B4-BE49-F238E27FC236}">
                    <a16:creationId xmlns:a16="http://schemas.microsoft.com/office/drawing/2014/main" id="{6667C0A8-C7AB-79A9-E7F6-64E2EB4ED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093" y="4594511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4" name="Graphic 23" descr="Caret Right outline">
                <a:extLst>
                  <a:ext uri="{FF2B5EF4-FFF2-40B4-BE49-F238E27FC236}">
                    <a16:creationId xmlns:a16="http://schemas.microsoft.com/office/drawing/2014/main" id="{69050FCC-B778-88C0-A86B-CC0C8C05E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7864" y="2763448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5" name="Graphic 24" descr="Caret Right outline">
                <a:extLst>
                  <a:ext uri="{FF2B5EF4-FFF2-40B4-BE49-F238E27FC236}">
                    <a16:creationId xmlns:a16="http://schemas.microsoft.com/office/drawing/2014/main" id="{30D227A8-B7A6-0099-AFEA-D10042C93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093" y="3128481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7" name="Graphic 26" descr="Caret Right outline">
                <a:extLst>
                  <a:ext uri="{FF2B5EF4-FFF2-40B4-BE49-F238E27FC236}">
                    <a16:creationId xmlns:a16="http://schemas.microsoft.com/office/drawing/2014/main" id="{B522C876-EBFF-EADD-9F2B-4F0D17AC5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7114" y="1308845"/>
                <a:ext cx="312796" cy="312796"/>
              </a:xfrm>
              <a:prstGeom prst="rect">
                <a:avLst/>
              </a:prstGeom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16A7C7-98B7-736A-416C-C414CDE2FCAD}"/>
              </a:ext>
            </a:extLst>
          </p:cNvPr>
          <p:cNvSpPr txBox="1"/>
          <p:nvPr/>
        </p:nvSpPr>
        <p:spPr>
          <a:xfrm>
            <a:off x="1480280" y="6404898"/>
            <a:ext cx="498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50074"/>
                </a:solidFill>
              </a:rPr>
              <a:t>This is a limited list. Access the full list on </a:t>
            </a:r>
            <a:r>
              <a:rPr lang="en-US" sz="1200" dirty="0" err="1">
                <a:solidFill>
                  <a:srgbClr val="450074"/>
                </a:solidFill>
              </a:rPr>
              <a:t>Bionet</a:t>
            </a:r>
            <a:r>
              <a:rPr lang="en-US" sz="1200" dirty="0">
                <a:solidFill>
                  <a:srgbClr val="450074"/>
                </a:solidFill>
              </a:rPr>
              <a:t> or click the orange button.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5168B9-DBEB-550B-EB29-06BFF922AF93}"/>
              </a:ext>
            </a:extLst>
          </p:cNvPr>
          <p:cNvGrpSpPr/>
          <p:nvPr/>
        </p:nvGrpSpPr>
        <p:grpSpPr>
          <a:xfrm>
            <a:off x="1151447" y="6382866"/>
            <a:ext cx="328833" cy="321061"/>
            <a:chOff x="1760302" y="5731011"/>
            <a:chExt cx="397983" cy="388968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9E5088EA-2BE0-8E9F-5F08-7B1BD0796262}"/>
                </a:ext>
              </a:extLst>
            </p:cNvPr>
            <p:cNvSpPr/>
            <p:nvPr/>
          </p:nvSpPr>
          <p:spPr>
            <a:xfrm>
              <a:off x="1760302" y="5731011"/>
              <a:ext cx="397983" cy="388968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Lights On with solid fill">
              <a:extLst>
                <a:ext uri="{FF2B5EF4-FFF2-40B4-BE49-F238E27FC236}">
                  <a16:creationId xmlns:a16="http://schemas.microsoft.com/office/drawing/2014/main" id="{1F0A7468-7093-E02A-23F3-3BCE8B25C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6731" y="5753267"/>
              <a:ext cx="365126" cy="36512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0C7C40-96EF-89CC-E140-775562FBE450}"/>
              </a:ext>
            </a:extLst>
          </p:cNvPr>
          <p:cNvGrpSpPr/>
          <p:nvPr/>
        </p:nvGrpSpPr>
        <p:grpSpPr>
          <a:xfrm>
            <a:off x="10662018" y="6366049"/>
            <a:ext cx="1414758" cy="407495"/>
            <a:chOff x="10662018" y="6366049"/>
            <a:chExt cx="1414758" cy="407495"/>
          </a:xfrm>
        </p:grpSpPr>
        <p:pic>
          <p:nvPicPr>
            <p:cNvPr id="7" name="Picture 6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7D9839C3-DEBB-FA86-658E-664F3DC67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" b="21187"/>
            <a:stretch/>
          </p:blipFill>
          <p:spPr>
            <a:xfrm>
              <a:off x="10662018" y="6366049"/>
              <a:ext cx="1351549" cy="22748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7357DE-F979-BCC3-4D52-81FB8458E914}"/>
                </a:ext>
              </a:extLst>
            </p:cNvPr>
            <p:cNvGrpSpPr/>
            <p:nvPr/>
          </p:nvGrpSpPr>
          <p:grpSpPr>
            <a:xfrm>
              <a:off x="10792234" y="6556499"/>
              <a:ext cx="1284542" cy="217045"/>
              <a:chOff x="10609120" y="6543396"/>
              <a:chExt cx="1284542" cy="21704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6A0E60-2635-C811-2B2F-E5DD2A812368}"/>
                  </a:ext>
                </a:extLst>
              </p:cNvPr>
              <p:cNvSpPr txBox="1"/>
              <p:nvPr/>
            </p:nvSpPr>
            <p:spPr>
              <a:xfrm>
                <a:off x="10609120" y="6543396"/>
                <a:ext cx="7421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Confidential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993498-3704-6233-256F-0A3E382BFA88}"/>
                  </a:ext>
                </a:extLst>
              </p:cNvPr>
              <p:cNvSpPr txBox="1"/>
              <p:nvPr/>
            </p:nvSpPr>
            <p:spPr>
              <a:xfrm>
                <a:off x="11234274" y="6544997"/>
                <a:ext cx="6593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D21AD645-48C8-4FC0-9C9D-C83998E00921}" type="datetime1">
                  <a:rPr lang="en-US" sz="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6/12/2025</a:t>
                </a:fld>
                <a:endParaRPr lang="en-US" sz="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7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C79F0-F66A-6F38-75E0-F7DE24F40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Essential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32AAE-957E-E41E-8379-439DE43B0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27">
            <a:hlinkClick r:id="rId2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76F604A-7010-7AC8-BBBD-0D954AECA817}"/>
              </a:ext>
            </a:extLst>
          </p:cNvPr>
          <p:cNvSpPr/>
          <p:nvPr/>
        </p:nvSpPr>
        <p:spPr>
          <a:xfrm>
            <a:off x="706519" y="2326694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PO Report</a:t>
            </a:r>
          </a:p>
        </p:txBody>
      </p:sp>
      <p:sp>
        <p:nvSpPr>
          <p:cNvPr id="10" name="Rounded Rectangle 28">
            <a:hlinkClick r:id="rId3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583780D-DAA5-CF6B-32E1-ABB5F40AA6EC}"/>
              </a:ext>
            </a:extLst>
          </p:cNvPr>
          <p:cNvSpPr/>
          <p:nvPr/>
        </p:nvSpPr>
        <p:spPr>
          <a:xfrm>
            <a:off x="4458561" y="2326694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Setup SOP</a:t>
            </a:r>
          </a:p>
        </p:txBody>
      </p:sp>
      <p:sp>
        <p:nvSpPr>
          <p:cNvPr id="11" name="Rounded Rectangle 29">
            <a:hlinkClick r:id="rId4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25B0AD7-6B80-9523-4ACE-72EFF249FB2A}"/>
              </a:ext>
            </a:extLst>
          </p:cNvPr>
          <p:cNvSpPr/>
          <p:nvPr/>
        </p:nvSpPr>
        <p:spPr>
          <a:xfrm>
            <a:off x="8210604" y="2326694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Vendor Form</a:t>
            </a:r>
          </a:p>
        </p:txBody>
      </p:sp>
      <p:sp>
        <p:nvSpPr>
          <p:cNvPr id="12" name="Rounded Rectangle 30">
            <a:hlinkClick r:id="rId5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2BFE560-76DD-04BD-21E1-1900F0DFA168}"/>
              </a:ext>
            </a:extLst>
          </p:cNvPr>
          <p:cNvSpPr/>
          <p:nvPr/>
        </p:nvSpPr>
        <p:spPr>
          <a:xfrm>
            <a:off x="706522" y="3344440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Vendor Change Form</a:t>
            </a:r>
          </a:p>
        </p:txBody>
      </p:sp>
      <p:sp>
        <p:nvSpPr>
          <p:cNvPr id="13" name="Rounded Rectangle 31">
            <a:hlinkClick r:id="rId6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FC46F3E-4B43-F1D1-FFC9-D27A2182ECC7}"/>
              </a:ext>
            </a:extLst>
          </p:cNvPr>
          <p:cNvSpPr/>
          <p:nvPr/>
        </p:nvSpPr>
        <p:spPr>
          <a:xfrm>
            <a:off x="4458564" y="3344440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Exemption List</a:t>
            </a:r>
          </a:p>
        </p:txBody>
      </p:sp>
      <p:sp>
        <p:nvSpPr>
          <p:cNvPr id="14" name="Rounded Rectangle 32">
            <a:hlinkClick r:id="rId7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DE7E60D-AD97-EE77-26F1-B36BCD3F736F}"/>
              </a:ext>
            </a:extLst>
          </p:cNvPr>
          <p:cNvSpPr/>
          <p:nvPr/>
        </p:nvSpPr>
        <p:spPr>
          <a:xfrm>
            <a:off x="8210607" y="3344440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AP/Procurement Contact List</a:t>
            </a:r>
          </a:p>
        </p:txBody>
      </p:sp>
      <p:sp>
        <p:nvSpPr>
          <p:cNvPr id="15" name="Rounded Rectangle 33">
            <a:hlinkClick r:id="rId8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EF550F1-1918-1150-6020-CE71AEA8CAD1}"/>
              </a:ext>
            </a:extLst>
          </p:cNvPr>
          <p:cNvSpPr/>
          <p:nvPr/>
        </p:nvSpPr>
        <p:spPr>
          <a:xfrm>
            <a:off x="706522" y="4362186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Labor PO Request Form</a:t>
            </a:r>
          </a:p>
        </p:txBody>
      </p:sp>
      <p:sp>
        <p:nvSpPr>
          <p:cNvPr id="16" name="Rounded Rectangle 34">
            <a:hlinkClick r:id="rId9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D048F10-3B66-3942-E0AA-23E1AA81BCAA}"/>
              </a:ext>
            </a:extLst>
          </p:cNvPr>
          <p:cNvSpPr/>
          <p:nvPr/>
        </p:nvSpPr>
        <p:spPr>
          <a:xfrm>
            <a:off x="4458564" y="4362186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Purchasing Policy</a:t>
            </a:r>
          </a:p>
        </p:txBody>
      </p:sp>
      <p:sp>
        <p:nvSpPr>
          <p:cNvPr id="17" name="Rounded Rectangle 35">
            <a:hlinkClick r:id="rId10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547E1D5-8FAB-5899-8224-2F2DD6712C24}"/>
              </a:ext>
            </a:extLst>
          </p:cNvPr>
          <p:cNvSpPr/>
          <p:nvPr/>
        </p:nvSpPr>
        <p:spPr>
          <a:xfrm>
            <a:off x="8210607" y="4362186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PO (SOP)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60E1B-CA03-ECA3-DFA0-7E46E01C4713}"/>
              </a:ext>
            </a:extLst>
          </p:cNvPr>
          <p:cNvSpPr/>
          <p:nvPr/>
        </p:nvSpPr>
        <p:spPr>
          <a:xfrm>
            <a:off x="655242" y="4869497"/>
            <a:ext cx="8536994" cy="287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500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*To open the links, 1) right-click the button, go to "Hyperlinks," and select "Open Hyperlink” or 2) enter </a:t>
            </a:r>
            <a:r>
              <a:rPr lang="en-US" sz="900" kern="0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Presenter mode, find this slide,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500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 click the button of choice.</a:t>
            </a:r>
          </a:p>
        </p:txBody>
      </p:sp>
      <p:sp>
        <p:nvSpPr>
          <p:cNvPr id="25" name="Subtitle 5">
            <a:extLst>
              <a:ext uri="{FF2B5EF4-FFF2-40B4-BE49-F238E27FC236}">
                <a16:creationId xmlns:a16="http://schemas.microsoft.com/office/drawing/2014/main" id="{4E667840-6DCE-E5D0-2C21-5FD5CD8AA034}"/>
              </a:ext>
            </a:extLst>
          </p:cNvPr>
          <p:cNvSpPr txBox="1"/>
          <p:nvPr/>
        </p:nvSpPr>
        <p:spPr>
          <a:xfrm>
            <a:off x="1075900" y="711958"/>
            <a:ext cx="8369657" cy="472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61E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rgbClr val="FC661E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unlock the basics of purchase order management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7DBAE6-34F2-5EF6-5566-E677651B60AC}"/>
              </a:ext>
            </a:extLst>
          </p:cNvPr>
          <p:cNvSpPr/>
          <p:nvPr/>
        </p:nvSpPr>
        <p:spPr>
          <a:xfrm>
            <a:off x="0" y="5683115"/>
            <a:ext cx="12191999" cy="256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5D408240-4076-4D3A-4649-E3131208C066}"/>
              </a:ext>
            </a:extLst>
          </p:cNvPr>
          <p:cNvSpPr/>
          <p:nvPr/>
        </p:nvSpPr>
        <p:spPr>
          <a:xfrm>
            <a:off x="0" y="5485854"/>
            <a:ext cx="12192000" cy="65080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1" algn="ctr">
              <a:spcAft>
                <a:spcPts val="600"/>
              </a:spcAft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Inbox: </a:t>
            </a:r>
            <a:r>
              <a:rPr lang="en-US" sz="100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bioventusindirectpurchasing@bioventus.com</a:t>
            </a:r>
            <a:r>
              <a:rPr lang="en-US" sz="100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| Documents are saved on Procurement’s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Bionet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page.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8BBD58-3646-77E3-32E1-A1185C2BBF5E}"/>
              </a:ext>
            </a:extLst>
          </p:cNvPr>
          <p:cNvGrpSpPr/>
          <p:nvPr/>
        </p:nvGrpSpPr>
        <p:grpSpPr>
          <a:xfrm>
            <a:off x="2533905" y="5613405"/>
            <a:ext cx="397983" cy="388968"/>
            <a:chOff x="1709433" y="5258685"/>
            <a:chExt cx="548640" cy="583387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CD519AC7-5A77-4080-49B9-3BE6954DE352}"/>
                </a:ext>
              </a:extLst>
            </p:cNvPr>
            <p:cNvSpPr/>
            <p:nvPr/>
          </p:nvSpPr>
          <p:spPr>
            <a:xfrm>
              <a:off x="1709433" y="5258685"/>
              <a:ext cx="548640" cy="583387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Question Mark with solid fill">
              <a:extLst>
                <a:ext uri="{FF2B5EF4-FFF2-40B4-BE49-F238E27FC236}">
                  <a16:creationId xmlns:a16="http://schemas.microsoft.com/office/drawing/2014/main" id="{C821F2A4-5AF0-6052-46C2-45DB4EF71517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55153" y="5333315"/>
              <a:ext cx="457200" cy="457200"/>
            </a:xfrm>
            <a:prstGeom prst="rect">
              <a:avLst/>
            </a:prstGeom>
          </p:spPr>
        </p:pic>
      </p:grpSp>
      <p:sp>
        <p:nvSpPr>
          <p:cNvPr id="3" name="Rounded Rectangle 27">
            <a:hlinkClick r:id="rId14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201EDE0-B05C-0F72-15B5-76974E7B2DB1}"/>
              </a:ext>
            </a:extLst>
          </p:cNvPr>
          <p:cNvSpPr/>
          <p:nvPr/>
        </p:nvSpPr>
        <p:spPr>
          <a:xfrm>
            <a:off x="712339" y="1428181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Purchase Orders SOP</a:t>
            </a:r>
          </a:p>
        </p:txBody>
      </p:sp>
      <p:sp>
        <p:nvSpPr>
          <p:cNvPr id="5" name="Rounded Rectangle 27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092192C-4515-DF24-E374-91B192F93419}"/>
              </a:ext>
            </a:extLst>
          </p:cNvPr>
          <p:cNvSpPr/>
          <p:nvPr/>
        </p:nvSpPr>
        <p:spPr>
          <a:xfrm>
            <a:off x="4442792" y="1428181"/>
            <a:ext cx="3316312" cy="47266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FP&amp;A Partner Matrix</a:t>
            </a:r>
          </a:p>
        </p:txBody>
      </p:sp>
      <p:sp>
        <p:nvSpPr>
          <p:cNvPr id="6" name="Rounded Rectangle 27">
            <a:hlinkClick r:id="rId15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89AB1FC-6A18-E040-D489-01C248798FF4}"/>
              </a:ext>
            </a:extLst>
          </p:cNvPr>
          <p:cNvSpPr/>
          <p:nvPr/>
        </p:nvSpPr>
        <p:spPr>
          <a:xfrm>
            <a:off x="8210604" y="1428181"/>
            <a:ext cx="3316312" cy="472665"/>
          </a:xfrm>
          <a:prstGeom prst="roundRect">
            <a:avLst>
              <a:gd name="adj" fmla="val 50000"/>
            </a:avLst>
          </a:prstGeom>
          <a:solidFill>
            <a:srgbClr val="450074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Contracts</a:t>
            </a:r>
          </a:p>
        </p:txBody>
      </p:sp>
    </p:spTree>
    <p:extLst>
      <p:ext uri="{BB962C8B-B14F-4D97-AF65-F5344CB8AC3E}">
        <p14:creationId xmlns:p14="http://schemas.microsoft.com/office/powerpoint/2010/main" val="314640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FD6784-1912-7765-C7DF-AF6CDB33D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1" y="356341"/>
            <a:ext cx="10107359" cy="365126"/>
          </a:xfrm>
        </p:spPr>
        <p:txBody>
          <a:bodyPr/>
          <a:lstStyle/>
          <a:p>
            <a:r>
              <a:rPr lang="en-US" dirty="0"/>
              <a:t>Tools and Resources: </a:t>
            </a:r>
            <a:r>
              <a:rPr lang="en-US" dirty="0">
                <a:solidFill>
                  <a:schemeClr val="accent3"/>
                </a:solidFill>
              </a:rPr>
              <a:t>Key P2P Stakeholders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ECA6-832C-4DC9-EF0C-451E7C4742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9" y="696167"/>
            <a:ext cx="10068971" cy="262660"/>
          </a:xfrm>
        </p:spPr>
        <p:txBody>
          <a:bodyPr/>
          <a:lstStyle/>
          <a:p>
            <a:pPr marL="0" indent="0">
              <a:buNone/>
            </a:pPr>
            <a:r>
              <a:rPr lang="en-US" sz="1250" dirty="0">
                <a:solidFill>
                  <a:srgbClr val="450074"/>
                </a:solidFill>
              </a:rPr>
              <a:t>Contacts by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E5A8-63E6-8449-291B-68408D757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1385C-AFAC-CD42-3F8E-38ED5D394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31062"/>
              </p:ext>
            </p:extLst>
          </p:nvPr>
        </p:nvGraphicFramePr>
        <p:xfrm>
          <a:off x="810824" y="1154765"/>
          <a:ext cx="10570352" cy="478719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52725">
                  <a:extLst>
                    <a:ext uri="{9D8B030D-6E8A-4147-A177-3AD203B41FA5}">
                      <a16:colId xmlns:a16="http://schemas.microsoft.com/office/drawing/2014/main" val="3032169883"/>
                    </a:ext>
                  </a:extLst>
                </a:gridCol>
                <a:gridCol w="1935630">
                  <a:extLst>
                    <a:ext uri="{9D8B030D-6E8A-4147-A177-3AD203B41FA5}">
                      <a16:colId xmlns:a16="http://schemas.microsoft.com/office/drawing/2014/main" val="847655485"/>
                    </a:ext>
                  </a:extLst>
                </a:gridCol>
                <a:gridCol w="4581997">
                  <a:extLst>
                    <a:ext uri="{9D8B030D-6E8A-4147-A177-3AD203B41FA5}">
                      <a16:colId xmlns:a16="http://schemas.microsoft.com/office/drawing/2014/main" val="3098939082"/>
                    </a:ext>
                  </a:extLst>
                </a:gridCol>
              </a:tblGrid>
              <a:tr h="265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3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en-US" sz="13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lang="en-US" sz="13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50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86955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Invoice Approval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Accounts Payable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bioventusap@bioventus.com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423043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Invoice Payment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Accounts Payable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bioventusap@bioventus.com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85517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Invoice Posting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Accounts Payable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bioventusap@bioventus.com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795973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Invoice Receipt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Accounts Payable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bioventusap@bioventus.com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3094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New Vendor Set Up Form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151103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Open PO Report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12396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 Coding Clarification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FP&amp;A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See FP&amp;A Partner Matrix (slide 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879383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 Creation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48053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 Creator Change/Update Requests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66437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 Funding Clarification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FP&amp;A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See FP&amp;A Partner Matrix (slide 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35540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 Maintenance/Change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543235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Samanage Training/Inquiries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Accounts Payable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bioventusap@bioventus.com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16930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SAP Training/Inquiries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015531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Temp Labor/Contingent Worker Inquiries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22464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Vendor Change Request Form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520860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Vendor Contracts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41654"/>
                  </a:ext>
                </a:extLst>
              </a:tr>
              <a:tr h="265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Vendor Terms Changes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bioventusindirectpurchasing@bioventus.com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249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8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E40222-4209-143A-5B05-B24E6CA8B2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A70978-2A39-10A3-454D-BE5E6609C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Questions / </a:t>
            </a:r>
            <a:r>
              <a:rPr lang="en-GB" dirty="0"/>
              <a:t>Feedback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/ Discussion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F2BA5-F7E2-ADDE-814A-EEA53FADB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8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FCFB9E-BB99-21B3-A2D3-2C8A42C2D7B7}"/>
              </a:ext>
            </a:extLst>
          </p:cNvPr>
          <p:cNvSpPr/>
          <p:nvPr/>
        </p:nvSpPr>
        <p:spPr>
          <a:xfrm>
            <a:off x="-1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130D8B-CB67-72E3-9D21-179A3C879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041" y="356341"/>
            <a:ext cx="2496459" cy="3651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8A811-90ED-F96D-A2F6-2D1920D4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B6C7DE6-6892-FD62-8D8D-BCFE311D6A36}"/>
              </a:ext>
            </a:extLst>
          </p:cNvPr>
          <p:cNvSpPr txBox="1">
            <a:spLocks/>
          </p:cNvSpPr>
          <p:nvPr/>
        </p:nvSpPr>
        <p:spPr>
          <a:xfrm>
            <a:off x="1123040" y="693633"/>
            <a:ext cx="1337356" cy="3651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b="0" dirty="0">
                <a:solidFill>
                  <a:schemeClr val="bg1"/>
                </a:solidFill>
              </a:rPr>
              <a:t>What to Expect</a:t>
            </a:r>
            <a:endParaRPr lang="en-US" sz="1250" b="0" i="1" dirty="0">
              <a:solidFill>
                <a:schemeClr val="bg1"/>
              </a:solidFill>
            </a:endParaRPr>
          </a:p>
          <a:p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6" name="Google Shape;80;p15">
            <a:extLst>
              <a:ext uri="{FF2B5EF4-FFF2-40B4-BE49-F238E27FC236}">
                <a16:creationId xmlns:a16="http://schemas.microsoft.com/office/drawing/2014/main" id="{F2B56E73-3478-CD94-0DAD-CBB89EBDF56B}"/>
              </a:ext>
            </a:extLst>
          </p:cNvPr>
          <p:cNvSpPr txBox="1"/>
          <p:nvPr/>
        </p:nvSpPr>
        <p:spPr>
          <a:xfrm>
            <a:off x="4522275" y="1896463"/>
            <a:ext cx="490747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 Creator Role and Responsibilities 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Clarification of duties and expectations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Google Shape;82;p15">
            <a:extLst>
              <a:ext uri="{FF2B5EF4-FFF2-40B4-BE49-F238E27FC236}">
                <a16:creationId xmlns:a16="http://schemas.microsoft.com/office/drawing/2014/main" id="{49DD8BB4-E553-958E-69B1-1DEB88076004}"/>
              </a:ext>
            </a:extLst>
          </p:cNvPr>
          <p:cNvSpPr txBox="1"/>
          <p:nvPr/>
        </p:nvSpPr>
        <p:spPr>
          <a:xfrm>
            <a:off x="4522275" y="2701275"/>
            <a:ext cx="490747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Tools and Resources Refresh</a:t>
            </a:r>
          </a:p>
          <a:p>
            <a:pPr marL="0" marR="0" lvl="0" indent="0">
              <a:buNone/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Overview of essential procurement tools and best practices</a:t>
            </a:r>
            <a:endParaRPr lang="en-US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Google Shape;85;p15">
            <a:extLst>
              <a:ext uri="{FF2B5EF4-FFF2-40B4-BE49-F238E27FC236}">
                <a16:creationId xmlns:a16="http://schemas.microsoft.com/office/drawing/2014/main" id="{9A666F2E-F70A-B33B-2028-2A3787011A34}"/>
              </a:ext>
            </a:extLst>
          </p:cNvPr>
          <p:cNvSpPr txBox="1"/>
          <p:nvPr/>
        </p:nvSpPr>
        <p:spPr>
          <a:xfrm>
            <a:off x="4521584" y="3506088"/>
            <a:ext cx="568273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Defining Key P2P Stakeholders</a:t>
            </a:r>
          </a:p>
          <a:p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list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of contacts by topic</a:t>
            </a:r>
          </a:p>
        </p:txBody>
      </p:sp>
      <p:sp>
        <p:nvSpPr>
          <p:cNvPr id="13" name="Google Shape;85;p15">
            <a:extLst>
              <a:ext uri="{FF2B5EF4-FFF2-40B4-BE49-F238E27FC236}">
                <a16:creationId xmlns:a16="http://schemas.microsoft.com/office/drawing/2014/main" id="{13F9C9EA-8A88-9C50-727C-27A9AB69BB7B}"/>
              </a:ext>
            </a:extLst>
          </p:cNvPr>
          <p:cNvSpPr txBox="1"/>
          <p:nvPr/>
        </p:nvSpPr>
        <p:spPr>
          <a:xfrm>
            <a:off x="4521584" y="4315524"/>
            <a:ext cx="4907475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Questions and Discussion</a:t>
            </a:r>
            <a:endParaRPr sz="2000" b="1"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Interactive dialogue</a:t>
            </a:r>
            <a:endParaRPr sz="1300"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2A243B-D06A-EF06-EC78-3127D683AA66}"/>
              </a:ext>
            </a:extLst>
          </p:cNvPr>
          <p:cNvCxnSpPr>
            <a:cxnSpLocks/>
          </p:cNvCxnSpPr>
          <p:nvPr/>
        </p:nvCxnSpPr>
        <p:spPr>
          <a:xfrm>
            <a:off x="-187277" y="640296"/>
            <a:ext cx="119601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BDEDF6-4E9F-F339-FBB0-34F7DB1EFA38}"/>
              </a:ext>
            </a:extLst>
          </p:cNvPr>
          <p:cNvSpPr/>
          <p:nvPr/>
        </p:nvSpPr>
        <p:spPr>
          <a:xfrm>
            <a:off x="631445" y="275172"/>
            <a:ext cx="377296" cy="36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aret Right outline">
            <a:extLst>
              <a:ext uri="{FF2B5EF4-FFF2-40B4-BE49-F238E27FC236}">
                <a16:creationId xmlns:a16="http://schemas.microsoft.com/office/drawing/2014/main" id="{ACC93293-ACD6-4AC0-5595-378FE1C32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174" y="2010286"/>
            <a:ext cx="454409" cy="454409"/>
          </a:xfrm>
          <a:prstGeom prst="rect">
            <a:avLst/>
          </a:prstGeom>
        </p:spPr>
      </p:pic>
      <p:pic>
        <p:nvPicPr>
          <p:cNvPr id="18" name="Graphic 17" descr="Caret Right outline">
            <a:extLst>
              <a:ext uri="{FF2B5EF4-FFF2-40B4-BE49-F238E27FC236}">
                <a16:creationId xmlns:a16="http://schemas.microsoft.com/office/drawing/2014/main" id="{9E61A6EF-FB17-E300-88B6-91134ED25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174" y="2820303"/>
            <a:ext cx="454409" cy="454409"/>
          </a:xfrm>
          <a:prstGeom prst="rect">
            <a:avLst/>
          </a:prstGeom>
        </p:spPr>
      </p:pic>
      <p:pic>
        <p:nvPicPr>
          <p:cNvPr id="19" name="Graphic 18" descr="Caret Right outline">
            <a:extLst>
              <a:ext uri="{FF2B5EF4-FFF2-40B4-BE49-F238E27FC236}">
                <a16:creationId xmlns:a16="http://schemas.microsoft.com/office/drawing/2014/main" id="{D9FE1444-59A9-A166-F2DA-FE8314B7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172" y="4429928"/>
            <a:ext cx="454409" cy="454409"/>
          </a:xfrm>
          <a:prstGeom prst="rect">
            <a:avLst/>
          </a:prstGeom>
        </p:spPr>
      </p:pic>
      <p:pic>
        <p:nvPicPr>
          <p:cNvPr id="20" name="Graphic 19" descr="Caret Right outline">
            <a:extLst>
              <a:ext uri="{FF2B5EF4-FFF2-40B4-BE49-F238E27FC236}">
                <a16:creationId xmlns:a16="http://schemas.microsoft.com/office/drawing/2014/main" id="{92160F49-B1BE-1F0B-1285-39FC31D7C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173" y="3625116"/>
            <a:ext cx="454409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1938-8376-B809-3066-E8C69A585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335FBD-3CA3-7DBD-A0C3-82D358CE723A}"/>
              </a:ext>
            </a:extLst>
          </p:cNvPr>
          <p:cNvSpPr txBox="1"/>
          <p:nvPr/>
        </p:nvSpPr>
        <p:spPr>
          <a:xfrm>
            <a:off x="10237467" y="5831846"/>
            <a:ext cx="1723855" cy="895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9B584-0A75-8BE0-F14F-25D8188A9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2" y="356340"/>
            <a:ext cx="5633998" cy="716223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 Creator Role and Responsibilities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F8810-0798-1945-7FD4-F3227D3DD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D8ADC-F382-9291-C412-B60C2027AC82}"/>
              </a:ext>
            </a:extLst>
          </p:cNvPr>
          <p:cNvSpPr txBox="1"/>
          <p:nvPr/>
        </p:nvSpPr>
        <p:spPr>
          <a:xfrm>
            <a:off x="9628188" y="4690652"/>
            <a:ext cx="1295400" cy="165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solidFill>
                  <a:schemeClr val="accent3"/>
                </a:solidFill>
                <a:latin typeface="Avenir Next LT Pro" panose="020B0504020202020204" pitchFamily="34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E8C08-DB3D-8B1E-A773-E4835BD70BEA}"/>
              </a:ext>
            </a:extLst>
          </p:cNvPr>
          <p:cNvSpPr txBox="1"/>
          <p:nvPr/>
        </p:nvSpPr>
        <p:spPr>
          <a:xfrm>
            <a:off x="10475959" y="5201618"/>
            <a:ext cx="1295400" cy="165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E7F58-B293-727F-5FE0-3B08094B6D38}"/>
              </a:ext>
            </a:extLst>
          </p:cNvPr>
          <p:cNvSpPr txBox="1"/>
          <p:nvPr/>
        </p:nvSpPr>
        <p:spPr>
          <a:xfrm>
            <a:off x="9838572" y="3745117"/>
            <a:ext cx="1309577" cy="17063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0A9B2-8CD5-3F09-8A8D-3C05695045B8}"/>
              </a:ext>
            </a:extLst>
          </p:cNvPr>
          <p:cNvSpPr/>
          <p:nvPr/>
        </p:nvSpPr>
        <p:spPr>
          <a:xfrm>
            <a:off x="9991116" y="0"/>
            <a:ext cx="246352" cy="42423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59BD2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86FB0-8EF8-8997-BF28-618C7DCE5043}"/>
              </a:ext>
            </a:extLst>
          </p:cNvPr>
          <p:cNvSpPr txBox="1"/>
          <p:nvPr/>
        </p:nvSpPr>
        <p:spPr>
          <a:xfrm>
            <a:off x="11214791" y="5235197"/>
            <a:ext cx="1295400" cy="165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E65B0D-EDE4-5B0C-5B67-70C011993418}"/>
              </a:ext>
            </a:extLst>
          </p:cNvPr>
          <p:cNvSpPr txBox="1"/>
          <p:nvPr/>
        </p:nvSpPr>
        <p:spPr>
          <a:xfrm>
            <a:off x="1947672" y="1828800"/>
            <a:ext cx="3971867" cy="18562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en-US" sz="1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DE6329-EEAE-4790-1712-E69F2D719BE2}"/>
              </a:ext>
            </a:extLst>
          </p:cNvPr>
          <p:cNvGrpSpPr/>
          <p:nvPr/>
        </p:nvGrpSpPr>
        <p:grpSpPr>
          <a:xfrm>
            <a:off x="488702" y="2422849"/>
            <a:ext cx="4686281" cy="807703"/>
            <a:chOff x="1153383" y="2048997"/>
            <a:chExt cx="4686281" cy="807703"/>
          </a:xfrm>
        </p:grpSpPr>
        <p:sp>
          <p:nvSpPr>
            <p:cNvPr id="15" name="Text Placeholder 19">
              <a:extLst>
                <a:ext uri="{FF2B5EF4-FFF2-40B4-BE49-F238E27FC236}">
                  <a16:creationId xmlns:a16="http://schemas.microsoft.com/office/drawing/2014/main" id="{3FE4EEE7-AA93-145D-19CE-B1B92BC10382}"/>
                </a:ext>
              </a:extLst>
            </p:cNvPr>
            <p:cNvSpPr txBox="1">
              <a:spLocks/>
            </p:cNvSpPr>
            <p:nvPr/>
          </p:nvSpPr>
          <p:spPr>
            <a:xfrm>
              <a:off x="1873202" y="2048997"/>
              <a:ext cx="3966462" cy="80770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50" b="1" dirty="0">
                  <a:solidFill>
                    <a:srgbClr val="4500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 Processing: </a:t>
              </a:r>
              <a:r>
                <a:rPr lang="en-US" sz="165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 purchase order (PO) requests for goods and services per requester direction.</a:t>
              </a:r>
              <a:endParaRPr lang="en-US" sz="16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4E7F93-2E9F-3492-5577-E7B6A63A3832}"/>
                </a:ext>
              </a:extLst>
            </p:cNvPr>
            <p:cNvSpPr/>
            <p:nvPr/>
          </p:nvSpPr>
          <p:spPr>
            <a:xfrm>
              <a:off x="1153383" y="2093689"/>
              <a:ext cx="682584" cy="710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7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ED8482-19BF-270E-0BB6-2BC17AFB965E}"/>
              </a:ext>
            </a:extLst>
          </p:cNvPr>
          <p:cNvGrpSpPr/>
          <p:nvPr/>
        </p:nvGrpSpPr>
        <p:grpSpPr>
          <a:xfrm>
            <a:off x="4739040" y="2422849"/>
            <a:ext cx="4889148" cy="1243674"/>
            <a:chOff x="3920100" y="1599457"/>
            <a:chExt cx="4232796" cy="12436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7CC8EA-8C84-B9D2-6D82-F63143910D87}"/>
                </a:ext>
              </a:extLst>
            </p:cNvPr>
            <p:cNvSpPr txBox="1"/>
            <p:nvPr/>
          </p:nvSpPr>
          <p:spPr>
            <a:xfrm>
              <a:off x="4602684" y="1599457"/>
              <a:ext cx="3550212" cy="1243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1650" b="1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PO Delivery: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Collaborate with requesters to provide vendors with PO details and invoicing instructions after PO approval.</a:t>
              </a:r>
              <a:endParaRPr lang="en-US" sz="165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E587273-C918-3466-1EFD-C84157198E41}"/>
                </a:ext>
              </a:extLst>
            </p:cNvPr>
            <p:cNvSpPr/>
            <p:nvPr/>
          </p:nvSpPr>
          <p:spPr>
            <a:xfrm>
              <a:off x="3920100" y="1631514"/>
              <a:ext cx="682584" cy="710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FD773C0-9467-3DBE-842F-8ACC5C6A8ECA}"/>
              </a:ext>
            </a:extLst>
          </p:cNvPr>
          <p:cNvGrpSpPr/>
          <p:nvPr/>
        </p:nvGrpSpPr>
        <p:grpSpPr>
          <a:xfrm>
            <a:off x="506244" y="3750793"/>
            <a:ext cx="4232796" cy="1031721"/>
            <a:chOff x="3899704" y="2921612"/>
            <a:chExt cx="4232796" cy="103172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AB809F-F10D-F8DD-B5B5-FFB4AE30A7F9}"/>
                </a:ext>
              </a:extLst>
            </p:cNvPr>
            <p:cNvSpPr txBox="1"/>
            <p:nvPr/>
          </p:nvSpPr>
          <p:spPr>
            <a:xfrm>
              <a:off x="4582288" y="3001662"/>
              <a:ext cx="3550212" cy="9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1650" b="1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PO Corrections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: Address correction requests from Accounts Payable and PO Approvers timely.</a:t>
              </a:r>
              <a:endParaRPr lang="en-US" sz="165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53016A-1578-E467-B250-F35442F07107}"/>
                </a:ext>
              </a:extLst>
            </p:cNvPr>
            <p:cNvSpPr/>
            <p:nvPr/>
          </p:nvSpPr>
          <p:spPr>
            <a:xfrm>
              <a:off x="3899704" y="2921612"/>
              <a:ext cx="682584" cy="710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18D425-5639-470B-5135-5DBAC952F814}"/>
              </a:ext>
            </a:extLst>
          </p:cNvPr>
          <p:cNvGrpSpPr/>
          <p:nvPr/>
        </p:nvGrpSpPr>
        <p:grpSpPr>
          <a:xfrm>
            <a:off x="4756999" y="3810612"/>
            <a:ext cx="4871189" cy="1311745"/>
            <a:chOff x="3938486" y="4092568"/>
            <a:chExt cx="4212123" cy="131174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837724-7945-A477-41B8-652318CCB6E0}"/>
                </a:ext>
              </a:extLst>
            </p:cNvPr>
            <p:cNvSpPr txBox="1"/>
            <p:nvPr/>
          </p:nvSpPr>
          <p:spPr>
            <a:xfrm>
              <a:off x="4600397" y="4160639"/>
              <a:ext cx="3550212" cy="1243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1650" b="1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PO Monitoring: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Track open POs with cost 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enter 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1650" kern="100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wners to ensure sufficient funding and resolve invoice related issues.</a:t>
              </a:r>
              <a:endParaRPr lang="en-US" sz="165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7BADD6-DDB7-BA29-0F39-E6D1317DA4DA}"/>
                </a:ext>
              </a:extLst>
            </p:cNvPr>
            <p:cNvSpPr/>
            <p:nvPr/>
          </p:nvSpPr>
          <p:spPr>
            <a:xfrm>
              <a:off x="3938486" y="4092568"/>
              <a:ext cx="682584" cy="710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51" name="Subtitle 29">
            <a:extLst>
              <a:ext uri="{FF2B5EF4-FFF2-40B4-BE49-F238E27FC236}">
                <a16:creationId xmlns:a16="http://schemas.microsoft.com/office/drawing/2014/main" id="{BD631A35-A0D9-69D0-882D-14B89BCF9878}"/>
              </a:ext>
            </a:extLst>
          </p:cNvPr>
          <p:cNvSpPr txBox="1"/>
          <p:nvPr/>
        </p:nvSpPr>
        <p:spPr>
          <a:xfrm>
            <a:off x="1008742" y="698238"/>
            <a:ext cx="3846296" cy="472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661E"/>
              </a:buClr>
              <a:buSzPct val="80000"/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346075" indent="-346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684213" indent="-3381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​"/>
              <a:defRPr sz="2800" kern="1200">
                <a:solidFill>
                  <a:srgbClr val="FC661E"/>
                </a:solidFill>
                <a:latin typeface="+mn-lt"/>
                <a:ea typeface="+mn-ea"/>
                <a:cs typeface="+mn-cs"/>
              </a:defRPr>
            </a:lvl5pPr>
            <a:lvl6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pillars of PO Management</a:t>
            </a:r>
          </a:p>
        </p:txBody>
      </p:sp>
    </p:spTree>
    <p:extLst>
      <p:ext uri="{BB962C8B-B14F-4D97-AF65-F5344CB8AC3E}">
        <p14:creationId xmlns:p14="http://schemas.microsoft.com/office/powerpoint/2010/main" val="30325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C2E6-F56E-17E7-7E32-1852F98A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13E24B-DC8E-FECD-8F73-442E5911D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1" y="356341"/>
            <a:ext cx="10107359" cy="472664"/>
          </a:xfrm>
        </p:spPr>
        <p:txBody>
          <a:bodyPr/>
          <a:lstStyle/>
          <a:p>
            <a:pPr marR="0" lvl="0"/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Tools and Resources</a:t>
            </a:r>
            <a:endParaRPr lang="en-US" b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1C382-7AE0-7D77-EC45-0C5E26E7E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b="1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ubtitle 29">
            <a:extLst>
              <a:ext uri="{FF2B5EF4-FFF2-40B4-BE49-F238E27FC236}">
                <a16:creationId xmlns:a16="http://schemas.microsoft.com/office/drawing/2014/main" id="{9AD33EF5-72D4-1E52-F714-101730BF8308}"/>
              </a:ext>
            </a:extLst>
          </p:cNvPr>
          <p:cNvSpPr txBox="1"/>
          <p:nvPr/>
        </p:nvSpPr>
        <p:spPr>
          <a:xfrm>
            <a:off x="1075900" y="674184"/>
            <a:ext cx="3846296" cy="472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661E"/>
              </a:buClr>
              <a:buSzPct val="80000"/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346075" indent="-346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684213" indent="-3381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​"/>
              <a:defRPr sz="2800" kern="1200">
                <a:solidFill>
                  <a:srgbClr val="FC661E"/>
                </a:solidFill>
                <a:latin typeface="+mn-lt"/>
                <a:ea typeface="+mn-ea"/>
                <a:cs typeface="+mn-cs"/>
              </a:defRPr>
            </a:lvl5pPr>
            <a:lvl6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secret sauce for success.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0D88CF-7A44-C6B6-C75B-84CE2FCFF837}"/>
              </a:ext>
            </a:extLst>
          </p:cNvPr>
          <p:cNvGrpSpPr/>
          <p:nvPr/>
        </p:nvGrpSpPr>
        <p:grpSpPr>
          <a:xfrm>
            <a:off x="10989643" y="592673"/>
            <a:ext cx="1202358" cy="248129"/>
            <a:chOff x="10876307" y="587420"/>
            <a:chExt cx="1300377" cy="2481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1679B7-2F57-EFDC-6241-207B866DD837}"/>
                </a:ext>
              </a:extLst>
            </p:cNvPr>
            <p:cNvSpPr/>
            <p:nvPr/>
          </p:nvSpPr>
          <p:spPr>
            <a:xfrm>
              <a:off x="10876307" y="587420"/>
              <a:ext cx="1300377" cy="248129"/>
            </a:xfrm>
            <a:prstGeom prst="rect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318685E-46DF-8DDF-F679-D9909A4CFD19}"/>
                </a:ext>
              </a:extLst>
            </p:cNvPr>
            <p:cNvSpPr/>
            <p:nvPr/>
          </p:nvSpPr>
          <p:spPr>
            <a:xfrm rot="5400000">
              <a:off x="10844570" y="619159"/>
              <a:ext cx="248127" cy="1846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CFF941A-8B18-1516-A87D-06BEF21FD5FF}"/>
              </a:ext>
            </a:extLst>
          </p:cNvPr>
          <p:cNvSpPr txBox="1"/>
          <p:nvPr/>
        </p:nvSpPr>
        <p:spPr>
          <a:xfrm>
            <a:off x="11168665" y="574390"/>
            <a:ext cx="10979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IMPORTANT!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A54EDE-4F96-E8CF-3BD9-519A8C7B2608}"/>
              </a:ext>
            </a:extLst>
          </p:cNvPr>
          <p:cNvSpPr txBox="1"/>
          <p:nvPr/>
        </p:nvSpPr>
        <p:spPr>
          <a:xfrm>
            <a:off x="1851455" y="1974600"/>
            <a:ext cx="33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501C31-406D-0ECE-B782-592D99210D0D}"/>
              </a:ext>
            </a:extLst>
          </p:cNvPr>
          <p:cNvSpPr txBox="1"/>
          <p:nvPr/>
        </p:nvSpPr>
        <p:spPr>
          <a:xfrm>
            <a:off x="2202906" y="2036376"/>
            <a:ext cx="1599913" cy="270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647B34-3CDE-4597-B8D3-61C043D716A8}"/>
              </a:ext>
            </a:extLst>
          </p:cNvPr>
          <p:cNvSpPr txBox="1"/>
          <p:nvPr/>
        </p:nvSpPr>
        <p:spPr>
          <a:xfrm>
            <a:off x="2202906" y="2516330"/>
            <a:ext cx="1957893" cy="8696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Utilized for tracking PO requests, managing approvals, vendor communication, and processing orders efficiently.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291E4F-675C-2936-5E2A-A24BF2919393}"/>
              </a:ext>
            </a:extLst>
          </p:cNvPr>
          <p:cNvSpPr txBox="1"/>
          <p:nvPr/>
        </p:nvSpPr>
        <p:spPr>
          <a:xfrm>
            <a:off x="4946250" y="1978488"/>
            <a:ext cx="33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DBF341-40C4-6C14-DBDD-E9FB9C7AE360}"/>
              </a:ext>
            </a:extLst>
          </p:cNvPr>
          <p:cNvSpPr txBox="1"/>
          <p:nvPr/>
        </p:nvSpPr>
        <p:spPr>
          <a:xfrm>
            <a:off x="5298246" y="2031843"/>
            <a:ext cx="1957893" cy="2719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PO Report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201C39-67FA-54F2-372C-2535BF3B80E9}"/>
              </a:ext>
            </a:extLst>
          </p:cNvPr>
          <p:cNvSpPr txBox="1"/>
          <p:nvPr/>
        </p:nvSpPr>
        <p:spPr>
          <a:xfrm>
            <a:off x="5298247" y="2503665"/>
            <a:ext cx="1957893" cy="8823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Provides visibility into outstanding POs, helping ensure sufficient funds and proactive blocker resolution.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069FE6-3AB0-55D1-924E-4BE066AA04E8}"/>
              </a:ext>
            </a:extLst>
          </p:cNvPr>
          <p:cNvSpPr txBox="1"/>
          <p:nvPr/>
        </p:nvSpPr>
        <p:spPr>
          <a:xfrm>
            <a:off x="4946251" y="3718437"/>
            <a:ext cx="32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E70184-47F3-8ED1-D1AB-2986064D9460}"/>
              </a:ext>
            </a:extLst>
          </p:cNvPr>
          <p:cNvSpPr txBox="1"/>
          <p:nvPr/>
        </p:nvSpPr>
        <p:spPr>
          <a:xfrm>
            <a:off x="5345491" y="3771344"/>
            <a:ext cx="1776331" cy="570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Vendor Change Form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54665C-0DC8-7CC8-0A90-C80AAF485839}"/>
              </a:ext>
            </a:extLst>
          </p:cNvPr>
          <p:cNvSpPr txBox="1"/>
          <p:nvPr/>
        </p:nvSpPr>
        <p:spPr>
          <a:xfrm>
            <a:off x="5334951" y="4448948"/>
            <a:ext cx="1910648" cy="8696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Used to facilitate updates to vendor information – address, payment method, email, etc. New tax IDs require a new vendor setup.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3A2DF5-7715-57EA-068D-BC53F1218244}"/>
              </a:ext>
            </a:extLst>
          </p:cNvPr>
          <p:cNvSpPr txBox="1"/>
          <p:nvPr/>
        </p:nvSpPr>
        <p:spPr>
          <a:xfrm>
            <a:off x="8062653" y="3700962"/>
            <a:ext cx="32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B2F181-5B51-7D4B-5324-CFF067D562B0}"/>
              </a:ext>
            </a:extLst>
          </p:cNvPr>
          <p:cNvSpPr txBox="1"/>
          <p:nvPr/>
        </p:nvSpPr>
        <p:spPr>
          <a:xfrm>
            <a:off x="8464897" y="3761447"/>
            <a:ext cx="1858809" cy="570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FP&amp;A Partner Matrix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8B0BF5-61CD-74F9-F10C-C498B2979660}"/>
              </a:ext>
            </a:extLst>
          </p:cNvPr>
          <p:cNvSpPr txBox="1"/>
          <p:nvPr/>
        </p:nvSpPr>
        <p:spPr>
          <a:xfrm>
            <a:off x="8464899" y="4448948"/>
            <a:ext cx="1922466" cy="8823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Aligns FP&amp;A contact with cost centers to assist with PO funding and coding inquiries.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0F4FAB-956E-C9BA-520B-D4A5A5F944CE}"/>
              </a:ext>
            </a:extLst>
          </p:cNvPr>
          <p:cNvSpPr txBox="1"/>
          <p:nvPr/>
        </p:nvSpPr>
        <p:spPr>
          <a:xfrm>
            <a:off x="1851456" y="3747095"/>
            <a:ext cx="32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A87891-ABA0-A855-B11B-22F070987E56}"/>
              </a:ext>
            </a:extLst>
          </p:cNvPr>
          <p:cNvSpPr txBox="1"/>
          <p:nvPr/>
        </p:nvSpPr>
        <p:spPr>
          <a:xfrm>
            <a:off x="2252645" y="3801123"/>
            <a:ext cx="1274770" cy="570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Vendor Form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6CD0E4-D1CA-4787-DD8A-25E644B1B935}"/>
              </a:ext>
            </a:extLst>
          </p:cNvPr>
          <p:cNvSpPr txBox="1"/>
          <p:nvPr/>
        </p:nvSpPr>
        <p:spPr>
          <a:xfrm>
            <a:off x="2243376" y="4450780"/>
            <a:ext cx="1917424" cy="896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Captures essential details to onboard new vendors to enable timely invoice and payment processing.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B93394-CE25-9774-4AA5-2C9BA7468617}"/>
              </a:ext>
            </a:extLst>
          </p:cNvPr>
          <p:cNvSpPr txBox="1"/>
          <p:nvPr/>
        </p:nvSpPr>
        <p:spPr>
          <a:xfrm>
            <a:off x="8062653" y="1974600"/>
            <a:ext cx="33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0CD6D5-39DF-C0D0-72CF-7AF25E94CE75}"/>
              </a:ext>
            </a:extLst>
          </p:cNvPr>
          <p:cNvSpPr txBox="1"/>
          <p:nvPr/>
        </p:nvSpPr>
        <p:spPr>
          <a:xfrm>
            <a:off x="8429473" y="2503664"/>
            <a:ext cx="1957893" cy="8823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Identifies purchase categories that do not require a PO.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4C1D2A-2DD7-9051-D77F-9182578F85CD}"/>
              </a:ext>
            </a:extLst>
          </p:cNvPr>
          <p:cNvSpPr txBox="1"/>
          <p:nvPr/>
        </p:nvSpPr>
        <p:spPr>
          <a:xfrm>
            <a:off x="8429472" y="2035206"/>
            <a:ext cx="1957893" cy="261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Exemption List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8F2E240-745A-3420-3D05-8F22F66E3D28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57EC351-FEB0-E823-38F7-99073744597D}"/>
              </a:ext>
            </a:extLst>
          </p:cNvPr>
          <p:cNvCxnSpPr>
            <a:cxnSpLocks/>
          </p:cNvCxnSpPr>
          <p:nvPr/>
        </p:nvCxnSpPr>
        <p:spPr>
          <a:xfrm flipV="1">
            <a:off x="2202906" y="2361572"/>
            <a:ext cx="267918" cy="194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1F63C6F-A8EC-6CCD-6EFB-2611213D0547}"/>
              </a:ext>
            </a:extLst>
          </p:cNvPr>
          <p:cNvCxnSpPr>
            <a:cxnSpLocks/>
          </p:cNvCxnSpPr>
          <p:nvPr/>
        </p:nvCxnSpPr>
        <p:spPr>
          <a:xfrm>
            <a:off x="5307477" y="2361572"/>
            <a:ext cx="2651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D14845E-27AF-29A6-2C67-CB924C960EB7}"/>
              </a:ext>
            </a:extLst>
          </p:cNvPr>
          <p:cNvCxnSpPr>
            <a:cxnSpLocks/>
          </p:cNvCxnSpPr>
          <p:nvPr/>
        </p:nvCxnSpPr>
        <p:spPr>
          <a:xfrm>
            <a:off x="8431054" y="2361572"/>
            <a:ext cx="2651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1A6AEB2-6F96-2B97-7E1F-74B791D85DC5}"/>
              </a:ext>
            </a:extLst>
          </p:cNvPr>
          <p:cNvCxnSpPr>
            <a:cxnSpLocks/>
          </p:cNvCxnSpPr>
          <p:nvPr/>
        </p:nvCxnSpPr>
        <p:spPr>
          <a:xfrm>
            <a:off x="2264143" y="4343754"/>
            <a:ext cx="2651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56A8851-EE9C-5E5D-048C-6157AA43067D}"/>
              </a:ext>
            </a:extLst>
          </p:cNvPr>
          <p:cNvCxnSpPr>
            <a:cxnSpLocks/>
          </p:cNvCxnSpPr>
          <p:nvPr/>
        </p:nvCxnSpPr>
        <p:spPr>
          <a:xfrm>
            <a:off x="5355223" y="4341330"/>
            <a:ext cx="2651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C61447-3FB4-D370-EC0A-EE9E032C894A}"/>
              </a:ext>
            </a:extLst>
          </p:cNvPr>
          <p:cNvCxnSpPr>
            <a:cxnSpLocks/>
          </p:cNvCxnSpPr>
          <p:nvPr/>
        </p:nvCxnSpPr>
        <p:spPr>
          <a:xfrm>
            <a:off x="8472234" y="4341330"/>
            <a:ext cx="2651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5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91E8C-BCDA-5DDD-0AD0-623DD7C0C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Tools and Resources: </a:t>
            </a:r>
            <a:r>
              <a:rPr lang="en-US">
                <a:solidFill>
                  <a:schemeClr val="accent3"/>
                </a:solidFill>
              </a:rPr>
              <a:t>Documentation and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D6081-8B10-DB3B-C1DF-ACCF784A5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43D077-778B-CE92-9754-8BA2F1FF93C2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FA6E4-E9C6-C00D-0A1D-FCDC19D7B86A}"/>
              </a:ext>
            </a:extLst>
          </p:cNvPr>
          <p:cNvSpPr txBox="1"/>
          <p:nvPr/>
        </p:nvSpPr>
        <p:spPr>
          <a:xfrm>
            <a:off x="3217906" y="2031348"/>
            <a:ext cx="2405085" cy="3419061"/>
          </a:xfrm>
          <a:prstGeom prst="rect">
            <a:avLst/>
          </a:prstGeom>
          <a:noFill/>
          <a:ln>
            <a:solidFill>
              <a:srgbClr val="450074"/>
            </a:solidFill>
          </a:ln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E2F43-0B1F-79CE-F34F-D6E498F12F21}"/>
              </a:ext>
            </a:extLst>
          </p:cNvPr>
          <p:cNvSpPr txBox="1"/>
          <p:nvPr/>
        </p:nvSpPr>
        <p:spPr>
          <a:xfrm>
            <a:off x="6006548" y="2031348"/>
            <a:ext cx="2405085" cy="3419061"/>
          </a:xfrm>
          <a:prstGeom prst="rect">
            <a:avLst/>
          </a:prstGeom>
          <a:noFill/>
          <a:ln>
            <a:solidFill>
              <a:srgbClr val="450074"/>
            </a:solidFill>
          </a:ln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14ECF-2916-E634-FE17-14F76DF3C750}"/>
              </a:ext>
            </a:extLst>
          </p:cNvPr>
          <p:cNvSpPr txBox="1"/>
          <p:nvPr/>
        </p:nvSpPr>
        <p:spPr>
          <a:xfrm>
            <a:off x="8795190" y="2031348"/>
            <a:ext cx="2405085" cy="3419061"/>
          </a:xfrm>
          <a:prstGeom prst="rect">
            <a:avLst/>
          </a:prstGeom>
          <a:noFill/>
          <a:ln>
            <a:solidFill>
              <a:srgbClr val="450074"/>
            </a:solidFill>
          </a:ln>
        </p:spPr>
        <p:txBody>
          <a:bodyPr wrap="square" rtlCol="0">
            <a:noAutofit/>
          </a:bodyPr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D604B9-E3B1-37A2-2736-7CC0C058707D}"/>
              </a:ext>
            </a:extLst>
          </p:cNvPr>
          <p:cNvCxnSpPr>
            <a:cxnSpLocks/>
          </p:cNvCxnSpPr>
          <p:nvPr/>
        </p:nvCxnSpPr>
        <p:spPr>
          <a:xfrm>
            <a:off x="6006547" y="2031347"/>
            <a:ext cx="2405085" cy="0"/>
          </a:xfrm>
          <a:prstGeom prst="line">
            <a:avLst/>
          </a:prstGeom>
          <a:ln w="31750">
            <a:solidFill>
              <a:srgbClr val="45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F865CA-9362-EFC0-3DD4-C09CFA622CFE}"/>
              </a:ext>
            </a:extLst>
          </p:cNvPr>
          <p:cNvCxnSpPr>
            <a:cxnSpLocks/>
          </p:cNvCxnSpPr>
          <p:nvPr/>
        </p:nvCxnSpPr>
        <p:spPr>
          <a:xfrm>
            <a:off x="3217906" y="2031348"/>
            <a:ext cx="2405085" cy="0"/>
          </a:xfrm>
          <a:prstGeom prst="line">
            <a:avLst/>
          </a:prstGeom>
          <a:ln w="31750">
            <a:solidFill>
              <a:srgbClr val="45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F48AF5B-EE3A-8C17-D631-0AC02FECA24F}"/>
              </a:ext>
            </a:extLst>
          </p:cNvPr>
          <p:cNvSpPr/>
          <p:nvPr/>
        </p:nvSpPr>
        <p:spPr>
          <a:xfrm>
            <a:off x="4048125" y="1673236"/>
            <a:ext cx="744646" cy="716223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4500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C590504-2A34-3420-14CC-A4DFC3B8BC24}"/>
              </a:ext>
            </a:extLst>
          </p:cNvPr>
          <p:cNvSpPr/>
          <p:nvPr/>
        </p:nvSpPr>
        <p:spPr>
          <a:xfrm>
            <a:off x="6836767" y="1673236"/>
            <a:ext cx="744646" cy="716223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4500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C6CB99-2EF9-D1C1-F5A6-ED3C9071B08D}"/>
              </a:ext>
            </a:extLst>
          </p:cNvPr>
          <p:cNvCxnSpPr>
            <a:cxnSpLocks/>
          </p:cNvCxnSpPr>
          <p:nvPr/>
        </p:nvCxnSpPr>
        <p:spPr>
          <a:xfrm>
            <a:off x="8795188" y="2031347"/>
            <a:ext cx="2405085" cy="0"/>
          </a:xfrm>
          <a:prstGeom prst="line">
            <a:avLst/>
          </a:prstGeom>
          <a:ln w="31750">
            <a:solidFill>
              <a:srgbClr val="45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11FB6A5-73AF-471F-6473-90B13E77B9E8}"/>
              </a:ext>
            </a:extLst>
          </p:cNvPr>
          <p:cNvSpPr/>
          <p:nvPr/>
        </p:nvSpPr>
        <p:spPr>
          <a:xfrm>
            <a:off x="9654468" y="1673236"/>
            <a:ext cx="744646" cy="716223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4500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FEDA89-92A0-863B-B4A3-F8678F01373C}"/>
              </a:ext>
            </a:extLst>
          </p:cNvPr>
          <p:cNvCxnSpPr>
            <a:cxnSpLocks/>
          </p:cNvCxnSpPr>
          <p:nvPr/>
        </p:nvCxnSpPr>
        <p:spPr>
          <a:xfrm>
            <a:off x="2686050" y="2705100"/>
            <a:ext cx="0" cy="209040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280B75-E455-D477-43FB-215750D1C671}"/>
              </a:ext>
            </a:extLst>
          </p:cNvPr>
          <p:cNvGrpSpPr/>
          <p:nvPr/>
        </p:nvGrpSpPr>
        <p:grpSpPr>
          <a:xfrm>
            <a:off x="685800" y="3448639"/>
            <a:ext cx="1897707" cy="688033"/>
            <a:chOff x="742950" y="3448639"/>
            <a:chExt cx="1897707" cy="68803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E4EAFB-71E1-74AE-B7AA-E235B883CD2A}"/>
                </a:ext>
              </a:extLst>
            </p:cNvPr>
            <p:cNvSpPr txBox="1"/>
            <p:nvPr/>
          </p:nvSpPr>
          <p:spPr>
            <a:xfrm>
              <a:off x="742950" y="3561824"/>
              <a:ext cx="1407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</a:p>
          </p:txBody>
        </p:sp>
        <p:pic>
          <p:nvPicPr>
            <p:cNvPr id="32" name="Graphic 31" descr="Caret Right outline">
              <a:extLst>
                <a:ext uri="{FF2B5EF4-FFF2-40B4-BE49-F238E27FC236}">
                  <a16:creationId xmlns:a16="http://schemas.microsoft.com/office/drawing/2014/main" id="{473871F3-294A-0D4F-3294-923E77CCE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52624" y="3448639"/>
              <a:ext cx="688033" cy="688033"/>
            </a:xfrm>
            <a:prstGeom prst="rect">
              <a:avLst/>
            </a:prstGeom>
          </p:spPr>
        </p:pic>
      </p:grpSp>
      <p:pic>
        <p:nvPicPr>
          <p:cNvPr id="37" name="Graphic 36" descr="Email with solid fill">
            <a:extLst>
              <a:ext uri="{FF2B5EF4-FFF2-40B4-BE49-F238E27FC236}">
                <a16:creationId xmlns:a16="http://schemas.microsoft.com/office/drawing/2014/main" id="{82B5EA6E-D8D0-20D1-2525-B84B140FA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7835" y="1756375"/>
            <a:ext cx="485864" cy="485864"/>
          </a:xfrm>
          <a:prstGeom prst="rect">
            <a:avLst/>
          </a:prstGeom>
        </p:spPr>
      </p:pic>
      <p:pic>
        <p:nvPicPr>
          <p:cNvPr id="39" name="Graphic 38" descr="Internet Of Things with solid fill">
            <a:extLst>
              <a:ext uri="{FF2B5EF4-FFF2-40B4-BE49-F238E27FC236}">
                <a16:creationId xmlns:a16="http://schemas.microsoft.com/office/drawing/2014/main" id="{5DEB63D9-FE49-0A14-D21F-0C73613AD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2113" y="1803802"/>
            <a:ext cx="493794" cy="4937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EA1CCA-BCDA-28AF-C105-73E2D22AC3FC}"/>
              </a:ext>
            </a:extLst>
          </p:cNvPr>
          <p:cNvSpPr txBox="1"/>
          <p:nvPr/>
        </p:nvSpPr>
        <p:spPr>
          <a:xfrm>
            <a:off x="3217906" y="5081078"/>
            <a:ext cx="2405085" cy="369332"/>
          </a:xfrm>
          <a:prstGeom prst="rect">
            <a:avLst/>
          </a:prstGeom>
          <a:solidFill>
            <a:srgbClr val="4500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OUTLOOK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4F1C6-AF4E-801B-05B1-1F04637D7739}"/>
              </a:ext>
            </a:extLst>
          </p:cNvPr>
          <p:cNvSpPr txBox="1"/>
          <p:nvPr/>
        </p:nvSpPr>
        <p:spPr>
          <a:xfrm>
            <a:off x="6006547" y="5081077"/>
            <a:ext cx="2405085" cy="369332"/>
          </a:xfrm>
          <a:prstGeom prst="rect">
            <a:avLst/>
          </a:prstGeom>
          <a:solidFill>
            <a:srgbClr val="4500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SAMANAGE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6BC1D9-1D6A-4BD7-A21C-0E2953C6CDFF}"/>
              </a:ext>
            </a:extLst>
          </p:cNvPr>
          <p:cNvSpPr txBox="1"/>
          <p:nvPr/>
        </p:nvSpPr>
        <p:spPr>
          <a:xfrm>
            <a:off x="8795188" y="5081077"/>
            <a:ext cx="2405085" cy="369332"/>
          </a:xfrm>
          <a:prstGeom prst="rect">
            <a:avLst/>
          </a:prstGeom>
          <a:solidFill>
            <a:srgbClr val="4500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23E35E-1700-9023-9FFD-343D86E31C53}"/>
              </a:ext>
            </a:extLst>
          </p:cNvPr>
          <p:cNvSpPr txBox="1"/>
          <p:nvPr/>
        </p:nvSpPr>
        <p:spPr>
          <a:xfrm>
            <a:off x="3355270" y="2519327"/>
            <a:ext cx="21303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accent3"/>
                </a:solidFill>
              </a:rPr>
              <a:t>Business Inquiries:</a:t>
            </a:r>
          </a:p>
          <a:p>
            <a:endParaRPr lang="en-US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 Requests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 Follow-ups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Samanage Notifications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6C5E35-401A-C84A-06C5-595EBC9F9792}"/>
              </a:ext>
            </a:extLst>
          </p:cNvPr>
          <p:cNvSpPr txBox="1"/>
          <p:nvPr/>
        </p:nvSpPr>
        <p:spPr>
          <a:xfrm>
            <a:off x="8876882" y="2520025"/>
            <a:ext cx="2264546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50" dirty="0">
                <a:solidFill>
                  <a:schemeClr val="accent3"/>
                </a:solidFill>
              </a:rPr>
              <a:t>System of Record:</a:t>
            </a:r>
          </a:p>
          <a:p>
            <a:endParaRPr lang="en-US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Create POs</a:t>
            </a:r>
            <a:endParaRPr lang="en-US" sz="165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Proactively Maintain PO Funding (</a:t>
            </a:r>
            <a:r>
              <a:rPr lang="en-US" sz="1650" i="1" dirty="0"/>
              <a:t>via Manage Purchase Orders</a:t>
            </a:r>
            <a:r>
              <a:rPr lang="en-US" sz="1650" dirty="0"/>
              <a:t>)</a:t>
            </a:r>
            <a:endParaRPr lang="en-US" sz="165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Print PO Copies </a:t>
            </a:r>
            <a:endParaRPr lang="en-US" sz="1650" dirty="0">
              <a:ea typeface="Calibri"/>
              <a:cs typeface="Calibri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C77855E-FC3C-F9C5-C153-1286DEF5B44C}"/>
              </a:ext>
            </a:extLst>
          </p:cNvPr>
          <p:cNvSpPr/>
          <p:nvPr/>
        </p:nvSpPr>
        <p:spPr>
          <a:xfrm>
            <a:off x="9795755" y="1803802"/>
            <a:ext cx="457200" cy="418981"/>
          </a:xfrm>
          <a:custGeom>
            <a:avLst/>
            <a:gdLst>
              <a:gd name="connsiteX0" fmla="*/ 450247 w 450246"/>
              <a:gd name="connsiteY0" fmla="*/ 346900 h 450246"/>
              <a:gd name="connsiteX1" fmla="*/ 346900 w 450246"/>
              <a:gd name="connsiteY1" fmla="*/ 450247 h 450246"/>
              <a:gd name="connsiteX2" fmla="*/ 243554 w 450246"/>
              <a:gd name="connsiteY2" fmla="*/ 346900 h 450246"/>
              <a:gd name="connsiteX3" fmla="*/ 346900 w 450246"/>
              <a:gd name="connsiteY3" fmla="*/ 243554 h 450246"/>
              <a:gd name="connsiteX4" fmla="*/ 356616 w 450246"/>
              <a:gd name="connsiteY4" fmla="*/ 253270 h 450246"/>
              <a:gd name="connsiteX5" fmla="*/ 346900 w 450246"/>
              <a:gd name="connsiteY5" fmla="*/ 262985 h 450246"/>
              <a:gd name="connsiteX6" fmla="*/ 262985 w 450246"/>
              <a:gd name="connsiteY6" fmla="*/ 346900 h 450246"/>
              <a:gd name="connsiteX7" fmla="*/ 346900 w 450246"/>
              <a:gd name="connsiteY7" fmla="*/ 430816 h 450246"/>
              <a:gd name="connsiteX8" fmla="*/ 430816 w 450246"/>
              <a:gd name="connsiteY8" fmla="*/ 346900 h 450246"/>
              <a:gd name="connsiteX9" fmla="*/ 440531 w 450246"/>
              <a:gd name="connsiteY9" fmla="*/ 337185 h 450246"/>
              <a:gd name="connsiteX10" fmla="*/ 450247 w 450246"/>
              <a:gd name="connsiteY10" fmla="*/ 346900 h 450246"/>
              <a:gd name="connsiteX11" fmla="*/ 315182 w 450246"/>
              <a:gd name="connsiteY11" fmla="*/ 339185 h 450246"/>
              <a:gd name="connsiteX12" fmla="*/ 301562 w 450246"/>
              <a:gd name="connsiteY12" fmla="*/ 341090 h 450246"/>
              <a:gd name="connsiteX13" fmla="*/ 303467 w 450246"/>
              <a:gd name="connsiteY13" fmla="*/ 354711 h 450246"/>
              <a:gd name="connsiteX14" fmla="*/ 333756 w 450246"/>
              <a:gd name="connsiteY14" fmla="*/ 377476 h 450246"/>
              <a:gd name="connsiteX15" fmla="*/ 345186 w 450246"/>
              <a:gd name="connsiteY15" fmla="*/ 381286 h 450246"/>
              <a:gd name="connsiteX16" fmla="*/ 359855 w 450246"/>
              <a:gd name="connsiteY16" fmla="*/ 374428 h 450246"/>
              <a:gd name="connsiteX17" fmla="*/ 447770 w 450246"/>
              <a:gd name="connsiteY17" fmla="*/ 268891 h 450246"/>
              <a:gd name="connsiteX18" fmla="*/ 446532 w 450246"/>
              <a:gd name="connsiteY18" fmla="*/ 255175 h 450246"/>
              <a:gd name="connsiteX19" fmla="*/ 432816 w 450246"/>
              <a:gd name="connsiteY19" fmla="*/ 256413 h 450246"/>
              <a:gd name="connsiteX20" fmla="*/ 345567 w 450246"/>
              <a:gd name="connsiteY20" fmla="*/ 361950 h 450246"/>
              <a:gd name="connsiteX21" fmla="*/ 315182 w 450246"/>
              <a:gd name="connsiteY21" fmla="*/ 339185 h 450246"/>
              <a:gd name="connsiteX22" fmla="*/ 30290 w 450246"/>
              <a:gd name="connsiteY22" fmla="*/ 176498 h 450246"/>
              <a:gd name="connsiteX23" fmla="*/ 0 w 450246"/>
              <a:gd name="connsiteY23" fmla="*/ 103442 h 450246"/>
              <a:gd name="connsiteX24" fmla="*/ 0 w 450246"/>
              <a:gd name="connsiteY24" fmla="*/ 103346 h 450246"/>
              <a:gd name="connsiteX25" fmla="*/ 30290 w 450246"/>
              <a:gd name="connsiteY25" fmla="*/ 30290 h 450246"/>
              <a:gd name="connsiteX26" fmla="*/ 103346 w 450246"/>
              <a:gd name="connsiteY26" fmla="*/ 0 h 450246"/>
              <a:gd name="connsiteX27" fmla="*/ 103346 w 450246"/>
              <a:gd name="connsiteY27" fmla="*/ 0 h 450246"/>
              <a:gd name="connsiteX28" fmla="*/ 176403 w 450246"/>
              <a:gd name="connsiteY28" fmla="*/ 30290 h 450246"/>
              <a:gd name="connsiteX29" fmla="*/ 206692 w 450246"/>
              <a:gd name="connsiteY29" fmla="*/ 103442 h 450246"/>
              <a:gd name="connsiteX30" fmla="*/ 176403 w 450246"/>
              <a:gd name="connsiteY30" fmla="*/ 176594 h 450246"/>
              <a:gd name="connsiteX31" fmla="*/ 103346 w 450246"/>
              <a:gd name="connsiteY31" fmla="*/ 206883 h 450246"/>
              <a:gd name="connsiteX32" fmla="*/ 103346 w 450246"/>
              <a:gd name="connsiteY32" fmla="*/ 206883 h 450246"/>
              <a:gd name="connsiteX33" fmla="*/ 30290 w 450246"/>
              <a:gd name="connsiteY33" fmla="*/ 176498 h 450246"/>
              <a:gd name="connsiteX34" fmla="*/ 19526 w 450246"/>
              <a:gd name="connsiteY34" fmla="*/ 103442 h 450246"/>
              <a:gd name="connsiteX35" fmla="*/ 44101 w 450246"/>
              <a:gd name="connsiteY35" fmla="*/ 162782 h 450246"/>
              <a:gd name="connsiteX36" fmla="*/ 103442 w 450246"/>
              <a:gd name="connsiteY36" fmla="*/ 187357 h 450246"/>
              <a:gd name="connsiteX37" fmla="*/ 103442 w 450246"/>
              <a:gd name="connsiteY37" fmla="*/ 187357 h 450246"/>
              <a:gd name="connsiteX38" fmla="*/ 162782 w 450246"/>
              <a:gd name="connsiteY38" fmla="*/ 162782 h 450246"/>
              <a:gd name="connsiteX39" fmla="*/ 187357 w 450246"/>
              <a:gd name="connsiteY39" fmla="*/ 103442 h 450246"/>
              <a:gd name="connsiteX40" fmla="*/ 162782 w 450246"/>
              <a:gd name="connsiteY40" fmla="*/ 44006 h 450246"/>
              <a:gd name="connsiteX41" fmla="*/ 103442 w 450246"/>
              <a:gd name="connsiteY41" fmla="*/ 19431 h 450246"/>
              <a:gd name="connsiteX42" fmla="*/ 103442 w 450246"/>
              <a:gd name="connsiteY42" fmla="*/ 19431 h 450246"/>
              <a:gd name="connsiteX43" fmla="*/ 44101 w 450246"/>
              <a:gd name="connsiteY43" fmla="*/ 44006 h 450246"/>
              <a:gd name="connsiteX44" fmla="*/ 19526 w 450246"/>
              <a:gd name="connsiteY44" fmla="*/ 103442 h 450246"/>
              <a:gd name="connsiteX45" fmla="*/ 19526 w 450246"/>
              <a:gd name="connsiteY45" fmla="*/ 103442 h 450246"/>
              <a:gd name="connsiteX46" fmla="*/ 122111 w 450246"/>
              <a:gd name="connsiteY46" fmla="*/ 131159 h 450246"/>
              <a:gd name="connsiteX47" fmla="*/ 65913 w 450246"/>
              <a:gd name="connsiteY47" fmla="*/ 131159 h 450246"/>
              <a:gd name="connsiteX48" fmla="*/ 56197 w 450246"/>
              <a:gd name="connsiteY48" fmla="*/ 140875 h 450246"/>
              <a:gd name="connsiteX49" fmla="*/ 65913 w 450246"/>
              <a:gd name="connsiteY49" fmla="*/ 150590 h 450246"/>
              <a:gd name="connsiteX50" fmla="*/ 93726 w 450246"/>
              <a:gd name="connsiteY50" fmla="*/ 150590 h 450246"/>
              <a:gd name="connsiteX51" fmla="*/ 93726 w 450246"/>
              <a:gd name="connsiteY51" fmla="*/ 159639 h 450246"/>
              <a:gd name="connsiteX52" fmla="*/ 103442 w 450246"/>
              <a:gd name="connsiteY52" fmla="*/ 169355 h 450246"/>
              <a:gd name="connsiteX53" fmla="*/ 113157 w 450246"/>
              <a:gd name="connsiteY53" fmla="*/ 159639 h 450246"/>
              <a:gd name="connsiteX54" fmla="*/ 113157 w 450246"/>
              <a:gd name="connsiteY54" fmla="*/ 150590 h 450246"/>
              <a:gd name="connsiteX55" fmla="*/ 122111 w 450246"/>
              <a:gd name="connsiteY55" fmla="*/ 150590 h 450246"/>
              <a:gd name="connsiteX56" fmla="*/ 150590 w 450246"/>
              <a:gd name="connsiteY56" fmla="*/ 122111 h 450246"/>
              <a:gd name="connsiteX57" fmla="*/ 122111 w 450246"/>
              <a:gd name="connsiteY57" fmla="*/ 93631 h 450246"/>
              <a:gd name="connsiteX58" fmla="*/ 84677 w 450246"/>
              <a:gd name="connsiteY58" fmla="*/ 93631 h 450246"/>
              <a:gd name="connsiteX59" fmla="*/ 75629 w 450246"/>
              <a:gd name="connsiteY59" fmla="*/ 84582 h 450246"/>
              <a:gd name="connsiteX60" fmla="*/ 84677 w 450246"/>
              <a:gd name="connsiteY60" fmla="*/ 75533 h 450246"/>
              <a:gd name="connsiteX61" fmla="*/ 140875 w 450246"/>
              <a:gd name="connsiteY61" fmla="*/ 75533 h 450246"/>
              <a:gd name="connsiteX62" fmla="*/ 150590 w 450246"/>
              <a:gd name="connsiteY62" fmla="*/ 65818 h 450246"/>
              <a:gd name="connsiteX63" fmla="*/ 140875 w 450246"/>
              <a:gd name="connsiteY63" fmla="*/ 56102 h 450246"/>
              <a:gd name="connsiteX64" fmla="*/ 113252 w 450246"/>
              <a:gd name="connsiteY64" fmla="*/ 56102 h 450246"/>
              <a:gd name="connsiteX65" fmla="*/ 113252 w 450246"/>
              <a:gd name="connsiteY65" fmla="*/ 47244 h 450246"/>
              <a:gd name="connsiteX66" fmla="*/ 103537 w 450246"/>
              <a:gd name="connsiteY66" fmla="*/ 37529 h 450246"/>
              <a:gd name="connsiteX67" fmla="*/ 93821 w 450246"/>
              <a:gd name="connsiteY67" fmla="*/ 47244 h 450246"/>
              <a:gd name="connsiteX68" fmla="*/ 93821 w 450246"/>
              <a:gd name="connsiteY68" fmla="*/ 56293 h 450246"/>
              <a:gd name="connsiteX69" fmla="*/ 84772 w 450246"/>
              <a:gd name="connsiteY69" fmla="*/ 56293 h 450246"/>
              <a:gd name="connsiteX70" fmla="*/ 56293 w 450246"/>
              <a:gd name="connsiteY70" fmla="*/ 84773 h 450246"/>
              <a:gd name="connsiteX71" fmla="*/ 84772 w 450246"/>
              <a:gd name="connsiteY71" fmla="*/ 113252 h 450246"/>
              <a:gd name="connsiteX72" fmla="*/ 122206 w 450246"/>
              <a:gd name="connsiteY72" fmla="*/ 113252 h 450246"/>
              <a:gd name="connsiteX73" fmla="*/ 131254 w 450246"/>
              <a:gd name="connsiteY73" fmla="*/ 122206 h 450246"/>
              <a:gd name="connsiteX74" fmla="*/ 122111 w 450246"/>
              <a:gd name="connsiteY74" fmla="*/ 131159 h 450246"/>
              <a:gd name="connsiteX75" fmla="*/ 225076 w 450246"/>
              <a:gd name="connsiteY75" fmla="*/ 412147 h 450246"/>
              <a:gd name="connsiteX76" fmla="*/ 38100 w 450246"/>
              <a:gd name="connsiteY76" fmla="*/ 225171 h 450246"/>
              <a:gd name="connsiteX77" fmla="*/ 28384 w 450246"/>
              <a:gd name="connsiteY77" fmla="*/ 215456 h 450246"/>
              <a:gd name="connsiteX78" fmla="*/ 18669 w 450246"/>
              <a:gd name="connsiteY78" fmla="*/ 225171 h 450246"/>
              <a:gd name="connsiteX79" fmla="*/ 225076 w 450246"/>
              <a:gd name="connsiteY79" fmla="*/ 431578 h 450246"/>
              <a:gd name="connsiteX80" fmla="*/ 234791 w 450246"/>
              <a:gd name="connsiteY80" fmla="*/ 421862 h 450246"/>
              <a:gd name="connsiteX81" fmla="*/ 225076 w 450246"/>
              <a:gd name="connsiteY81" fmla="*/ 412147 h 450246"/>
              <a:gd name="connsiteX82" fmla="*/ 225076 w 450246"/>
              <a:gd name="connsiteY82" fmla="*/ 38195 h 450246"/>
              <a:gd name="connsiteX83" fmla="*/ 412052 w 450246"/>
              <a:gd name="connsiteY83" fmla="*/ 225171 h 450246"/>
              <a:gd name="connsiteX84" fmla="*/ 421767 w 450246"/>
              <a:gd name="connsiteY84" fmla="*/ 234887 h 450246"/>
              <a:gd name="connsiteX85" fmla="*/ 431482 w 450246"/>
              <a:gd name="connsiteY85" fmla="*/ 225171 h 450246"/>
              <a:gd name="connsiteX86" fmla="*/ 225076 w 450246"/>
              <a:gd name="connsiteY86" fmla="*/ 18764 h 450246"/>
              <a:gd name="connsiteX87" fmla="*/ 215360 w 450246"/>
              <a:gd name="connsiteY87" fmla="*/ 28480 h 450246"/>
              <a:gd name="connsiteX88" fmla="*/ 225076 w 450246"/>
              <a:gd name="connsiteY88" fmla="*/ 38195 h 45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50246" h="450246">
                <a:moveTo>
                  <a:pt x="450247" y="346900"/>
                </a:moveTo>
                <a:cubicBezTo>
                  <a:pt x="450247" y="403860"/>
                  <a:pt x="403860" y="450247"/>
                  <a:pt x="346900" y="450247"/>
                </a:cubicBezTo>
                <a:cubicBezTo>
                  <a:pt x="289941" y="450247"/>
                  <a:pt x="243554" y="403860"/>
                  <a:pt x="243554" y="346900"/>
                </a:cubicBezTo>
                <a:cubicBezTo>
                  <a:pt x="243554" y="289941"/>
                  <a:pt x="289941" y="243554"/>
                  <a:pt x="346900" y="243554"/>
                </a:cubicBezTo>
                <a:cubicBezTo>
                  <a:pt x="352234" y="243554"/>
                  <a:pt x="356616" y="247936"/>
                  <a:pt x="356616" y="253270"/>
                </a:cubicBezTo>
                <a:cubicBezTo>
                  <a:pt x="356616" y="258604"/>
                  <a:pt x="352234" y="262985"/>
                  <a:pt x="346900" y="262985"/>
                </a:cubicBezTo>
                <a:cubicBezTo>
                  <a:pt x="300609" y="262985"/>
                  <a:pt x="262985" y="300609"/>
                  <a:pt x="262985" y="346900"/>
                </a:cubicBezTo>
                <a:cubicBezTo>
                  <a:pt x="262985" y="393192"/>
                  <a:pt x="300609" y="430816"/>
                  <a:pt x="346900" y="430816"/>
                </a:cubicBezTo>
                <a:cubicBezTo>
                  <a:pt x="393192" y="430816"/>
                  <a:pt x="430816" y="393192"/>
                  <a:pt x="430816" y="346900"/>
                </a:cubicBezTo>
                <a:cubicBezTo>
                  <a:pt x="430816" y="341567"/>
                  <a:pt x="435197" y="337185"/>
                  <a:pt x="440531" y="337185"/>
                </a:cubicBezTo>
                <a:cubicBezTo>
                  <a:pt x="445865" y="337185"/>
                  <a:pt x="450247" y="341567"/>
                  <a:pt x="450247" y="346900"/>
                </a:cubicBezTo>
                <a:close/>
                <a:moveTo>
                  <a:pt x="315182" y="339185"/>
                </a:moveTo>
                <a:cubicBezTo>
                  <a:pt x="310896" y="335947"/>
                  <a:pt x="304800" y="336804"/>
                  <a:pt x="301562" y="341090"/>
                </a:cubicBezTo>
                <a:cubicBezTo>
                  <a:pt x="298323" y="345376"/>
                  <a:pt x="299180" y="351473"/>
                  <a:pt x="303467" y="354711"/>
                </a:cubicBezTo>
                <a:lnTo>
                  <a:pt x="333756" y="377476"/>
                </a:lnTo>
                <a:cubicBezTo>
                  <a:pt x="337185" y="380048"/>
                  <a:pt x="341186" y="381286"/>
                  <a:pt x="345186" y="381286"/>
                </a:cubicBezTo>
                <a:cubicBezTo>
                  <a:pt x="350711" y="381286"/>
                  <a:pt x="356140" y="378905"/>
                  <a:pt x="359855" y="374428"/>
                </a:cubicBezTo>
                <a:lnTo>
                  <a:pt x="447770" y="268891"/>
                </a:lnTo>
                <a:cubicBezTo>
                  <a:pt x="451199" y="264795"/>
                  <a:pt x="450628" y="258604"/>
                  <a:pt x="446532" y="255175"/>
                </a:cubicBezTo>
                <a:cubicBezTo>
                  <a:pt x="442436" y="251746"/>
                  <a:pt x="436245" y="252317"/>
                  <a:pt x="432816" y="256413"/>
                </a:cubicBezTo>
                <a:lnTo>
                  <a:pt x="345567" y="361950"/>
                </a:lnTo>
                <a:lnTo>
                  <a:pt x="315182" y="339185"/>
                </a:lnTo>
                <a:close/>
                <a:moveTo>
                  <a:pt x="30290" y="176498"/>
                </a:moveTo>
                <a:cubicBezTo>
                  <a:pt x="10763" y="156972"/>
                  <a:pt x="0" y="130969"/>
                  <a:pt x="0" y="103442"/>
                </a:cubicBezTo>
                <a:lnTo>
                  <a:pt x="0" y="103346"/>
                </a:lnTo>
                <a:cubicBezTo>
                  <a:pt x="0" y="75724"/>
                  <a:pt x="10763" y="49720"/>
                  <a:pt x="30290" y="30290"/>
                </a:cubicBezTo>
                <a:cubicBezTo>
                  <a:pt x="49816" y="10763"/>
                  <a:pt x="75724" y="0"/>
                  <a:pt x="103346" y="0"/>
                </a:cubicBezTo>
                <a:cubicBezTo>
                  <a:pt x="103346" y="0"/>
                  <a:pt x="103346" y="0"/>
                  <a:pt x="103346" y="0"/>
                </a:cubicBezTo>
                <a:cubicBezTo>
                  <a:pt x="130969" y="0"/>
                  <a:pt x="156877" y="10763"/>
                  <a:pt x="176403" y="30290"/>
                </a:cubicBezTo>
                <a:cubicBezTo>
                  <a:pt x="195929" y="49816"/>
                  <a:pt x="206692" y="75819"/>
                  <a:pt x="206692" y="103442"/>
                </a:cubicBezTo>
                <a:cubicBezTo>
                  <a:pt x="206692" y="131064"/>
                  <a:pt x="195929" y="157067"/>
                  <a:pt x="176403" y="176594"/>
                </a:cubicBezTo>
                <a:cubicBezTo>
                  <a:pt x="156877" y="196120"/>
                  <a:pt x="130969" y="206883"/>
                  <a:pt x="103346" y="206883"/>
                </a:cubicBezTo>
                <a:cubicBezTo>
                  <a:pt x="103346" y="206883"/>
                  <a:pt x="103346" y="206883"/>
                  <a:pt x="103346" y="206883"/>
                </a:cubicBezTo>
                <a:cubicBezTo>
                  <a:pt x="75819" y="206788"/>
                  <a:pt x="49816" y="196120"/>
                  <a:pt x="30290" y="176498"/>
                </a:cubicBezTo>
                <a:close/>
                <a:moveTo>
                  <a:pt x="19526" y="103442"/>
                </a:moveTo>
                <a:cubicBezTo>
                  <a:pt x="19526" y="125825"/>
                  <a:pt x="28289" y="146971"/>
                  <a:pt x="44101" y="162782"/>
                </a:cubicBezTo>
                <a:cubicBezTo>
                  <a:pt x="59912" y="178594"/>
                  <a:pt x="81058" y="187357"/>
                  <a:pt x="103442" y="187357"/>
                </a:cubicBezTo>
                <a:cubicBezTo>
                  <a:pt x="103442" y="187357"/>
                  <a:pt x="103442" y="187357"/>
                  <a:pt x="103442" y="187357"/>
                </a:cubicBezTo>
                <a:cubicBezTo>
                  <a:pt x="125825" y="187357"/>
                  <a:pt x="146875" y="178594"/>
                  <a:pt x="162782" y="162782"/>
                </a:cubicBezTo>
                <a:cubicBezTo>
                  <a:pt x="178594" y="146971"/>
                  <a:pt x="187357" y="125825"/>
                  <a:pt x="187357" y="103442"/>
                </a:cubicBezTo>
                <a:cubicBezTo>
                  <a:pt x="187357" y="80963"/>
                  <a:pt x="178594" y="59912"/>
                  <a:pt x="162782" y="44006"/>
                </a:cubicBezTo>
                <a:cubicBezTo>
                  <a:pt x="146971" y="28194"/>
                  <a:pt x="125825" y="19431"/>
                  <a:pt x="103442" y="19431"/>
                </a:cubicBezTo>
                <a:cubicBezTo>
                  <a:pt x="103442" y="19431"/>
                  <a:pt x="103442" y="19431"/>
                  <a:pt x="103442" y="19431"/>
                </a:cubicBezTo>
                <a:cubicBezTo>
                  <a:pt x="81058" y="19431"/>
                  <a:pt x="60008" y="28194"/>
                  <a:pt x="44101" y="44006"/>
                </a:cubicBezTo>
                <a:cubicBezTo>
                  <a:pt x="28194" y="59912"/>
                  <a:pt x="19526" y="80963"/>
                  <a:pt x="19526" y="103442"/>
                </a:cubicBezTo>
                <a:lnTo>
                  <a:pt x="19526" y="103442"/>
                </a:lnTo>
                <a:close/>
                <a:moveTo>
                  <a:pt x="122111" y="131159"/>
                </a:moveTo>
                <a:lnTo>
                  <a:pt x="65913" y="131159"/>
                </a:lnTo>
                <a:cubicBezTo>
                  <a:pt x="60579" y="131159"/>
                  <a:pt x="56197" y="135541"/>
                  <a:pt x="56197" y="140875"/>
                </a:cubicBezTo>
                <a:cubicBezTo>
                  <a:pt x="56197" y="146209"/>
                  <a:pt x="60579" y="150590"/>
                  <a:pt x="65913" y="150590"/>
                </a:cubicBezTo>
                <a:lnTo>
                  <a:pt x="93726" y="150590"/>
                </a:lnTo>
                <a:lnTo>
                  <a:pt x="93726" y="159639"/>
                </a:lnTo>
                <a:cubicBezTo>
                  <a:pt x="93726" y="164973"/>
                  <a:pt x="98108" y="169355"/>
                  <a:pt x="103442" y="169355"/>
                </a:cubicBezTo>
                <a:cubicBezTo>
                  <a:pt x="108775" y="169355"/>
                  <a:pt x="113157" y="164973"/>
                  <a:pt x="113157" y="159639"/>
                </a:cubicBezTo>
                <a:lnTo>
                  <a:pt x="113157" y="150590"/>
                </a:lnTo>
                <a:lnTo>
                  <a:pt x="122111" y="150590"/>
                </a:lnTo>
                <a:cubicBezTo>
                  <a:pt x="137827" y="150590"/>
                  <a:pt x="150590" y="137827"/>
                  <a:pt x="150590" y="122111"/>
                </a:cubicBezTo>
                <a:cubicBezTo>
                  <a:pt x="150590" y="106394"/>
                  <a:pt x="137827" y="93631"/>
                  <a:pt x="122111" y="93631"/>
                </a:cubicBezTo>
                <a:lnTo>
                  <a:pt x="84677" y="93631"/>
                </a:lnTo>
                <a:cubicBezTo>
                  <a:pt x="79724" y="93631"/>
                  <a:pt x="75629" y="89630"/>
                  <a:pt x="75629" y="84582"/>
                </a:cubicBezTo>
                <a:cubicBezTo>
                  <a:pt x="75629" y="79534"/>
                  <a:pt x="79629" y="75533"/>
                  <a:pt x="84677" y="75533"/>
                </a:cubicBezTo>
                <a:lnTo>
                  <a:pt x="140875" y="75533"/>
                </a:lnTo>
                <a:cubicBezTo>
                  <a:pt x="146209" y="75533"/>
                  <a:pt x="150590" y="71152"/>
                  <a:pt x="150590" y="65818"/>
                </a:cubicBezTo>
                <a:cubicBezTo>
                  <a:pt x="150590" y="60484"/>
                  <a:pt x="146209" y="56102"/>
                  <a:pt x="140875" y="56102"/>
                </a:cubicBezTo>
                <a:lnTo>
                  <a:pt x="113252" y="56102"/>
                </a:lnTo>
                <a:lnTo>
                  <a:pt x="113252" y="47244"/>
                </a:lnTo>
                <a:cubicBezTo>
                  <a:pt x="113252" y="41910"/>
                  <a:pt x="108871" y="37529"/>
                  <a:pt x="103537" y="37529"/>
                </a:cubicBezTo>
                <a:cubicBezTo>
                  <a:pt x="98203" y="37529"/>
                  <a:pt x="93821" y="41910"/>
                  <a:pt x="93821" y="47244"/>
                </a:cubicBezTo>
                <a:lnTo>
                  <a:pt x="93821" y="56293"/>
                </a:lnTo>
                <a:lnTo>
                  <a:pt x="84772" y="56293"/>
                </a:lnTo>
                <a:cubicBezTo>
                  <a:pt x="69056" y="56293"/>
                  <a:pt x="56293" y="69056"/>
                  <a:pt x="56293" y="84773"/>
                </a:cubicBezTo>
                <a:cubicBezTo>
                  <a:pt x="56293" y="100489"/>
                  <a:pt x="69056" y="113252"/>
                  <a:pt x="84772" y="113252"/>
                </a:cubicBezTo>
                <a:lnTo>
                  <a:pt x="122206" y="113252"/>
                </a:lnTo>
                <a:cubicBezTo>
                  <a:pt x="127159" y="113252"/>
                  <a:pt x="131254" y="117253"/>
                  <a:pt x="131254" y="122206"/>
                </a:cubicBezTo>
                <a:cubicBezTo>
                  <a:pt x="131064" y="127159"/>
                  <a:pt x="127063" y="131159"/>
                  <a:pt x="122111" y="131159"/>
                </a:cubicBezTo>
                <a:close/>
                <a:moveTo>
                  <a:pt x="225076" y="412147"/>
                </a:moveTo>
                <a:cubicBezTo>
                  <a:pt x="122015" y="412147"/>
                  <a:pt x="38100" y="328327"/>
                  <a:pt x="38100" y="225171"/>
                </a:cubicBezTo>
                <a:cubicBezTo>
                  <a:pt x="38100" y="219837"/>
                  <a:pt x="33719" y="215456"/>
                  <a:pt x="28384" y="215456"/>
                </a:cubicBezTo>
                <a:cubicBezTo>
                  <a:pt x="23050" y="215456"/>
                  <a:pt x="18669" y="219837"/>
                  <a:pt x="18669" y="225171"/>
                </a:cubicBezTo>
                <a:cubicBezTo>
                  <a:pt x="18669" y="338995"/>
                  <a:pt x="111252" y="431578"/>
                  <a:pt x="225076" y="431578"/>
                </a:cubicBezTo>
                <a:cubicBezTo>
                  <a:pt x="230410" y="431578"/>
                  <a:pt x="234791" y="427196"/>
                  <a:pt x="234791" y="421862"/>
                </a:cubicBezTo>
                <a:cubicBezTo>
                  <a:pt x="234791" y="416528"/>
                  <a:pt x="230505" y="412147"/>
                  <a:pt x="225076" y="412147"/>
                </a:cubicBezTo>
                <a:close/>
                <a:moveTo>
                  <a:pt x="225076" y="38195"/>
                </a:moveTo>
                <a:cubicBezTo>
                  <a:pt x="328136" y="38195"/>
                  <a:pt x="412052" y="122015"/>
                  <a:pt x="412052" y="225171"/>
                </a:cubicBezTo>
                <a:cubicBezTo>
                  <a:pt x="412052" y="230505"/>
                  <a:pt x="416433" y="234887"/>
                  <a:pt x="421767" y="234887"/>
                </a:cubicBezTo>
                <a:cubicBezTo>
                  <a:pt x="427101" y="234887"/>
                  <a:pt x="431482" y="230505"/>
                  <a:pt x="431482" y="225171"/>
                </a:cubicBezTo>
                <a:cubicBezTo>
                  <a:pt x="431482" y="111347"/>
                  <a:pt x="338900" y="18764"/>
                  <a:pt x="225076" y="18764"/>
                </a:cubicBezTo>
                <a:cubicBezTo>
                  <a:pt x="219742" y="18764"/>
                  <a:pt x="215360" y="23146"/>
                  <a:pt x="215360" y="28480"/>
                </a:cubicBezTo>
                <a:cubicBezTo>
                  <a:pt x="215360" y="33909"/>
                  <a:pt x="219742" y="38195"/>
                  <a:pt x="225076" y="38195"/>
                </a:cubicBezTo>
                <a:close/>
              </a:path>
            </a:pathLst>
          </a:custGeom>
          <a:solidFill>
            <a:srgbClr val="450074"/>
          </a:solidFill>
          <a:ln w="9525" cap="flat">
            <a:solidFill>
              <a:srgbClr val="45007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B3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AAF765-A53F-227B-C880-D309C87344C3}"/>
              </a:ext>
            </a:extLst>
          </p:cNvPr>
          <p:cNvSpPr txBox="1"/>
          <p:nvPr/>
        </p:nvSpPr>
        <p:spPr>
          <a:xfrm>
            <a:off x="6157042" y="2513767"/>
            <a:ext cx="210393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accent3"/>
                </a:solidFill>
              </a:rPr>
              <a:t>AP Inquiries:</a:t>
            </a:r>
          </a:p>
          <a:p>
            <a:endParaRPr lang="en-US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 Errors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 Requests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PO# Updates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/>
              <a:t>POs In Approval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7F1D9B-864D-25CF-EF3C-C7A4E99333CD}"/>
              </a:ext>
            </a:extLst>
          </p:cNvPr>
          <p:cNvSpPr txBox="1"/>
          <p:nvPr/>
        </p:nvSpPr>
        <p:spPr>
          <a:xfrm>
            <a:off x="6006546" y="4850245"/>
            <a:ext cx="2405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3"/>
                </a:solidFill>
              </a:rPr>
              <a:t>*license required*</a:t>
            </a:r>
            <a:endParaRPr lang="en-US" sz="9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F01E29-AFEB-7748-E2AD-370F831DD8B4}"/>
              </a:ext>
            </a:extLst>
          </p:cNvPr>
          <p:cNvSpPr txBox="1"/>
          <p:nvPr/>
        </p:nvSpPr>
        <p:spPr>
          <a:xfrm>
            <a:off x="8818038" y="4868351"/>
            <a:ext cx="2382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3"/>
                </a:solidFill>
              </a:rPr>
              <a:t>*access required*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2513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0F37C-A162-373F-324E-8E7EBD92A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2" y="356340"/>
            <a:ext cx="3244246" cy="716223"/>
          </a:xfrm>
        </p:spPr>
        <p:txBody>
          <a:bodyPr/>
          <a:lstStyle/>
          <a:p>
            <a:r>
              <a:rPr lang="en-US" dirty="0"/>
              <a:t>Tools and Resources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0DEE6-7AE5-7BDA-D022-C841E46C3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A1B1D-8EC5-15BE-CC67-2506BD86C0A8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0BC3E-D897-2C64-8828-94A6B3F9D439}"/>
              </a:ext>
            </a:extLst>
          </p:cNvPr>
          <p:cNvSpPr/>
          <p:nvPr/>
        </p:nvSpPr>
        <p:spPr>
          <a:xfrm>
            <a:off x="8535095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EA4A4-E98C-F450-C54E-9BD0213FE75E}"/>
              </a:ext>
            </a:extLst>
          </p:cNvPr>
          <p:cNvSpPr txBox="1"/>
          <p:nvPr/>
        </p:nvSpPr>
        <p:spPr>
          <a:xfrm>
            <a:off x="1480280" y="6404898"/>
            <a:ext cx="632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50074"/>
                </a:solidFill>
              </a:rPr>
              <a:t>Key Data Points: Cost Center | PO Creator | Purchasing Document | Item# | %age of Consumption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F810CD-50CD-D128-1060-92B85ABD7B68}"/>
              </a:ext>
            </a:extLst>
          </p:cNvPr>
          <p:cNvGrpSpPr/>
          <p:nvPr/>
        </p:nvGrpSpPr>
        <p:grpSpPr>
          <a:xfrm>
            <a:off x="4565094" y="835045"/>
            <a:ext cx="7344955" cy="5187908"/>
            <a:chOff x="4421276" y="835046"/>
            <a:chExt cx="7344955" cy="51879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BF25C2-1BD3-2F4E-C7CB-33CE2B41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1276" y="835046"/>
              <a:ext cx="6786130" cy="452617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EDEE08-0F5E-A862-5B13-B255E9C0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8550" y="1330710"/>
              <a:ext cx="5677681" cy="469224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B970AC-815F-8F0D-FD15-E5992F2C8952}"/>
              </a:ext>
            </a:extLst>
          </p:cNvPr>
          <p:cNvGrpSpPr/>
          <p:nvPr/>
        </p:nvGrpSpPr>
        <p:grpSpPr>
          <a:xfrm>
            <a:off x="1151447" y="6382866"/>
            <a:ext cx="328833" cy="321061"/>
            <a:chOff x="1760302" y="5731011"/>
            <a:chExt cx="397983" cy="388968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1121EA43-64F9-443B-0533-7D04510AD331}"/>
                </a:ext>
              </a:extLst>
            </p:cNvPr>
            <p:cNvSpPr/>
            <p:nvPr/>
          </p:nvSpPr>
          <p:spPr>
            <a:xfrm>
              <a:off x="1760302" y="5731011"/>
              <a:ext cx="397983" cy="388968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Lights On with solid fill">
              <a:extLst>
                <a:ext uri="{FF2B5EF4-FFF2-40B4-BE49-F238E27FC236}">
                  <a16:creationId xmlns:a16="http://schemas.microsoft.com/office/drawing/2014/main" id="{4E7A9802-5F33-02A2-B64E-FB3541F07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6731" y="5753267"/>
              <a:ext cx="365126" cy="36512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5008A9-D8EF-CB00-BDC8-6B3CB3D2CE85}"/>
              </a:ext>
            </a:extLst>
          </p:cNvPr>
          <p:cNvCxnSpPr>
            <a:cxnSpLocks/>
          </p:cNvCxnSpPr>
          <p:nvPr/>
        </p:nvCxnSpPr>
        <p:spPr>
          <a:xfrm>
            <a:off x="3930547" y="2145465"/>
            <a:ext cx="0" cy="27810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C46EE7-101C-D216-27A5-57B07269636F}"/>
              </a:ext>
            </a:extLst>
          </p:cNvPr>
          <p:cNvGrpSpPr/>
          <p:nvPr/>
        </p:nvGrpSpPr>
        <p:grpSpPr>
          <a:xfrm>
            <a:off x="10662018" y="6366049"/>
            <a:ext cx="1414758" cy="407495"/>
            <a:chOff x="10662018" y="6366049"/>
            <a:chExt cx="1414758" cy="407495"/>
          </a:xfrm>
        </p:grpSpPr>
        <p:pic>
          <p:nvPicPr>
            <p:cNvPr id="11" name="Picture 10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D051A23C-F9DC-01D2-8331-004C49805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" b="21187"/>
            <a:stretch/>
          </p:blipFill>
          <p:spPr>
            <a:xfrm>
              <a:off x="10662018" y="6366049"/>
              <a:ext cx="1351549" cy="22748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DFE530-073C-3ABE-922B-7270C0230987}"/>
                </a:ext>
              </a:extLst>
            </p:cNvPr>
            <p:cNvGrpSpPr/>
            <p:nvPr/>
          </p:nvGrpSpPr>
          <p:grpSpPr>
            <a:xfrm>
              <a:off x="10792234" y="6556499"/>
              <a:ext cx="1284542" cy="217045"/>
              <a:chOff x="10609120" y="6543396"/>
              <a:chExt cx="1284542" cy="21704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FA5A7-6B1C-B973-331E-40AE15C24E7E}"/>
                  </a:ext>
                </a:extLst>
              </p:cNvPr>
              <p:cNvSpPr txBox="1"/>
              <p:nvPr/>
            </p:nvSpPr>
            <p:spPr>
              <a:xfrm>
                <a:off x="10609120" y="6543396"/>
                <a:ext cx="7421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Confidential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9B816-BE00-F20C-6C06-F44A33C7584B}"/>
                  </a:ext>
                </a:extLst>
              </p:cNvPr>
              <p:cNvSpPr txBox="1"/>
              <p:nvPr/>
            </p:nvSpPr>
            <p:spPr>
              <a:xfrm>
                <a:off x="11234274" y="6544997"/>
                <a:ext cx="6593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D21AD645-48C8-4FC0-9C9D-C83998E00921}" type="datetime1">
                  <a:rPr lang="en-US" sz="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6/12/2025</a:t>
                </a:fld>
                <a:endParaRPr lang="en-US" sz="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38D85A-D53D-25BC-01E8-724B9EEEA9FD}"/>
              </a:ext>
            </a:extLst>
          </p:cNvPr>
          <p:cNvGrpSpPr/>
          <p:nvPr/>
        </p:nvGrpSpPr>
        <p:grpSpPr>
          <a:xfrm>
            <a:off x="355807" y="2667939"/>
            <a:ext cx="3522227" cy="1736129"/>
            <a:chOff x="408320" y="2443931"/>
            <a:chExt cx="3522227" cy="1736129"/>
          </a:xfrm>
        </p:grpSpPr>
        <p:sp>
          <p:nvSpPr>
            <p:cNvPr id="7" name="Rounded Rectangle 27">
              <a:hlinkClick r:id="rId8" highlightClick="1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C14601B2-AE1A-699F-9F1B-8169D021147C}"/>
                </a:ext>
              </a:extLst>
            </p:cNvPr>
            <p:cNvSpPr/>
            <p:nvPr/>
          </p:nvSpPr>
          <p:spPr>
            <a:xfrm>
              <a:off x="1301186" y="3851293"/>
              <a:ext cx="1485404" cy="3287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</a:ln>
            <a:effectLst/>
            <a:scene3d>
              <a:camera prst="orthographicFront"/>
              <a:lightRig rig="balanced" dir="t"/>
            </a:scene3d>
            <a:sp3d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PO Report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E4E6-9A90-EFB6-EA2D-FCBAF3D5D11E}"/>
                </a:ext>
              </a:extLst>
            </p:cNvPr>
            <p:cNvSpPr txBox="1"/>
            <p:nvPr/>
          </p:nvSpPr>
          <p:spPr>
            <a:xfrm>
              <a:off x="408320" y="2443931"/>
              <a:ext cx="3522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450074"/>
                  </a:solidFill>
                </a:rPr>
                <a:t>Real-Time Walkthrough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3DB5BF5-0FD2-08DF-AE77-7183611ED2D2}"/>
                </a:ext>
              </a:extLst>
            </p:cNvPr>
            <p:cNvGrpSpPr/>
            <p:nvPr/>
          </p:nvGrpSpPr>
          <p:grpSpPr>
            <a:xfrm>
              <a:off x="470634" y="3120994"/>
              <a:ext cx="3142640" cy="830020"/>
              <a:chOff x="571644" y="1071547"/>
              <a:chExt cx="3142640" cy="830020"/>
            </a:xfrm>
          </p:grpSpPr>
          <p:sp>
            <p:nvSpPr>
              <p:cNvPr id="8" name="Subtitle 29">
                <a:extLst>
                  <a:ext uri="{FF2B5EF4-FFF2-40B4-BE49-F238E27FC236}">
                    <a16:creationId xmlns:a16="http://schemas.microsoft.com/office/drawing/2014/main" id="{0FF298C7-DC7C-174E-A8C3-32835AE9EE05}"/>
                  </a:ext>
                </a:extLst>
              </p:cNvPr>
              <p:cNvSpPr txBox="1"/>
              <p:nvPr/>
            </p:nvSpPr>
            <p:spPr>
              <a:xfrm>
                <a:off x="571645" y="1428903"/>
                <a:ext cx="3142639" cy="47266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C661E"/>
                  </a:buClr>
                  <a:buSzPct val="80000"/>
                  <a:buFont typeface="Arial" panose="020B0604020202020204" pitchFamily="34" charset="0"/>
                  <a:buChar char="​"/>
                  <a:defRPr sz="20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1pPr>
                <a:lvl2pPr marL="346075" indent="-346075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2pPr>
                <a:lvl3pPr marL="684213" indent="-338138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3pPr>
                <a:lvl4pPr marL="914400" indent="-2238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1"/>
                  </a:buClr>
                  <a:buFont typeface="Arial" panose="020B0604020202020204" pitchFamily="34" charset="0"/>
                  <a:buChar char="­"/>
                  <a:defRPr sz="14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buFont typeface="Arial" panose="020B0604020202020204" pitchFamily="34" charset="0"/>
                  <a:buChar char="​"/>
                  <a:defRPr sz="2800" kern="1200">
                    <a:solidFill>
                      <a:srgbClr val="FC661E"/>
                    </a:solidFill>
                    <a:latin typeface="+mn-lt"/>
                    <a:ea typeface="+mn-ea"/>
                    <a:cs typeface="+mn-cs"/>
                  </a:defRPr>
                </a:lvl5pPr>
                <a:lvl6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50" dirty="0">
                    <a:solidFill>
                      <a:srgbClr val="4500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weekly consumption review by PO line.</a:t>
                </a:r>
              </a:p>
            </p:txBody>
          </p:sp>
          <p:sp>
            <p:nvSpPr>
              <p:cNvPr id="26" name="Text Placeholder 1">
                <a:extLst>
                  <a:ext uri="{FF2B5EF4-FFF2-40B4-BE49-F238E27FC236}">
                    <a16:creationId xmlns:a16="http://schemas.microsoft.com/office/drawing/2014/main" id="{D20DFCA5-3D5C-2253-D9CB-71D4D3FAA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644" y="1071547"/>
                <a:ext cx="3142638" cy="43993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accent3"/>
                    </a:solidFill>
                  </a:rPr>
                  <a:t>Open PO Report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5FC351-3034-722C-4D68-CD2A53885238}"/>
                </a:ext>
              </a:extLst>
            </p:cNvPr>
            <p:cNvCxnSpPr>
              <a:cxnSpLocks/>
            </p:cNvCxnSpPr>
            <p:nvPr/>
          </p:nvCxnSpPr>
          <p:spPr>
            <a:xfrm>
              <a:off x="1765065" y="2995214"/>
              <a:ext cx="55377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1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6C04-2785-E9E1-1CAC-4020F4830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9CEB5-CB74-7041-5935-F679DBD0F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2" y="356340"/>
            <a:ext cx="3244246" cy="716223"/>
          </a:xfrm>
        </p:spPr>
        <p:txBody>
          <a:bodyPr/>
          <a:lstStyle/>
          <a:p>
            <a:r>
              <a:rPr lang="en-US" dirty="0"/>
              <a:t>Tools and Resources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1B099-1468-015B-AEEE-61E0079E1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2A99C-5216-0460-C5B2-84B87D373E60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1B9D7-32F8-39C5-E82E-4D73189B1703}"/>
              </a:ext>
            </a:extLst>
          </p:cNvPr>
          <p:cNvSpPr/>
          <p:nvPr/>
        </p:nvSpPr>
        <p:spPr>
          <a:xfrm>
            <a:off x="8535095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27">
            <a:hlinkClick r:id="rId3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A971DCD-E23D-9EE9-3A04-CDFD73402F7B}"/>
              </a:ext>
            </a:extLst>
          </p:cNvPr>
          <p:cNvSpPr/>
          <p:nvPr/>
        </p:nvSpPr>
        <p:spPr>
          <a:xfrm>
            <a:off x="1638796" y="5420542"/>
            <a:ext cx="1485404" cy="3287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</a:ln>
          <a:effectLst/>
          <a:scene3d>
            <a:camera prst="orthographicFront"/>
            <a:lightRig rig="balanced" dir="t"/>
          </a:scene3d>
          <a:sp3d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PO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59751-4416-2704-C0A9-4F493D1C49B1}"/>
              </a:ext>
            </a:extLst>
          </p:cNvPr>
          <p:cNvSpPr txBox="1"/>
          <p:nvPr/>
        </p:nvSpPr>
        <p:spPr>
          <a:xfrm>
            <a:off x="836099" y="1949781"/>
            <a:ext cx="287972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/>
              <a:t>Sort by PO Creator or BV#</a:t>
            </a:r>
          </a:p>
          <a:p>
            <a:endParaRPr lang="en-US" sz="1000" dirty="0"/>
          </a:p>
          <a:p>
            <a:r>
              <a:rPr lang="en-US" sz="1750" dirty="0"/>
              <a:t>Assess consumption levels (or create a new PO) when usage reaches 80%, if necessary.</a:t>
            </a:r>
          </a:p>
          <a:p>
            <a:endParaRPr lang="en-US" sz="1000" dirty="0"/>
          </a:p>
          <a:p>
            <a:r>
              <a:rPr lang="en-US" sz="1750" dirty="0"/>
              <a:t>Close POs if no further invoices are expected.</a:t>
            </a:r>
          </a:p>
          <a:p>
            <a:endParaRPr lang="en-US" sz="1000" dirty="0"/>
          </a:p>
          <a:p>
            <a:r>
              <a:rPr lang="en-US" sz="1750" dirty="0"/>
              <a:t>Consult your VP or FP&amp;A partner for funding clarity as needed.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E3CCB-946F-CEF1-2628-12DFFC7C38B1}"/>
              </a:ext>
            </a:extLst>
          </p:cNvPr>
          <p:cNvSpPr txBox="1"/>
          <p:nvPr/>
        </p:nvSpPr>
        <p:spPr>
          <a:xfrm>
            <a:off x="1480280" y="6404898"/>
            <a:ext cx="632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50074"/>
                </a:solidFill>
              </a:rPr>
              <a:t>Key Data Points: Cost Center | PO Creator | Purchasing Document | Item# | %age of Consumption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53151A-E294-45B2-2F25-1565CEBCE54B}"/>
              </a:ext>
            </a:extLst>
          </p:cNvPr>
          <p:cNvGrpSpPr/>
          <p:nvPr/>
        </p:nvGrpSpPr>
        <p:grpSpPr>
          <a:xfrm>
            <a:off x="4565094" y="835045"/>
            <a:ext cx="7344955" cy="5187908"/>
            <a:chOff x="4421276" y="835046"/>
            <a:chExt cx="7344955" cy="51879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BB4EEA-1E64-DDA5-916D-F9817AA0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1276" y="835046"/>
              <a:ext cx="6786130" cy="452617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3DB192-AD8B-D7A3-5794-B131B6A3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8550" y="1330710"/>
              <a:ext cx="5677681" cy="469224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7C7AC6-0D4B-D19B-B510-20528BAD06A2}"/>
              </a:ext>
            </a:extLst>
          </p:cNvPr>
          <p:cNvGrpSpPr/>
          <p:nvPr/>
        </p:nvGrpSpPr>
        <p:grpSpPr>
          <a:xfrm>
            <a:off x="1151447" y="6382866"/>
            <a:ext cx="328833" cy="321061"/>
            <a:chOff x="1760302" y="5731011"/>
            <a:chExt cx="397983" cy="388968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175DDCCA-E268-3F78-09DE-3FB2C8663769}"/>
                </a:ext>
              </a:extLst>
            </p:cNvPr>
            <p:cNvSpPr/>
            <p:nvPr/>
          </p:nvSpPr>
          <p:spPr>
            <a:xfrm>
              <a:off x="1760302" y="5731011"/>
              <a:ext cx="397983" cy="388968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Lights On with solid fill">
              <a:extLst>
                <a:ext uri="{FF2B5EF4-FFF2-40B4-BE49-F238E27FC236}">
                  <a16:creationId xmlns:a16="http://schemas.microsoft.com/office/drawing/2014/main" id="{712F28D1-2EFE-726E-5FB3-950030DB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76731" y="5753267"/>
              <a:ext cx="365126" cy="365126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BE96A2-BB2B-49B1-103B-FF19A0A2DCB5}"/>
              </a:ext>
            </a:extLst>
          </p:cNvPr>
          <p:cNvCxnSpPr>
            <a:cxnSpLocks/>
          </p:cNvCxnSpPr>
          <p:nvPr/>
        </p:nvCxnSpPr>
        <p:spPr>
          <a:xfrm>
            <a:off x="3930547" y="2145465"/>
            <a:ext cx="0" cy="27810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887E7A-CD62-847E-5AF7-FC06A52B3C52}"/>
              </a:ext>
            </a:extLst>
          </p:cNvPr>
          <p:cNvGrpSpPr/>
          <p:nvPr/>
        </p:nvGrpSpPr>
        <p:grpSpPr>
          <a:xfrm>
            <a:off x="581678" y="1112599"/>
            <a:ext cx="3142639" cy="830020"/>
            <a:chOff x="571645" y="1071547"/>
            <a:chExt cx="3142639" cy="830020"/>
          </a:xfrm>
        </p:grpSpPr>
        <p:sp>
          <p:nvSpPr>
            <p:cNvPr id="8" name="Subtitle 29">
              <a:extLst>
                <a:ext uri="{FF2B5EF4-FFF2-40B4-BE49-F238E27FC236}">
                  <a16:creationId xmlns:a16="http://schemas.microsoft.com/office/drawing/2014/main" id="{AE3CBCEC-5D43-232F-E0E5-7B8C2E289057}"/>
                </a:ext>
              </a:extLst>
            </p:cNvPr>
            <p:cNvSpPr txBox="1"/>
            <p:nvPr/>
          </p:nvSpPr>
          <p:spPr>
            <a:xfrm>
              <a:off x="571645" y="1428903"/>
              <a:ext cx="3142639" cy="47266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C661E"/>
                </a:buClr>
                <a:buSzPct val="80000"/>
                <a:buFont typeface="Arial" panose="020B0604020202020204" pitchFamily="34" charset="0"/>
                <a:buChar char="​"/>
                <a:defRPr sz="20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1pPr>
              <a:lvl2pPr marL="346075" indent="-3460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2pPr>
              <a:lvl3pPr marL="684213" indent="-3381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3pPr>
              <a:lvl4pPr marL="914400" indent="-2238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1"/>
                </a:buClr>
                <a:buFont typeface="Arial" panose="020B0604020202020204" pitchFamily="34" charset="0"/>
                <a:buChar char="­"/>
                <a:defRPr sz="1400" kern="1200">
                  <a:solidFill>
                    <a:schemeClr val="tx1"/>
                  </a:solidFill>
                  <a:latin typeface="AvenirNext LT Pro Regular" panose="020B0504020202020204" pitchFamily="34" charset="0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Font typeface="Arial" panose="020B0604020202020204" pitchFamily="34" charset="0"/>
                <a:buChar char="​"/>
                <a:defRPr sz="2800" kern="1200">
                  <a:solidFill>
                    <a:srgbClr val="FC661E"/>
                  </a:solidFill>
                  <a:latin typeface="+mn-lt"/>
                  <a:ea typeface="+mn-ea"/>
                  <a:cs typeface="+mn-cs"/>
                </a:defRPr>
              </a:lvl5pPr>
              <a:lvl6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87438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50" dirty="0">
                  <a:solidFill>
                    <a:srgbClr val="4500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weekly consumption review by PO line.</a:t>
              </a:r>
            </a:p>
          </p:txBody>
        </p:sp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F7E8176E-065A-C0B3-7734-42FE2F7C4DD3}"/>
                </a:ext>
              </a:extLst>
            </p:cNvPr>
            <p:cNvSpPr txBox="1">
              <a:spLocks/>
            </p:cNvSpPr>
            <p:nvPr/>
          </p:nvSpPr>
          <p:spPr>
            <a:xfrm>
              <a:off x="755577" y="1071547"/>
              <a:ext cx="2579324" cy="43993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Open PO Report</a:t>
              </a:r>
            </a:p>
          </p:txBody>
        </p:sp>
      </p:grpSp>
      <p:pic>
        <p:nvPicPr>
          <p:cNvPr id="30" name="Graphic 29" descr="Caret Right outline">
            <a:extLst>
              <a:ext uri="{FF2B5EF4-FFF2-40B4-BE49-F238E27FC236}">
                <a16:creationId xmlns:a16="http://schemas.microsoft.com/office/drawing/2014/main" id="{A2578AA8-C717-7E20-8952-D2BB5B2BD1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335" y="1989153"/>
            <a:ext cx="312796" cy="312796"/>
          </a:xfrm>
          <a:prstGeom prst="rect">
            <a:avLst/>
          </a:prstGeom>
        </p:spPr>
      </p:pic>
      <p:pic>
        <p:nvPicPr>
          <p:cNvPr id="31" name="Graphic 30" descr="Caret Right outline">
            <a:extLst>
              <a:ext uri="{FF2B5EF4-FFF2-40B4-BE49-F238E27FC236}">
                <a16:creationId xmlns:a16="http://schemas.microsoft.com/office/drawing/2014/main" id="{A8594515-DFF7-018C-DFB2-DD07F2B0E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148" y="2408484"/>
            <a:ext cx="312796" cy="312796"/>
          </a:xfrm>
          <a:prstGeom prst="rect">
            <a:avLst/>
          </a:prstGeom>
        </p:spPr>
      </p:pic>
      <p:pic>
        <p:nvPicPr>
          <p:cNvPr id="32" name="Graphic 31" descr="Caret Right outline">
            <a:extLst>
              <a:ext uri="{FF2B5EF4-FFF2-40B4-BE49-F238E27FC236}">
                <a16:creationId xmlns:a16="http://schemas.microsoft.com/office/drawing/2014/main" id="{7BE00AEB-E0E8-3B03-EC4E-B2598DDF7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335" y="3364378"/>
            <a:ext cx="312796" cy="312796"/>
          </a:xfrm>
          <a:prstGeom prst="rect">
            <a:avLst/>
          </a:prstGeom>
        </p:spPr>
      </p:pic>
      <p:pic>
        <p:nvPicPr>
          <p:cNvPr id="33" name="Graphic 32" descr="Caret Right outline">
            <a:extLst>
              <a:ext uri="{FF2B5EF4-FFF2-40B4-BE49-F238E27FC236}">
                <a16:creationId xmlns:a16="http://schemas.microsoft.com/office/drawing/2014/main" id="{E0B33792-7DFE-E566-7149-759756D75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335" y="4320272"/>
            <a:ext cx="312796" cy="31279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A46E31-FC6D-7DBC-1C8F-3F96724A26D9}"/>
              </a:ext>
            </a:extLst>
          </p:cNvPr>
          <p:cNvGrpSpPr/>
          <p:nvPr/>
        </p:nvGrpSpPr>
        <p:grpSpPr>
          <a:xfrm>
            <a:off x="10662018" y="6366049"/>
            <a:ext cx="1414758" cy="407495"/>
            <a:chOff x="10662018" y="6366049"/>
            <a:chExt cx="1414758" cy="407495"/>
          </a:xfrm>
        </p:grpSpPr>
        <p:pic>
          <p:nvPicPr>
            <p:cNvPr id="11" name="Picture 10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39B1FCB9-48D3-6C03-E4DD-36BFCC77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" b="21187"/>
            <a:stretch/>
          </p:blipFill>
          <p:spPr>
            <a:xfrm>
              <a:off x="10662018" y="6366049"/>
              <a:ext cx="1351549" cy="22748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6DFE6B-C327-8684-AA73-5C74C08D6B1A}"/>
                </a:ext>
              </a:extLst>
            </p:cNvPr>
            <p:cNvGrpSpPr/>
            <p:nvPr/>
          </p:nvGrpSpPr>
          <p:grpSpPr>
            <a:xfrm>
              <a:off x="10792234" y="6556499"/>
              <a:ext cx="1284542" cy="217045"/>
              <a:chOff x="10609120" y="6543396"/>
              <a:chExt cx="1284542" cy="21704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3946FD-359F-191F-DC05-DA9FCC342E77}"/>
                  </a:ext>
                </a:extLst>
              </p:cNvPr>
              <p:cNvSpPr txBox="1"/>
              <p:nvPr/>
            </p:nvSpPr>
            <p:spPr>
              <a:xfrm>
                <a:off x="10609120" y="6543396"/>
                <a:ext cx="7421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Confidential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E6F80-C02A-2E27-4282-22ABC4B1104D}"/>
                  </a:ext>
                </a:extLst>
              </p:cNvPr>
              <p:cNvSpPr txBox="1"/>
              <p:nvPr/>
            </p:nvSpPr>
            <p:spPr>
              <a:xfrm>
                <a:off x="11234274" y="6544997"/>
                <a:ext cx="6593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D21AD645-48C8-4FC0-9C9D-C83998E00921}" type="datetime1">
                  <a:rPr lang="en-US" sz="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6/12/2025</a:t>
                </a:fld>
                <a:endParaRPr lang="en-US" sz="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342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C767-2625-CADD-AB41-DDF64BE4E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41095-B371-B0A7-5301-276C95998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1" y="356340"/>
            <a:ext cx="6508379" cy="716223"/>
          </a:xfrm>
        </p:spPr>
        <p:txBody>
          <a:bodyPr/>
          <a:lstStyle/>
          <a:p>
            <a:r>
              <a:rPr lang="en-US" dirty="0"/>
              <a:t>Tools and Resources: </a:t>
            </a:r>
            <a:r>
              <a:rPr lang="en-US" dirty="0">
                <a:solidFill>
                  <a:schemeClr val="accent3"/>
                </a:solidFill>
              </a:rPr>
              <a:t>FP&amp;A Partner Matrix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A170-6333-F4B7-F6CE-4FEA379FC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28833" cy="365125"/>
          </a:xfrm>
        </p:spPr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B8318-E0FD-8879-D418-B6FD8FF4AFCE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870D7-CDD0-B697-9701-94D169593F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35095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E1D4C-6987-8B14-077A-9A05C83F663E}"/>
              </a:ext>
            </a:extLst>
          </p:cNvPr>
          <p:cNvSpPr txBox="1"/>
          <p:nvPr/>
        </p:nvSpPr>
        <p:spPr>
          <a:xfrm>
            <a:off x="1461230" y="6431566"/>
            <a:ext cx="632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50074"/>
                </a:solidFill>
              </a:rPr>
              <a:t>Use this report to obtain PO funding and coding guidance from your assigned Finance partner.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97772D-4A33-1721-1C96-E3E041F8EE1C}"/>
              </a:ext>
            </a:extLst>
          </p:cNvPr>
          <p:cNvGrpSpPr/>
          <p:nvPr/>
        </p:nvGrpSpPr>
        <p:grpSpPr>
          <a:xfrm>
            <a:off x="1132397" y="6409534"/>
            <a:ext cx="328833" cy="321061"/>
            <a:chOff x="1760302" y="5731011"/>
            <a:chExt cx="397983" cy="388968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BD567AE9-2964-0072-1316-584D46FEEDBE}"/>
                </a:ext>
              </a:extLst>
            </p:cNvPr>
            <p:cNvSpPr/>
            <p:nvPr/>
          </p:nvSpPr>
          <p:spPr>
            <a:xfrm>
              <a:off x="1760302" y="5731011"/>
              <a:ext cx="397983" cy="388968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Lights On with solid fill">
              <a:extLst>
                <a:ext uri="{FF2B5EF4-FFF2-40B4-BE49-F238E27FC236}">
                  <a16:creationId xmlns:a16="http://schemas.microsoft.com/office/drawing/2014/main" id="{EAD3C52E-AE1E-C5B9-26EA-A2CD4215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6731" y="5753267"/>
              <a:ext cx="365126" cy="365126"/>
            </a:xfrm>
            <a:prstGeom prst="rect">
              <a:avLst/>
            </a:prstGeom>
          </p:spPr>
        </p:pic>
      </p:grpSp>
      <p:sp>
        <p:nvSpPr>
          <p:cNvPr id="8" name="Subtitle 29">
            <a:extLst>
              <a:ext uri="{FF2B5EF4-FFF2-40B4-BE49-F238E27FC236}">
                <a16:creationId xmlns:a16="http://schemas.microsoft.com/office/drawing/2014/main" id="{3ECAB595-4084-B99A-EA32-A9B7C1A759B3}"/>
              </a:ext>
            </a:extLst>
          </p:cNvPr>
          <p:cNvSpPr txBox="1"/>
          <p:nvPr/>
        </p:nvSpPr>
        <p:spPr>
          <a:xfrm>
            <a:off x="1054865" y="679368"/>
            <a:ext cx="3894207" cy="316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C661E"/>
              </a:buClr>
              <a:buSzPct val="80000"/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346075" indent="-346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684213" indent="-3381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​"/>
              <a:defRPr sz="2800" kern="1200">
                <a:solidFill>
                  <a:srgbClr val="FC661E"/>
                </a:solidFill>
                <a:latin typeface="+mn-lt"/>
                <a:ea typeface="+mn-ea"/>
                <a:cs typeface="+mn-cs"/>
              </a:defRPr>
            </a:lvl5pPr>
            <a:lvl6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74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" dirty="0">
                <a:solidFill>
                  <a:srgbClr val="45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monthly cost center to Finance partner alignment.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67F4EC-50D4-2957-E0B2-3489B231C519}"/>
              </a:ext>
            </a:extLst>
          </p:cNvPr>
          <p:cNvGrpSpPr/>
          <p:nvPr/>
        </p:nvGrpSpPr>
        <p:grpSpPr>
          <a:xfrm>
            <a:off x="446836" y="1074714"/>
            <a:ext cx="11170242" cy="5186227"/>
            <a:chOff x="446836" y="1074714"/>
            <a:chExt cx="11170242" cy="51862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3DC3A5-DA36-DBF3-106F-36E49F26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36" y="1082677"/>
              <a:ext cx="1844214" cy="51782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699EC6-230B-B5AF-F8E6-9B795F57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78448" y="1078941"/>
              <a:ext cx="1873762" cy="51782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7F0379-786E-9DF7-2AC4-F96464678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1971" y="1085320"/>
              <a:ext cx="1873762" cy="51655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76B682-B93E-1EC2-CD5D-144E931A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3890" y="1074714"/>
              <a:ext cx="1874983" cy="51761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2A09B51-9E41-E0FA-8A9A-4D0E48FC3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9779" y="1091698"/>
              <a:ext cx="1861901" cy="516550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8A10E4-CCD6-171F-F9EA-CAD3FA51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3197" y="1078941"/>
              <a:ext cx="1903881" cy="165749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B317D8-3DED-5C47-F278-389707BF0EFF}"/>
              </a:ext>
            </a:extLst>
          </p:cNvPr>
          <p:cNvGrpSpPr/>
          <p:nvPr/>
        </p:nvGrpSpPr>
        <p:grpSpPr>
          <a:xfrm>
            <a:off x="9813536" y="3571168"/>
            <a:ext cx="2448222" cy="2086061"/>
            <a:chOff x="9743778" y="3390099"/>
            <a:chExt cx="2448222" cy="208606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F14E7B4-C4A7-5604-BD06-521F5F33D92B}"/>
                </a:ext>
              </a:extLst>
            </p:cNvPr>
            <p:cNvGrpSpPr/>
            <p:nvPr/>
          </p:nvGrpSpPr>
          <p:grpSpPr>
            <a:xfrm>
              <a:off x="10522390" y="3390099"/>
              <a:ext cx="359185" cy="359693"/>
              <a:chOff x="10522390" y="3390099"/>
              <a:chExt cx="359185" cy="359693"/>
            </a:xfrm>
          </p:grpSpPr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7C201FF0-7896-1EB0-CE9F-81544F55C5A4}"/>
                  </a:ext>
                </a:extLst>
              </p:cNvPr>
              <p:cNvSpPr/>
              <p:nvPr/>
            </p:nvSpPr>
            <p:spPr>
              <a:xfrm>
                <a:off x="10522390" y="3390099"/>
                <a:ext cx="356573" cy="359693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Graphic 38" descr="Open quotation mark with solid fill">
                <a:extLst>
                  <a:ext uri="{FF2B5EF4-FFF2-40B4-BE49-F238E27FC236}">
                    <a16:creationId xmlns:a16="http://schemas.microsoft.com/office/drawing/2014/main" id="{7A2383D2-12DE-7B3B-2BE9-9AB1571D5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525003" y="3390099"/>
                <a:ext cx="356572" cy="356572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790176D-79D3-AD96-8988-B81EAB92D02C}"/>
                </a:ext>
              </a:extLst>
            </p:cNvPr>
            <p:cNvGrpSpPr/>
            <p:nvPr/>
          </p:nvGrpSpPr>
          <p:grpSpPr>
            <a:xfrm>
              <a:off x="9743778" y="3818665"/>
              <a:ext cx="2448222" cy="1657495"/>
              <a:chOff x="9743778" y="3802622"/>
              <a:chExt cx="2448222" cy="165749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2DB497-BC0E-8D07-9CDC-FFCC824E8547}"/>
                  </a:ext>
                </a:extLst>
              </p:cNvPr>
              <p:cNvSpPr txBox="1"/>
              <p:nvPr/>
            </p:nvSpPr>
            <p:spPr>
              <a:xfrm>
                <a:off x="9970615" y="3802622"/>
                <a:ext cx="2221385" cy="594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Expense Coding Requirements: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BB4FA7-C97B-A32A-902B-9639FDF83B08}"/>
                  </a:ext>
                </a:extLst>
              </p:cNvPr>
              <p:cNvSpPr txBox="1"/>
              <p:nvPr/>
            </p:nvSpPr>
            <p:spPr>
              <a:xfrm>
                <a:off x="9743778" y="4365585"/>
                <a:ext cx="2221385" cy="109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600" dirty="0">
                    <a:solidFill>
                      <a:schemeClr val="bg1"/>
                    </a:solidFill>
                  </a:rPr>
                  <a:t>    Company Code</a:t>
                </a:r>
              </a:p>
              <a:p>
                <a:pPr lvl="1"/>
                <a:r>
                  <a:rPr lang="en-US" sz="1600" dirty="0">
                    <a:solidFill>
                      <a:schemeClr val="bg1"/>
                    </a:solidFill>
                  </a:rPr>
                  <a:t>    GL #</a:t>
                </a:r>
              </a:p>
              <a:p>
                <a:pPr lvl="1"/>
                <a:r>
                  <a:rPr lang="en-US" sz="1600" dirty="0">
                    <a:solidFill>
                      <a:schemeClr val="bg1"/>
                    </a:solidFill>
                  </a:rPr>
                  <a:t>    Cost Center</a:t>
                </a:r>
              </a:p>
              <a:p>
                <a:pPr lvl="1"/>
                <a:r>
                  <a:rPr lang="en-US" sz="1600" dirty="0">
                    <a:solidFill>
                      <a:schemeClr val="bg1"/>
                    </a:solidFill>
                  </a:rPr>
                  <a:t>    Profit Center</a:t>
                </a:r>
              </a:p>
            </p:txBody>
          </p:sp>
          <p:pic>
            <p:nvPicPr>
              <p:cNvPr id="43" name="Graphic 42" descr="Caret Right outline">
                <a:extLst>
                  <a:ext uri="{FF2B5EF4-FFF2-40B4-BE49-F238E27FC236}">
                    <a16:creationId xmlns:a16="http://schemas.microsoft.com/office/drawing/2014/main" id="{18852B5D-4AA4-657F-D432-9AAAA4AE6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229694" y="4433647"/>
                <a:ext cx="203734" cy="203734"/>
              </a:xfrm>
              <a:prstGeom prst="rect">
                <a:avLst/>
              </a:prstGeom>
            </p:spPr>
          </p:pic>
          <p:pic>
            <p:nvPicPr>
              <p:cNvPr id="47" name="Graphic 46" descr="Caret Right outline">
                <a:extLst>
                  <a:ext uri="{FF2B5EF4-FFF2-40B4-BE49-F238E27FC236}">
                    <a16:creationId xmlns:a16="http://schemas.microsoft.com/office/drawing/2014/main" id="{F7043D91-70FE-F0E2-D31A-C4D01F26F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229694" y="4684572"/>
                <a:ext cx="203734" cy="203734"/>
              </a:xfrm>
              <a:prstGeom prst="rect">
                <a:avLst/>
              </a:prstGeom>
            </p:spPr>
          </p:pic>
          <p:pic>
            <p:nvPicPr>
              <p:cNvPr id="48" name="Graphic 47" descr="Caret Right outline">
                <a:extLst>
                  <a:ext uri="{FF2B5EF4-FFF2-40B4-BE49-F238E27FC236}">
                    <a16:creationId xmlns:a16="http://schemas.microsoft.com/office/drawing/2014/main" id="{542D06E5-CE59-2251-B2EE-E34E2A4FD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226620" y="5176082"/>
                <a:ext cx="203734" cy="203734"/>
              </a:xfrm>
              <a:prstGeom prst="rect">
                <a:avLst/>
              </a:prstGeom>
            </p:spPr>
          </p:pic>
          <p:pic>
            <p:nvPicPr>
              <p:cNvPr id="49" name="Graphic 48" descr="Caret Right outline">
                <a:extLst>
                  <a:ext uri="{FF2B5EF4-FFF2-40B4-BE49-F238E27FC236}">
                    <a16:creationId xmlns:a16="http://schemas.microsoft.com/office/drawing/2014/main" id="{477823DE-84DB-FD74-209B-590B89814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226620" y="4925157"/>
                <a:ext cx="203734" cy="203734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D484AE-1C03-51B7-53CB-737D2DC7E417}"/>
              </a:ext>
            </a:extLst>
          </p:cNvPr>
          <p:cNvGrpSpPr/>
          <p:nvPr/>
        </p:nvGrpSpPr>
        <p:grpSpPr>
          <a:xfrm>
            <a:off x="10662018" y="6366049"/>
            <a:ext cx="1414758" cy="407495"/>
            <a:chOff x="10662018" y="6366049"/>
            <a:chExt cx="1414758" cy="407495"/>
          </a:xfrm>
        </p:grpSpPr>
        <p:pic>
          <p:nvPicPr>
            <p:cNvPr id="7" name="Picture 6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EED205F4-020D-F4F7-7492-5372A0F0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" b="21187"/>
            <a:stretch/>
          </p:blipFill>
          <p:spPr>
            <a:xfrm>
              <a:off x="10662018" y="6366049"/>
              <a:ext cx="1351549" cy="22748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5F3AC7-35C1-42E8-A980-8F18B8C3F40C}"/>
                </a:ext>
              </a:extLst>
            </p:cNvPr>
            <p:cNvGrpSpPr/>
            <p:nvPr/>
          </p:nvGrpSpPr>
          <p:grpSpPr>
            <a:xfrm>
              <a:off x="10792234" y="6556499"/>
              <a:ext cx="1284542" cy="217045"/>
              <a:chOff x="10609120" y="6543396"/>
              <a:chExt cx="1284542" cy="21704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E47EF-0829-4CB2-FB0A-51DE0CFED972}"/>
                  </a:ext>
                </a:extLst>
              </p:cNvPr>
              <p:cNvSpPr txBox="1"/>
              <p:nvPr/>
            </p:nvSpPr>
            <p:spPr>
              <a:xfrm>
                <a:off x="10609120" y="6543396"/>
                <a:ext cx="7421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Confidential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27838C-115F-5D92-75EF-975F5A0A82EA}"/>
                  </a:ext>
                </a:extLst>
              </p:cNvPr>
              <p:cNvSpPr txBox="1"/>
              <p:nvPr/>
            </p:nvSpPr>
            <p:spPr>
              <a:xfrm>
                <a:off x="11234274" y="6544997"/>
                <a:ext cx="6593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D21AD645-48C8-4FC0-9C9D-C83998E00921}" type="datetime1">
                  <a:rPr lang="en-US" sz="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6/12/2025</a:t>
                </a:fld>
                <a:endParaRPr lang="en-US" sz="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8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47C92-99BC-F645-C7C0-67D6EDCB8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742" y="356341"/>
            <a:ext cx="3336566" cy="366858"/>
          </a:xfrm>
        </p:spPr>
        <p:txBody>
          <a:bodyPr/>
          <a:lstStyle/>
          <a:p>
            <a:r>
              <a:rPr lang="en-US"/>
              <a:t>Tools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A20CB-B757-5E69-434C-0E7D817A5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23DD-D214-79AC-DDA3-D7E5508A16B2}"/>
              </a:ext>
            </a:extLst>
          </p:cNvPr>
          <p:cNvSpPr/>
          <p:nvPr/>
        </p:nvSpPr>
        <p:spPr>
          <a:xfrm>
            <a:off x="-22860" y="0"/>
            <a:ext cx="45719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B959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BD7B2-18E1-8070-B2AE-380C6DCBAB16}"/>
              </a:ext>
            </a:extLst>
          </p:cNvPr>
          <p:cNvSpPr/>
          <p:nvPr/>
        </p:nvSpPr>
        <p:spPr>
          <a:xfrm>
            <a:off x="8535095" y="0"/>
            <a:ext cx="3656905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459F9-3256-6F55-1678-92078DA55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527" y="992221"/>
            <a:ext cx="6575622" cy="50389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F2E5CB-8D1C-DA90-33CE-4879BBD4531A}"/>
              </a:ext>
            </a:extLst>
          </p:cNvPr>
          <p:cNvSpPr txBox="1"/>
          <p:nvPr/>
        </p:nvSpPr>
        <p:spPr>
          <a:xfrm>
            <a:off x="774548" y="6409534"/>
            <a:ext cx="719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450074"/>
                </a:solidFill>
              </a:rPr>
              <a:t>Requests must clear Compliance, Procurement, Regulatory, Cyber Security, Master Data, and AP before approval.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7CC45F-71C5-5015-EE36-DD74E0E1E365}"/>
              </a:ext>
            </a:extLst>
          </p:cNvPr>
          <p:cNvGrpSpPr/>
          <p:nvPr/>
        </p:nvGrpSpPr>
        <p:grpSpPr>
          <a:xfrm>
            <a:off x="459288" y="6387504"/>
            <a:ext cx="328833" cy="321061"/>
            <a:chOff x="1760302" y="5731011"/>
            <a:chExt cx="397983" cy="388968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4A24AEC-1354-DFB4-009D-DB6776ABD1A1}"/>
                </a:ext>
              </a:extLst>
            </p:cNvPr>
            <p:cNvSpPr/>
            <p:nvPr/>
          </p:nvSpPr>
          <p:spPr>
            <a:xfrm>
              <a:off x="1760302" y="5731011"/>
              <a:ext cx="397983" cy="388968"/>
            </a:xfrm>
            <a:prstGeom prst="flowChartConnector">
              <a:avLst/>
            </a:prstGeom>
            <a:solidFill>
              <a:srgbClr val="450074"/>
            </a:solidFill>
            <a:ln>
              <a:solidFill>
                <a:srgbClr val="4500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Lights On with solid fill">
              <a:extLst>
                <a:ext uri="{FF2B5EF4-FFF2-40B4-BE49-F238E27FC236}">
                  <a16:creationId xmlns:a16="http://schemas.microsoft.com/office/drawing/2014/main" id="{D5345B16-0952-1EB9-1710-3AA191FE4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6731" y="5753267"/>
              <a:ext cx="365126" cy="365126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9DFA16-A367-F45C-45EE-94889F2AAD5A}"/>
              </a:ext>
            </a:extLst>
          </p:cNvPr>
          <p:cNvCxnSpPr>
            <a:cxnSpLocks/>
          </p:cNvCxnSpPr>
          <p:nvPr/>
        </p:nvCxnSpPr>
        <p:spPr>
          <a:xfrm>
            <a:off x="4454422" y="2316915"/>
            <a:ext cx="0" cy="27810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73A811-162B-56EA-831B-EE46C2B5975E}"/>
              </a:ext>
            </a:extLst>
          </p:cNvPr>
          <p:cNvGrpSpPr/>
          <p:nvPr/>
        </p:nvGrpSpPr>
        <p:grpSpPr>
          <a:xfrm>
            <a:off x="409837" y="1019283"/>
            <a:ext cx="4020243" cy="5050107"/>
            <a:chOff x="409837" y="1019283"/>
            <a:chExt cx="4020243" cy="5050107"/>
          </a:xfrm>
        </p:grpSpPr>
        <p:sp>
          <p:nvSpPr>
            <p:cNvPr id="9" name="Rounded Rectangle 29">
              <a:hlinkClick r:id="rId6" highlightClick="1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8E212F7E-2906-9A62-8F50-0F9B22EED227}"/>
                </a:ext>
              </a:extLst>
            </p:cNvPr>
            <p:cNvSpPr/>
            <p:nvPr/>
          </p:nvSpPr>
          <p:spPr>
            <a:xfrm>
              <a:off x="1237502" y="5704265"/>
              <a:ext cx="2364912" cy="3651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</a:ln>
            <a:effectLst/>
            <a:scene3d>
              <a:camera prst="orthographicFront"/>
              <a:lightRig rig="balanced" dir="t"/>
            </a:scene3d>
            <a:sp3d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New Vendor Form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85B7E6-3F35-3D95-32CF-BE6ACB5B55D4}"/>
                </a:ext>
              </a:extLst>
            </p:cNvPr>
            <p:cNvGrpSpPr/>
            <p:nvPr/>
          </p:nvGrpSpPr>
          <p:grpSpPr>
            <a:xfrm>
              <a:off x="409837" y="1019283"/>
              <a:ext cx="4020243" cy="829332"/>
              <a:chOff x="370783" y="1112599"/>
              <a:chExt cx="4020243" cy="829332"/>
            </a:xfrm>
          </p:grpSpPr>
          <p:sp>
            <p:nvSpPr>
              <p:cNvPr id="16" name="Subtitle 29">
                <a:extLst>
                  <a:ext uri="{FF2B5EF4-FFF2-40B4-BE49-F238E27FC236}">
                    <a16:creationId xmlns:a16="http://schemas.microsoft.com/office/drawing/2014/main" id="{24D67728-8A07-A056-FC19-2AA57AF3AD8E}"/>
                  </a:ext>
                </a:extLst>
              </p:cNvPr>
              <p:cNvSpPr txBox="1"/>
              <p:nvPr/>
            </p:nvSpPr>
            <p:spPr>
              <a:xfrm>
                <a:off x="370784" y="1469267"/>
                <a:ext cx="4020242" cy="47266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C661E"/>
                  </a:buClr>
                  <a:buSzPct val="80000"/>
                  <a:buFont typeface="Arial" panose="020B0604020202020204" pitchFamily="34" charset="0"/>
                  <a:buChar char="​"/>
                  <a:defRPr sz="20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1pPr>
                <a:lvl2pPr marL="346075" indent="-346075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2pPr>
                <a:lvl3pPr marL="684213" indent="-338138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3pPr>
                <a:lvl4pPr marL="914400" indent="-2238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1"/>
                  </a:buClr>
                  <a:buFont typeface="Arial" panose="020B0604020202020204" pitchFamily="34" charset="0"/>
                  <a:buChar char="­"/>
                  <a:defRPr sz="1400" kern="1200">
                    <a:solidFill>
                      <a:schemeClr val="tx1"/>
                    </a:solidFill>
                    <a:latin typeface="AvenirNext LT Pro Regular" panose="020B0504020202020204" pitchFamily="34" charset="0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buFont typeface="Arial" panose="020B0604020202020204" pitchFamily="34" charset="0"/>
                  <a:buChar char="​"/>
                  <a:defRPr sz="2800" kern="1200">
                    <a:solidFill>
                      <a:srgbClr val="FC661E"/>
                    </a:solidFill>
                    <a:latin typeface="+mn-lt"/>
                    <a:ea typeface="+mn-ea"/>
                    <a:cs typeface="+mn-cs"/>
                  </a:defRPr>
                </a:lvl5pPr>
                <a:lvl6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87438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50">
                    <a:solidFill>
                      <a:srgbClr val="4500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Onboard new vendors to enable timely invoice and payment processing.</a:t>
                </a:r>
              </a:p>
            </p:txBody>
          </p:sp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929EB28C-CE82-F901-8AD8-4EDD0BAD01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783" y="1112599"/>
                <a:ext cx="4020242" cy="43993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Create New Vendor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0DA7398-D3B9-5B2F-6E97-9D7CFE3B461F}"/>
                </a:ext>
              </a:extLst>
            </p:cNvPr>
            <p:cNvGrpSpPr/>
            <p:nvPr/>
          </p:nvGrpSpPr>
          <p:grpSpPr>
            <a:xfrm>
              <a:off x="583692" y="2171926"/>
              <a:ext cx="3512434" cy="3300904"/>
              <a:chOff x="583692" y="2171926"/>
              <a:chExt cx="3512434" cy="3300904"/>
            </a:xfrm>
          </p:grpSpPr>
          <p:pic>
            <p:nvPicPr>
              <p:cNvPr id="18" name="Graphic 17" descr="Caret Right outline">
                <a:extLst>
                  <a:ext uri="{FF2B5EF4-FFF2-40B4-BE49-F238E27FC236}">
                    <a16:creationId xmlns:a16="http://schemas.microsoft.com/office/drawing/2014/main" id="{ECA1C8EF-5190-1464-26AF-8062720B8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3692" y="3145864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19" name="Graphic 18" descr="Caret Right outline">
                <a:extLst>
                  <a:ext uri="{FF2B5EF4-FFF2-40B4-BE49-F238E27FC236}">
                    <a16:creationId xmlns:a16="http://schemas.microsoft.com/office/drawing/2014/main" id="{6A4274E2-2B62-FDA0-3648-AF2169B04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3692" y="2236250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0" name="Graphic 19" descr="Caret Right outline">
                <a:extLst>
                  <a:ext uri="{FF2B5EF4-FFF2-40B4-BE49-F238E27FC236}">
                    <a16:creationId xmlns:a16="http://schemas.microsoft.com/office/drawing/2014/main" id="{D2DF1169-6BBF-9649-7483-7D60BF91E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3692" y="4077246"/>
                <a:ext cx="312796" cy="312796"/>
              </a:xfrm>
              <a:prstGeom prst="rect">
                <a:avLst/>
              </a:prstGeom>
            </p:spPr>
          </p:pic>
          <p:pic>
            <p:nvPicPr>
              <p:cNvPr id="21" name="Graphic 20" descr="Caret Right outline">
                <a:extLst>
                  <a:ext uri="{FF2B5EF4-FFF2-40B4-BE49-F238E27FC236}">
                    <a16:creationId xmlns:a16="http://schemas.microsoft.com/office/drawing/2014/main" id="{82347798-58D1-FC71-DFBB-B32B4AC7A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3692" y="4852230"/>
                <a:ext cx="312796" cy="31279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AA79A2-2BE5-8D05-3643-0D88542AD762}"/>
                  </a:ext>
                </a:extLst>
              </p:cNvPr>
              <p:cNvSpPr txBox="1"/>
              <p:nvPr/>
            </p:nvSpPr>
            <p:spPr>
              <a:xfrm>
                <a:off x="896488" y="2171926"/>
                <a:ext cx="3199638" cy="330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ACH is the standard and preferred payment method; a bank letter is required.</a:t>
                </a:r>
              </a:p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“Due on Receipt” or immediate pay demands are not permitted. </a:t>
                </a:r>
              </a:p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A signed W-9 is required for processing.</a:t>
                </a:r>
              </a:p>
              <a:p>
                <a:endParaRPr lang="en-US" sz="17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Monitor request via DocuSign</a:t>
                </a:r>
              </a:p>
              <a:p>
                <a:endParaRPr lang="en-US" sz="17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3730CF-C34A-4ADA-D7AB-DE152F959815}"/>
              </a:ext>
            </a:extLst>
          </p:cNvPr>
          <p:cNvGrpSpPr/>
          <p:nvPr/>
        </p:nvGrpSpPr>
        <p:grpSpPr>
          <a:xfrm>
            <a:off x="10662018" y="6366049"/>
            <a:ext cx="1414758" cy="407495"/>
            <a:chOff x="10662018" y="6366049"/>
            <a:chExt cx="1414758" cy="407495"/>
          </a:xfrm>
        </p:grpSpPr>
        <p:pic>
          <p:nvPicPr>
            <p:cNvPr id="8" name="Picture 7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F011AB72-47AB-8043-4E41-201AC23FD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" b="21187"/>
            <a:stretch/>
          </p:blipFill>
          <p:spPr>
            <a:xfrm>
              <a:off x="10662018" y="6366049"/>
              <a:ext cx="1351549" cy="22748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022458-C0DF-8973-1BAC-176AD2CD7505}"/>
                </a:ext>
              </a:extLst>
            </p:cNvPr>
            <p:cNvGrpSpPr/>
            <p:nvPr/>
          </p:nvGrpSpPr>
          <p:grpSpPr>
            <a:xfrm>
              <a:off x="10792234" y="6556499"/>
              <a:ext cx="1284542" cy="217045"/>
              <a:chOff x="10609120" y="6543396"/>
              <a:chExt cx="1284542" cy="21704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F34E72-D676-792E-77D7-D3382E54EA3D}"/>
                  </a:ext>
                </a:extLst>
              </p:cNvPr>
              <p:cNvSpPr txBox="1"/>
              <p:nvPr/>
            </p:nvSpPr>
            <p:spPr>
              <a:xfrm>
                <a:off x="10609120" y="6543396"/>
                <a:ext cx="7421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Confidential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F6E4B4-AED3-432D-8328-AF4869D396BE}"/>
                  </a:ext>
                </a:extLst>
              </p:cNvPr>
              <p:cNvSpPr txBox="1"/>
              <p:nvPr/>
            </p:nvSpPr>
            <p:spPr>
              <a:xfrm>
                <a:off x="11234274" y="6544997"/>
                <a:ext cx="6593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D21AD645-48C8-4FC0-9C9D-C83998E00921}" type="datetime1">
                  <a:rPr lang="en-US" sz="800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6/12/2025</a:t>
                </a:fld>
                <a:endParaRPr lang="en-US" sz="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41283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Custom 8">
      <a:dk1>
        <a:sysClr val="windowText" lastClr="000000"/>
      </a:dk1>
      <a:lt1>
        <a:sysClr val="window" lastClr="FFFFFF"/>
      </a:lt1>
      <a:dk2>
        <a:srgbClr val="232323"/>
      </a:dk2>
      <a:lt2>
        <a:srgbClr val="FFFFFF"/>
      </a:lt2>
      <a:accent1>
        <a:srgbClr val="C00000"/>
      </a:accent1>
      <a:accent2>
        <a:srgbClr val="4B7637"/>
      </a:accent2>
      <a:accent3>
        <a:srgbClr val="B95915"/>
      </a:accent3>
      <a:accent4>
        <a:srgbClr val="00524D"/>
      </a:accent4>
      <a:accent5>
        <a:srgbClr val="00AEEF"/>
      </a:accent5>
      <a:accent6>
        <a:srgbClr val="450074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FD5010EA-6618-4AD6-9434-533614FDABDF}" vid="{72E4D976-F2A2-4E2F-897F-4F7B0F2A29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19cc87-f509-4b98-9b29-f2ddd69d46c5" xsi:nil="true"/>
    <lcf76f155ced4ddcb4097134ff3c332f xmlns="f154f173-26c4-4ae4-84a2-b785fc4f683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C7B5739F02B48B139AAD7C370F779" ma:contentTypeVersion="18" ma:contentTypeDescription="Create a new document." ma:contentTypeScope="" ma:versionID="66b0d06e444e3e685fc0e59852467795">
  <xsd:schema xmlns:xsd="http://www.w3.org/2001/XMLSchema" xmlns:xs="http://www.w3.org/2001/XMLSchema" xmlns:p="http://schemas.microsoft.com/office/2006/metadata/properties" xmlns:ns2="f154f173-26c4-4ae4-84a2-b785fc4f6833" xmlns:ns3="cc19cc87-f509-4b98-9b29-f2ddd69d46c5" targetNamespace="http://schemas.microsoft.com/office/2006/metadata/properties" ma:root="true" ma:fieldsID="df1cc888017623acd42100b43c7cb958" ns2:_="" ns3:_="">
    <xsd:import namespace="f154f173-26c4-4ae4-84a2-b785fc4f6833"/>
    <xsd:import namespace="cc19cc87-f509-4b98-9b29-f2ddd69d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f173-26c4-4ae4-84a2-b785fc4f6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082d89-bda0-4103-9646-57908f60fb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9cc87-f509-4b98-9b29-f2ddd69d46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a342b20-9217-4bbb-a346-15464f42017a}" ma:internalName="TaxCatchAll" ma:showField="CatchAllData" ma:web="cc19cc87-f509-4b98-9b29-f2ddd69d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25CB56-D61C-43BC-9568-A3DA2D5F2D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E0DA5-9EAB-4231-BC0F-B60590B40731}">
  <ds:schemaRefs>
    <ds:schemaRef ds:uri="http://schemas.microsoft.com/office/2006/documentManagement/types"/>
    <ds:schemaRef ds:uri="http://www.w3.org/XML/1998/namespace"/>
    <ds:schemaRef ds:uri="http://purl.org/dc/dcmitype/"/>
    <ds:schemaRef ds:uri="6aa1c9b5-d93a-49bb-92e3-0268c7cda68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cc19cc87-f509-4b98-9b29-f2ddd69d46c5"/>
    <ds:schemaRef ds:uri="f154f173-26c4-4ae4-84a2-b785fc4f6833"/>
  </ds:schemaRefs>
</ds:datastoreItem>
</file>

<file path=customXml/itemProps3.xml><?xml version="1.0" encoding="utf-8"?>
<ds:datastoreItem xmlns:ds="http://schemas.openxmlformats.org/officeDocument/2006/customXml" ds:itemID="{37A8DC34-A95E-4924-BEED-102EB2780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f173-26c4-4ae4-84a2-b785fc4f6833"/>
    <ds:schemaRef ds:uri="cc19cc87-f509-4b98-9b29-f2ddd69d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1134</Words>
  <Application>Microsoft Office PowerPoint</Application>
  <PresentationFormat>Widescreen</PresentationFormat>
  <Paragraphs>263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Avenir Next LT Pro</vt:lpstr>
      <vt:lpstr>Calibri</vt:lpstr>
      <vt:lpstr>Wingdings</vt:lpstr>
      <vt:lpstr>Theme10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SHiHab</dc:creator>
  <cp:lastModifiedBy>Tretta Bush</cp:lastModifiedBy>
  <cp:revision>181</cp:revision>
  <dcterms:created xsi:type="dcterms:W3CDTF">2024-01-22T06:07:16Z</dcterms:created>
  <dcterms:modified xsi:type="dcterms:W3CDTF">2025-06-12T18:29:10Z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2de5f9-2999-487c-8150-cb5b1c8566f8_Enabled">
    <vt:lpwstr>true</vt:lpwstr>
  </property>
  <property fmtid="{D5CDD505-2E9C-101B-9397-08002B2CF9AE}" pid="3" name="MSIP_Label_632de5f9-2999-487c-8150-cb5b1c8566f8_SetDate">
    <vt:lpwstr>2024-08-01T16:04:31Z</vt:lpwstr>
  </property>
  <property fmtid="{D5CDD505-2E9C-101B-9397-08002B2CF9AE}" pid="4" name="MSIP_Label_632de5f9-2999-487c-8150-cb5b1c8566f8_Method">
    <vt:lpwstr>Standard</vt:lpwstr>
  </property>
  <property fmtid="{D5CDD505-2E9C-101B-9397-08002B2CF9AE}" pid="5" name="MSIP_Label_632de5f9-2999-487c-8150-cb5b1c8566f8_Name">
    <vt:lpwstr>defa4170-0d19-0005-0004-bc88714345d2</vt:lpwstr>
  </property>
  <property fmtid="{D5CDD505-2E9C-101B-9397-08002B2CF9AE}" pid="6" name="MSIP_Label_632de5f9-2999-487c-8150-cb5b1c8566f8_SiteId">
    <vt:lpwstr>1fe37436-453e-49b8-8919-a5326c04617c</vt:lpwstr>
  </property>
  <property fmtid="{D5CDD505-2E9C-101B-9397-08002B2CF9AE}" pid="7" name="MSIP_Label_632de5f9-2999-487c-8150-cb5b1c8566f8_ActionId">
    <vt:lpwstr>ea64452f-793b-4e38-9642-5dd82059d927</vt:lpwstr>
  </property>
  <property fmtid="{D5CDD505-2E9C-101B-9397-08002B2CF9AE}" pid="8" name="MSIP_Label_632de5f9-2999-487c-8150-cb5b1c8566f8_ContentBits">
    <vt:lpwstr>0</vt:lpwstr>
  </property>
  <property fmtid="{D5CDD505-2E9C-101B-9397-08002B2CF9AE}" pid="9" name="ContentTypeId">
    <vt:lpwstr>0x010100693C7B5739F02B48B139AAD7C370F779</vt:lpwstr>
  </property>
</Properties>
</file>